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92" r:id="rId5"/>
    <p:sldId id="300" r:id="rId6"/>
    <p:sldId id="260" r:id="rId7"/>
    <p:sldId id="293" r:id="rId8"/>
    <p:sldId id="297" r:id="rId9"/>
    <p:sldId id="263" r:id="rId10"/>
    <p:sldId id="264" r:id="rId11"/>
    <p:sldId id="261" r:id="rId12"/>
    <p:sldId id="262" r:id="rId13"/>
    <p:sldId id="290" r:id="rId14"/>
    <p:sldId id="295" r:id="rId15"/>
    <p:sldId id="296" r:id="rId16"/>
    <p:sldId id="265" r:id="rId17"/>
    <p:sldId id="266" r:id="rId18"/>
    <p:sldId id="267" r:id="rId19"/>
    <p:sldId id="285" r:id="rId20"/>
    <p:sldId id="294" r:id="rId21"/>
    <p:sldId id="268" r:id="rId22"/>
    <p:sldId id="269" r:id="rId23"/>
    <p:sldId id="298" r:id="rId24"/>
    <p:sldId id="299" r:id="rId25"/>
    <p:sldId id="270" r:id="rId26"/>
    <p:sldId id="271" r:id="rId27"/>
    <p:sldId id="272" r:id="rId28"/>
    <p:sldId id="273" r:id="rId29"/>
    <p:sldId id="274" r:id="rId30"/>
    <p:sldId id="275" r:id="rId31"/>
    <p:sldId id="287" r:id="rId32"/>
    <p:sldId id="280" r:id="rId33"/>
    <p:sldId id="281" r:id="rId34"/>
    <p:sldId id="282" r:id="rId35"/>
    <p:sldId id="283" r:id="rId36"/>
    <p:sldId id="284" r:id="rId37"/>
    <p:sldId id="288" r:id="rId38"/>
    <p:sldId id="28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B603-3734-415A-976E-254E033114DF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BFAB-5338-4C49-A7E3-7F175497F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B603-3734-415A-976E-254E033114DF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BFAB-5338-4C49-A7E3-7F175497F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B603-3734-415A-976E-254E033114DF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BFAB-5338-4C49-A7E3-7F175497F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B603-3734-415A-976E-254E033114DF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BFAB-5338-4C49-A7E3-7F175497F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B603-3734-415A-976E-254E033114DF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BFAB-5338-4C49-A7E3-7F175497F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B603-3734-415A-976E-254E033114DF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BFAB-5338-4C49-A7E3-7F175497F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B603-3734-415A-976E-254E033114DF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BFAB-5338-4C49-A7E3-7F175497F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B603-3734-415A-976E-254E033114DF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BFAB-5338-4C49-A7E3-7F175497F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B603-3734-415A-976E-254E033114DF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BFAB-5338-4C49-A7E3-7F175497F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B603-3734-415A-976E-254E033114DF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BFAB-5338-4C49-A7E3-7F175497F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B603-3734-415A-976E-254E033114DF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57BFAB-5338-4C49-A7E3-7F175497F7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54B603-3734-415A-976E-254E033114DF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57BFAB-5338-4C49-A7E3-7F175497F79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obelprize.org/nobel_prizes/physics/laureates/1933/index.html" TargetMode="External"/><Relationship Id="rId13" Type="http://schemas.openxmlformats.org/officeDocument/2006/relationships/hyperlink" Target="https://www.nobelprize.org/nobel_prizes/medicine/laureates/1958/index.html" TargetMode="External"/><Relationship Id="rId3" Type="http://schemas.openxmlformats.org/officeDocument/2006/relationships/hyperlink" Target="https://www.nobelprize.org/nobel_prizes/physics/laureates/1915/index.html" TargetMode="External"/><Relationship Id="rId7" Type="http://schemas.openxmlformats.org/officeDocument/2006/relationships/hyperlink" Target="https://www.nobelprize.org/nobel_prizes/physics/laureates/1936/index.html" TargetMode="External"/><Relationship Id="rId12" Type="http://schemas.openxmlformats.org/officeDocument/2006/relationships/hyperlink" Target="https://www.nobelprize.org/nobel_prizes/peace/laureates/1976/index.html" TargetMode="External"/><Relationship Id="rId2" Type="http://schemas.openxmlformats.org/officeDocument/2006/relationships/hyperlink" Target="https://www.nobelprize.org/nobel_prizes/peace/laureates/2014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obelprize.org/nobel_prizes/physics/laureates/1957/index.html" TargetMode="External"/><Relationship Id="rId11" Type="http://schemas.openxmlformats.org/officeDocument/2006/relationships/hyperlink" Target="https://www.nobelprize.org/nobel_prizes/physics/laureates/1961/index.html" TargetMode="External"/><Relationship Id="rId5" Type="http://schemas.openxmlformats.org/officeDocument/2006/relationships/hyperlink" Target="https://www.nobelprize.org/nobel_prizes/physics/laureates/1932/index.html" TargetMode="External"/><Relationship Id="rId10" Type="http://schemas.openxmlformats.org/officeDocument/2006/relationships/hyperlink" Target="https://www.nobelprize.org/nobel_prizes/peace/laureates/2011/index.html" TargetMode="External"/><Relationship Id="rId4" Type="http://schemas.openxmlformats.org/officeDocument/2006/relationships/hyperlink" Target="https://www.nobelprize.org/prizes/peace/2018/murad/facts/" TargetMode="External"/><Relationship Id="rId9" Type="http://schemas.openxmlformats.org/officeDocument/2006/relationships/hyperlink" Target="https://www.nobelprize.org/nobel_prizes/medicine/laureates/1923/index.html" TargetMode="External"/><Relationship Id="rId14" Type="http://schemas.openxmlformats.org/officeDocument/2006/relationships/hyperlink" Target="https://www.nobelprize.org/nobel_prizes/peace/laureates/1992/index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Nau</a:t>
            </a:r>
            <a:r>
              <a:rPr lang="sr-Latn-RS" dirty="0">
                <a:solidFill>
                  <a:schemeClr val="bg1"/>
                </a:solidFill>
              </a:rPr>
              <a:t>čno-tehnički potencijal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7150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>
                <a:solidFill>
                  <a:schemeClr val="bg1"/>
                </a:solidFill>
              </a:rPr>
              <a:t>Naučno istraživački kadar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>
                <a:solidFill>
                  <a:schemeClr val="bg1"/>
                </a:solidFill>
              </a:rPr>
              <a:t>Naučni rezultati  (Nobelove nagrade, naučna produkcija, impact faktor, patentna aktivnost, uspešnost univerziteta)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Prakti</a:t>
            </a:r>
            <a:r>
              <a:rPr lang="sr-Latn-RS" dirty="0">
                <a:solidFill>
                  <a:schemeClr val="bg1"/>
                </a:solidFill>
              </a:rPr>
              <a:t>čna primena naučnih rezultata, materijalna sredstva; Srbija i društvo znanja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sr-Latn-R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3975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600200"/>
            <a:ext cx="8077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U periodu od 1998-2003. godine u EU i SAD se beleži </a:t>
            </a:r>
            <a:r>
              <a:rPr lang="en-US" sz="2400" dirty="0"/>
              <a:t>pad </a:t>
            </a:r>
            <a:r>
              <a:rPr lang="sr-Latn-RS" sz="2400" dirty="0"/>
              <a:t>broja naučnika.</a:t>
            </a:r>
          </a:p>
          <a:p>
            <a:endParaRPr lang="sr-Latn-RS" sz="2400" dirty="0"/>
          </a:p>
          <a:p>
            <a:r>
              <a:rPr lang="sr-Latn-RS" sz="2400" dirty="0"/>
              <a:t>Ekspanziju u broju naučnika u ovom periodu imaju sledeće zemlje: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47800" y="3581400"/>
          <a:ext cx="662939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3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6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4400">
                <a:tc gridSpan="5"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1998-2003.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sr-Latn-RS" sz="2800" dirty="0"/>
                        <a:t>Kina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800" dirty="0"/>
                        <a:t>J. Koreja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800" dirty="0"/>
                        <a:t>Singapur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800" dirty="0"/>
                        <a:t>J. Afrika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sr-Latn-RS" sz="2400" dirty="0"/>
                        <a:t>+72%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400" dirty="0"/>
                        <a:t>+63%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400" dirty="0"/>
                        <a:t>+76%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400" dirty="0"/>
                        <a:t>+66%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5852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939746"/>
            <a:ext cx="8520113" cy="525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81000" y="5334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BROJ IN</a:t>
            </a:r>
            <a:r>
              <a:rPr lang="sr-Latn-RS" b="1" dirty="0"/>
              <a:t>ŽENJERA I NAUČNIKA PREMA PROFESIJI U SAD, 2012. GODINE</a:t>
            </a:r>
            <a:endParaRPr lang="en-US" b="1" dirty="0"/>
          </a:p>
        </p:txBody>
      </p:sp>
    </p:spTree>
  </p:cSld>
  <p:clrMapOvr>
    <a:masterClrMapping/>
  </p:clrMapOvr>
  <p:transition advTm="4123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rowth in highest degree field for engineers and scientists by immigration status between 2003 and 2013. (Image courtesy of the National Science Foundation.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371600"/>
            <a:ext cx="6096000" cy="515302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85800" y="2286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U odnosu na 2003. godinu u 2013.  zabeležen je rast broja migranata inženjera od </a:t>
            </a:r>
            <a:r>
              <a:rPr lang="sr-Latn-RS" sz="2400" b="1" dirty="0"/>
              <a:t>45 %</a:t>
            </a:r>
            <a:r>
              <a:rPr lang="sr-Latn-RS" sz="2400" dirty="0"/>
              <a:t> u američkoj radnoj snazi, u odnosu na samo </a:t>
            </a:r>
            <a:r>
              <a:rPr lang="sr-Latn-RS" sz="2400" b="1" dirty="0"/>
              <a:t>12%</a:t>
            </a:r>
            <a:r>
              <a:rPr lang="sr-Latn-RS" sz="2400" dirty="0"/>
              <a:t> inženjera koji su Amerikanci.</a:t>
            </a:r>
            <a:endParaRPr lang="en-US" sz="2400" dirty="0"/>
          </a:p>
        </p:txBody>
      </p:sp>
    </p:spTree>
  </p:cSld>
  <p:clrMapOvr>
    <a:masterClrMapping/>
  </p:clrMapOvr>
  <p:transition advTm="1183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lfred_Nobel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371600"/>
            <a:ext cx="35814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381000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/>
              <a:t>Nobelove nagrade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16002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/>
              <a:t>Alfred Nobel  (1833-1896)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2514600"/>
            <a:ext cx="3505200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Od 1901-20</a:t>
            </a:r>
            <a:r>
              <a:rPr lang="sr-Latn-RS" sz="3600" dirty="0"/>
              <a:t>20</a:t>
            </a:r>
            <a:r>
              <a:rPr lang="en-US" sz="3600" dirty="0"/>
              <a:t>. </a:t>
            </a:r>
            <a:r>
              <a:rPr lang="en-US" sz="3600" dirty="0" err="1"/>
              <a:t>godine</a:t>
            </a:r>
            <a:r>
              <a:rPr lang="en-US" sz="3600" dirty="0"/>
              <a:t> </a:t>
            </a:r>
            <a:r>
              <a:rPr lang="en-US" sz="3600" dirty="0" err="1"/>
              <a:t>dodeljeno</a:t>
            </a:r>
            <a:r>
              <a:rPr lang="en-US" sz="3600" dirty="0"/>
              <a:t> </a:t>
            </a:r>
            <a:r>
              <a:rPr lang="sr-Latn-RS" sz="3600" b="1" dirty="0"/>
              <a:t>603</a:t>
            </a:r>
            <a:r>
              <a:rPr lang="en-US" sz="3600" b="1" dirty="0"/>
              <a:t> </a:t>
            </a:r>
            <a:r>
              <a:rPr lang="en-US" sz="3600" dirty="0" err="1"/>
              <a:t>Nobelov</a:t>
            </a:r>
            <a:r>
              <a:rPr lang="sr-Latn-RS" sz="3600" dirty="0"/>
              <a:t>e</a:t>
            </a:r>
            <a:r>
              <a:rPr lang="en-US" sz="3600" dirty="0"/>
              <a:t> </a:t>
            </a:r>
            <a:r>
              <a:rPr lang="en-US" sz="3600" dirty="0" err="1"/>
              <a:t>nagrad</a:t>
            </a:r>
            <a:r>
              <a:rPr lang="sr-Latn-RS" sz="3600" dirty="0"/>
              <a:t>e</a:t>
            </a:r>
            <a:r>
              <a:rPr lang="en-US" sz="3600" dirty="0"/>
              <a:t>.</a:t>
            </a:r>
          </a:p>
        </p:txBody>
      </p:sp>
    </p:spTree>
  </p:cSld>
  <p:clrMapOvr>
    <a:masterClrMapping/>
  </p:clrMapOvr>
  <p:transition advTm="7547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312723-A044-46FA-A8CA-FFD9DEDD8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06615"/>
              </p:ext>
            </p:extLst>
          </p:nvPr>
        </p:nvGraphicFramePr>
        <p:xfrm>
          <a:off x="457200" y="1676400"/>
          <a:ext cx="8229600" cy="4328001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66718831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8659081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93461473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4254181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87798654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67411245"/>
                    </a:ext>
                  </a:extLst>
                </a:gridCol>
              </a:tblGrid>
              <a:tr h="105561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Nobel Prize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Number of Prizes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Number of Laureates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Awarded to one Laureate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Shared by two Laureates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Shared by three Laureates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968830"/>
                  </a:ext>
                </a:extLst>
              </a:tr>
              <a:tr h="422244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  <a:latin typeface="inherit"/>
                        </a:rPr>
                        <a:t>Physics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114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216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852451"/>
                  </a:ext>
                </a:extLst>
              </a:tr>
              <a:tr h="422244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  <a:latin typeface="inherit"/>
                        </a:rPr>
                        <a:t>Chemistry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112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186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839845"/>
                  </a:ext>
                </a:extLst>
              </a:tr>
              <a:tr h="422244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  <a:latin typeface="inherit"/>
                        </a:rPr>
                        <a:t>Medicine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111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222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870480"/>
                  </a:ext>
                </a:extLst>
              </a:tr>
              <a:tr h="422244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  <a:latin typeface="inherit"/>
                        </a:rPr>
                        <a:t>Literature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113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117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109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321614"/>
                  </a:ext>
                </a:extLst>
              </a:tr>
              <a:tr h="422244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  <a:latin typeface="inherit"/>
                        </a:rPr>
                        <a:t>Peace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101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107+28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278923"/>
                  </a:ext>
                </a:extLst>
              </a:tr>
              <a:tr h="738927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  <a:latin typeface="inherit"/>
                        </a:rPr>
                        <a:t>Economic Sciences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958947"/>
                  </a:ext>
                </a:extLst>
              </a:tr>
              <a:tr h="422244">
                <a:tc>
                  <a:txBody>
                    <a:bodyPr/>
                    <a:lstStyle/>
                    <a:p>
                      <a:pPr fontAlgn="base"/>
                      <a:r>
                        <a:rPr lang="en-US" i="1">
                          <a:effectLst/>
                          <a:latin typeface="var(--secondary-font-italic)"/>
                        </a:rPr>
                        <a:t>Total: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  <a:latin typeface="inherit"/>
                        </a:rPr>
                        <a:t>603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  <a:latin typeface="inherit"/>
                        </a:rPr>
                        <a:t>962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  <a:latin typeface="inherit"/>
                        </a:rPr>
                        <a:t>352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  <a:latin typeface="inherit"/>
                        </a:rPr>
                        <a:t>143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effectLst/>
                          <a:latin typeface="inherit"/>
                        </a:rPr>
                        <a:t>108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7125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81C8609-934D-4F77-8DC4-6D0E530291B9}"/>
              </a:ext>
            </a:extLst>
          </p:cNvPr>
          <p:cNvSpPr txBox="1"/>
          <p:nvPr/>
        </p:nvSpPr>
        <p:spPr>
          <a:xfrm>
            <a:off x="2057400" y="685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Ukupan broj Nobelovih nagrada od 1901-2020. prema oblasti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7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B44D07-77E2-4F4F-BB01-3D5863030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764035"/>
              </p:ext>
            </p:extLst>
          </p:nvPr>
        </p:nvGraphicFramePr>
        <p:xfrm>
          <a:off x="1579202" y="1371608"/>
          <a:ext cx="5985596" cy="5038419"/>
        </p:xfrm>
        <a:graphic>
          <a:graphicData uri="http://schemas.openxmlformats.org/drawingml/2006/table">
            <a:tbl>
              <a:tblPr/>
              <a:tblGrid>
                <a:gridCol w="935398">
                  <a:extLst>
                    <a:ext uri="{9D8B030D-6E8A-4147-A177-3AD203B41FA5}">
                      <a16:colId xmlns:a16="http://schemas.microsoft.com/office/drawing/2014/main" val="301926466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68831930"/>
                    </a:ext>
                  </a:extLst>
                </a:gridCol>
                <a:gridCol w="1496399">
                  <a:extLst>
                    <a:ext uri="{9D8B030D-6E8A-4147-A177-3AD203B41FA5}">
                      <a16:colId xmlns:a16="http://schemas.microsoft.com/office/drawing/2014/main" val="592834172"/>
                    </a:ext>
                  </a:extLst>
                </a:gridCol>
                <a:gridCol w="1496399">
                  <a:extLst>
                    <a:ext uri="{9D8B030D-6E8A-4147-A177-3AD203B41FA5}">
                      <a16:colId xmlns:a16="http://schemas.microsoft.com/office/drawing/2014/main" val="1297613997"/>
                    </a:ext>
                  </a:extLst>
                </a:gridCol>
              </a:tblGrid>
              <a:tr h="300181">
                <a:tc>
                  <a:txBody>
                    <a:bodyPr/>
                    <a:lstStyle/>
                    <a:p>
                      <a:pPr fontAlgn="base"/>
                      <a:r>
                        <a:rPr lang="en-US" sz="1300" b="1">
                          <a:effectLst/>
                          <a:latin typeface="inherit"/>
                        </a:rPr>
                        <a:t>Age</a:t>
                      </a:r>
                      <a:endParaRPr lang="en-US" sz="1300">
                        <a:effectLst/>
                        <a:latin typeface="inherit"/>
                      </a:endParaRP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b="1">
                          <a:effectLst/>
                          <a:latin typeface="inherit"/>
                        </a:rPr>
                        <a:t>Name</a:t>
                      </a:r>
                      <a:endParaRPr lang="en-US" sz="1300">
                        <a:effectLst/>
                        <a:latin typeface="inherit"/>
                      </a:endParaRP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b="1">
                          <a:effectLst/>
                          <a:latin typeface="inherit"/>
                        </a:rPr>
                        <a:t>Category/Year</a:t>
                      </a:r>
                      <a:endParaRPr lang="en-US" sz="1300">
                        <a:effectLst/>
                        <a:latin typeface="inherit"/>
                      </a:endParaRP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b="1">
                          <a:effectLst/>
                          <a:latin typeface="inherit"/>
                        </a:rPr>
                        <a:t>Date of birth</a:t>
                      </a:r>
                      <a:endParaRPr lang="en-US" sz="1300">
                        <a:effectLst/>
                        <a:latin typeface="inherit"/>
                      </a:endParaRP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093242"/>
                  </a:ext>
                </a:extLst>
              </a:tr>
              <a:tr h="385611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17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u="none" strike="noStrike" dirty="0">
                          <a:effectLst/>
                          <a:highlight>
                            <a:srgbClr val="000000"/>
                          </a:highlight>
                          <a:latin typeface="inherit"/>
                          <a:hlinkClick r:id="rId2"/>
                        </a:rPr>
                        <a:t>Malala Yousafzai</a:t>
                      </a:r>
                      <a:endParaRPr lang="en-US" sz="1300" dirty="0">
                        <a:effectLst/>
                        <a:highlight>
                          <a:srgbClr val="000000"/>
                        </a:highlight>
                        <a:latin typeface="inherit"/>
                      </a:endParaRP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Peace 2014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12 July 1997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253338"/>
                  </a:ext>
                </a:extLst>
              </a:tr>
              <a:tr h="300181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25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u="none" strike="noStrike" dirty="0">
                          <a:effectLst/>
                          <a:highlight>
                            <a:srgbClr val="000000"/>
                          </a:highlight>
                          <a:latin typeface="inherit"/>
                          <a:hlinkClick r:id="rId3"/>
                        </a:rPr>
                        <a:t>Lawrence Bragg</a:t>
                      </a:r>
                      <a:endParaRPr lang="en-US" sz="1300" dirty="0">
                        <a:effectLst/>
                        <a:highlight>
                          <a:srgbClr val="000000"/>
                        </a:highlight>
                        <a:latin typeface="inherit"/>
                      </a:endParaRP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Physics 1915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31 March 1890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78886"/>
                  </a:ext>
                </a:extLst>
              </a:tr>
              <a:tr h="300181">
                <a:tc>
                  <a:txBody>
                    <a:bodyPr/>
                    <a:lstStyle/>
                    <a:p>
                      <a:pPr fontAlgn="base"/>
                      <a:r>
                        <a:rPr lang="en-US" sz="1300" dirty="0">
                          <a:effectLst/>
                          <a:latin typeface="inherit"/>
                        </a:rPr>
                        <a:t>25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u="none" strike="noStrike" dirty="0">
                          <a:effectLst/>
                          <a:highlight>
                            <a:srgbClr val="000000"/>
                          </a:highlight>
                          <a:latin typeface="inherit"/>
                          <a:hlinkClick r:id="rId4"/>
                        </a:rPr>
                        <a:t>Nadia Murad</a:t>
                      </a:r>
                      <a:endParaRPr lang="en-US" sz="1300" dirty="0">
                        <a:effectLst/>
                        <a:highlight>
                          <a:srgbClr val="000000"/>
                        </a:highlight>
                        <a:latin typeface="inherit"/>
                      </a:endParaRP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Peace 2018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1993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307258"/>
                  </a:ext>
                </a:extLst>
              </a:tr>
              <a:tr h="300181">
                <a:tc>
                  <a:txBody>
                    <a:bodyPr/>
                    <a:lstStyle/>
                    <a:p>
                      <a:pPr fontAlgn="base"/>
                      <a:r>
                        <a:rPr lang="en-US" sz="1300" dirty="0">
                          <a:effectLst/>
                          <a:latin typeface="inherit"/>
                        </a:rPr>
                        <a:t>31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u="none" strike="noStrike" dirty="0">
                          <a:effectLst/>
                          <a:highlight>
                            <a:srgbClr val="000000"/>
                          </a:highlight>
                          <a:latin typeface="inherit"/>
                          <a:hlinkClick r:id="rId5"/>
                        </a:rPr>
                        <a:t>Werner Heisenberg</a:t>
                      </a:r>
                      <a:endParaRPr lang="en-US" sz="1300" dirty="0">
                        <a:effectLst/>
                        <a:highlight>
                          <a:srgbClr val="000000"/>
                        </a:highlight>
                        <a:latin typeface="inherit"/>
                      </a:endParaRP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Physics 1932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5 December 1901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811408"/>
                  </a:ext>
                </a:extLst>
              </a:tr>
              <a:tr h="300181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31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u="none" strike="noStrike" dirty="0">
                          <a:effectLst/>
                          <a:highlight>
                            <a:srgbClr val="000000"/>
                          </a:highlight>
                          <a:latin typeface="inherit"/>
                          <a:hlinkClick r:id="rId6"/>
                        </a:rPr>
                        <a:t>Tsung-Dao Lee</a:t>
                      </a:r>
                      <a:endParaRPr lang="en-US" sz="1300" dirty="0">
                        <a:effectLst/>
                        <a:highlight>
                          <a:srgbClr val="000000"/>
                        </a:highlight>
                        <a:latin typeface="inherit"/>
                      </a:endParaRP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Physics 1957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24 November 1926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182344"/>
                  </a:ext>
                </a:extLst>
              </a:tr>
              <a:tr h="300181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31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u="none" strike="noStrike" dirty="0">
                          <a:effectLst/>
                          <a:highlight>
                            <a:srgbClr val="000000"/>
                          </a:highlight>
                          <a:latin typeface="inherit"/>
                          <a:hlinkClick r:id="rId7"/>
                        </a:rPr>
                        <a:t>Carl D. Anderson</a:t>
                      </a:r>
                      <a:endParaRPr lang="en-US" sz="1300" dirty="0">
                        <a:effectLst/>
                        <a:highlight>
                          <a:srgbClr val="000000"/>
                        </a:highlight>
                        <a:latin typeface="inherit"/>
                      </a:endParaRP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Physics 1936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3 September 1905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282999"/>
                  </a:ext>
                </a:extLst>
              </a:tr>
              <a:tr h="300181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31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u="none" strike="noStrike" dirty="0">
                          <a:effectLst/>
                          <a:highlight>
                            <a:srgbClr val="000000"/>
                          </a:highlight>
                          <a:latin typeface="inherit"/>
                          <a:hlinkClick r:id="rId8"/>
                        </a:rPr>
                        <a:t>Paul A. M. Dirac</a:t>
                      </a:r>
                      <a:endParaRPr lang="en-US" sz="1300" dirty="0">
                        <a:effectLst/>
                        <a:highlight>
                          <a:srgbClr val="000000"/>
                        </a:highlight>
                        <a:latin typeface="inherit"/>
                      </a:endParaRP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Physics 1933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8 August 1902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260814"/>
                  </a:ext>
                </a:extLst>
              </a:tr>
              <a:tr h="525318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32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u="none" strike="noStrike" dirty="0">
                          <a:effectLst/>
                          <a:highlight>
                            <a:srgbClr val="000000"/>
                          </a:highlight>
                          <a:latin typeface="inherit"/>
                          <a:hlinkClick r:id="rId9"/>
                        </a:rPr>
                        <a:t>Frederick G. Banting</a:t>
                      </a:r>
                      <a:endParaRPr lang="en-US" sz="1300" dirty="0">
                        <a:effectLst/>
                        <a:highlight>
                          <a:srgbClr val="000000"/>
                        </a:highlight>
                        <a:latin typeface="inherit"/>
                      </a:endParaRP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Medicine 1923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14 November 1891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002371"/>
                  </a:ext>
                </a:extLst>
              </a:tr>
              <a:tr h="300181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32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u="none" strike="noStrike" dirty="0" err="1">
                          <a:effectLst/>
                          <a:highlight>
                            <a:srgbClr val="000000"/>
                          </a:highlight>
                          <a:latin typeface="inherit"/>
                          <a:hlinkClick r:id="rId10"/>
                        </a:rPr>
                        <a:t>Tawakkol</a:t>
                      </a:r>
                      <a:r>
                        <a:rPr lang="en-US" sz="1300" u="none" strike="noStrike" dirty="0">
                          <a:effectLst/>
                          <a:highlight>
                            <a:srgbClr val="000000"/>
                          </a:highlight>
                          <a:latin typeface="inherit"/>
                          <a:hlinkClick r:id="rId10"/>
                        </a:rPr>
                        <a:t> Karman</a:t>
                      </a:r>
                      <a:endParaRPr lang="en-US" sz="1300" dirty="0">
                        <a:effectLst/>
                        <a:highlight>
                          <a:srgbClr val="000000"/>
                        </a:highlight>
                        <a:latin typeface="inherit"/>
                      </a:endParaRP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Peace 2011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7 February 1979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197088"/>
                  </a:ext>
                </a:extLst>
              </a:tr>
              <a:tr h="300181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32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u="none" strike="noStrike" dirty="0">
                          <a:effectLst/>
                          <a:highlight>
                            <a:srgbClr val="000000"/>
                          </a:highlight>
                          <a:latin typeface="inherit"/>
                          <a:hlinkClick r:id="rId11"/>
                        </a:rPr>
                        <a:t>Rudolf </a:t>
                      </a:r>
                      <a:r>
                        <a:rPr lang="en-US" sz="1300" u="none" strike="noStrike" dirty="0" err="1">
                          <a:effectLst/>
                          <a:highlight>
                            <a:srgbClr val="000000"/>
                          </a:highlight>
                          <a:latin typeface="inherit"/>
                          <a:hlinkClick r:id="rId11"/>
                        </a:rPr>
                        <a:t>Mössbauer</a:t>
                      </a:r>
                      <a:endParaRPr lang="en-US" sz="1300" dirty="0">
                        <a:effectLst/>
                        <a:highlight>
                          <a:srgbClr val="000000"/>
                        </a:highlight>
                        <a:latin typeface="inherit"/>
                      </a:endParaRP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Physics 1961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31 January 1929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804817"/>
                  </a:ext>
                </a:extLst>
              </a:tr>
              <a:tr h="300181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32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u="none" strike="noStrike" dirty="0">
                          <a:effectLst/>
                          <a:highlight>
                            <a:srgbClr val="000000"/>
                          </a:highlight>
                          <a:latin typeface="inherit"/>
                          <a:hlinkClick r:id="rId12"/>
                        </a:rPr>
                        <a:t>Mairead Corrigan</a:t>
                      </a:r>
                      <a:endParaRPr lang="en-US" sz="1300" dirty="0">
                        <a:effectLst/>
                        <a:highlight>
                          <a:srgbClr val="000000"/>
                        </a:highlight>
                        <a:latin typeface="inherit"/>
                      </a:endParaRP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Peace 1976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27 January 1944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977360"/>
                  </a:ext>
                </a:extLst>
              </a:tr>
              <a:tr h="300181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33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u="none" strike="noStrike" dirty="0">
                          <a:effectLst/>
                          <a:highlight>
                            <a:srgbClr val="000000"/>
                          </a:highlight>
                          <a:latin typeface="inherit"/>
                          <a:hlinkClick r:id="rId13"/>
                        </a:rPr>
                        <a:t>Joshua Lederberg</a:t>
                      </a:r>
                      <a:endParaRPr lang="en-US" sz="1300" dirty="0">
                        <a:effectLst/>
                        <a:highlight>
                          <a:srgbClr val="000000"/>
                        </a:highlight>
                        <a:latin typeface="inherit"/>
                      </a:endParaRP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Medicine 1958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23 May 1925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482461"/>
                  </a:ext>
                </a:extLst>
              </a:tr>
              <a:tr h="300181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33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u="none" strike="noStrike" dirty="0">
                          <a:effectLst/>
                          <a:highlight>
                            <a:srgbClr val="000000"/>
                          </a:highlight>
                          <a:latin typeface="inherit"/>
                          <a:hlinkClick r:id="rId12"/>
                        </a:rPr>
                        <a:t>Betty Williams</a:t>
                      </a:r>
                      <a:endParaRPr lang="en-US" sz="1300" dirty="0">
                        <a:effectLst/>
                        <a:highlight>
                          <a:srgbClr val="000000"/>
                        </a:highlight>
                        <a:latin typeface="inherit"/>
                      </a:endParaRP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Peace 1976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22 May 1943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425015"/>
                  </a:ext>
                </a:extLst>
              </a:tr>
              <a:tr h="525318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33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u="none" strike="noStrike" dirty="0" err="1">
                          <a:effectLst/>
                          <a:highlight>
                            <a:srgbClr val="000000"/>
                          </a:highlight>
                          <a:latin typeface="inherit"/>
                          <a:hlinkClick r:id="rId14"/>
                        </a:rPr>
                        <a:t>Rigoberta</a:t>
                      </a:r>
                      <a:r>
                        <a:rPr lang="en-US" sz="1300" u="none" strike="noStrike" dirty="0">
                          <a:effectLst/>
                          <a:highlight>
                            <a:srgbClr val="000000"/>
                          </a:highlight>
                          <a:latin typeface="inherit"/>
                          <a:hlinkClick r:id="rId14"/>
                        </a:rPr>
                        <a:t> </a:t>
                      </a:r>
                      <a:r>
                        <a:rPr lang="en-US" sz="1300" u="none" strike="noStrike" dirty="0" err="1">
                          <a:effectLst/>
                          <a:highlight>
                            <a:srgbClr val="000000"/>
                          </a:highlight>
                          <a:latin typeface="inherit"/>
                          <a:hlinkClick r:id="rId14"/>
                        </a:rPr>
                        <a:t>Menchú</a:t>
                      </a:r>
                      <a:r>
                        <a:rPr lang="en-US" sz="1300" u="none" strike="noStrike" dirty="0">
                          <a:effectLst/>
                          <a:highlight>
                            <a:srgbClr val="000000"/>
                          </a:highlight>
                          <a:latin typeface="inherit"/>
                          <a:hlinkClick r:id="rId14"/>
                        </a:rPr>
                        <a:t> Tum</a:t>
                      </a:r>
                      <a:endParaRPr lang="en-US" sz="1300" dirty="0">
                        <a:effectLst/>
                        <a:highlight>
                          <a:srgbClr val="000000"/>
                        </a:highlight>
                        <a:latin typeface="inherit"/>
                      </a:endParaRP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  <a:latin typeface="inherit"/>
                        </a:rPr>
                        <a:t>Peace 1992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dirty="0">
                          <a:effectLst/>
                          <a:latin typeface="inherit"/>
                        </a:rPr>
                        <a:t>9 January 1959</a:t>
                      </a:r>
                    </a:p>
                  </a:txBody>
                  <a:tcPr marL="66507" marR="66507" marT="33253" marB="33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862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9CFC6B66-7FB2-4209-B96E-B887EF5DD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780187"/>
            <a:ext cx="58169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</a:t>
            </a:r>
            <a:r>
              <a:rPr kumimoji="0" lang="sr-Latn-R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Najmlađi dobitnici Nobelove nagrade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6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Nobelove nagrade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Razvijene zemlje dominiraju i u pogledu broja Nobelovih nagrada</a:t>
            </a:r>
          </a:p>
          <a:p>
            <a:endParaRPr lang="sr-Latn-RS" dirty="0"/>
          </a:p>
          <a:p>
            <a:endParaRPr lang="sr-Latn-R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971800"/>
          <a:ext cx="73152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1901-1996.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SAD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V. Britanija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Nemačka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Francuska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Švajcarska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Švedska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4419600"/>
          <a:ext cx="7162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/>
                        <a:t>1901-1996.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Holandija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Danska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Austrija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Norveška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Belgija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Rusija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854756"/>
      </p:ext>
    </p:extLst>
  </p:cSld>
  <p:clrMapOvr>
    <a:masterClrMapping/>
  </p:clrMapOvr>
  <p:transition advTm="3478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4478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Ukupan broj Nobelovih nagrada do 2009. godine</a:t>
            </a:r>
            <a:endParaRPr lang="en-US" dirty="0"/>
          </a:p>
        </p:txBody>
      </p:sp>
      <p:pic>
        <p:nvPicPr>
          <p:cNvPr id="19458" name="Picture 2" descr="C:\Users\Sonja\AppData\Local\Temp\chart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8839200" cy="5334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143000" y="1524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Ukupan broj Nobelovih nagrada prema zemlji iz koje su naučnici i organizacije (podaci za period od 1901-2017. godine.</a:t>
            </a:r>
            <a:endParaRPr lang="en-US" sz="2400" dirty="0"/>
          </a:p>
        </p:txBody>
      </p:sp>
    </p:spTree>
  </p:cSld>
  <p:clrMapOvr>
    <a:masterClrMapping/>
  </p:clrMapOvr>
  <p:transition advTm="2357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2057399"/>
          <a:ext cx="7467600" cy="467722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7138">
                <a:tc>
                  <a:txBody>
                    <a:bodyPr/>
                    <a:lstStyle/>
                    <a:p>
                      <a:r>
                        <a:rPr lang="en-US" b="1" dirty="0"/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Nobel Prizes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138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United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138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United Kingdom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138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Germany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138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France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5371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Sweden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3</a:t>
                      </a:r>
                      <a:r>
                        <a:rPr lang="en-US" dirty="0"/>
                        <a:t>2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533400"/>
            <a:ext cx="708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/>
              <a:t>Od 1901-201</a:t>
            </a:r>
            <a:r>
              <a:rPr lang="en-US" sz="3200" dirty="0"/>
              <a:t>9</a:t>
            </a:r>
            <a:r>
              <a:rPr lang="sr-Latn-RS" sz="3200" dirty="0"/>
              <a:t>. godine </a:t>
            </a:r>
            <a:r>
              <a:rPr lang="en-US" sz="3200" b="1" dirty="0"/>
              <a:t>923</a:t>
            </a:r>
            <a:r>
              <a:rPr lang="sr-Latn-RS" sz="3200" dirty="0"/>
              <a:t> laureata i </a:t>
            </a:r>
            <a:r>
              <a:rPr lang="sr-Latn-RS" sz="3200" b="1" dirty="0"/>
              <a:t>27</a:t>
            </a:r>
            <a:r>
              <a:rPr lang="sr-Latn-RS" sz="3200" dirty="0"/>
              <a:t> organizacija je dobilo Nobelovu nagradu, od toga:</a:t>
            </a:r>
            <a:endParaRPr lang="en-US" sz="3200" dirty="0"/>
          </a:p>
        </p:txBody>
      </p:sp>
    </p:spTree>
  </p:cSld>
  <p:clrMapOvr>
    <a:masterClrMapping/>
  </p:clrMapOvr>
  <p:transition advTm="5797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Žene dobitnice Nobelove nagrade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3200" dirty="0"/>
              <a:t>U periodu od 1901-2020. godine ukupno </a:t>
            </a:r>
            <a:r>
              <a:rPr lang="en-US" sz="3200" b="1" dirty="0"/>
              <a:t>5</a:t>
            </a:r>
            <a:r>
              <a:rPr lang="sr-Latn-RS" sz="3200" b="1" dirty="0"/>
              <a:t>7</a:t>
            </a:r>
            <a:r>
              <a:rPr lang="sr-Latn-RS" sz="3200" dirty="0"/>
              <a:t> žena je dobilo Nobelovu nagradu.</a:t>
            </a:r>
          </a:p>
          <a:p>
            <a:r>
              <a:rPr lang="en-US" sz="3200" b="1" dirty="0"/>
              <a:t>M</a:t>
            </a:r>
            <a:r>
              <a:rPr lang="sr-Latn-RS" sz="3200" b="1" dirty="0"/>
              <a:t>arija Kiri </a:t>
            </a:r>
            <a:r>
              <a:rPr lang="sr-Latn-RS" sz="3200" dirty="0"/>
              <a:t>je jedina žena koja je dobila nagradu 2 puta (1903. nagrada za fiziku i 1911. nagrada za hemiju).</a:t>
            </a:r>
          </a:p>
          <a:p>
            <a:r>
              <a:rPr lang="sr-Latn-RS" sz="3200" dirty="0"/>
              <a:t>Ukupno dodeljene: </a:t>
            </a:r>
            <a:r>
              <a:rPr lang="sr-Latn-RS" sz="3200" b="1" dirty="0"/>
              <a:t>4</a:t>
            </a:r>
            <a:r>
              <a:rPr lang="sr-Latn-RS" sz="3200" dirty="0"/>
              <a:t> nagrada za fiziku, </a:t>
            </a:r>
            <a:r>
              <a:rPr lang="sr-Latn-RS" sz="3200" b="1" dirty="0"/>
              <a:t>7</a:t>
            </a:r>
            <a:r>
              <a:rPr lang="sr-Latn-RS" sz="3200" dirty="0"/>
              <a:t> za hemiju, </a:t>
            </a:r>
            <a:r>
              <a:rPr lang="sr-Latn-RS" sz="3200" b="1" dirty="0"/>
              <a:t>12</a:t>
            </a:r>
            <a:r>
              <a:rPr lang="sr-Latn-RS" sz="3200" dirty="0"/>
              <a:t> za medicinu i fiziologiju, </a:t>
            </a:r>
            <a:r>
              <a:rPr lang="sr-Latn-RS" sz="3200" b="1" dirty="0"/>
              <a:t>1</a:t>
            </a:r>
            <a:r>
              <a:rPr lang="en-US" sz="3200" b="1" dirty="0"/>
              <a:t>5</a:t>
            </a:r>
            <a:r>
              <a:rPr lang="sr-Latn-RS" sz="3200" dirty="0"/>
              <a:t> za književnost i </a:t>
            </a:r>
            <a:r>
              <a:rPr lang="sr-Latn-RS" sz="3200" b="1" dirty="0"/>
              <a:t>1</a:t>
            </a:r>
            <a:r>
              <a:rPr lang="en-US" sz="3200" b="1" dirty="0"/>
              <a:t>7</a:t>
            </a:r>
            <a:r>
              <a:rPr lang="sr-Latn-RS" sz="3200" dirty="0"/>
              <a:t> za mir</a:t>
            </a:r>
            <a:r>
              <a:rPr lang="en-US" sz="3200" dirty="0"/>
              <a:t>, </a:t>
            </a:r>
            <a:r>
              <a:rPr lang="en-US" sz="3200" b="1" dirty="0"/>
              <a:t>2</a:t>
            </a:r>
            <a:r>
              <a:rPr lang="en-US" sz="3200" dirty="0"/>
              <a:t> </a:t>
            </a:r>
            <a:r>
              <a:rPr lang="en-US" sz="3200" dirty="0" err="1"/>
              <a:t>za</a:t>
            </a:r>
            <a:r>
              <a:rPr lang="en-US" sz="3200" dirty="0"/>
              <a:t> </a:t>
            </a:r>
            <a:r>
              <a:rPr lang="en-US" sz="3200" dirty="0" err="1"/>
              <a:t>ekonomiju</a:t>
            </a:r>
            <a:r>
              <a:rPr lang="en-US" sz="3200" dirty="0"/>
              <a:t>.</a:t>
            </a:r>
            <a:r>
              <a:rPr lang="sr-Latn-RS" sz="3200" dirty="0"/>
              <a:t>.</a:t>
            </a:r>
            <a:endParaRPr lang="en-US" sz="3200" dirty="0"/>
          </a:p>
        </p:txBody>
      </p:sp>
    </p:spTree>
  </p:cSld>
  <p:clrMapOvr>
    <a:masterClrMapping/>
  </p:clrMapOvr>
  <p:transition advTm="11589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Naučno</a:t>
            </a:r>
            <a:r>
              <a:rPr lang="sr-Latn-RS" b="1" dirty="0"/>
              <a:t>-tehnički potencijal </a:t>
            </a:r>
            <a:r>
              <a:rPr lang="sr-Latn-RS" dirty="0"/>
              <a:t>predstavlja:</a:t>
            </a:r>
          </a:p>
          <a:p>
            <a:r>
              <a:rPr lang="sr-Latn-RS" dirty="0"/>
              <a:t>1. broj naučno-istraživačkog kadra,</a:t>
            </a:r>
          </a:p>
          <a:p>
            <a:r>
              <a:rPr lang="sr-Latn-RS" dirty="0"/>
              <a:t>2. stepen osposobljenosti naučno-istraživačkog kadra da relativno brzo usvaja i stvara nova znanja (otkrića i izume),</a:t>
            </a:r>
          </a:p>
          <a:p>
            <a:r>
              <a:rPr lang="sr-Latn-RS" dirty="0"/>
              <a:t>3. i obim i brzinu praktičnog korišćenja, odnosno primene znanja.</a:t>
            </a:r>
            <a:endParaRPr lang="en-US" dirty="0"/>
          </a:p>
        </p:txBody>
      </p:sp>
    </p:spTree>
  </p:cSld>
  <p:clrMapOvr>
    <a:masterClrMapping/>
  </p:clrMapOvr>
  <p:transition advTm="6544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20C0-4020-4C03-9C8F-043F30CC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8961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Dobitnici</a:t>
            </a:r>
            <a:r>
              <a:rPr lang="en-US" dirty="0"/>
              <a:t> </a:t>
            </a:r>
            <a:r>
              <a:rPr lang="sr-Latn-RS" dirty="0"/>
              <a:t>Nobelove nagrade 2020. godine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F8183-B2E9-4126-A673-9E8AEB05DA6D}"/>
              </a:ext>
            </a:extLst>
          </p:cNvPr>
          <p:cNvSpPr txBox="1"/>
          <p:nvPr/>
        </p:nvSpPr>
        <p:spPr>
          <a:xfrm>
            <a:off x="533400" y="1447800"/>
            <a:ext cx="8153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Nobelova nagrada fiziku </a:t>
            </a:r>
            <a:r>
              <a:rPr lang="sr-Latn-RS" dirty="0"/>
              <a:t>– </a:t>
            </a:r>
            <a:r>
              <a:rPr lang="sr-Latn-RS" b="1" dirty="0"/>
              <a:t>Roger Penrose, Reinhard Genzel i Andrea Ghez</a:t>
            </a:r>
          </a:p>
          <a:p>
            <a:r>
              <a:rPr lang="sr-Latn-RS" dirty="0"/>
              <a:t>Doprinos: Otkriće crne rupe</a:t>
            </a:r>
          </a:p>
          <a:p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Nobelova nagrada za hemiju</a:t>
            </a:r>
            <a:r>
              <a:rPr lang="sr-Latn-RS" dirty="0"/>
              <a:t> – </a:t>
            </a:r>
            <a:r>
              <a:rPr lang="sr-Latn-RS" b="1" dirty="0"/>
              <a:t>Emmanuelle Charpentier i Jennifer A. Doudna</a:t>
            </a:r>
          </a:p>
          <a:p>
            <a:r>
              <a:rPr lang="sr-Latn-RS" dirty="0"/>
              <a:t>Doprinos: Otkriće „genetskih makaza“ – metoda preciznog sečenja genoma, odnosno njegovog menjanja.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Nobelova nagrada za fiziologiju – Mattias Karlen</a:t>
            </a:r>
          </a:p>
          <a:p>
            <a:r>
              <a:rPr lang="sr-Latn-RS" dirty="0"/>
              <a:t>Doprinos: Otkriće visoko senzitivnih testova za testiranje virusa hepatitisa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Nobelova nagrada za književnost – Louis Glück</a:t>
            </a:r>
            <a:r>
              <a:rPr lang="sr-Latn-RS" dirty="0"/>
              <a:t>, pesnikinja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Nobelova  nagrada  za mir – World Food Programme (WDP</a:t>
            </a:r>
            <a:r>
              <a:rPr lang="sr-Latn-RS" dirty="0"/>
              <a:t>)</a:t>
            </a:r>
          </a:p>
          <a:p>
            <a:r>
              <a:rPr lang="sr-Latn-RS" dirty="0"/>
              <a:t>Doprinos: U 2019. godini su obezbedili pomoć za 100 miliona ljudi u 88 zemalja koji su akutne nesigurnosti usled nedostatka hrane i gladi.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Nobelova nagrada za ekonomiju - </a:t>
            </a:r>
            <a:r>
              <a:rPr lang="en-US" b="1" i="0" dirty="0">
                <a:solidFill>
                  <a:srgbClr val="2E2A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Paul Milgrom </a:t>
            </a:r>
            <a:r>
              <a:rPr lang="sr-Latn-RS" b="1" i="0" dirty="0">
                <a:solidFill>
                  <a:srgbClr val="2E2A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0" dirty="0">
                <a:solidFill>
                  <a:srgbClr val="2E2A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Robert Wilson</a:t>
            </a:r>
            <a:endParaRPr lang="sr-Latn-RS" b="1" i="0" dirty="0">
              <a:solidFill>
                <a:srgbClr val="2E2A2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dirty="0">
                <a:solidFill>
                  <a:srgbClr val="2E2A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Doprinos: Istraživanje kako aukcije funkcionišu i na koji način se one mogu usavršiti. Ponudili su novi model aukcije koja može da olakša prodaju nekih roba koje teže prodaju na primer radio frekvencije.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/>
          </a:p>
          <a:p>
            <a:r>
              <a:rPr lang="sr-Latn-R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76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sr-Latn-R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Naučna produkcija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815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15240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Naučna produkcija u razvijenim zemljama</a:t>
            </a:r>
            <a:endParaRPr lang="en-US" sz="2400" dirty="0"/>
          </a:p>
        </p:txBody>
      </p:sp>
    </p:spTree>
  </p:cSld>
  <p:clrMapOvr>
    <a:masterClrMapping/>
  </p:clrMapOvr>
  <p:transition advTm="335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90600" y="76200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800" dirty="0"/>
              <a:t>Naučna produkcija u zemljama u razvoju za 2001. i 2006. godinu.</a:t>
            </a:r>
            <a:endParaRPr lang="en-US" sz="2800" dirty="0"/>
          </a:p>
        </p:txBody>
      </p:sp>
    </p:spTree>
  </p:cSld>
  <p:clrMapOvr>
    <a:masterClrMapping/>
  </p:clrMapOvr>
  <p:transition advTm="2772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F4DAC2-9CFB-4676-A622-8258FA2B2CAE}"/>
              </a:ext>
            </a:extLst>
          </p:cNvPr>
          <p:cNvSpPr txBox="1"/>
          <p:nvPr/>
        </p:nvSpPr>
        <p:spPr>
          <a:xfrm>
            <a:off x="914400" y="990600"/>
            <a:ext cx="602423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sz="2400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Između 2008. i 2014. godine porastao je broj naučnih članaka u  </a:t>
            </a:r>
            <a:r>
              <a:rPr lang="en-US" sz="2400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Science Citation Index of Thomson Reuters’ Web of Science </a:t>
            </a:r>
            <a:r>
              <a:rPr lang="sr-Latn-RS" sz="2400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za 23 % sa </a:t>
            </a:r>
            <a:r>
              <a:rPr lang="en-US" sz="2400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1 029 471 </a:t>
            </a:r>
            <a:r>
              <a:rPr lang="sr-Latn-RS" sz="2400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na</a:t>
            </a:r>
            <a:r>
              <a:rPr lang="en-US" sz="2400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 1 270 425. </a:t>
            </a:r>
            <a:r>
              <a:rPr lang="sr-Latn-RS" sz="2400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Rast je najjači u zemljama u razvoju (</a:t>
            </a:r>
            <a:r>
              <a:rPr lang="en-US" sz="2400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the upper middle-income economies</a:t>
            </a:r>
            <a:r>
              <a:rPr lang="sr-Latn-RS" sz="2400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)</a:t>
            </a:r>
            <a:r>
              <a:rPr lang="en-US" sz="2400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 (94%), </a:t>
            </a:r>
            <a:r>
              <a:rPr lang="sr-Latn-RS" sz="2400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 i to prvenstveno podstaknut rastom </a:t>
            </a:r>
            <a:r>
              <a:rPr lang="sr-Latn-RS" sz="2400" dirty="0">
                <a:solidFill>
                  <a:srgbClr val="333333"/>
                </a:solidFill>
                <a:cs typeface="Times New Roman" panose="02020603050405020304" pitchFamily="18" charset="0"/>
              </a:rPr>
              <a:t>broja</a:t>
            </a:r>
            <a:r>
              <a:rPr lang="sr-Latn-RS" sz="2400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 publikacija naučnika iz Kine </a:t>
            </a:r>
            <a:r>
              <a:rPr lang="en-US" sz="2400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(151%).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599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C456-2587-4B84-A84C-B3DBA73E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00F0B-BAFE-4118-A598-E8E418AE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sr-Latn-R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SAD su zemlja sa 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321 846 </a:t>
            </a:r>
            <a:r>
              <a:rPr lang="sr-Latn-R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objavljena naučna članka u 2014. godini, ili sa 25,3% učešća u svetskoj produkciji. Kina je zabeležila porast sa 9,9% na 20,2% u periodu of 2008-2014. godine.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endParaRPr lang="sr-Latn-R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sr-Latn-RS" dirty="0">
                <a:solidFill>
                  <a:srgbClr val="333333"/>
                </a:solidFill>
                <a:latin typeface="Arial" panose="020B0604020202020204" pitchFamily="34" charset="0"/>
              </a:rPr>
              <a:t>Kao grupa, 28 zemalja EU imaju najveću naučnu produkciju na svetu. Naučnici iz EU su 2014. godine bili autori 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432 195</a:t>
            </a:r>
            <a:r>
              <a:rPr lang="sr-Latn-RS" dirty="0">
                <a:solidFill>
                  <a:srgbClr val="333333"/>
                </a:solidFill>
                <a:latin typeface="Arial" panose="020B0604020202020204" pitchFamily="34" charset="0"/>
              </a:rPr>
              <a:t> naučna članka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sr-Latn-R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više od jedne trećine ukupne svetske naučne produkcije 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(34%),</a:t>
            </a:r>
            <a:r>
              <a:rPr lang="sr-Latn-R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što bi značilo 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847</a:t>
            </a:r>
            <a:r>
              <a:rPr lang="sr-Latn-R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članaka na milion stanovnika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11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Naučna produkcija u Srbiji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Od 2000-2003. godine Srbija je imala 607 radova na milion stanovnika.*</a:t>
            </a:r>
          </a:p>
          <a:p>
            <a:pPr>
              <a:buNone/>
            </a:pPr>
            <a:r>
              <a:rPr lang="sr-Latn-RS" dirty="0"/>
              <a:t>2007. godine-2.047 radova</a:t>
            </a:r>
          </a:p>
          <a:p>
            <a:pPr>
              <a:buNone/>
            </a:pPr>
            <a:r>
              <a:rPr lang="sr-Latn-RS" dirty="0"/>
              <a:t>2008. godine-2.558 radova</a:t>
            </a:r>
          </a:p>
          <a:p>
            <a:endParaRPr lang="sr-Latn-RS" dirty="0"/>
          </a:p>
          <a:p>
            <a:pPr>
              <a:buNone/>
            </a:pPr>
            <a:r>
              <a:rPr lang="sr-Latn-RS" dirty="0"/>
              <a:t>*</a:t>
            </a:r>
            <a:r>
              <a:rPr lang="sr-Latn-RS" sz="2000" dirty="0"/>
              <a:t>U istom periodu Švedska je imala 8.845 radova na milion stanovnika</a:t>
            </a:r>
            <a:r>
              <a:rPr lang="sr-Latn-RS" dirty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8768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Srbija izdvaja </a:t>
            </a:r>
            <a:r>
              <a:rPr lang="sr-Latn-RS" sz="2400" b="1" dirty="0"/>
              <a:t>0,35 % BDP </a:t>
            </a:r>
            <a:r>
              <a:rPr lang="sr-Latn-RS" sz="2400" dirty="0"/>
              <a:t>za nauku, </a:t>
            </a:r>
          </a:p>
          <a:p>
            <a:r>
              <a:rPr lang="sr-Latn-RS" sz="2400" dirty="0"/>
              <a:t>a </a:t>
            </a:r>
            <a:r>
              <a:rPr lang="sr-Latn-RS" sz="2400" b="1" dirty="0"/>
              <a:t>Amerika 2,7% </a:t>
            </a:r>
            <a:r>
              <a:rPr lang="sr-Latn-RS" sz="2400" dirty="0"/>
              <a:t>GDP, </a:t>
            </a:r>
            <a:r>
              <a:rPr lang="sr-Latn-RS" sz="2400" b="1" dirty="0"/>
              <a:t>Nemačka 2,9%, Austrija  i</a:t>
            </a:r>
            <a:r>
              <a:rPr lang="sr-Latn-RS" sz="2400" dirty="0"/>
              <a:t> </a:t>
            </a:r>
            <a:r>
              <a:rPr lang="sr-Latn-RS" sz="2400" b="1" dirty="0"/>
              <a:t>Švajcarska 3 %, </a:t>
            </a:r>
            <a:r>
              <a:rPr lang="sr-Latn-RS" sz="2400" dirty="0"/>
              <a:t>Danska 3,1%, Švedska i Finska 3,3%, Japan 3,5%, J. Koreja 4,1%, </a:t>
            </a:r>
            <a:r>
              <a:rPr lang="sr-Latn-RS" sz="2400" b="1" dirty="0"/>
              <a:t>Izrael 4,2</a:t>
            </a:r>
            <a:r>
              <a:rPr lang="sr-Latn-RS" sz="2400" dirty="0"/>
              <a:t>%.</a:t>
            </a:r>
            <a:endParaRPr lang="en-US" sz="2400" dirty="0"/>
          </a:p>
        </p:txBody>
      </p:sp>
    </p:spTree>
  </p:cSld>
  <p:clrMapOvr>
    <a:masterClrMapping/>
  </p:clrMapOvr>
  <p:transition advTm="8865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Impakt faktor (faktor uticajnosti)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KakoSeRacunaIF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81200"/>
            <a:ext cx="8001000" cy="3352799"/>
          </a:xfrm>
        </p:spPr>
      </p:pic>
    </p:spTree>
  </p:cSld>
  <p:clrMapOvr>
    <a:masterClrMapping/>
  </p:clrMapOvr>
  <p:transition advTm="60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972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Patentna aktivnost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35163"/>
            <a:ext cx="86868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3974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3416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r-Latn-RS" dirty="0"/>
          </a:p>
          <a:p>
            <a:pPr algn="ctr">
              <a:buNone/>
            </a:pPr>
            <a:r>
              <a:rPr lang="sr-Latn-RS" dirty="0"/>
              <a:t>Naučno-tehnički potencijal jedne zemlje </a:t>
            </a:r>
          </a:p>
          <a:p>
            <a:pPr algn="ctr">
              <a:buNone/>
            </a:pPr>
            <a:r>
              <a:rPr lang="sr-Latn-RS" dirty="0"/>
              <a:t>zavisi od </a:t>
            </a:r>
          </a:p>
          <a:p>
            <a:pPr algn="ctr">
              <a:buNone/>
            </a:pPr>
            <a:r>
              <a:rPr lang="sr-Latn-RS" sz="2800" b="1" dirty="0"/>
              <a:t>STEPENA</a:t>
            </a:r>
            <a:r>
              <a:rPr lang="sr-Latn-RS" sz="2800" dirty="0"/>
              <a:t> (njene) </a:t>
            </a:r>
            <a:r>
              <a:rPr lang="sr-Latn-RS" sz="2800" b="1" dirty="0"/>
              <a:t>EKONOMSKE RAZVIJENOSTI</a:t>
            </a:r>
          </a:p>
          <a:p>
            <a:pPr algn="ctr">
              <a:buNone/>
            </a:pPr>
            <a:endParaRPr lang="en-US" sz="2800" b="1" dirty="0"/>
          </a:p>
        </p:txBody>
      </p:sp>
      <p:sp>
        <p:nvSpPr>
          <p:cNvPr id="4" name="Down Arrow 3"/>
          <p:cNvSpPr/>
          <p:nvPr/>
        </p:nvSpPr>
        <p:spPr>
          <a:xfrm>
            <a:off x="4419600" y="4038600"/>
            <a:ext cx="533400" cy="6096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4200" y="47244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r-Latn-RS" b="1" dirty="0"/>
              <a:t>Ekonomski razvijene zemlje (S. Amerika, Evropa, Japan)</a:t>
            </a:r>
          </a:p>
          <a:p>
            <a:pPr marL="342900" indent="-342900">
              <a:buAutoNum type="arabicPeriod"/>
            </a:pPr>
            <a:r>
              <a:rPr lang="sr-Latn-RS" b="1" dirty="0"/>
              <a:t>Zemlje u razvoju</a:t>
            </a:r>
          </a:p>
          <a:p>
            <a:pPr marL="342900" indent="-342900">
              <a:buAutoNum type="arabicPeriod"/>
            </a:pPr>
            <a:r>
              <a:rPr lang="sr-Latn-RS" b="1" dirty="0"/>
              <a:t>Nerazvijene zemlje</a:t>
            </a:r>
            <a:endParaRPr lang="en-US" b="1" dirty="0"/>
          </a:p>
        </p:txBody>
      </p:sp>
    </p:spTree>
  </p:cSld>
  <p:clrMapOvr>
    <a:masterClrMapping/>
  </p:clrMapOvr>
  <p:transition advTm="8388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4017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47713"/>
            <a:ext cx="9144000" cy="611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04800" y="0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dirty="0"/>
              <a:t>Prijave patenata u Srbiji prema Zavodu za intelektualnu svojinu Srbije</a:t>
            </a:r>
            <a:endParaRPr lang="en-US" sz="2400" dirty="0"/>
          </a:p>
        </p:txBody>
      </p:sp>
    </p:spTree>
  </p:cSld>
  <p:clrMapOvr>
    <a:masterClrMapping/>
  </p:clrMapOvr>
  <p:transition advTm="4568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128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Uspešnost univerziteta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Šangajska lista</a:t>
            </a:r>
          </a:p>
          <a:p>
            <a:r>
              <a:rPr lang="sr-Latn-RS" dirty="0"/>
              <a:t>Uspešnost fakulteta se određuje osnovu:</a:t>
            </a:r>
          </a:p>
          <a:p>
            <a:r>
              <a:rPr lang="sr-Latn-RS" dirty="0"/>
              <a:t>1. broja diplomiranih studenata</a:t>
            </a:r>
          </a:p>
          <a:p>
            <a:r>
              <a:rPr lang="sr-Latn-RS" dirty="0"/>
              <a:t>2. broja dobijenih Nobelovih nagrada</a:t>
            </a:r>
          </a:p>
          <a:p>
            <a:r>
              <a:rPr lang="sr-Latn-RS" dirty="0"/>
              <a:t>3. broja objavljenih radova u reprezentativnim časopisima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3892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81000" y="381000"/>
            <a:ext cx="81534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Deset najuspešnijih univerziteta prema Šangajskoj listi u 2017. godini:</a:t>
            </a:r>
          </a:p>
          <a:p>
            <a:endParaRPr lang="sr-Latn-RS" sz="2400" dirty="0"/>
          </a:p>
          <a:p>
            <a:pPr marL="457200" indent="-457200">
              <a:buAutoNum type="arabicPeriod"/>
            </a:pPr>
            <a:r>
              <a:rPr lang="sr-Latn-RS" sz="3200" dirty="0"/>
              <a:t>Harvard (SAD)</a:t>
            </a:r>
          </a:p>
          <a:p>
            <a:pPr marL="457200" indent="-457200">
              <a:buAutoNum type="arabicPeriod"/>
            </a:pPr>
            <a:r>
              <a:rPr lang="sr-Latn-RS" sz="3200" dirty="0"/>
              <a:t>Stenford (SAD)</a:t>
            </a:r>
          </a:p>
          <a:p>
            <a:pPr marL="457200" indent="-457200">
              <a:buFontTx/>
              <a:buAutoNum type="arabicPeriod"/>
            </a:pPr>
            <a:r>
              <a:rPr lang="sr-Latn-RS" sz="3200" dirty="0"/>
              <a:t>Kembridž (Velika Britanija)</a:t>
            </a:r>
          </a:p>
          <a:p>
            <a:pPr marL="457200" indent="-457200">
              <a:buFontTx/>
              <a:buAutoNum type="arabicPeriod"/>
            </a:pPr>
            <a:r>
              <a:rPr lang="sr-Latn-RS" sz="3200" dirty="0"/>
              <a:t>MIT (SAD)</a:t>
            </a:r>
          </a:p>
          <a:p>
            <a:pPr marL="457200" indent="-457200">
              <a:buAutoNum type="arabicPeriod"/>
            </a:pPr>
            <a:r>
              <a:rPr lang="sr-Latn-RS" sz="3200" dirty="0"/>
              <a:t>Berkli (SAD)</a:t>
            </a:r>
          </a:p>
          <a:p>
            <a:pPr marL="457200" indent="-457200">
              <a:buAutoNum type="arabicPeriod"/>
            </a:pPr>
            <a:r>
              <a:rPr lang="sr-Latn-RS" sz="3200" dirty="0"/>
              <a:t>Prinston (SAD)</a:t>
            </a:r>
          </a:p>
          <a:p>
            <a:pPr marL="457200" indent="-457200">
              <a:buAutoNum type="arabicPeriod"/>
            </a:pPr>
            <a:r>
              <a:rPr lang="sr-Latn-RS" sz="3200" dirty="0"/>
              <a:t>Oksford (Velika Britanija)</a:t>
            </a:r>
          </a:p>
          <a:p>
            <a:pPr marL="457200" indent="-457200">
              <a:buFontTx/>
              <a:buAutoNum type="arabicPeriod"/>
            </a:pPr>
            <a:r>
              <a:rPr lang="sr-Latn-RS" sz="3200" dirty="0"/>
              <a:t>Kolumbija (SAD)</a:t>
            </a:r>
          </a:p>
          <a:p>
            <a:pPr marL="457200" indent="-457200">
              <a:buAutoNum type="arabicPeriod"/>
            </a:pPr>
            <a:r>
              <a:rPr lang="sr-Latn-RS" sz="3200" dirty="0"/>
              <a:t>Kalifornijski tehnološki institut (SAD)</a:t>
            </a:r>
          </a:p>
          <a:p>
            <a:pPr marL="457200" indent="-457200">
              <a:buAutoNum type="arabicPeriod"/>
            </a:pPr>
            <a:r>
              <a:rPr lang="sr-Latn-RS" sz="3200" dirty="0"/>
              <a:t>Čikago (SAD)</a:t>
            </a:r>
            <a:endParaRPr lang="en-US" sz="3200" dirty="0"/>
          </a:p>
        </p:txBody>
      </p:sp>
    </p:spTree>
  </p:cSld>
  <p:clrMapOvr>
    <a:masterClrMapping/>
  </p:clrMapOvr>
  <p:transition advTm="2986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81000" y="1219199"/>
          <a:ext cx="8534400" cy="5029203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18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Region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Top 20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Top 100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Top 200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Top 300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Top 400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Top 500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501-800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4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Americas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52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79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113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142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164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76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Europe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35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82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122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157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198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97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69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Asia/Oceania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—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39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99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132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122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Africas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—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—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—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4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Total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200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300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400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300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048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b="1" dirty="0"/>
              <a:t>Rangiranje univerziteta prema regionu</a:t>
            </a:r>
            <a:endParaRPr lang="en-US" sz="3200" b="1" dirty="0"/>
          </a:p>
        </p:txBody>
      </p:sp>
    </p:spTree>
  </p:cSld>
  <p:clrMapOvr>
    <a:masterClrMapping/>
  </p:clrMapOvr>
  <p:transition advTm="2934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304800"/>
            <a:ext cx="5867400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b="1" dirty="0"/>
              <a:t>Pozicija Srbije na Šangajskoj listi:</a:t>
            </a:r>
            <a:endParaRPr lang="sr-Latn-RS" sz="3200" dirty="0"/>
          </a:p>
          <a:p>
            <a:pPr marL="342900" indent="-342900">
              <a:buAutoNum type="arabicPeriod"/>
            </a:pPr>
            <a:r>
              <a:rPr lang="sr-Latn-RS" sz="3200" dirty="0"/>
              <a:t>Top </a:t>
            </a:r>
            <a:r>
              <a:rPr lang="en-US" sz="3200" dirty="0"/>
              <a:t>4</a:t>
            </a:r>
            <a:r>
              <a:rPr lang="sr-Latn-RS" sz="3200" dirty="0"/>
              <a:t>01-</a:t>
            </a:r>
            <a:r>
              <a:rPr lang="en-US" sz="3200" dirty="0"/>
              <a:t>5</a:t>
            </a:r>
            <a:r>
              <a:rPr lang="sr-Latn-RS" sz="3200"/>
              <a:t>00 </a:t>
            </a:r>
            <a:r>
              <a:rPr lang="sr-Latn-RS" sz="3200" dirty="0"/>
              <a:t>- Univerzitet u Beogradu</a:t>
            </a:r>
          </a:p>
          <a:p>
            <a:pPr marL="342900" indent="-342900">
              <a:buAutoNum type="arabicPeriod"/>
            </a:pPr>
            <a:endParaRPr lang="sr-Latn-RS" sz="3200" dirty="0"/>
          </a:p>
          <a:p>
            <a:pPr marL="342900" indent="-342900"/>
            <a:r>
              <a:rPr lang="sr-Latn-RS" sz="3200" b="1" dirty="0"/>
              <a:t>Top 20 </a:t>
            </a:r>
            <a:r>
              <a:rPr lang="en-US" sz="3200" b="1" dirty="0"/>
              <a:t>e</a:t>
            </a:r>
            <a:r>
              <a:rPr lang="sr-Latn-RS" sz="3200" b="1" dirty="0"/>
              <a:t>vropski univerziteti:</a:t>
            </a:r>
          </a:p>
          <a:p>
            <a:pPr marL="342900" indent="-342900"/>
            <a:endParaRPr lang="sr-Latn-RS" sz="3200" dirty="0"/>
          </a:p>
          <a:p>
            <a:pPr marL="514350" indent="-514350">
              <a:buAutoNum type="arabicPeriod"/>
            </a:pPr>
            <a:r>
              <a:rPr lang="sr-Latn-RS" sz="3200" dirty="0"/>
              <a:t>Kembridž</a:t>
            </a:r>
          </a:p>
          <a:p>
            <a:pPr marL="514350" indent="-514350">
              <a:buAutoNum type="arabicPeriod"/>
            </a:pPr>
            <a:r>
              <a:rPr lang="sr-Latn-RS" sz="3200" dirty="0"/>
              <a:t>Oksford</a:t>
            </a:r>
          </a:p>
          <a:p>
            <a:pPr marL="514350" indent="-514350">
              <a:buAutoNum type="arabicPeriod"/>
            </a:pPr>
            <a:r>
              <a:rPr lang="sr-Latn-RS" sz="3200" dirty="0"/>
              <a:t>Univerzitetski koledž London</a:t>
            </a:r>
          </a:p>
          <a:p>
            <a:pPr marL="514350" indent="-514350">
              <a:buAutoNum type="arabicPeriod"/>
            </a:pPr>
            <a:r>
              <a:rPr lang="sr-Latn-RS" sz="3200" dirty="0"/>
              <a:t>Švajcarski državni institut za tehnologiju</a:t>
            </a:r>
          </a:p>
          <a:p>
            <a:endParaRPr lang="sr-Latn-RS" dirty="0"/>
          </a:p>
          <a:p>
            <a:endParaRPr lang="sr-Latn-RS" dirty="0"/>
          </a:p>
          <a:p>
            <a:endParaRPr lang="en-US" dirty="0"/>
          </a:p>
        </p:txBody>
      </p:sp>
    </p:spTree>
  </p:cSld>
  <p:clrMapOvr>
    <a:masterClrMapping/>
  </p:clrMapOvr>
  <p:transition advTm="3748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Praktična primena naučnih rezultata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Ograničena finansijska sredstva</a:t>
            </a:r>
          </a:p>
          <a:p>
            <a:r>
              <a:rPr lang="sr-Latn-RS" dirty="0"/>
              <a:t>Neorganizovanost naučnika</a:t>
            </a:r>
          </a:p>
          <a:p>
            <a:r>
              <a:rPr lang="sr-Latn-RS" dirty="0"/>
              <a:t>Nedovoljno aktuelnih projekata</a:t>
            </a:r>
          </a:p>
          <a:p>
            <a:r>
              <a:rPr lang="sr-Latn-RS" dirty="0"/>
              <a:t>Neusmerenost na privredne potrebe i praktičnu primenu naučnih rezultata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733800" y="4267200"/>
            <a:ext cx="914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5029200"/>
            <a:ext cx="7086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3200" b="1" dirty="0"/>
              <a:t>Stagnacija zemalja u razvoju i nerazvijenih zemalja</a:t>
            </a:r>
            <a:endParaRPr lang="en-US" sz="3200" b="1" dirty="0"/>
          </a:p>
        </p:txBody>
      </p:sp>
    </p:spTree>
  </p:cSld>
  <p:clrMapOvr>
    <a:masterClrMapping/>
  </p:clrMapOvr>
  <p:transition advTm="17747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066800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Osnovni izvori finansiranja naučnog rada su:</a:t>
            </a:r>
          </a:p>
          <a:p>
            <a:endParaRPr lang="sr-Latn-RS" sz="2400" dirty="0"/>
          </a:p>
          <a:p>
            <a:pPr marL="342900" indent="-342900">
              <a:buAutoNum type="arabicPeriod"/>
            </a:pPr>
            <a:r>
              <a:rPr lang="sr-Latn-RS" sz="2400" dirty="0"/>
              <a:t>Država-ulaganje u fundamentalna istraživanja</a:t>
            </a:r>
          </a:p>
          <a:p>
            <a:pPr marL="342900" indent="-342900">
              <a:buAutoNum type="arabicPeriod"/>
            </a:pPr>
            <a:r>
              <a:rPr lang="sr-Latn-RS" sz="2400" dirty="0"/>
              <a:t>Privatna industrija-ulaganje u primenjena istraživanja</a:t>
            </a:r>
            <a:endParaRPr lang="en-US" sz="2400" dirty="0"/>
          </a:p>
        </p:txBody>
      </p:sp>
    </p:spTree>
  </p:cSld>
  <p:clrMapOvr>
    <a:masterClrMapping/>
  </p:clrMapOvr>
  <p:transition advTm="8388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eveloped_and_developing_countri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457200"/>
            <a:ext cx="8991600" cy="6400800"/>
          </a:xfrm>
        </p:spPr>
      </p:pic>
    </p:spTree>
  </p:cSld>
  <p:clrMapOvr>
    <a:masterClrMapping/>
  </p:clrMapOvr>
  <p:transition advTm="4087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193ABF-0B6F-42D2-9EB7-8E157FBE5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52401"/>
            <a:ext cx="8705850" cy="5029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7DFBBD-B29E-407D-BA89-71EC4A9E67A0}"/>
              </a:ext>
            </a:extLst>
          </p:cNvPr>
          <p:cNvSpPr txBox="1"/>
          <p:nvPr/>
        </p:nvSpPr>
        <p:spPr>
          <a:xfrm>
            <a:off x="1905000" y="541020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http://datatopics.worldbank.org/world-development-indicators/images/figures-png/world-by-income-sdg-atlas-2018.pdf</a:t>
            </a:r>
          </a:p>
        </p:txBody>
      </p:sp>
    </p:spTree>
    <p:extLst>
      <p:ext uri="{BB962C8B-B14F-4D97-AF65-F5344CB8AC3E}">
        <p14:creationId xmlns:p14="http://schemas.microsoft.com/office/powerpoint/2010/main" val="105291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Naučno-istraživački kadar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4389120"/>
          </a:xfrm>
        </p:spPr>
        <p:txBody>
          <a:bodyPr/>
          <a:lstStyle/>
          <a:p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inženjera</a:t>
            </a:r>
            <a:r>
              <a:rPr lang="en-US" dirty="0"/>
              <a:t> u SAD</a:t>
            </a:r>
            <a:endParaRPr lang="sr-Latn-RS" dirty="0"/>
          </a:p>
          <a:p>
            <a:endParaRPr lang="sr-Latn-RS" dirty="0"/>
          </a:p>
          <a:p>
            <a:endParaRPr lang="en-US" dirty="0"/>
          </a:p>
          <a:p>
            <a:pPr>
              <a:buNone/>
            </a:pPr>
            <a:r>
              <a:rPr lang="sr-Latn-RS" dirty="0"/>
              <a:t>U odnosu na ekonomsku razvijenost,veći broj istraživača je pozicioniran u razvijenim zemljama.</a:t>
            </a:r>
          </a:p>
          <a:p>
            <a:pPr>
              <a:buNone/>
            </a:pPr>
            <a:endParaRPr lang="sr-Latn-R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895600"/>
          <a:ext cx="3657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1816.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1880.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1920.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1700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136.000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0600" y="4572000"/>
          <a:ext cx="4495800" cy="2057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35987">
                <a:tc gridSpan="5"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Ukupan broj naučnika u svetu (2013)</a:t>
                      </a:r>
                    </a:p>
                    <a:p>
                      <a:pPr algn="ctr"/>
                      <a:r>
                        <a:rPr lang="sr-Latn-RS" dirty="0"/>
                        <a:t>7.800.000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706">
                <a:tc>
                  <a:txBody>
                    <a:bodyPr/>
                    <a:lstStyle/>
                    <a:p>
                      <a:r>
                        <a:rPr lang="sr-Latn-RS" dirty="0"/>
                        <a:t>SAD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="1" dirty="0"/>
                        <a:t>EU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Japan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Kina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Rusija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706">
                <a:tc>
                  <a:txBody>
                    <a:bodyPr/>
                    <a:lstStyle/>
                    <a:p>
                      <a:r>
                        <a:rPr lang="sr-Latn-RS" dirty="0"/>
                        <a:t>16,7%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="1" dirty="0"/>
                        <a:t>22,2%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8,5%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19,1%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5,7%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15847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2133600" y="990600"/>
            <a:ext cx="4800600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2013. </a:t>
            </a:r>
            <a:r>
              <a:rPr lang="sr-Latn-RS" sz="3200" dirty="0" err="1"/>
              <a:t>g</a:t>
            </a:r>
            <a:r>
              <a:rPr lang="en-US" sz="3200" dirty="0" err="1"/>
              <a:t>odine</a:t>
            </a:r>
            <a:r>
              <a:rPr lang="en-US" sz="3200" dirty="0"/>
              <a:t> </a:t>
            </a:r>
            <a:r>
              <a:rPr lang="en-US" sz="3200" b="1" dirty="0"/>
              <a:t>64,4%</a:t>
            </a:r>
            <a:r>
              <a:rPr lang="en-US" sz="3200" dirty="0"/>
              <a:t> </a:t>
            </a:r>
            <a:r>
              <a:rPr lang="en-US" sz="3200" dirty="0" err="1"/>
              <a:t>istra</a:t>
            </a:r>
            <a:r>
              <a:rPr lang="sr-Latn-RS" sz="3200" dirty="0"/>
              <a:t>živača je iz razvijenih zemalja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3048000" y="3657600"/>
            <a:ext cx="2697481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sz="3600" dirty="0"/>
              <a:t>Azija- 42,8%</a:t>
            </a:r>
          </a:p>
          <a:p>
            <a:r>
              <a:rPr lang="sr-Latn-RS" sz="3600" dirty="0"/>
              <a:t>Evropa- 31%</a:t>
            </a:r>
          </a:p>
          <a:p>
            <a:r>
              <a:rPr lang="sr-Latn-RS" sz="3600" dirty="0"/>
              <a:t>Amerika-22, 2%</a:t>
            </a:r>
          </a:p>
          <a:p>
            <a:r>
              <a:rPr lang="sr-Latn-RS" sz="3600" dirty="0"/>
              <a:t>Afrika-2,4%</a:t>
            </a:r>
            <a:endParaRPr lang="en-US" sz="3600" dirty="0"/>
          </a:p>
        </p:txBody>
      </p:sp>
      <p:sp>
        <p:nvSpPr>
          <p:cNvPr id="6" name="Down Arrow 5"/>
          <p:cNvSpPr/>
          <p:nvPr/>
        </p:nvSpPr>
        <p:spPr>
          <a:xfrm>
            <a:off x="3886200" y="2667000"/>
            <a:ext cx="990600" cy="762000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Tm="6336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698D-314B-4DDF-A78B-A2E06B4C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E713-DF4F-4F45-8DFC-3B5644407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Prema podacima UNESCO-a, 2013. godine je u svetu bilo 7,8 miliona istraživača, odnosno 0,1 % svetske populacije</a:t>
            </a:r>
            <a:r>
              <a:rPr lang="en-US" dirty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9843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sr-Latn-RS" sz="3600" dirty="0"/>
              <a:t>Broj istraživača u ekonomski razvijenim i nerazvijenim zemljama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733800"/>
          <a:ext cx="8229600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2009.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2002.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1999.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2002.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2002.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2004.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Srbija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Tunis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Zambia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Paragvaj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Bolivija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b="1" dirty="0"/>
                        <a:t>SUDAN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10.220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9.910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536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455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9.340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5105400"/>
          <a:ext cx="228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Srbija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2014.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&gt;12.000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istra</a:t>
                      </a:r>
                      <a:r>
                        <a:rPr lang="sr-Latn-RS" baseline="0" dirty="0"/>
                        <a:t>živača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676400"/>
          <a:ext cx="73152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/>
                        <a:t>20</a:t>
                      </a:r>
                      <a:r>
                        <a:rPr lang="en-US" dirty="0"/>
                        <a:t>1</a:t>
                      </a:r>
                      <a:r>
                        <a:rPr lang="sr-Latn-RS" dirty="0"/>
                        <a:t>3. godine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SAD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Rusija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Nemačka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Japan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Francuska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="1" dirty="0"/>
                        <a:t>KINA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1.265.</a:t>
                      </a:r>
                      <a:r>
                        <a:rPr lang="en-US" dirty="0"/>
                        <a:t>1</a:t>
                      </a:r>
                      <a:r>
                        <a:rPr lang="sr-Latn-RS" dirty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440.600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360.300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660.500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265.200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1.484.000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4859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19C72F2904C245A01CD558E79BB9DB" ma:contentTypeVersion="5" ma:contentTypeDescription="Create a new document." ma:contentTypeScope="" ma:versionID="4ee4b239f97f232082923716556af901">
  <xsd:schema xmlns:xsd="http://www.w3.org/2001/XMLSchema" xmlns:xs="http://www.w3.org/2001/XMLSchema" xmlns:p="http://schemas.microsoft.com/office/2006/metadata/properties" xmlns:ns2="10227735-06fd-45f6-8770-65aa8903f7a2" xmlns:ns3="50d23d3f-07ed-4e77-a6a6-6e66f155c92b" targetNamespace="http://schemas.microsoft.com/office/2006/metadata/properties" ma:root="true" ma:fieldsID="30a20fa08b4afc3af2cee6ac12b7c591" ns2:_="" ns3:_="">
    <xsd:import namespace="10227735-06fd-45f6-8770-65aa8903f7a2"/>
    <xsd:import namespace="50d23d3f-07ed-4e77-a6a6-6e66f155c92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27735-06fd-45f6-8770-65aa8903f7a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d23d3f-07ed-4e77-a6a6-6e66f155c9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7190BC-FBEB-476B-8D4D-F141DE53E4A0}"/>
</file>

<file path=customXml/itemProps2.xml><?xml version="1.0" encoding="utf-8"?>
<ds:datastoreItem xmlns:ds="http://schemas.openxmlformats.org/officeDocument/2006/customXml" ds:itemID="{5B099365-262F-44DB-AC73-2FF11D680FFD}"/>
</file>

<file path=customXml/itemProps3.xml><?xml version="1.0" encoding="utf-8"?>
<ds:datastoreItem xmlns:ds="http://schemas.openxmlformats.org/officeDocument/2006/customXml" ds:itemID="{697A2FA4-2208-4860-B98F-63FA21A4F686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766</TotalTime>
  <Words>1442</Words>
  <Application>Microsoft Office PowerPoint</Application>
  <PresentationFormat>On-screen Show (4:3)</PresentationFormat>
  <Paragraphs>386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Constantia</vt:lpstr>
      <vt:lpstr>inherit</vt:lpstr>
      <vt:lpstr>Times New Roman</vt:lpstr>
      <vt:lpstr>var(--secondary-font-italic)</vt:lpstr>
      <vt:lpstr>Wingdings 2</vt:lpstr>
      <vt:lpstr>Flow</vt:lpstr>
      <vt:lpstr>Naučno-tehnički potencijal</vt:lpstr>
      <vt:lpstr>PowerPoint Presentation</vt:lpstr>
      <vt:lpstr>PowerPoint Presentation</vt:lpstr>
      <vt:lpstr>PowerPoint Presentation</vt:lpstr>
      <vt:lpstr>PowerPoint Presentation</vt:lpstr>
      <vt:lpstr>Naučno-istraživački kadar</vt:lpstr>
      <vt:lpstr>PowerPoint Presentation</vt:lpstr>
      <vt:lpstr>PowerPoint Presentation</vt:lpstr>
      <vt:lpstr>Broj istraživača u ekonomski razvijenim i nerazvijenim zemljama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Nobelove nagrade</vt:lpstr>
      <vt:lpstr>PowerPoint Presentation</vt:lpstr>
      <vt:lpstr>PowerPoint Presentation</vt:lpstr>
      <vt:lpstr>Žene dobitnice Nobelove nagrade</vt:lpstr>
      <vt:lpstr>Dobitnici Nobelove nagrade 2020. godine</vt:lpstr>
      <vt:lpstr>Naučna produkcija</vt:lpstr>
      <vt:lpstr>PowerPoint Presentation</vt:lpstr>
      <vt:lpstr>PowerPoint Presentation</vt:lpstr>
      <vt:lpstr>PowerPoint Presentation</vt:lpstr>
      <vt:lpstr>Naučna produkcija u Srbiji</vt:lpstr>
      <vt:lpstr>Impakt faktor (faktor uticajnosti)</vt:lpstr>
      <vt:lpstr>PowerPoint Presentation</vt:lpstr>
      <vt:lpstr>Patentna aktivnost</vt:lpstr>
      <vt:lpstr>PowerPoint Presentation</vt:lpstr>
      <vt:lpstr>PowerPoint Presentation</vt:lpstr>
      <vt:lpstr>PowerPoint Presentation</vt:lpstr>
      <vt:lpstr>PowerPoint Presentation</vt:lpstr>
      <vt:lpstr>Uspešnost univerziteta</vt:lpstr>
      <vt:lpstr>PowerPoint Presentation</vt:lpstr>
      <vt:lpstr>PowerPoint Presentation</vt:lpstr>
      <vt:lpstr>PowerPoint Presentation</vt:lpstr>
      <vt:lpstr>Praktična primena naučnih rezultata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Naučno tehnički potencijal</dc:title>
  <dc:creator>Sonja</dc:creator>
  <cp:lastModifiedBy>Pejić Sonja</cp:lastModifiedBy>
  <cp:revision>85</cp:revision>
  <dcterms:created xsi:type="dcterms:W3CDTF">2017-10-21T15:33:22Z</dcterms:created>
  <dcterms:modified xsi:type="dcterms:W3CDTF">2020-10-19T17:55:51Z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0x010100D019C72F2904C245A01CD558E79BB9DB</vt:lpwstr>
  </property>
</Properties>
</file>