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61" r:id="rId8"/>
    <p:sldId id="262" r:id="rId9"/>
    <p:sldId id="263" r:id="rId10"/>
    <p:sldId id="268" r:id="rId11"/>
    <p:sldId id="269" r:id="rId12"/>
    <p:sldId id="293" r:id="rId13"/>
    <p:sldId id="270" r:id="rId14"/>
    <p:sldId id="287" r:id="rId15"/>
    <p:sldId id="284" r:id="rId16"/>
    <p:sldId id="285" r:id="rId17"/>
    <p:sldId id="289" r:id="rId18"/>
    <p:sldId id="264" r:id="rId19"/>
    <p:sldId id="288" r:id="rId20"/>
    <p:sldId id="265" r:id="rId21"/>
    <p:sldId id="267" r:id="rId22"/>
    <p:sldId id="275" r:id="rId23"/>
    <p:sldId id="286" r:id="rId24"/>
    <p:sldId id="291" r:id="rId25"/>
    <p:sldId id="272" r:id="rId26"/>
    <p:sldId id="266" r:id="rId27"/>
    <p:sldId id="271" r:id="rId28"/>
    <p:sldId id="292" r:id="rId29"/>
    <p:sldId id="273" r:id="rId30"/>
    <p:sldId id="278" r:id="rId31"/>
    <p:sldId id="279" r:id="rId32"/>
    <p:sldId id="280" r:id="rId33"/>
    <p:sldId id="281" r:id="rId34"/>
    <p:sldId id="282" r:id="rId35"/>
    <p:sldId id="283" r:id="rId36"/>
    <p:sldId id="274" r:id="rId37"/>
    <p:sldId id="295" r:id="rId38"/>
    <p:sldId id="298" r:id="rId39"/>
    <p:sldId id="297" r:id="rId40"/>
    <p:sldId id="299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94AE-8156-427C-858F-D24E918682BA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A257-5D9C-4F7D-8897-51D18CF07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Odnos</a:t>
            </a:r>
            <a:r>
              <a:rPr lang="en-US" b="1" dirty="0"/>
              <a:t> </a:t>
            </a:r>
            <a:r>
              <a:rPr lang="en-US" b="1" dirty="0" err="1"/>
              <a:t>nauke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tehnike</a:t>
            </a:r>
            <a:br>
              <a:rPr lang="en-US" b="1" dirty="0"/>
            </a:br>
            <a:r>
              <a:rPr lang="en-US" b="1" dirty="0" err="1"/>
              <a:t>Tehnika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etika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6392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Drugi period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Nauka i tehnika se razvijaju paralelno</a:t>
            </a:r>
          </a:p>
          <a:p>
            <a:r>
              <a:rPr lang="sr-Latn-RS" dirty="0"/>
              <a:t>Najznačajniji proizvodno praktični problemi tog perioda su: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sr-Latn-RS" dirty="0"/>
              <a:t>roblemi vezani za nedostatak opreme za podizanje i prenosne mehanizme u rudarstvu i građevinarstvu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sr-Latn-RS" dirty="0"/>
              <a:t>roblemi vezani za funkcionisanje rudnika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sr-Latn-RS" dirty="0"/>
              <a:t>roblemi vezani za navigaciju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sr-Latn-RS" dirty="0"/>
              <a:t>roblemi  vezani za artiljeriju</a:t>
            </a:r>
            <a:endParaRPr lang="en-US" dirty="0"/>
          </a:p>
        </p:txBody>
      </p:sp>
    </p:spTree>
  </p:cSld>
  <p:clrMapOvr>
    <a:masterClrMapping/>
  </p:clrMapOvr>
  <p:transition advTm="22774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Treći period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Spajanje nauke, tehnike i proizvodnje – nauka preuzima primat.</a:t>
            </a:r>
          </a:p>
          <a:p>
            <a:r>
              <a:rPr lang="sr-Latn-RS" dirty="0"/>
              <a:t>Naučno saznanje se razvija pod uticajem imanentnih naučnih potreba, a ne pod uticajem proizvodno-tehničkih potreba.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9194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8556-4844-4246-AB92-9535ADDE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Povoljni uslovi u trećem periodu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8012-2645-44B4-8985-C26A64D6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Sazrevanje dugog tehničkog iskustva</a:t>
            </a:r>
          </a:p>
          <a:p>
            <a:r>
              <a:rPr lang="sr-Latn-RS" dirty="0"/>
              <a:t>Rast stanovništva</a:t>
            </a:r>
          </a:p>
          <a:p>
            <a:r>
              <a:rPr lang="sr-Latn-RS" dirty="0"/>
              <a:t>Pogodno socijalno okruženje</a:t>
            </a:r>
          </a:p>
          <a:p>
            <a:r>
              <a:rPr lang="sr-Latn-RS" dirty="0"/>
              <a:t>Fleksibilni socijalni milje (nestaju verski i društveni tabui (prirodna hijerarhija), i nestaju prirodne društvene grupe)</a:t>
            </a:r>
          </a:p>
          <a:p>
            <a:r>
              <a:rPr lang="sr-Latn-RS" dirty="0"/>
              <a:t>Pojava jasne tehničke namere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2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2860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000" i="1" dirty="0">
                <a:latin typeface="Copperplate Gothic Bold" pitchFamily="34" charset="0"/>
              </a:rPr>
              <a:t>TEHNIKA I ETIKA</a:t>
            </a:r>
            <a:endParaRPr lang="en-US" sz="6000" i="1" dirty="0">
              <a:latin typeface="Copperplate Gothic Bold" pitchFamily="34" charset="0"/>
            </a:endParaRPr>
          </a:p>
        </p:txBody>
      </p:sp>
    </p:spTree>
  </p:cSld>
  <p:clrMapOvr>
    <a:masterClrMapping/>
  </p:clrMapOvr>
  <p:transition advTm="21709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EA3-289F-43F4-B3B3-71AFE75F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su  profesije?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1D1C-BAC3-474D-8BC8-36C1886D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86200"/>
            <a:ext cx="7620000" cy="2239963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45B4B-42AE-4842-8DA3-BD01C1E2F5D0}"/>
              </a:ext>
            </a:extLst>
          </p:cNvPr>
          <p:cNvSpPr txBox="1"/>
          <p:nvPr/>
        </p:nvSpPr>
        <p:spPr>
          <a:xfrm>
            <a:off x="3390900" y="1239785"/>
            <a:ext cx="46482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4C0+BMPXKE+HelveticaNeue-Condensed"/>
              </a:rPr>
              <a:t>Professions are those occupations that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4C0+BMPXKE+HelveticaNeue-Condense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4C0+BMPXKE+HelveticaNeue-Condensed"/>
              </a:rPr>
              <a:t>both require advanced study and mastery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4C0+BMPXKE+HelveticaNeue-Condense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4C0+BMPXKE+HelveticaNeue-Condensed"/>
              </a:rPr>
              <a:t>of a specialized body of knowledge, and</a:t>
            </a:r>
            <a:r>
              <a:rPr lang="sr-Latn-RS" sz="1800" b="0" i="0" dirty="0">
                <a:solidFill>
                  <a:srgbClr val="000000"/>
                </a:solidFill>
                <a:effectLst/>
                <a:latin typeface="A4C0+BMPXKE+HelveticaNeue-Condensed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4C0+BMPXKE+HelveticaNeue-Condensed"/>
              </a:rPr>
              <a:t>undertake to promote, ensure, or safeguard some aspect of others’ well-being.</a:t>
            </a:r>
            <a:r>
              <a:rPr lang="sr-Latn-RS" sz="1800" b="0" i="0" dirty="0">
                <a:solidFill>
                  <a:srgbClr val="000000"/>
                </a:solidFill>
                <a:effectLst/>
                <a:latin typeface="A4C0+BMPXKE+HelveticaNeue-Condensed"/>
              </a:rPr>
              <a:t> (Witbeck, C. (2011). Ethics in Engineering Practice and Research. London: Cambridge University Press, p. 77.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8F1E9-1FCE-47BE-AF50-167E54A15FB6}"/>
              </a:ext>
            </a:extLst>
          </p:cNvPr>
          <p:cNvSpPr txBox="1"/>
          <p:nvPr/>
        </p:nvSpPr>
        <p:spPr>
          <a:xfrm>
            <a:off x="304800" y="1449773"/>
            <a:ext cx="20955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Iskrenost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Pouzdanost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Nepodmitljivost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Odsustvo sukoba </a:t>
            </a:r>
          </a:p>
          <a:p>
            <a:r>
              <a:rPr lang="sr-Latn-RS" dirty="0"/>
              <a:t>Interesa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Moralna odgovornost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FCAEB0-1A81-4206-8FC1-662B90F467D1}"/>
              </a:ext>
            </a:extLst>
          </p:cNvPr>
          <p:cNvSpPr/>
          <p:nvPr/>
        </p:nvSpPr>
        <p:spPr>
          <a:xfrm>
            <a:off x="5257800" y="3657600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02F9E-1D80-41E3-8536-D6B93AE64F19}"/>
              </a:ext>
            </a:extLst>
          </p:cNvPr>
          <p:cNvSpPr txBox="1"/>
          <p:nvPr/>
        </p:nvSpPr>
        <p:spPr>
          <a:xfrm>
            <a:off x="4038600" y="4191000"/>
            <a:ext cx="3429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/>
              <a:t>Elementi profesija: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Sistematski zaokružena teorija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Monopol na stručnu ekspertizu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Prepoznatljivost u javnosti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Subkultura (Jezik profesije)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Etički kodeks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Etički paradoks tehničkog saznanja</a:t>
            </a:r>
          </a:p>
          <a:p>
            <a:r>
              <a:rPr lang="sr-Latn-RS" b="1" dirty="0"/>
              <a:t>Humanistička funkcija tehničkog saznanja</a:t>
            </a:r>
            <a:r>
              <a:rPr lang="sr-Latn-RS" dirty="0"/>
              <a:t>(olakšavanje rada, razvoj kulture (materijalne i duhovne),  intenzifikacija urbanizacije, povezivanje ljudi)</a:t>
            </a:r>
            <a:endParaRPr lang="en-US" dirty="0"/>
          </a:p>
        </p:txBody>
      </p:sp>
    </p:spTree>
  </p:cSld>
  <p:clrMapOvr>
    <a:masterClrMapping/>
  </p:clrMapOvr>
  <p:transition advTm="65036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Humanističko-antihumanistička funkcija tehnike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b="1" dirty="0"/>
              <a:t>Antihumanističko korišćenje humane tehnike </a:t>
            </a:r>
            <a:r>
              <a:rPr lang="sr-Latn-RS" dirty="0"/>
              <a:t>(dinamit, nuklearna tehnologija, Internet)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b="1" dirty="0"/>
              <a:t>Istovremeno humanističko-antihumanističko delovanje tehnike </a:t>
            </a:r>
            <a:r>
              <a:rPr lang="sr-Latn-RS" dirty="0"/>
              <a:t>(industrijalizacija)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</a:t>
            </a:r>
            <a:r>
              <a:rPr lang="sr-Latn-RS" b="1" dirty="0"/>
              <a:t>ransformacija humanističkog delovanja u antihumanističko </a:t>
            </a:r>
            <a:r>
              <a:rPr lang="sr-Latn-RS" dirty="0"/>
              <a:t>(akumulacija negativnih efekata vodi nastanku rizičnog društva)</a:t>
            </a:r>
            <a:endParaRPr lang="en-US" dirty="0"/>
          </a:p>
        </p:txBody>
      </p:sp>
    </p:spTree>
  </p:cSld>
  <p:clrMapOvr>
    <a:masterClrMapping/>
  </p:clrMapOvr>
  <p:transition advTm="35651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B603-578F-4072-B77B-8E754F22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Iskrena greška (Honest mistake)?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C071-4062-471C-B4BD-4EAAC1C4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Greška koja nastaje slučajno bez svesne namere da se nanese zlo ili šteta drugima.</a:t>
            </a:r>
          </a:p>
          <a:p>
            <a:r>
              <a:rPr lang="sr-Latn-RS" dirty="0"/>
              <a:t>Slučaj Therac 25 (mašina za zračenje X zracima) (1985-1987).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0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Podsticaji za razvoj naučne i inženjerske etike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Tehnolo</a:t>
            </a:r>
            <a:r>
              <a:rPr lang="sr-Latn-RS" dirty="0"/>
              <a:t>ški progresizam?</a:t>
            </a:r>
          </a:p>
          <a:p>
            <a:pPr>
              <a:buNone/>
            </a:pPr>
            <a:r>
              <a:rPr lang="sr-Latn-RS" dirty="0"/>
              <a:t>Scijentizam?</a:t>
            </a:r>
          </a:p>
          <a:p>
            <a:pPr>
              <a:buNone/>
            </a:pPr>
            <a:r>
              <a:rPr lang="sr-Latn-RS" dirty="0"/>
              <a:t>1970.-istraživanja etičkih problema u nauci i inženjerskoj profesiji u SAD su podstaknuta: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Prevarama u nauci (</a:t>
            </a:r>
            <a:r>
              <a:rPr lang="sr-Latn-RS" i="1" dirty="0"/>
              <a:t>Betrayers of the Truth</a:t>
            </a:r>
            <a:r>
              <a:rPr lang="sr-Latn-RS" dirty="0"/>
              <a:t>, William Broad i Nicholas Wade, 1982) 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Upotrebom herbicida AGENT ORANGE u Vijetnamskom ratu od 1961-1971. godine (bačeno 76000 kubnih metara).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Katastrofama uzrokovanim neadekvatnim inženjerskim menadžmentom (FORD PINTO  eksplozija  rezervoara).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Razvojem pokreta za zaštitu životne sredine i prava građana.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Afera Votergejt (Watergate) 1974.</a:t>
            </a:r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80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299B-531A-4A9D-98AB-7DA0165D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Slučaj Petra Palčinskog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6B90FE-EB50-4802-90CC-A8AEE7DED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417638"/>
            <a:ext cx="8229600" cy="2754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2688D-0078-4916-A6E8-8D1EDA1A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62400"/>
            <a:ext cx="7848600" cy="1971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DD3A4A-9BDA-4FDA-AC5C-8A2780B38A8D}"/>
              </a:ext>
            </a:extLst>
          </p:cNvPr>
          <p:cNvSpPr txBox="1"/>
          <p:nvPr/>
        </p:nvSpPr>
        <p:spPr>
          <a:xfrm>
            <a:off x="685800" y="6096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Pročitati tekst o slučaju Bendžamina Lindera.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Nauka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Tri </a:t>
            </a:r>
            <a:r>
              <a:rPr lang="en-US" dirty="0" err="1"/>
              <a:t>perioda</a:t>
            </a:r>
            <a:r>
              <a:rPr lang="en-US" dirty="0"/>
              <a:t> u </a:t>
            </a:r>
            <a:r>
              <a:rPr lang="en-US" dirty="0" err="1"/>
              <a:t>razvoju</a:t>
            </a:r>
            <a:r>
              <a:rPr lang="en-US" dirty="0"/>
              <a:t> </a:t>
            </a:r>
            <a:r>
              <a:rPr lang="en-US" dirty="0" err="1"/>
              <a:t>nauke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tehnike</a:t>
            </a:r>
            <a:endParaRPr lang="en-US" dirty="0"/>
          </a:p>
          <a:p>
            <a:r>
              <a:rPr lang="en-US" dirty="0"/>
              <a:t>Do XVII </a:t>
            </a:r>
            <a:r>
              <a:rPr lang="en-US" dirty="0" err="1"/>
              <a:t>veka</a:t>
            </a:r>
            <a:endParaRPr lang="en-US" dirty="0"/>
          </a:p>
          <a:p>
            <a:r>
              <a:rPr lang="en-US" dirty="0" err="1"/>
              <a:t>Od</a:t>
            </a:r>
            <a:r>
              <a:rPr lang="en-US" dirty="0"/>
              <a:t> XVII do XIX </a:t>
            </a:r>
            <a:r>
              <a:rPr lang="en-US" dirty="0" err="1"/>
              <a:t>veka</a:t>
            </a:r>
            <a:endParaRPr lang="en-US" dirty="0"/>
          </a:p>
          <a:p>
            <a:r>
              <a:rPr lang="en-US" dirty="0" err="1"/>
              <a:t>Od</a:t>
            </a:r>
            <a:r>
              <a:rPr lang="en-US" dirty="0"/>
              <a:t> XIX </a:t>
            </a:r>
            <a:r>
              <a:rPr lang="en-US" dirty="0" err="1"/>
              <a:t>veka</a:t>
            </a:r>
            <a:r>
              <a:rPr lang="en-US" dirty="0"/>
              <a:t> do </a:t>
            </a:r>
            <a:r>
              <a:rPr lang="en-US" dirty="0" err="1"/>
              <a:t>danas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Tm="2882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4572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914400"/>
          <a:ext cx="8305800" cy="539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589">
                <a:tc>
                  <a:txBody>
                    <a:bodyPr/>
                    <a:lstStyle/>
                    <a:p>
                      <a:r>
                        <a:rPr lang="sr-Latn-RS" dirty="0"/>
                        <a:t>Etičke dimenzije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Profesionalna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Personalna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Javna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394">
                <a:tc>
                  <a:txBody>
                    <a:bodyPr/>
                    <a:lstStyle/>
                    <a:p>
                      <a:r>
                        <a:rPr lang="sr-Latn-RS" sz="2400" dirty="0"/>
                        <a:t>NAUKA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Profesionalna etika bavljenja</a:t>
                      </a:r>
                      <a:r>
                        <a:rPr lang="sr-Latn-RS" sz="2400" baseline="0" dirty="0"/>
                        <a:t> naukom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Lična interpretacija i upotreba nauke</a:t>
                      </a:r>
                      <a:r>
                        <a:rPr lang="sr-Latn-RS" sz="2400" baseline="0" dirty="0"/>
                        <a:t> od ne-naučnika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Politički problemi koje postavlja nauka u svom</a:t>
                      </a:r>
                      <a:r>
                        <a:rPr lang="sr-Latn-RS" sz="2400" baseline="0" dirty="0"/>
                        <a:t> odnosu sa društvom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1417">
                <a:tc>
                  <a:txBody>
                    <a:bodyPr/>
                    <a:lstStyle/>
                    <a:p>
                      <a:r>
                        <a:rPr lang="sr-Latn-RS" sz="2400" dirty="0"/>
                        <a:t>TEHNOLOGIJA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Profesionalna etika bavljenja tehnologijom, posebno inženjerstvo i kliničkom medicinom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Lična interpretacija i upotreba</a:t>
                      </a:r>
                      <a:r>
                        <a:rPr lang="sr-Latn-RS" sz="2400" baseline="0" dirty="0"/>
                        <a:t> tehnologije od strane onih koji nisu inženjeri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P</a:t>
                      </a:r>
                      <a:r>
                        <a:rPr lang="en-US" sz="2400" dirty="0"/>
                        <a:t>o</a:t>
                      </a:r>
                      <a:r>
                        <a:rPr lang="sr-Latn-RS" sz="2400" dirty="0"/>
                        <a:t>litički</a:t>
                      </a:r>
                      <a:r>
                        <a:rPr lang="sr-Latn-RS" sz="2400" baseline="0" dirty="0"/>
                        <a:t> problemi  koje ističe inženjertvo i tehnologija u odnosu prema društvu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2625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Istraživačka etika i inženjerska etika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Istraživačka etika-ključni problemi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Integritet istraživanja</a:t>
            </a:r>
          </a:p>
          <a:p>
            <a:r>
              <a:rPr lang="sr-Latn-RS" dirty="0"/>
              <a:t>Zasluga i autorstvo</a:t>
            </a:r>
          </a:p>
          <a:p>
            <a:r>
              <a:rPr lang="sr-Latn-RS" dirty="0"/>
              <a:t>Sukob interesa</a:t>
            </a:r>
          </a:p>
          <a:p>
            <a:r>
              <a:rPr lang="sr-Latn-RS" dirty="0"/>
              <a:t>Blagostanje subjekata, eksperimentatora i okruženja</a:t>
            </a:r>
          </a:p>
          <a:p>
            <a:r>
              <a:rPr lang="sr-Latn-RS" dirty="0"/>
              <a:t>Društvene implikacije istraživanja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Inženjerska etika – ključni problemi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/>
              <a:t>Javno zdravlje, sigurnost i blagostanje, uključujući i okruženje</a:t>
            </a:r>
          </a:p>
          <a:p>
            <a:r>
              <a:rPr lang="sr-Latn-RS" dirty="0"/>
              <a:t>Vernost poslodavcu</a:t>
            </a:r>
          </a:p>
          <a:p>
            <a:r>
              <a:rPr lang="sr-Latn-RS" dirty="0"/>
              <a:t>Sukob interesa</a:t>
            </a:r>
          </a:p>
          <a:p>
            <a:r>
              <a:rPr lang="sr-Latn-RS" dirty="0"/>
              <a:t>Zasluge (zaštita intelektualne svojine)</a:t>
            </a:r>
          </a:p>
          <a:p>
            <a:r>
              <a:rPr lang="sr-Latn-RS" dirty="0"/>
              <a:t>Integritet izveštaja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6248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Izvor: Mitcham, K. (ed) (2005). The Encyclopedia of  Science, Technology and Ethics. New York: Thomson Gale, p. 35.</a:t>
            </a:r>
            <a:endParaRPr lang="en-US" dirty="0"/>
          </a:p>
        </p:txBody>
      </p:sp>
    </p:spTree>
  </p:cSld>
  <p:clrMapOvr>
    <a:masterClrMapping/>
  </p:clrMapOvr>
  <p:transition advTm="18455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Fenomen</a:t>
            </a:r>
            <a:r>
              <a:rPr lang="en-US" dirty="0"/>
              <a:t> “</a:t>
            </a:r>
            <a:r>
              <a:rPr lang="en-US" dirty="0" err="1"/>
              <a:t>zlatnih</a:t>
            </a:r>
            <a:r>
              <a:rPr lang="en-US" dirty="0"/>
              <a:t> </a:t>
            </a:r>
            <a:r>
              <a:rPr lang="en-US" dirty="0" err="1"/>
              <a:t>ruku</a:t>
            </a:r>
            <a:r>
              <a:rPr lang="en-US" dirty="0"/>
              <a:t>” u </a:t>
            </a:r>
            <a:r>
              <a:rPr lang="en-US" dirty="0" err="1"/>
              <a:t>nau</a:t>
            </a:r>
            <a:r>
              <a:rPr lang="sr-Latn-RS" dirty="0"/>
              <a:t>č</a:t>
            </a:r>
            <a:r>
              <a:rPr lang="en-US" dirty="0"/>
              <a:t>nom </a:t>
            </a:r>
            <a:r>
              <a:rPr lang="en-US" dirty="0" err="1"/>
              <a:t>istra</a:t>
            </a:r>
            <a:r>
              <a:rPr lang="sr-Latn-RS" dirty="0"/>
              <a:t>živanju</a:t>
            </a:r>
            <a:endParaRPr lang="en-US" dirty="0"/>
          </a:p>
        </p:txBody>
      </p:sp>
      <p:pic>
        <p:nvPicPr>
          <p:cNvPr id="4" name="Content Placeholder 3" descr="golden-hand-gesture-god-out-260nw-6731462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905000"/>
            <a:ext cx="5170991" cy="4172556"/>
          </a:xfrm>
        </p:spPr>
      </p:pic>
    </p:spTree>
  </p:cSld>
  <p:clrMapOvr>
    <a:masterClrMapping/>
  </p:clrMapOvr>
  <p:transition advTm="8508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Antihumanistička funkcija tehnike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dirty="0"/>
              <a:t>Primena ratne tehnike sa humanim ciljem?</a:t>
            </a:r>
            <a:endParaRPr lang="en-US" dirty="0"/>
          </a:p>
        </p:txBody>
      </p:sp>
      <p:pic>
        <p:nvPicPr>
          <p:cNvPr id="4" name="Picture 3" descr="105124199-Syria_war_.530x2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467600" cy="40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62696"/>
      </p:ext>
    </p:extLst>
  </p:cSld>
  <p:clrMapOvr>
    <a:masterClrMapping/>
  </p:clrMapOvr>
  <p:transition advTm="2636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0973CB-9E2F-4C01-B1A0-335F93A4F653}"/>
              </a:ext>
            </a:extLst>
          </p:cNvPr>
          <p:cNvSpPr txBox="1"/>
          <p:nvPr/>
        </p:nvSpPr>
        <p:spPr>
          <a:xfrm>
            <a:off x="1219200" y="2133600"/>
            <a:ext cx="5638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3600" b="0" i="0" dirty="0">
                <a:solidFill>
                  <a:srgbClr val="000000"/>
                </a:solidFill>
                <a:effectLst/>
                <a:latin typeface="A565+KZZGQN+HelveticaNeue-Condensed"/>
              </a:rPr>
              <a:t>Šta biste uradili kada biste shvatili da vaš rad ili rad vaše kompanije predstavlja opasnu pretnju životu i zdravlju drugih?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504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II SVETSKI RAT</a:t>
            </a:r>
            <a:endParaRPr lang="en-US" dirty="0"/>
          </a:p>
        </p:txBody>
      </p:sp>
      <p:pic>
        <p:nvPicPr>
          <p:cNvPr id="4" name="Content Placeholder 3" descr="51arbWMnWNL._SX334_BO1,204,203,200_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3601481" cy="5348628"/>
          </a:xfrm>
        </p:spPr>
      </p:pic>
      <p:pic>
        <p:nvPicPr>
          <p:cNvPr id="5" name="Picture 4" descr="Fe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81200"/>
            <a:ext cx="5562600" cy="4495800"/>
          </a:xfrm>
          <a:prstGeom prst="rect">
            <a:avLst/>
          </a:prstGeom>
        </p:spPr>
      </p:pic>
    </p:spTree>
  </p:cSld>
  <p:clrMapOvr>
    <a:masterClrMapping/>
  </p:clrMapOvr>
  <p:transition advTm="9565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Menhetn projekat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1942. – započeo Menhetn projekat (rukovodila Robert Openhajmer)</a:t>
            </a:r>
          </a:p>
          <a:p>
            <a:r>
              <a:rPr lang="sr-Latn-RS" dirty="0"/>
              <a:t>Cilj izrade atomske bombe – uništenje nacističkog režima</a:t>
            </a:r>
          </a:p>
          <a:p>
            <a:r>
              <a:rPr lang="sr-Latn-RS" dirty="0"/>
              <a:t>1944. - testiranje atomske bombe na ostrvu Bikini</a:t>
            </a:r>
          </a:p>
          <a:p>
            <a:r>
              <a:rPr lang="sr-Latn-RS" dirty="0"/>
              <a:t>1952.- stvorena Telerova vodonična bomba </a:t>
            </a:r>
            <a:endParaRPr lang="en-US" dirty="0"/>
          </a:p>
        </p:txBody>
      </p:sp>
    </p:spTree>
  </p:cSld>
  <p:clrMapOvr>
    <a:masterClrMapping/>
  </p:clrMapOvr>
  <p:transition advTm="553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1945. Hirošima i Nagasaki</a:t>
            </a:r>
            <a:endParaRPr lang="en-US" dirty="0"/>
          </a:p>
        </p:txBody>
      </p:sp>
      <p:pic>
        <p:nvPicPr>
          <p:cNvPr id="4" name="Content Placeholder 3" descr="505943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295400"/>
            <a:ext cx="6554268" cy="5120431"/>
          </a:xfrm>
        </p:spPr>
      </p:pic>
      <p:sp>
        <p:nvSpPr>
          <p:cNvPr id="5" name="TextBox 4"/>
          <p:cNvSpPr txBox="1"/>
          <p:nvPr/>
        </p:nvSpPr>
        <p:spPr>
          <a:xfrm>
            <a:off x="5715000" y="5334000"/>
            <a:ext cx="34290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sz="2800" b="1" dirty="0"/>
              <a:t>Militarizacija nauke?</a:t>
            </a:r>
            <a:endParaRPr lang="en-US" sz="2800" b="1" dirty="0"/>
          </a:p>
        </p:txBody>
      </p:sp>
    </p:spTree>
  </p:cSld>
  <p:clrMapOvr>
    <a:masterClrMapping/>
  </p:clrMapOvr>
  <p:transition advTm="21205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2C72-3732-4FC1-B1FF-CA09DA78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Čelendžer katastrofa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CFD2-B164-4059-95D1-2D1D1D7D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28. 01. 1986. spejs šatl Čelendžer je eksplodirao nakon 73 sekunde leta sa svih sedam članova posade koji su preminuli.</a:t>
            </a:r>
          </a:p>
          <a:p>
            <a:r>
              <a:rPr lang="sr-Latn-RS" dirty="0"/>
              <a:t>Komisija koja je istraživala uzroke nesreće je utvrdila da je rukovodstvo NASAe glavni krivac za nesreću.</a:t>
            </a:r>
          </a:p>
          <a:p>
            <a:r>
              <a:rPr lang="sr-Latn-RS" dirty="0"/>
              <a:t>Dizajn rakete-nosača je imao grešku, dok se rukovodstvo oglušilo o savet inženjera da je veoma opasno izvšiti lansiranje  pri niskim temperaturama</a:t>
            </a:r>
          </a:p>
        </p:txBody>
      </p:sp>
    </p:spTree>
    <p:extLst>
      <p:ext uri="{BB962C8B-B14F-4D97-AF65-F5344CB8AC3E}">
        <p14:creationId xmlns:p14="http://schemas.microsoft.com/office/powerpoint/2010/main" val="107810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BART (Bay Area Rapid Transit) afera u San Francisku 1971.</a:t>
            </a:r>
            <a:endParaRPr lang="en-US" dirty="0"/>
          </a:p>
        </p:txBody>
      </p:sp>
      <p:pic>
        <p:nvPicPr>
          <p:cNvPr id="4" name="Content Placeholder 3" descr="20160326__barthistory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6515132" cy="5159564"/>
          </a:xfrm>
        </p:spPr>
      </p:pic>
    </p:spTree>
  </p:cSld>
  <p:clrMapOvr>
    <a:masterClrMapping/>
  </p:clrMapOvr>
  <p:transition advTm="624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askerville Old Face" pitchFamily="18" charset="0"/>
              </a:rPr>
              <a:t>Prvi</a:t>
            </a:r>
            <a:r>
              <a:rPr lang="en-US" b="1" dirty="0">
                <a:latin typeface="Baskerville Old Face" pitchFamily="18" charset="0"/>
              </a:rPr>
              <a:t>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/>
              <a:t>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mraka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neznanja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svjetlost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znanja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kaže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Petar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Bloisa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prelazi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tako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vatrenijom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ljubavlju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čitaju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djela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klasičnih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pisaca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psi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laju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svinje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grokću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zbog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toga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manje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sljedbenikom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klasika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Njima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posvetiti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svu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pažnju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zora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će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svakog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zateći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proučavam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Izvor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r-Latn-RS" dirty="0">
                <a:latin typeface="Times New Roman" pitchFamily="18" charset="0"/>
                <a:cs typeface="Times New Roman" pitchFamily="18" charset="0"/>
              </a:rPr>
              <a:t>Le Gof, Ž. (1982). Intelektualci u srednjem vijeku. Zagreb: Zora.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advTm="28701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Katastrofa u Bopalu (Indija)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02. 12. 1984. </a:t>
            </a:r>
          </a:p>
          <a:p>
            <a:r>
              <a:rPr lang="en-US" dirty="0"/>
              <a:t>I</a:t>
            </a:r>
            <a:r>
              <a:rPr lang="sr-Latn-RS" dirty="0"/>
              <a:t>spuštanje otrovnog gasa od strane Union Carbide fabrike za proizvodnju pesticida.</a:t>
            </a:r>
          </a:p>
          <a:p>
            <a:r>
              <a:rPr lang="sr-Latn-RS" dirty="0"/>
              <a:t>15.000 mrtvih, više od 200.000 povređenih.</a:t>
            </a:r>
          </a:p>
          <a:p>
            <a:r>
              <a:rPr lang="sr-Latn-RS" dirty="0"/>
              <a:t>Posledice ove katastrofe se osećaju i danas.</a:t>
            </a:r>
            <a:endParaRPr lang="en-US" dirty="0"/>
          </a:p>
        </p:txBody>
      </p:sp>
    </p:spTree>
  </p:cSld>
  <p:clrMapOvr>
    <a:masterClrMapping/>
  </p:clrMapOvr>
  <p:transition advTm="4754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hopal-Gas-Traged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762000"/>
            <a:ext cx="8077199" cy="5715000"/>
          </a:xfrm>
        </p:spPr>
      </p:pic>
    </p:spTree>
  </p:cSld>
  <p:clrMapOvr>
    <a:masterClrMapping/>
  </p:clrMapOvr>
  <p:transition advTm="53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in_9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8381999" cy="5821363"/>
          </a:xfrm>
        </p:spPr>
      </p:pic>
    </p:spTree>
  </p:cSld>
  <p:clrMapOvr>
    <a:masterClrMapping/>
  </p:clrMapOvr>
  <p:transition advTm="3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in_12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8458199" cy="6248400"/>
          </a:xfrm>
        </p:spPr>
      </p:pic>
    </p:spTree>
  </p:cSld>
  <p:clrMapOvr>
    <a:masterClrMapping/>
  </p:clrMapOvr>
  <p:transition advTm="1037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aghu-Rai-fact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382000" cy="6096000"/>
          </a:xfrm>
        </p:spPr>
      </p:pic>
    </p:spTree>
  </p:cSld>
  <p:clrMapOvr>
    <a:masterClrMapping/>
  </p:clrMapOvr>
  <p:transition advTm="866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Toksi</a:t>
            </a:r>
            <a:r>
              <a:rPr lang="sr-Latn-RS" dirty="0"/>
              <a:t>čki užas u Obali Slonovače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/>
              <a:t>2006</a:t>
            </a:r>
            <a:r>
              <a:rPr lang="sr-Latn-RS" dirty="0"/>
              <a:t>. godine holandska kompanija (Trafigura Beher BV) pokušala da se reši toksičnog otpada koji se sastojao od mešavine vode, benzina i masne sode, iz kojih su isparavali vodonik-sulfid i metan-etiol.</a:t>
            </a:r>
          </a:p>
          <a:p>
            <a:r>
              <a:rPr lang="en-US" dirty="0"/>
              <a:t>O</a:t>
            </a:r>
            <a:r>
              <a:rPr lang="sr-Latn-RS" dirty="0"/>
              <a:t>tpad izvezen u Obalu Slonovače.</a:t>
            </a:r>
          </a:p>
          <a:p>
            <a:r>
              <a:rPr lang="sr-Latn-RS" dirty="0"/>
              <a:t>15 umrlih, 69 hospitalizovano, 100.000 stanovnika grada Abidžana zatražilo medicinsku pomoć.</a:t>
            </a:r>
            <a:endParaRPr lang="en-US" dirty="0"/>
          </a:p>
        </p:txBody>
      </p:sp>
    </p:spTree>
  </p:cSld>
  <p:clrMapOvr>
    <a:masterClrMapping/>
  </p:clrMapOvr>
  <p:transition advTm="9098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Most u Đenovi (2018)</a:t>
            </a:r>
            <a:endParaRPr lang="en-US" dirty="0"/>
          </a:p>
        </p:txBody>
      </p:sp>
      <p:pic>
        <p:nvPicPr>
          <p:cNvPr id="4" name="Content Placeholder 3" descr="tan2018-8-15104457250-830x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0200"/>
            <a:ext cx="5486399" cy="5029200"/>
          </a:xfrm>
        </p:spPr>
      </p:pic>
    </p:spTree>
  </p:cSld>
  <p:clrMapOvr>
    <a:masterClrMapping/>
  </p:clrMapOvr>
  <p:transition advTm="6626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553D-B52C-48F2-ADDA-1DEF1E3F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Problem tramvaja (Trolley problem)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EEF89-BBD6-47D5-A90D-1421ACD02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5" y="1219200"/>
            <a:ext cx="8229600" cy="45019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AF652-3233-8C1E-07D7-0261EE1B956A}"/>
              </a:ext>
            </a:extLst>
          </p:cNvPr>
          <p:cNvSpPr txBox="1"/>
          <p:nvPr/>
        </p:nvSpPr>
        <p:spPr>
          <a:xfrm>
            <a:off x="1295400" y="6019369"/>
            <a:ext cx="769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https://www.youtube.com/watch?v=DtRhrfhP5b4&amp;ab_channel=ComedyBites</a:t>
            </a:r>
          </a:p>
        </p:txBody>
      </p:sp>
    </p:spTree>
    <p:extLst>
      <p:ext uri="{BB962C8B-B14F-4D97-AF65-F5344CB8AC3E}">
        <p14:creationId xmlns:p14="http://schemas.microsoft.com/office/powerpoint/2010/main" val="67774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EA91-87F5-4B33-BE3B-D0947399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eti</a:t>
            </a:r>
            <a:r>
              <a:rPr lang="sr-Latn-RS" dirty="0"/>
              <a:t>čka dilema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3DB4-3625-43B2-9241-B9B82075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3200" b="0" i="0" dirty="0">
                <a:solidFill>
                  <a:srgbClr val="242021"/>
                </a:solidFill>
                <a:effectLst/>
                <a:latin typeface="TimesNewRomanPSMT"/>
              </a:rPr>
              <a:t>U upravljanju rizicima često korišćen primer za etičku dilemu je šta automobil bez vozača treba da uradi u slučaju da mora da odabere između toga da udari dete ili dve starije osobe.</a:t>
            </a:r>
          </a:p>
          <a:p>
            <a:r>
              <a:rPr lang="sr-Latn-RS" sz="3200" b="0" i="0" dirty="0">
                <a:solidFill>
                  <a:srgbClr val="242021"/>
                </a:solidFill>
                <a:effectLst/>
                <a:latin typeface="TimesNewRomanPSMT"/>
              </a:rPr>
              <a:t>U digitalnom svetu o tome se mora razmišljati unapred. Ali kako doneti odluku u slučaju otvorenog procesa u kojem se vozilo može naći? </a:t>
            </a:r>
          </a:p>
          <a:p>
            <a:r>
              <a:rPr lang="sr-Latn-RS" sz="3200" b="0" i="0" dirty="0">
                <a:solidFill>
                  <a:srgbClr val="242021"/>
                </a:solidFill>
                <a:effectLst/>
                <a:latin typeface="TimesNewRomanPSMT"/>
              </a:rPr>
              <a:t>Prikrivanje u algoritmu može rešiti problem.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96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8193-A7D0-459F-A5AB-8A253E47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“Social Radar”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3DF5-7491-4F5A-ABA1-62B756E1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0" i="0" dirty="0">
                <a:solidFill>
                  <a:srgbClr val="242021"/>
                </a:solidFill>
                <a:effectLst/>
                <a:latin typeface="TimesNewRomanPSMT"/>
              </a:rPr>
              <a:t>An even more questionable case is the </a:t>
            </a:r>
            <a:r>
              <a:rPr lang="en-US" sz="3200" b="0" i="1" dirty="0">
                <a:solidFill>
                  <a:srgbClr val="242021"/>
                </a:solidFill>
                <a:effectLst/>
                <a:latin typeface="TimesNewRomanPS-ItalicMT"/>
              </a:rPr>
              <a:t>Human Socio-Cultural Behavior Modeling Program (HSCB)</a:t>
            </a:r>
            <a:r>
              <a:rPr lang="en-US" sz="3200" b="0" i="0" dirty="0">
                <a:solidFill>
                  <a:srgbClr val="242021"/>
                </a:solidFill>
                <a:effectLst/>
                <a:latin typeface="TimesNewRomanPSMT"/>
              </a:rPr>
              <a:t>, organized by the Pentagon, of 2008. </a:t>
            </a:r>
            <a:endParaRPr lang="sr-Latn-RS" sz="3200" b="0" i="0" dirty="0">
              <a:solidFill>
                <a:srgbClr val="242021"/>
              </a:solidFill>
              <a:effectLst/>
              <a:latin typeface="TimesNewRomanPSMT"/>
            </a:endParaRPr>
          </a:p>
          <a:p>
            <a:r>
              <a:rPr lang="en-US" sz="3200" b="0" i="0" dirty="0">
                <a:solidFill>
                  <a:srgbClr val="242021"/>
                </a:solidFill>
                <a:effectLst/>
                <a:latin typeface="TimesNewRomanPSMT"/>
              </a:rPr>
              <a:t>HSCB</a:t>
            </a:r>
            <a:r>
              <a:rPr lang="sr-Latn-RS" sz="32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en-US" sz="3200" b="0" i="0" dirty="0">
                <a:solidFill>
                  <a:srgbClr val="242021"/>
                </a:solidFill>
                <a:effectLst/>
                <a:latin typeface="TimesNewRomanPSMT"/>
              </a:rPr>
              <a:t>included the Social Radar project, aiming to identify so-called sentiment-target</a:t>
            </a:r>
            <a:r>
              <a:rPr lang="sr-Latn-RS" sz="32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en-US" sz="3200" b="0" i="0" dirty="0">
                <a:solidFill>
                  <a:srgbClr val="242021"/>
                </a:solidFill>
                <a:effectLst/>
                <a:latin typeface="TimesNewRomanPSMT"/>
              </a:rPr>
              <a:t>constellations and changes in population attitudes by using AI and Big Data. </a:t>
            </a:r>
            <a:endParaRPr lang="sr-Latn-RS" sz="3200" b="0" i="0" dirty="0">
              <a:solidFill>
                <a:srgbClr val="242021"/>
              </a:solidFill>
              <a:effectLst/>
              <a:latin typeface="TimesNewRomanPSMT"/>
            </a:endParaRPr>
          </a:p>
          <a:p>
            <a:r>
              <a:rPr lang="en-US" sz="3200" b="0" i="0" dirty="0">
                <a:solidFill>
                  <a:srgbClr val="242021"/>
                </a:solidFill>
                <a:effectLst/>
                <a:latin typeface="TimesNewRomanPSMT"/>
              </a:rPr>
              <a:t>The</a:t>
            </a:r>
            <a:r>
              <a:rPr lang="sr-Latn-RS" sz="32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en-US" sz="3200" b="0" i="0" dirty="0">
                <a:solidFill>
                  <a:srgbClr val="242021"/>
                </a:solidFill>
                <a:effectLst/>
                <a:latin typeface="TimesNewRomanPSMT"/>
              </a:rPr>
              <a:t>information in turn was used to attack unknown persons by drones, based on anticipated </a:t>
            </a:r>
            <a:r>
              <a:rPr lang="en-US" sz="3200" b="0" i="0" dirty="0" err="1">
                <a:solidFill>
                  <a:srgbClr val="242021"/>
                </a:solidFill>
                <a:effectLst/>
                <a:latin typeface="TimesNewRomanPSMT"/>
              </a:rPr>
              <a:t>behaviour</a:t>
            </a:r>
            <a:r>
              <a:rPr lang="en-US" sz="3200" b="0" i="0" dirty="0">
                <a:solidFill>
                  <a:srgbClr val="242021"/>
                </a:solidFill>
                <a:effectLst/>
                <a:latin typeface="TimesNewRomanPSMT"/>
              </a:rPr>
              <a:t> identified by AI</a:t>
            </a:r>
            <a:r>
              <a:rPr lang="sr-Latn-RS" sz="3200" b="0" i="0" dirty="0">
                <a:solidFill>
                  <a:srgbClr val="242021"/>
                </a:solidFill>
                <a:effectLst/>
                <a:latin typeface="TimesNewRomanPSMT"/>
              </a:rPr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4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r-Latn-RS" dirty="0"/>
              <a:t>    </a:t>
            </a:r>
          </a:p>
          <a:p>
            <a:pPr algn="ctr">
              <a:buNone/>
            </a:pPr>
            <a:r>
              <a:rPr lang="en-US" sz="3600" dirty="0" err="1"/>
              <a:t>Intelektualac</a:t>
            </a:r>
            <a:r>
              <a:rPr lang="en-US" sz="3600" dirty="0"/>
              <a:t> XII </a:t>
            </a:r>
            <a:r>
              <a:rPr lang="en-US" sz="3600" dirty="0" err="1"/>
              <a:t>stoljeća</a:t>
            </a:r>
            <a:r>
              <a:rPr lang="en-US" sz="3600" dirty="0"/>
              <a:t> je </a:t>
            </a:r>
            <a:r>
              <a:rPr lang="en-US" sz="3600" dirty="0" err="1"/>
              <a:t>profesionalac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on </a:t>
            </a:r>
            <a:r>
              <a:rPr lang="en-US" sz="3600" dirty="0" err="1"/>
              <a:t>ima</a:t>
            </a:r>
            <a:r>
              <a:rPr lang="en-US" sz="3600" dirty="0"/>
              <a:t> </a:t>
            </a:r>
            <a:r>
              <a:rPr lang="en-US" sz="3600" dirty="0" err="1"/>
              <a:t>svoje</a:t>
            </a:r>
            <a:r>
              <a:rPr lang="en-US" sz="3600" dirty="0"/>
              <a:t> </a:t>
            </a:r>
            <a:r>
              <a:rPr lang="en-US" sz="3600" dirty="0" err="1"/>
              <a:t>gradivo</a:t>
            </a:r>
            <a:r>
              <a:rPr lang="en-US" sz="3600" dirty="0"/>
              <a:t>: stare </a:t>
            </a:r>
            <a:r>
              <a:rPr lang="en-US" sz="3600" dirty="0" err="1"/>
              <a:t>autore</a:t>
            </a:r>
            <a:r>
              <a:rPr lang="en-US" sz="3600" dirty="0"/>
              <a:t>; </a:t>
            </a:r>
            <a:r>
              <a:rPr lang="en-US" sz="3600" dirty="0" err="1"/>
              <a:t>ima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svoje</a:t>
            </a:r>
            <a:br>
              <a:rPr lang="en-US" sz="3600" dirty="0"/>
            </a:br>
            <a:r>
              <a:rPr lang="en-US" sz="3600" dirty="0" err="1"/>
              <a:t>tehnike</a:t>
            </a:r>
            <a:r>
              <a:rPr lang="en-US" sz="3600" dirty="0"/>
              <a:t>: </a:t>
            </a:r>
            <a:r>
              <a:rPr lang="en-US" sz="3600" dirty="0" err="1"/>
              <a:t>glavna</a:t>
            </a:r>
            <a:r>
              <a:rPr lang="en-US" sz="3600" dirty="0"/>
              <a:t> je </a:t>
            </a:r>
            <a:r>
              <a:rPr lang="en-US" sz="3600" dirty="0" err="1"/>
              <a:t>oponašanje</a:t>
            </a:r>
            <a:r>
              <a:rPr lang="en-US" sz="3600" dirty="0"/>
              <a:t> </a:t>
            </a:r>
            <a:r>
              <a:rPr lang="en-US" sz="3600" dirty="0" err="1"/>
              <a:t>starih</a:t>
            </a:r>
            <a:r>
              <a:rPr lang="en-US" sz="3600" dirty="0"/>
              <a:t> </a:t>
            </a:r>
            <a:r>
              <a:rPr lang="en-US" sz="3600" dirty="0" err="1"/>
              <a:t>autora</a:t>
            </a:r>
            <a:r>
              <a:rPr lang="en-US" sz="3600" dirty="0"/>
              <a:t>.</a:t>
            </a:r>
            <a:endParaRPr lang="sr-Latn-RS" sz="3600" dirty="0"/>
          </a:p>
          <a:p>
            <a:pPr>
              <a:buNone/>
            </a:pPr>
            <a:br>
              <a:rPr lang="en-US" dirty="0"/>
            </a:br>
            <a:r>
              <a:rPr lang="en-US" i="1" dirty="0"/>
              <a:t> </a:t>
            </a:r>
            <a:r>
              <a:rPr lang="en-US" sz="2400" i="1" dirty="0" err="1"/>
              <a:t>Izvor</a:t>
            </a:r>
            <a:r>
              <a:rPr lang="en-US" sz="2400" i="1" dirty="0"/>
              <a:t>: </a:t>
            </a:r>
            <a:r>
              <a:rPr lang="sr-Latn-RS" sz="2400" dirty="0"/>
              <a:t>Le Gof, Ž. (1982). </a:t>
            </a:r>
            <a:r>
              <a:rPr lang="sr-Latn-RS" sz="2400" i="1" dirty="0"/>
              <a:t>Intelektualci u srednjem vijeku</a:t>
            </a:r>
            <a:r>
              <a:rPr lang="sr-Latn-RS" sz="2400" dirty="0"/>
              <a:t>. Zagreb: Zora.</a:t>
            </a:r>
            <a:endParaRPr lang="en-US" sz="2400" dirty="0"/>
          </a:p>
        </p:txBody>
      </p:sp>
    </p:spTree>
  </p:cSld>
  <p:clrMapOvr>
    <a:masterClrMapping/>
  </p:clrMapOvr>
  <p:transition advTm="7956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E878-99A4-4E18-8391-29EC492A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Boing 737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E904-17C2-4BDB-8061-96F62D90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1800" b="0" i="0" dirty="0">
                <a:solidFill>
                  <a:srgbClr val="242021"/>
                </a:solidFill>
                <a:effectLst/>
                <a:latin typeface="TimesNewRomanPSMT"/>
              </a:rPr>
              <a:t>U martu 2019. godine potpuno novi Boing 737 MAX avioni su prizemljeni nakon dve ozbiljne nesreće koje su odnele 348 života. </a:t>
            </a:r>
          </a:p>
          <a:p>
            <a:r>
              <a:rPr lang="sr-Latn-RS" sz="1800" dirty="0">
                <a:solidFill>
                  <a:srgbClr val="242021"/>
                </a:solidFill>
                <a:latin typeface="TimesNewRomanPSMT"/>
              </a:rPr>
              <a:t>Greška u autopilot sistemu je bila razlog nesreća.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EC983-35F4-4B71-8B1A-823382F1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7972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69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C17E-4137-49A8-B27C-F1A4B998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Pitanja za diskusiju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EBE1-5493-45F7-AFA2-64A8C7AD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Na koji način se inženjerska etika razlikuje od etike drugih profesija?</a:t>
            </a:r>
          </a:p>
          <a:p>
            <a:r>
              <a:rPr lang="sr-Latn-RS" dirty="0"/>
              <a:t>Da li pozicija inženjera može da utiče na to da li će on da se ponaša profesionalno i poštuje etičke principe? </a:t>
            </a:r>
          </a:p>
          <a:p>
            <a:r>
              <a:rPr lang="sr-Latn-RS" dirty="0"/>
              <a:t>Postoji li razlika u poziciji inženjera koji rade za nekoga i koji rade  samostalno, kada je reč o poštovanju etike profesije?</a:t>
            </a:r>
          </a:p>
          <a:p>
            <a:r>
              <a:rPr lang="sr-Latn-RS" dirty="0"/>
              <a:t>Ima li inženjer pravo da „duva u zviždaljku“ (whistleblowing)?</a:t>
            </a:r>
          </a:p>
        </p:txBody>
      </p:sp>
    </p:spTree>
    <p:extLst>
      <p:ext uri="{BB962C8B-B14F-4D97-AF65-F5344CB8AC3E}">
        <p14:creationId xmlns:p14="http://schemas.microsoft.com/office/powerpoint/2010/main" val="155627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i="1" dirty="0"/>
              <a:t>Mi </a:t>
            </a:r>
            <a:r>
              <a:rPr lang="en-US" sz="3600" i="1" dirty="0" err="1"/>
              <a:t>smo</a:t>
            </a:r>
            <a:r>
              <a:rPr lang="en-US" sz="3600" i="1" dirty="0"/>
              <a:t> </a:t>
            </a:r>
            <a:r>
              <a:rPr lang="en-US" sz="3600" i="1" dirty="0" err="1"/>
              <a:t>patuljci</a:t>
            </a:r>
            <a:r>
              <a:rPr lang="en-US" sz="3600" i="1" dirty="0"/>
              <a:t> </a:t>
            </a:r>
            <a:r>
              <a:rPr lang="en-US" sz="3600" i="1" dirty="0" err="1"/>
              <a:t>koji</a:t>
            </a:r>
            <a:r>
              <a:rPr lang="en-US" sz="3600" i="1" dirty="0"/>
              <a:t> </a:t>
            </a:r>
            <a:r>
              <a:rPr lang="en-US" sz="3600" i="1" dirty="0" err="1"/>
              <a:t>su</a:t>
            </a:r>
            <a:r>
              <a:rPr lang="en-US" sz="3600" i="1" dirty="0"/>
              <a:t> se </a:t>
            </a:r>
            <a:r>
              <a:rPr lang="en-US" sz="3600" i="1" dirty="0" err="1"/>
              <a:t>popeli</a:t>
            </a:r>
            <a:br>
              <a:rPr lang="en-US" sz="3600" dirty="0"/>
            </a:br>
            <a:r>
              <a:rPr lang="en-US" sz="3600" i="1" dirty="0" err="1"/>
              <a:t>divovima</a:t>
            </a:r>
            <a:r>
              <a:rPr lang="en-US" sz="3600" i="1" dirty="0"/>
              <a:t> </a:t>
            </a:r>
            <a:r>
              <a:rPr lang="en-US" sz="3600" i="1" dirty="0" err="1"/>
              <a:t>na</a:t>
            </a:r>
            <a:r>
              <a:rPr lang="en-US" sz="3600" i="1" dirty="0"/>
              <a:t> </a:t>
            </a:r>
            <a:r>
              <a:rPr lang="en-US" sz="3600" i="1" dirty="0" err="1"/>
              <a:t>ramena</a:t>
            </a:r>
            <a:r>
              <a:rPr lang="en-US" sz="3600" i="1" dirty="0"/>
              <a:t>. </a:t>
            </a:r>
            <a:r>
              <a:rPr lang="en-US" sz="3600" i="1" dirty="0" err="1"/>
              <a:t>Tako</a:t>
            </a:r>
            <a:r>
              <a:rPr lang="en-US" sz="3600" i="1" dirty="0"/>
              <a:t> </a:t>
            </a:r>
            <a:r>
              <a:rPr lang="en-US" sz="3600" i="1" dirty="0" err="1"/>
              <a:t>vidimo</a:t>
            </a:r>
            <a:r>
              <a:rPr lang="en-US" sz="3600" i="1" dirty="0"/>
              <a:t> </a:t>
            </a:r>
            <a:r>
              <a:rPr lang="en-US" sz="3600" i="1" dirty="0" err="1"/>
              <a:t>više</a:t>
            </a:r>
            <a:r>
              <a:rPr lang="en-US" sz="3600" i="1" dirty="0"/>
              <a:t> </a:t>
            </a:r>
            <a:r>
              <a:rPr lang="en-US" sz="3600" i="1" dirty="0" err="1"/>
              <a:t>i</a:t>
            </a:r>
            <a:r>
              <a:rPr lang="en-US" sz="3600" i="1" dirty="0"/>
              <a:t> </a:t>
            </a:r>
            <a:r>
              <a:rPr lang="en-US" sz="3600" i="1" dirty="0" err="1"/>
              <a:t>dalje</a:t>
            </a:r>
            <a:br>
              <a:rPr lang="en-US" sz="3600" dirty="0"/>
            </a:br>
            <a:r>
              <a:rPr lang="en-US" sz="3600" i="1" dirty="0" err="1"/>
              <a:t>od</a:t>
            </a:r>
            <a:r>
              <a:rPr lang="en-US" sz="3600" i="1" dirty="0"/>
              <a:t> </a:t>
            </a:r>
            <a:r>
              <a:rPr lang="en-US" sz="3600" i="1" dirty="0" err="1"/>
              <a:t>njih</a:t>
            </a:r>
            <a:r>
              <a:rPr lang="en-US" sz="3600" i="1" dirty="0"/>
              <a:t> </a:t>
            </a:r>
            <a:r>
              <a:rPr lang="en-US" sz="3600" b="1" i="1" dirty="0"/>
              <a:t>ne </a:t>
            </a:r>
            <a:r>
              <a:rPr lang="en-US" sz="3600" b="1" i="1" dirty="0" err="1"/>
              <a:t>zato</a:t>
            </a:r>
            <a:r>
              <a:rPr lang="en-US" sz="3600" b="1" i="1" dirty="0"/>
              <a:t> </a:t>
            </a:r>
            <a:r>
              <a:rPr lang="en-US" sz="3600" b="1" i="1" dirty="0" err="1"/>
              <a:t>što</a:t>
            </a:r>
            <a:r>
              <a:rPr lang="en-US" sz="3600" b="1" i="1" dirty="0"/>
              <a:t> </a:t>
            </a:r>
            <a:r>
              <a:rPr lang="en-US" sz="3600" b="1" i="1" dirty="0" err="1"/>
              <a:t>smo</a:t>
            </a:r>
            <a:r>
              <a:rPr lang="en-US" sz="3600" b="1" i="1" dirty="0"/>
              <a:t> </a:t>
            </a:r>
            <a:r>
              <a:rPr lang="en-US" sz="3600" b="1" i="1" dirty="0" err="1"/>
              <a:t>oštrijeg</a:t>
            </a:r>
            <a:r>
              <a:rPr lang="en-US" sz="3600" b="1" i="1" dirty="0"/>
              <a:t> </a:t>
            </a:r>
            <a:r>
              <a:rPr lang="en-US" sz="3600" b="1" i="1" dirty="0" err="1"/>
              <a:t>vida</a:t>
            </a:r>
            <a:r>
              <a:rPr lang="en-US" sz="3600" b="1" i="1" dirty="0"/>
              <a:t> </a:t>
            </a:r>
            <a:r>
              <a:rPr lang="en-US" sz="3600" b="1" i="1" dirty="0" err="1"/>
              <a:t>ili</a:t>
            </a:r>
            <a:r>
              <a:rPr lang="en-US" sz="3600" b="1" i="1" dirty="0"/>
              <a:t> </a:t>
            </a:r>
            <a:r>
              <a:rPr lang="en-US" sz="3600" b="1" i="1" dirty="0" err="1"/>
              <a:t>viši</a:t>
            </a:r>
            <a:r>
              <a:rPr lang="en-US" sz="3600" b="1" i="1" dirty="0"/>
              <a:t> </a:t>
            </a:r>
            <a:r>
              <a:rPr lang="en-US" sz="3600" b="1" i="1" dirty="0" err="1"/>
              <a:t>rastom</a:t>
            </a:r>
            <a:r>
              <a:rPr lang="en-US" sz="3600" b="1" i="1" dirty="0"/>
              <a:t>, </a:t>
            </a:r>
            <a:r>
              <a:rPr lang="en-US" sz="3600" b="1" i="1" dirty="0" err="1"/>
              <a:t>već</a:t>
            </a:r>
            <a:r>
              <a:rPr lang="en-US" sz="3600" b="1" i="1" dirty="0"/>
              <a:t> </a:t>
            </a:r>
            <a:r>
              <a:rPr lang="en-US" sz="3600" b="1" i="1" dirty="0" err="1"/>
              <a:t>zato</a:t>
            </a:r>
            <a:r>
              <a:rPr lang="en-US" sz="3600" b="1" i="1" dirty="0"/>
              <a:t> </a:t>
            </a:r>
            <a:r>
              <a:rPr lang="en-US" sz="3600" b="1" i="1" dirty="0" err="1"/>
              <a:t>što</a:t>
            </a:r>
            <a:r>
              <a:rPr lang="en-US" sz="3600" b="1" i="1" dirty="0"/>
              <a:t> </a:t>
            </a:r>
            <a:r>
              <a:rPr lang="en-US" sz="3600" b="1" i="1" dirty="0" err="1"/>
              <a:t>nas</a:t>
            </a:r>
            <a:r>
              <a:rPr lang="en-US" sz="3600" b="1" i="1" dirty="0"/>
              <a:t> </a:t>
            </a:r>
            <a:r>
              <a:rPr lang="en-US" sz="3600" b="1" i="1" dirty="0" err="1"/>
              <a:t>oni</a:t>
            </a:r>
            <a:r>
              <a:rPr lang="en-US" sz="3600" b="1" i="1" dirty="0"/>
              <a:t> nose </a:t>
            </a:r>
            <a:r>
              <a:rPr lang="en-US" sz="3600" b="1" i="1" dirty="0" err="1"/>
              <a:t>uvis</a:t>
            </a:r>
            <a:r>
              <a:rPr lang="en-US" sz="3600" b="1" i="1" dirty="0"/>
              <a:t> </a:t>
            </a:r>
            <a:r>
              <a:rPr lang="en-US" sz="3600" b="1" i="1" dirty="0" err="1"/>
              <a:t>i</a:t>
            </a:r>
            <a:r>
              <a:rPr lang="en-US" sz="3600" b="1" i="1" dirty="0"/>
              <a:t> </a:t>
            </a:r>
            <a:r>
              <a:rPr lang="en-US" sz="3600" b="1" i="1" dirty="0" err="1"/>
              <a:t>uzdi</a:t>
            </a:r>
            <a:r>
              <a:rPr lang="sr-Latn-RS" sz="3600" b="1" i="1" dirty="0"/>
              <a:t>ž</a:t>
            </a:r>
            <a:r>
              <a:rPr lang="en-US" sz="3600" b="1" i="1" dirty="0"/>
              <a:t>u</a:t>
            </a:r>
            <a:br>
              <a:rPr lang="en-US" sz="3600" b="1" dirty="0"/>
            </a:br>
            <a:r>
              <a:rPr lang="en-US" sz="3600" b="1" i="1" dirty="0" err="1"/>
              <a:t>svom</a:t>
            </a:r>
            <a:r>
              <a:rPr lang="en-US" sz="3600" b="1" i="1" dirty="0"/>
              <a:t> </a:t>
            </a:r>
            <a:r>
              <a:rPr lang="en-US" sz="3600" b="1" i="1" dirty="0" err="1"/>
              <a:t>svojom</a:t>
            </a:r>
            <a:r>
              <a:rPr lang="en-US" sz="3600" b="1" i="1" dirty="0"/>
              <a:t> </a:t>
            </a:r>
            <a:r>
              <a:rPr lang="en-US" sz="3600" b="1" i="1" dirty="0" err="1"/>
              <a:t>divovskom</a:t>
            </a:r>
            <a:r>
              <a:rPr lang="en-US" sz="3600" b="1" i="1" dirty="0"/>
              <a:t> </a:t>
            </a:r>
            <a:r>
              <a:rPr lang="en-US" sz="3600" b="1" i="1" dirty="0" err="1"/>
              <a:t>visinom</a:t>
            </a:r>
            <a:r>
              <a:rPr lang="en-US" sz="3600" b="1" i="1" dirty="0"/>
              <a:t>...</a:t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ransition advTm="2433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0A26-51EF-40A8-ABF0-C273BDDA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CDD0-1EBB-4032-9A58-9827063E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r-Latn-RS" sz="5400" dirty="0"/>
          </a:p>
          <a:p>
            <a:pPr marL="0" indent="0" algn="ctr">
              <a:buNone/>
            </a:pPr>
            <a:r>
              <a:rPr lang="sr-Latn-RS" sz="5400" dirty="0"/>
              <a:t>Tehnika je bogohulna.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231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Pariz: Vavilon ili Jerusalim srednjeg veka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/>
              <a:t>.</a:t>
            </a:r>
            <a:br>
              <a:rPr lang="en-US" dirty="0"/>
            </a:br>
            <a:r>
              <a:rPr lang="sr-Latn-RS" sz="4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istercit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Petar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Cellesa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kaže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Parizu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kako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umiješ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očarati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razočarati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duše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! U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tebi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mreže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poroka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zamke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opačina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strelice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pakla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upropaš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-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ćuju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nevina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srca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Sretne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naprotiv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škole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u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kojoj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Krist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uči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naša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srca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riječima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svoje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mudrosti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kojoj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bez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rada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predavanja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učimo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metodu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vječnog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života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! </a:t>
            </a:r>
            <a:endParaRPr lang="sr-Latn-RS" sz="4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sz="4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njoj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se ne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kupuju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knjige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u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njoj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se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plaća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profesor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pisanja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nema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njoj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buke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rasprava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niti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upletanja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sofizama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u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njoj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rješenje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svih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jednostavno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u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njoj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uče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uzroci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svega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  <p:transition advTm="487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1131. </a:t>
            </a:r>
            <a:r>
              <a:rPr lang="en-US" dirty="0" err="1"/>
              <a:t>godine</a:t>
            </a:r>
            <a:r>
              <a:rPr lang="en-US" dirty="0"/>
              <a:t> </a:t>
            </a:r>
            <a:r>
              <a:rPr lang="en-US" dirty="0" err="1"/>
              <a:t>redovnicima</a:t>
            </a:r>
            <a:r>
              <a:rPr lang="sr-Latn-RS" dirty="0"/>
              <a:t> je zabranjeno lečenje izvan samostana</a:t>
            </a:r>
            <a:r>
              <a:rPr lang="en-US" dirty="0"/>
              <a:t> : </a:t>
            </a:r>
            <a:r>
              <a:rPr lang="en-US" dirty="0" err="1"/>
              <a:t>stvoren</a:t>
            </a:r>
            <a:r>
              <a:rPr lang="en-US" dirty="0"/>
              <a:t> je </a:t>
            </a:r>
            <a:r>
              <a:rPr lang="en-US" dirty="0" err="1"/>
              <a:t>slobodan</a:t>
            </a:r>
            <a:r>
              <a:rPr lang="en-US" dirty="0"/>
              <a:t> </a:t>
            </a:r>
            <a:r>
              <a:rPr lang="en-US" dirty="0" err="1"/>
              <a:t>prostor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Hipokrata</a:t>
            </a:r>
            <a:r>
              <a:rPr lang="en-US" dirty="0"/>
              <a:t>.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Razvijaju se škole</a:t>
            </a:r>
          </a:p>
          <a:p>
            <a:pPr marL="514350" indent="-514350">
              <a:buNone/>
            </a:pPr>
            <a:r>
              <a:rPr lang="sr-Latn-RS" i="1" dirty="0"/>
              <a:t>      </a:t>
            </a:r>
          </a:p>
          <a:p>
            <a:pPr marL="514350" indent="-514350">
              <a:buNone/>
            </a:pPr>
            <a:endParaRPr lang="sr-Latn-RS" i="1" dirty="0"/>
          </a:p>
          <a:p>
            <a:pPr marL="514350" indent="-514350">
              <a:buNone/>
            </a:pPr>
            <a:r>
              <a:rPr lang="en-US" i="1" dirty="0" err="1"/>
              <a:t>Gonjen</a:t>
            </a:r>
            <a:r>
              <a:rPr lang="en-US" i="1" dirty="0"/>
              <a:t> </a:t>
            </a:r>
            <a:r>
              <a:rPr lang="en-US" i="1" dirty="0" err="1"/>
              <a:t>ljubavlju</a:t>
            </a:r>
            <a:r>
              <a:rPr lang="en-US" i="1" dirty="0"/>
              <a:t> </a:t>
            </a:r>
            <a:r>
              <a:rPr lang="en-US" i="1" dirty="0" err="1"/>
              <a:t>za</a:t>
            </a:r>
            <a:r>
              <a:rPr lang="en-US" i="1" dirty="0"/>
              <a:t> </a:t>
            </a:r>
            <a:r>
              <a:rPr lang="en-US" i="1" dirty="0" err="1"/>
              <a:t>znanjem</a:t>
            </a:r>
            <a:r>
              <a:rPr lang="en-US" i="1" dirty="0"/>
              <a:t> </a:t>
            </a:r>
            <a:r>
              <a:rPr lang="en-US" i="1" dirty="0" err="1"/>
              <a:t>eto</a:t>
            </a:r>
            <a:r>
              <a:rPr lang="en-US" i="1" dirty="0"/>
              <a:t> </a:t>
            </a:r>
            <a:r>
              <a:rPr lang="en-US" i="1" dirty="0" err="1"/>
              <a:t>te</a:t>
            </a:r>
            <a:r>
              <a:rPr lang="en-US" i="1" dirty="0"/>
              <a:t> u </a:t>
            </a:r>
            <a:r>
              <a:rPr lang="en-US" i="1" dirty="0" err="1"/>
              <a:t>Parizu</a:t>
            </a:r>
            <a:r>
              <a:rPr lang="en-US" i="1" dirty="0"/>
              <a:t>, </a:t>
            </a:r>
            <a:r>
              <a:rPr lang="en-US" i="1" dirty="0" err="1"/>
              <a:t>pronašao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Jeruzalem</a:t>
            </a:r>
            <a:r>
              <a:rPr lang="en-US" i="1" dirty="0"/>
              <a:t> </a:t>
            </a:r>
            <a:r>
              <a:rPr lang="en-US" i="1" dirty="0" err="1"/>
              <a:t>za</a:t>
            </a:r>
            <a:r>
              <a:rPr lang="en-US" i="1" dirty="0"/>
              <a:t> </a:t>
            </a:r>
            <a:r>
              <a:rPr lang="en-US" i="1" dirty="0" err="1"/>
              <a:t>kojim</a:t>
            </a:r>
            <a:r>
              <a:rPr lang="en-US" i="1" dirty="0"/>
              <a:t> </a:t>
            </a:r>
            <a:r>
              <a:rPr lang="en-US" i="1" dirty="0" err="1"/>
              <a:t>toliki</a:t>
            </a:r>
            <a:r>
              <a:rPr lang="en-US" i="1" dirty="0"/>
              <a:t> </a:t>
            </a:r>
            <a:r>
              <a:rPr lang="en-US" i="1" dirty="0" err="1"/>
              <a:t>žude</a:t>
            </a:r>
            <a:r>
              <a:rPr lang="en-US" i="1" dirty="0"/>
              <a:t>. To je </a:t>
            </a:r>
            <a:r>
              <a:rPr lang="en-US" i="1" dirty="0" err="1"/>
              <a:t>obitavalište</a:t>
            </a:r>
            <a:r>
              <a:rPr lang="en-US" i="1" dirty="0"/>
              <a:t> </a:t>
            </a:r>
            <a:r>
              <a:rPr lang="en-US" i="1" dirty="0" err="1"/>
              <a:t>Davida</a:t>
            </a:r>
            <a:r>
              <a:rPr lang="en-US" i="1" dirty="0"/>
              <a:t> ... </a:t>
            </a:r>
            <a:r>
              <a:rPr lang="sr-Latn-RS" i="1" dirty="0"/>
              <a:t>i</a:t>
            </a:r>
            <a:br>
              <a:rPr lang="en-US" dirty="0"/>
            </a:br>
            <a:r>
              <a:rPr lang="en-US" i="1" dirty="0" err="1"/>
              <a:t>mudrog</a:t>
            </a:r>
            <a:r>
              <a:rPr lang="en-US" i="1" dirty="0"/>
              <a:t> </a:t>
            </a:r>
            <a:r>
              <a:rPr lang="en-US" i="1" dirty="0" err="1"/>
              <a:t>Salomona</a:t>
            </a:r>
            <a:r>
              <a:rPr lang="en-US" i="1" dirty="0"/>
              <a:t>. </a:t>
            </a:r>
            <a:r>
              <a:rPr lang="en-US" i="1" dirty="0" err="1"/>
              <a:t>Tamo</a:t>
            </a:r>
            <a:r>
              <a:rPr lang="en-US" i="1" dirty="0"/>
              <a:t> je </a:t>
            </a:r>
            <a:r>
              <a:rPr lang="en-US" i="1" dirty="0" err="1"/>
              <a:t>takva</a:t>
            </a:r>
            <a:r>
              <a:rPr lang="en-US" i="1" dirty="0"/>
              <a:t> </a:t>
            </a:r>
            <a:r>
              <a:rPr lang="en-US" i="1" dirty="0" err="1"/>
              <a:t>navala</a:t>
            </a:r>
            <a:r>
              <a:rPr lang="en-US" i="1" dirty="0"/>
              <a:t>, </a:t>
            </a:r>
            <a:r>
              <a:rPr lang="en-US" i="1" dirty="0" err="1"/>
              <a:t>tolika</a:t>
            </a:r>
            <a:br>
              <a:rPr lang="en-US" dirty="0"/>
            </a:br>
            <a:r>
              <a:rPr lang="en-US" i="1" dirty="0" err="1"/>
              <a:t>gomila</a:t>
            </a:r>
            <a:r>
              <a:rPr lang="en-US" i="1" dirty="0"/>
              <a:t> </a:t>
            </a:r>
            <a:r>
              <a:rPr lang="en-US" i="1" dirty="0" err="1"/>
              <a:t>klerika</a:t>
            </a:r>
            <a:r>
              <a:rPr lang="en-US" i="1" dirty="0"/>
              <a:t> </a:t>
            </a:r>
            <a:r>
              <a:rPr lang="en-US" i="1" dirty="0" err="1"/>
              <a:t>tamo</a:t>
            </a:r>
            <a:r>
              <a:rPr lang="en-US" i="1" dirty="0"/>
              <a:t> </a:t>
            </a:r>
            <a:r>
              <a:rPr lang="en-US" i="1" dirty="0" err="1"/>
              <a:t>hita</a:t>
            </a:r>
            <a:r>
              <a:rPr lang="en-US" i="1" dirty="0"/>
              <a:t> </a:t>
            </a:r>
            <a:r>
              <a:rPr lang="en-US" i="1" dirty="0" err="1"/>
              <a:t>da</a:t>
            </a:r>
            <a:r>
              <a:rPr lang="en-US" i="1" dirty="0"/>
              <a:t> </a:t>
            </a:r>
            <a:r>
              <a:rPr lang="en-US" i="1" dirty="0" err="1"/>
              <a:t>će</a:t>
            </a:r>
            <a:r>
              <a:rPr lang="en-US" i="1" dirty="0"/>
              <a:t> </a:t>
            </a:r>
            <a:r>
              <a:rPr lang="en-US" i="1" dirty="0" err="1"/>
              <a:t>uskoro</a:t>
            </a:r>
            <a:r>
              <a:rPr lang="en-US" i="1" dirty="0"/>
              <a:t> </a:t>
            </a:r>
            <a:r>
              <a:rPr lang="en-US" i="1" dirty="0" err="1"/>
              <a:t>premašiti</a:t>
            </a:r>
            <a:br>
              <a:rPr lang="en-US" dirty="0"/>
            </a:br>
            <a:r>
              <a:rPr lang="en-US" i="1" dirty="0" err="1"/>
              <a:t>brojno</a:t>
            </a:r>
            <a:r>
              <a:rPr lang="en-US" i="1" dirty="0"/>
              <a:t> </a:t>
            </a:r>
            <a:r>
              <a:rPr lang="en-US" i="1" dirty="0" err="1"/>
              <a:t>laičko</a:t>
            </a:r>
            <a:r>
              <a:rPr lang="en-US" i="1" dirty="0"/>
              <a:t> </a:t>
            </a:r>
            <a:r>
              <a:rPr lang="en-US" i="1" dirty="0" err="1"/>
              <a:t>stanovništvo</a:t>
            </a:r>
            <a:r>
              <a:rPr lang="en-US" i="1" dirty="0"/>
              <a:t>. </a:t>
            </a:r>
            <a:r>
              <a:rPr lang="en-US" i="1" dirty="0" err="1"/>
              <a:t>Sretnoga</a:t>
            </a:r>
            <a:r>
              <a:rPr lang="en-US" i="1" dirty="0"/>
              <a:t> </a:t>
            </a:r>
            <a:r>
              <a:rPr lang="en-US" i="1" dirty="0" err="1"/>
              <a:t>li</a:t>
            </a:r>
            <a:r>
              <a:rPr lang="en-US" i="1" dirty="0"/>
              <a:t> </a:t>
            </a:r>
            <a:r>
              <a:rPr lang="en-US" i="1" dirty="0" err="1"/>
              <a:t>grada</a:t>
            </a:r>
            <a:r>
              <a:rPr lang="en-US" i="1" dirty="0"/>
              <a:t> </a:t>
            </a:r>
            <a:r>
              <a:rPr lang="en-US" i="1" dirty="0" err="1"/>
              <a:t>gdje</a:t>
            </a:r>
            <a:br>
              <a:rPr lang="en-US" dirty="0"/>
            </a:br>
            <a:r>
              <a:rPr lang="en-US" i="1" dirty="0"/>
              <a:t>se </a:t>
            </a:r>
            <a:r>
              <a:rPr lang="en-US" i="1" dirty="0" err="1"/>
              <a:t>svete</a:t>
            </a:r>
            <a:r>
              <a:rPr lang="en-US" i="1" dirty="0"/>
              <a:t> </a:t>
            </a:r>
            <a:r>
              <a:rPr lang="en-US" i="1" dirty="0" err="1"/>
              <a:t>knjige</a:t>
            </a:r>
            <a:r>
              <a:rPr lang="en-US" i="1" dirty="0"/>
              <a:t> </a:t>
            </a:r>
            <a:r>
              <a:rPr lang="en-US" i="1" dirty="0" err="1"/>
              <a:t>čitaju</a:t>
            </a:r>
            <a:r>
              <a:rPr lang="en-US" i="1" dirty="0"/>
              <a:t> s </a:t>
            </a:r>
            <a:r>
              <a:rPr lang="en-US" i="1" dirty="0" err="1"/>
              <a:t>toliko</a:t>
            </a:r>
            <a:r>
              <a:rPr lang="en-US" i="1" dirty="0"/>
              <a:t> </a:t>
            </a:r>
            <a:r>
              <a:rPr lang="en-US" i="1" dirty="0" err="1"/>
              <a:t>revnosti</a:t>
            </a:r>
            <a:r>
              <a:rPr lang="en-US" i="1" dirty="0"/>
              <a:t>, </a:t>
            </a:r>
            <a:r>
              <a:rPr lang="en-US" i="1" dirty="0" err="1"/>
              <a:t>gdje</a:t>
            </a:r>
            <a:r>
              <a:rPr lang="en-US" i="1" dirty="0"/>
              <a:t> se </a:t>
            </a:r>
            <a:r>
              <a:rPr lang="en-US" i="1" dirty="0" err="1"/>
              <a:t>njihove</a:t>
            </a:r>
            <a:r>
              <a:rPr lang="en-US" i="1" dirty="0"/>
              <a:t> </a:t>
            </a:r>
            <a:r>
              <a:rPr lang="en-US" i="1" dirty="0" err="1"/>
              <a:t>zamršene</a:t>
            </a:r>
            <a:r>
              <a:rPr lang="en-US" i="1" dirty="0"/>
              <a:t> </a:t>
            </a:r>
            <a:r>
              <a:rPr lang="en-US" i="1" dirty="0" err="1"/>
              <a:t>tajne</a:t>
            </a:r>
            <a:r>
              <a:rPr lang="en-US" i="1" dirty="0"/>
              <a:t> </a:t>
            </a:r>
            <a:r>
              <a:rPr lang="en-US" i="1" dirty="0" err="1"/>
              <a:t>rješavaju</a:t>
            </a:r>
            <a:r>
              <a:rPr lang="en-US" i="1" dirty="0"/>
              <a:t> </a:t>
            </a:r>
            <a:r>
              <a:rPr lang="en-US" i="1" dirty="0" err="1"/>
              <a:t>darovima</a:t>
            </a:r>
            <a:r>
              <a:rPr lang="en-US" i="1" dirty="0"/>
              <a:t> </a:t>
            </a:r>
            <a:r>
              <a:rPr lang="en-US" i="1" dirty="0" err="1"/>
              <a:t>Duha</a:t>
            </a:r>
            <a:br>
              <a:rPr lang="en-US" dirty="0"/>
            </a:br>
            <a:r>
              <a:rPr lang="en-US" i="1" dirty="0" err="1"/>
              <a:t>svetoga</a:t>
            </a:r>
            <a:r>
              <a:rPr lang="en-US" i="1" dirty="0"/>
              <a:t>, </a:t>
            </a:r>
            <a:r>
              <a:rPr lang="en-US" i="1" dirty="0" err="1"/>
              <a:t>gdje</a:t>
            </a:r>
            <a:r>
              <a:rPr lang="en-US" i="1" dirty="0"/>
              <a:t> </a:t>
            </a:r>
            <a:r>
              <a:rPr lang="en-US" i="1" dirty="0" err="1"/>
              <a:t>ima</a:t>
            </a:r>
            <a:r>
              <a:rPr lang="en-US" i="1" dirty="0"/>
              <a:t> </a:t>
            </a:r>
            <a:r>
              <a:rPr lang="en-US" i="1" dirty="0" err="1"/>
              <a:t>toliko</a:t>
            </a:r>
            <a:r>
              <a:rPr lang="en-US" i="1" dirty="0"/>
              <a:t> </a:t>
            </a:r>
            <a:r>
              <a:rPr lang="en-US" i="1" dirty="0" err="1"/>
              <a:t>istaknutih</a:t>
            </a:r>
            <a:r>
              <a:rPr lang="en-US" i="1" dirty="0"/>
              <a:t> </a:t>
            </a:r>
            <a:r>
              <a:rPr lang="en-US" i="1" dirty="0" err="1"/>
              <a:t>profesora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toliko</a:t>
            </a:r>
            <a:r>
              <a:rPr lang="en-US" i="1" dirty="0"/>
              <a:t> </a:t>
            </a:r>
            <a:r>
              <a:rPr lang="en-US" i="1" dirty="0" err="1"/>
              <a:t>teološkog</a:t>
            </a:r>
            <a:r>
              <a:rPr lang="en-US" i="1" dirty="0"/>
              <a:t> </a:t>
            </a:r>
            <a:r>
              <a:rPr lang="en-US" i="1" dirty="0" err="1"/>
              <a:t>znanja</a:t>
            </a:r>
            <a:r>
              <a:rPr lang="en-US" i="1" dirty="0"/>
              <a:t> </a:t>
            </a:r>
            <a:r>
              <a:rPr lang="en-US" i="1" dirty="0" err="1"/>
              <a:t>da</a:t>
            </a:r>
            <a:r>
              <a:rPr lang="en-US" i="1" dirty="0"/>
              <a:t> bi se </a:t>
            </a:r>
            <a:r>
              <a:rPr lang="en-US" i="1" dirty="0" err="1"/>
              <a:t>mogao</a:t>
            </a:r>
            <a:r>
              <a:rPr lang="en-US" i="1" dirty="0"/>
              <a:t> </a:t>
            </a:r>
            <a:r>
              <a:rPr lang="en-US" i="1" dirty="0" err="1"/>
              <a:t>prozvati</a:t>
            </a:r>
            <a:r>
              <a:rPr lang="en-US" i="1" dirty="0"/>
              <a:t> </a:t>
            </a:r>
            <a:r>
              <a:rPr lang="en-US" i="1" dirty="0" err="1"/>
              <a:t>gradom</a:t>
            </a:r>
            <a:r>
              <a:rPr lang="en-US" i="1" dirty="0"/>
              <a:t> </a:t>
            </a:r>
            <a:r>
              <a:rPr lang="en-US" i="1" dirty="0" err="1"/>
              <a:t>književnosti</a:t>
            </a:r>
            <a:r>
              <a:rPr lang="en-US" i="1" dirty="0"/>
              <a:t>!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advTm="7551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/>
              <a:t>U svom djelu </a:t>
            </a:r>
            <a:r>
              <a:rPr lang="vi-VN" i="1" dirty="0"/>
              <a:t>Polycraticus </a:t>
            </a:r>
            <a:r>
              <a:rPr lang="vi-VN" dirty="0"/>
              <a:t>Ivan iz</a:t>
            </a:r>
            <a:br>
              <a:rPr lang="vi-VN" dirty="0"/>
            </a:br>
            <a:r>
              <a:rPr lang="vi-VN" dirty="0"/>
              <a:t>Salisburyja vraća u društvo seoske radnike: </a:t>
            </a:r>
            <a:r>
              <a:rPr lang="vi-VN" i="1" dirty="0"/>
              <a:t>one</a:t>
            </a:r>
            <a:br>
              <a:rPr lang="vi-VN" dirty="0"/>
            </a:br>
            <a:r>
              <a:rPr lang="vi-VN" i="1" dirty="0"/>
              <a:t>koji rade na poljima, na livadama, u vrtovima;</a:t>
            </a:r>
            <a:br>
              <a:rPr lang="vi-VN" dirty="0"/>
            </a:br>
            <a:r>
              <a:rPr lang="vi-VN" dirty="0"/>
              <a:t>a potom i zanatlije: </a:t>
            </a:r>
            <a:r>
              <a:rPr lang="vi-VN" i="1" dirty="0"/>
              <a:t>radnike koji obraduju vunu</a:t>
            </a:r>
            <a:br>
              <a:rPr lang="vi-VN" dirty="0"/>
            </a:br>
            <a:r>
              <a:rPr lang="vi-VN" i="1" dirty="0"/>
              <a:t>i sve ostale radnike koji strojevima izrađuju</a:t>
            </a:r>
            <a:br>
              <a:rPr lang="vi-VN" dirty="0"/>
            </a:br>
            <a:r>
              <a:rPr lang="vi-VN" i="1" dirty="0"/>
              <a:t>drvo, željezo, tuč i ostale kovine. </a:t>
            </a:r>
            <a:r>
              <a:rPr lang="vi-VN" dirty="0"/>
              <a:t>U tom smislu</a:t>
            </a:r>
            <a:br>
              <a:rPr lang="vi-VN" dirty="0"/>
            </a:br>
            <a:r>
              <a:rPr lang="vi-VN" dirty="0"/>
              <a:t>probijen je stari školski okvir sedam slobodnih</a:t>
            </a:r>
            <a:br>
              <a:rPr lang="vi-VN" dirty="0"/>
            </a:br>
            <a:r>
              <a:rPr lang="vi-VN" dirty="0"/>
              <a:t>vještina. Nova izobrazba ne samo da mora dati</a:t>
            </a:r>
            <a:br>
              <a:rPr lang="vi-VN" dirty="0"/>
            </a:br>
            <a:r>
              <a:rPr lang="vi-VN" dirty="0"/>
              <a:t>mjesta novim disciplinama: dijalektici, fizici, etici,</a:t>
            </a:r>
            <a:br>
              <a:rPr lang="vi-VN" dirty="0"/>
            </a:br>
            <a:r>
              <a:rPr lang="vi-VN" dirty="0"/>
              <a:t>već i znastvenim zanatskim tehnikama koje su</a:t>
            </a:r>
            <a:br>
              <a:rPr lang="vi-VN" dirty="0"/>
            </a:br>
            <a:r>
              <a:rPr lang="vi-VN" dirty="0"/>
              <a:t>bitni dio čovjekova djelovanja</a:t>
            </a:r>
            <a:r>
              <a:rPr lang="sr-Latn-RS" dirty="0"/>
              <a:t>.</a:t>
            </a:r>
            <a:br>
              <a:rPr lang="vi-VN" dirty="0"/>
            </a:br>
            <a:endParaRPr lang="en-US" dirty="0"/>
          </a:p>
        </p:txBody>
      </p:sp>
    </p:spTree>
  </p:cSld>
  <p:clrMapOvr>
    <a:masterClrMapping/>
  </p:clrMapOvr>
  <p:transition advTm="7992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9C72F2904C245A01CD558E79BB9DB" ma:contentTypeVersion="5" ma:contentTypeDescription="Create a new document." ma:contentTypeScope="" ma:versionID="4ee4b239f97f232082923716556af901">
  <xsd:schema xmlns:xsd="http://www.w3.org/2001/XMLSchema" xmlns:xs="http://www.w3.org/2001/XMLSchema" xmlns:p="http://schemas.microsoft.com/office/2006/metadata/properties" xmlns:ns2="10227735-06fd-45f6-8770-65aa8903f7a2" xmlns:ns3="50d23d3f-07ed-4e77-a6a6-6e66f155c92b" targetNamespace="http://schemas.microsoft.com/office/2006/metadata/properties" ma:root="true" ma:fieldsID="30a20fa08b4afc3af2cee6ac12b7c591" ns2:_="" ns3:_="">
    <xsd:import namespace="10227735-06fd-45f6-8770-65aa8903f7a2"/>
    <xsd:import namespace="50d23d3f-07ed-4e77-a6a6-6e66f155c92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27735-06fd-45f6-8770-65aa8903f7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23d3f-07ed-4e77-a6a6-6e66f155c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C7A0E4-A441-4D48-A5E5-7CDA3396A183}"/>
</file>

<file path=customXml/itemProps2.xml><?xml version="1.0" encoding="utf-8"?>
<ds:datastoreItem xmlns:ds="http://schemas.openxmlformats.org/officeDocument/2006/customXml" ds:itemID="{8D30DDBE-F50D-4BD6-9FEA-575E22A75785}"/>
</file>

<file path=customXml/itemProps3.xml><?xml version="1.0" encoding="utf-8"?>
<ds:datastoreItem xmlns:ds="http://schemas.openxmlformats.org/officeDocument/2006/customXml" ds:itemID="{271131AF-6344-47FB-90D3-DEFF5B8751B7}"/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1654</Words>
  <Application>Microsoft Office PowerPoint</Application>
  <PresentationFormat>On-screen Show (4:3)</PresentationFormat>
  <Paragraphs>152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A4C0+BMPXKE+HelveticaNeue-Condensed</vt:lpstr>
      <vt:lpstr>A565+KZZGQN+HelveticaNeue-Condensed</vt:lpstr>
      <vt:lpstr>Arial</vt:lpstr>
      <vt:lpstr>Baskerville Old Face</vt:lpstr>
      <vt:lpstr>Calibri</vt:lpstr>
      <vt:lpstr>Copperplate Gothic Bold</vt:lpstr>
      <vt:lpstr>Times New Roman</vt:lpstr>
      <vt:lpstr>TimesNewRomanPS-ItalicMT</vt:lpstr>
      <vt:lpstr>TimesNewRomanPSMT</vt:lpstr>
      <vt:lpstr>Office Theme</vt:lpstr>
      <vt:lpstr>Odnos nauke i tehnike Tehnika i etika</vt:lpstr>
      <vt:lpstr>Nauka i tehnika</vt:lpstr>
      <vt:lpstr>Prvi period</vt:lpstr>
      <vt:lpstr>PowerPoint Presentation</vt:lpstr>
      <vt:lpstr>PowerPoint Presentation</vt:lpstr>
      <vt:lpstr>PowerPoint Presentation</vt:lpstr>
      <vt:lpstr>Pariz: Vavilon ili Jerusalim srednjeg veka</vt:lpstr>
      <vt:lpstr>PowerPoint Presentation</vt:lpstr>
      <vt:lpstr>PowerPoint Presentation</vt:lpstr>
      <vt:lpstr>Drugi period</vt:lpstr>
      <vt:lpstr>Treći period</vt:lpstr>
      <vt:lpstr>Povoljni uslovi u trećem periodu</vt:lpstr>
      <vt:lpstr>PowerPoint Presentation</vt:lpstr>
      <vt:lpstr>Šta su  profesije?</vt:lpstr>
      <vt:lpstr>PowerPoint Presentation</vt:lpstr>
      <vt:lpstr>Humanističko-antihumanistička funkcija tehnike</vt:lpstr>
      <vt:lpstr>Iskrena greška (Honest mistake)?</vt:lpstr>
      <vt:lpstr>Podsticaji za razvoj naučne i inženjerske etike</vt:lpstr>
      <vt:lpstr>Slučaj Petra Palčinskog</vt:lpstr>
      <vt:lpstr>PowerPoint Presentation</vt:lpstr>
      <vt:lpstr>Istraživačka etika i inženjerska etika</vt:lpstr>
      <vt:lpstr>Fenomen “zlatnih ruku” u naučnom istraživanju</vt:lpstr>
      <vt:lpstr>Antihumanistička funkcija tehnike</vt:lpstr>
      <vt:lpstr>PowerPoint Presentation</vt:lpstr>
      <vt:lpstr>II SVETSKI RAT</vt:lpstr>
      <vt:lpstr>Menhetn projekat</vt:lpstr>
      <vt:lpstr>1945. Hirošima i Nagasaki</vt:lpstr>
      <vt:lpstr>Čelendžer katastrofa</vt:lpstr>
      <vt:lpstr>BART (Bay Area Rapid Transit) afera u San Francisku 1971.</vt:lpstr>
      <vt:lpstr>Katastrofa u Bopalu (Indija)</vt:lpstr>
      <vt:lpstr>PowerPoint Presentation</vt:lpstr>
      <vt:lpstr>PowerPoint Presentation</vt:lpstr>
      <vt:lpstr>PowerPoint Presentation</vt:lpstr>
      <vt:lpstr>PowerPoint Presentation</vt:lpstr>
      <vt:lpstr>Toksički užas u Obali Slonovače</vt:lpstr>
      <vt:lpstr>Most u Đenovi (2018)</vt:lpstr>
      <vt:lpstr>Problem tramvaja (Trolley problem)</vt:lpstr>
      <vt:lpstr>AI i etička dilema</vt:lpstr>
      <vt:lpstr>Projekat “Social Radar”</vt:lpstr>
      <vt:lpstr>Boing 737</vt:lpstr>
      <vt:lpstr>Pitanja za diskusiju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Odnos nauke i tehnike Tehnika i etika</dc:title>
  <dc:creator>Sonja</dc:creator>
  <cp:lastModifiedBy>Pejić Sonja</cp:lastModifiedBy>
  <cp:revision>85</cp:revision>
  <dcterms:created xsi:type="dcterms:W3CDTF">2018-10-29T08:59:37Z</dcterms:created>
  <dcterms:modified xsi:type="dcterms:W3CDTF">2023-11-01T05:01:27Z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0x010100D019C72F2904C245A01CD558E79BB9DB</vt:lpwstr>
  </property>
</Properties>
</file>