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sldIdLst>
    <p:sldId id="256" r:id="rId2"/>
    <p:sldId id="277" r:id="rId3"/>
    <p:sldId id="257" r:id="rId4"/>
    <p:sldId id="276" r:id="rId5"/>
    <p:sldId id="260" r:id="rId6"/>
    <p:sldId id="279" r:id="rId7"/>
    <p:sldId id="262" r:id="rId8"/>
    <p:sldId id="285" r:id="rId9"/>
    <p:sldId id="286" r:id="rId10"/>
    <p:sldId id="282" r:id="rId11"/>
    <p:sldId id="287" r:id="rId12"/>
    <p:sldId id="269" r:id="rId13"/>
    <p:sldId id="263" r:id="rId14"/>
    <p:sldId id="275" r:id="rId15"/>
    <p:sldId id="274" r:id="rId16"/>
    <p:sldId id="284" r:id="rId17"/>
    <p:sldId id="264" r:id="rId18"/>
    <p:sldId id="265" r:id="rId19"/>
    <p:sldId id="266" r:id="rId20"/>
    <p:sldId id="280" r:id="rId21"/>
    <p:sldId id="267" r:id="rId22"/>
    <p:sldId id="270" r:id="rId23"/>
    <p:sldId id="272" r:id="rId24"/>
    <p:sldId id="288" r:id="rId25"/>
    <p:sldId id="289" r:id="rId26"/>
    <p:sldId id="290" r:id="rId27"/>
    <p:sldId id="291" r:id="rId28"/>
    <p:sldId id="292" r:id="rId29"/>
    <p:sldId id="29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>
      <p:cViewPr varScale="1">
        <p:scale>
          <a:sx n="81" d="100"/>
          <a:sy n="81" d="100"/>
        </p:scale>
        <p:origin x="153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80900-4BB7-4261-8BD2-DEDFE7FD034D}" type="datetimeFigureOut">
              <a:rPr lang="en-US" smtClean="0"/>
              <a:t>01-Mar-23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DACD9-1F68-4117-8567-32634C0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6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DACD9-1F68-4117-8567-32634C0103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2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10CF-E75C-4E79-9736-36B01966C809}" type="datetimeFigureOut">
              <a:rPr lang="en-US" smtClean="0"/>
              <a:pPr/>
              <a:t>01-Mar-23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CF9-0163-4992-AEFD-6E87467B0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10CF-E75C-4E79-9736-36B01966C809}" type="datetimeFigureOut">
              <a:rPr lang="en-US" smtClean="0"/>
              <a:pPr/>
              <a:t>01-Mar-23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CF9-0163-4992-AEFD-6E87467B0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10CF-E75C-4E79-9736-36B01966C809}" type="datetimeFigureOut">
              <a:rPr lang="en-US" smtClean="0"/>
              <a:pPr/>
              <a:t>01-Mar-23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CF9-0163-4992-AEFD-6E87467B0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10CF-E75C-4E79-9736-36B01966C809}" type="datetimeFigureOut">
              <a:rPr lang="en-US" smtClean="0"/>
              <a:pPr/>
              <a:t>01-Mar-23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CF9-0163-4992-AEFD-6E87467B0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10CF-E75C-4E79-9736-36B01966C809}" type="datetimeFigureOut">
              <a:rPr lang="en-US" smtClean="0"/>
              <a:pPr/>
              <a:t>01-Mar-23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CF9-0163-4992-AEFD-6E87467B0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10CF-E75C-4E79-9736-36B01966C809}" type="datetimeFigureOut">
              <a:rPr lang="en-US" smtClean="0"/>
              <a:pPr/>
              <a:t>01-Mar-23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CF9-0163-4992-AEFD-6E87467B0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10CF-E75C-4E79-9736-36B01966C809}" type="datetimeFigureOut">
              <a:rPr lang="en-US" smtClean="0"/>
              <a:pPr/>
              <a:t>01-Mar-23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CF9-0163-4992-AEFD-6E87467B0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10CF-E75C-4E79-9736-36B01966C809}" type="datetimeFigureOut">
              <a:rPr lang="en-US" smtClean="0"/>
              <a:pPr/>
              <a:t>01-Mar-23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CF9-0163-4992-AEFD-6E87467B0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10CF-E75C-4E79-9736-36B01966C809}" type="datetimeFigureOut">
              <a:rPr lang="en-US" smtClean="0"/>
              <a:pPr/>
              <a:t>01-Mar-23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CF9-0163-4992-AEFD-6E87467B0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10CF-E75C-4E79-9736-36B01966C809}" type="datetimeFigureOut">
              <a:rPr lang="en-US" smtClean="0"/>
              <a:pPr/>
              <a:t>01-Mar-23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CF9-0163-4992-AEFD-6E87467B0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10CF-E75C-4E79-9736-36B01966C809}" type="datetimeFigureOut">
              <a:rPr lang="en-US" smtClean="0"/>
              <a:pPr/>
              <a:t>01-Mar-23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CF9-0163-4992-AEFD-6E87467B0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910CF-E75C-4E79-9736-36B01966C809}" type="datetimeFigureOut">
              <a:rPr lang="en-US" smtClean="0"/>
              <a:pPr/>
              <a:t>01-Mar-23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A3CF9-0163-4992-AEFD-6E87467B0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43000" r="-4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POJAM TEHNI</a:t>
            </a:r>
            <a:r>
              <a:rPr lang="sr-Latn-RS" sz="4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ČKOG SAZNANJA</a:t>
            </a:r>
            <a:r>
              <a:rPr lang="en-US" sz="4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 I IZVORI TEH</a:t>
            </a:r>
            <a:r>
              <a:rPr lang="sr-Latn-RS" sz="4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NIČKOG SAZNANJA</a:t>
            </a:r>
            <a:endParaRPr lang="en-US" sz="4800" b="1" i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60C4-1E94-4A8D-8E6C-8798F74B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Science and pseudoscience… – Slugger O'Toole">
            <a:extLst>
              <a:ext uri="{FF2B5EF4-FFF2-40B4-BE49-F238E27FC236}">
                <a16:creationId xmlns:a16="http://schemas.microsoft.com/office/drawing/2014/main" id="{7E8CE239-DFCD-02B5-BD98-AD1766388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44500"/>
            <a:ext cx="8001000" cy="59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ED1B3-9F7B-BC5C-2173-EF33D1B18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66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145A-1EAB-ADDE-8551-B2ACFA0D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               </a:t>
            </a:r>
            <a:endParaRPr lang="en-US" dirty="0"/>
          </a:p>
        </p:txBody>
      </p:sp>
      <p:pic>
        <p:nvPicPr>
          <p:cNvPr id="3076" name="Picture 4" descr="How to spot pseudoscience on the internet — a case study with masks | by  James Rubinstein | Medium">
            <a:extLst>
              <a:ext uri="{FF2B5EF4-FFF2-40B4-BE49-F238E27FC236}">
                <a16:creationId xmlns:a16="http://schemas.microsoft.com/office/drawing/2014/main" id="{724C637E-B45A-933D-2BFF-0F0D5B2E8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-152400"/>
            <a:ext cx="6400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354EB-6224-A52A-88D4-6E59E2C0A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48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609600"/>
            <a:ext cx="7467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/>
              <a:t>Paranormalno se odnosi na fenomene koji se navodno ne mogu objasniti naukom.</a:t>
            </a:r>
          </a:p>
          <a:p>
            <a:endParaRPr lang="sr-Latn-RS" sz="2400" dirty="0"/>
          </a:p>
          <a:p>
            <a:r>
              <a:rPr lang="en-US" sz="2400" dirty="0"/>
              <a:t>P</a:t>
            </a:r>
            <a:r>
              <a:rPr lang="sr-Latn-RS" sz="2400" dirty="0"/>
              <a:t>aranormalni fenomeni koji spadaju u pseudonauku:</a:t>
            </a:r>
          </a:p>
          <a:p>
            <a:endParaRPr lang="sr-Latn-RS" sz="2400" dirty="0"/>
          </a:p>
          <a:p>
            <a:pPr>
              <a:buFont typeface="Arial" pitchFamily="34" charset="0"/>
              <a:buChar char="•"/>
            </a:pPr>
            <a:r>
              <a:rPr lang="sr-Latn-RS" sz="2400" dirty="0"/>
              <a:t> Telepatija</a:t>
            </a:r>
          </a:p>
          <a:p>
            <a:pPr>
              <a:buFont typeface="Arial" pitchFamily="34" charset="0"/>
              <a:buChar char="•"/>
            </a:pPr>
            <a:r>
              <a:rPr lang="sr-Latn-RS" sz="2400" dirty="0"/>
              <a:t> Psihokineza</a:t>
            </a:r>
          </a:p>
          <a:p>
            <a:pPr>
              <a:buFont typeface="Arial" pitchFamily="34" charset="0"/>
              <a:buChar char="•"/>
            </a:pPr>
            <a:r>
              <a:rPr lang="sr-Latn-RS" sz="2400" dirty="0"/>
              <a:t> Predviđanje budućnosti</a:t>
            </a:r>
          </a:p>
          <a:p>
            <a:pPr>
              <a:buFont typeface="Arial" pitchFamily="34" charset="0"/>
              <a:buChar char="•"/>
            </a:pPr>
            <a:r>
              <a:rPr lang="sr-Latn-RS" sz="2400" dirty="0"/>
              <a:t> Opsednutosti i isterivanje đavola</a:t>
            </a:r>
          </a:p>
          <a:p>
            <a:pPr>
              <a:buFont typeface="Arial" pitchFamily="34" charset="0"/>
              <a:buChar char="•"/>
            </a:pPr>
            <a:r>
              <a:rPr lang="sr-Latn-RS" sz="2400" dirty="0"/>
              <a:t> NLO</a:t>
            </a:r>
          </a:p>
          <a:p>
            <a:pPr>
              <a:buFont typeface="Arial" pitchFamily="34" charset="0"/>
              <a:buChar char="•"/>
            </a:pPr>
            <a:r>
              <a:rPr lang="sr-Latn-RS" sz="2400" dirty="0"/>
              <a:t> Astrologija</a:t>
            </a:r>
          </a:p>
          <a:p>
            <a:pPr>
              <a:buFont typeface="Arial" pitchFamily="34" charset="0"/>
              <a:buChar char="•"/>
            </a:pPr>
            <a:r>
              <a:rPr lang="sr-Latn-RS" sz="2400" dirty="0"/>
              <a:t> Inteligentni dizajn</a:t>
            </a:r>
          </a:p>
          <a:p>
            <a:pPr>
              <a:buFont typeface="Arial" pitchFamily="34" charset="0"/>
              <a:buChar char="•"/>
            </a:pPr>
            <a:r>
              <a:rPr lang="sr-Latn-RS" sz="2400" dirty="0"/>
              <a:t> Čuda</a:t>
            </a:r>
          </a:p>
          <a:p>
            <a:pPr>
              <a:buFont typeface="Arial" pitchFamily="34" charset="0"/>
              <a:buChar char="•"/>
            </a:pPr>
            <a:r>
              <a:rPr lang="sr-Latn-RS" sz="2400"/>
              <a:t> Alternativna lečenje</a:t>
            </a:r>
            <a:endParaRPr lang="sr-Latn-RS" sz="2400" dirty="0"/>
          </a:p>
          <a:p>
            <a:pPr>
              <a:buFont typeface="Arial" pitchFamily="34" charset="0"/>
              <a:buChar char="•"/>
            </a:pPr>
            <a:r>
              <a:rPr lang="sr-Latn-RS" sz="2400" dirty="0"/>
              <a:t> Kriptozoologija – Jeti , Čupakabra, čudovište iz Loh Nes</a:t>
            </a:r>
            <a:r>
              <a:rPr lang="en-US" sz="2400" dirty="0"/>
              <a:t>a</a:t>
            </a:r>
            <a:r>
              <a:rPr lang="sr-Latn-RS" sz="2400" dirty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sr-Latn-RS" sz="2400" dirty="0"/>
              <a:t> Levitacija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3600" b="1" i="1" dirty="0"/>
              <a:t>ŠTA JE PARANORMALNO?</a:t>
            </a:r>
            <a:endParaRPr lang="en-US" sz="3600" b="1" i="1" dirty="0"/>
          </a:p>
        </p:txBody>
      </p:sp>
      <p:pic>
        <p:nvPicPr>
          <p:cNvPr id="5" name="Picture 4" descr="matrix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678" y="2438400"/>
            <a:ext cx="4064322" cy="250928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b="1" i="1" dirty="0">
                <a:latin typeface="Bookman Old Style" pitchFamily="18" charset="0"/>
              </a:rPr>
              <a:t>Paranormalni izazov od milion dolara</a:t>
            </a:r>
            <a:endParaRPr lang="en-US" b="1" i="1" dirty="0"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447800"/>
            <a:ext cx="6934200" cy="923330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/>
              <a:t>1922. nagrada od 2500 $ časopisa </a:t>
            </a:r>
            <a:r>
              <a:rPr lang="sr-Latn-RS" i="1" dirty="0"/>
              <a:t>Scientific American za demonstraciju natprirodnih moći u kontrolisanim uslovima. </a:t>
            </a:r>
          </a:p>
          <a:p>
            <a:r>
              <a:rPr lang="sr-Latn-RS" i="1" dirty="0"/>
              <a:t>Član komisije je bio </a:t>
            </a:r>
            <a:r>
              <a:rPr lang="sr-Latn-RS" b="1" i="1" dirty="0"/>
              <a:t>Hari Hudini</a:t>
            </a:r>
            <a:r>
              <a:rPr lang="sr-Latn-RS" i="1" dirty="0"/>
              <a:t>. </a:t>
            </a:r>
            <a:endParaRPr lang="en-US" i="1" dirty="0"/>
          </a:p>
        </p:txBody>
      </p:sp>
      <p:pic>
        <p:nvPicPr>
          <p:cNvPr id="6" name="Picture 5" descr="hari hudin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905000"/>
            <a:ext cx="3695700" cy="24605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52600" y="4876800"/>
            <a:ext cx="6858000" cy="1754326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/>
              <a:t>1964. nagrada </a:t>
            </a:r>
            <a:r>
              <a:rPr lang="sr-Latn-RS" b="1" dirty="0"/>
              <a:t>Obrazovne fondacije Džejms Rendi (James Randi) </a:t>
            </a:r>
            <a:r>
              <a:rPr lang="sr-Latn-RS" dirty="0"/>
              <a:t>– nagradni fond dostigao milion dolara.</a:t>
            </a:r>
          </a:p>
          <a:p>
            <a:r>
              <a:rPr lang="sr-Latn-RS" dirty="0"/>
              <a:t>Uslov za dobijanje nagrade je takođe bila demonstracija natprirodnih moći u kontrolisanim uslovima.</a:t>
            </a:r>
          </a:p>
          <a:p>
            <a:r>
              <a:rPr lang="sr-Latn-RS" dirty="0"/>
              <a:t>2015. </a:t>
            </a:r>
            <a:r>
              <a:rPr lang="en-US" dirty="0"/>
              <a:t>U</a:t>
            </a:r>
            <a:r>
              <a:rPr lang="sr-Latn-RS" dirty="0"/>
              <a:t>kinuta nagrada a sredstva su usmerena na naučno-istraživačke projekte.</a:t>
            </a:r>
            <a:endParaRPr lang="en-US" dirty="0"/>
          </a:p>
        </p:txBody>
      </p:sp>
      <p:pic>
        <p:nvPicPr>
          <p:cNvPr id="8" name="Picture 7" descr="ran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4600"/>
            <a:ext cx="4903317" cy="231192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1976. osnovan </a:t>
            </a:r>
            <a:r>
              <a:rPr lang="sr-Latn-RS" b="1" dirty="0"/>
              <a:t>Odbor za skeptička istraživanja</a:t>
            </a:r>
          </a:p>
          <a:p>
            <a:endParaRPr lang="en-US" dirty="0"/>
          </a:p>
        </p:txBody>
      </p:sp>
      <p:pic>
        <p:nvPicPr>
          <p:cNvPr id="4" name="Picture 3" descr="cs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652712"/>
            <a:ext cx="6781800" cy="31384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295400"/>
          </a:xfrm>
        </p:spPr>
        <p:txBody>
          <a:bodyPr/>
          <a:lstStyle/>
          <a:p>
            <a:r>
              <a:rPr lang="sr-Latn-RS" b="1" dirty="0"/>
              <a:t>Projekat Alfa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657600"/>
          </a:xfrm>
        </p:spPr>
        <p:txBody>
          <a:bodyPr/>
          <a:lstStyle/>
          <a:p>
            <a:r>
              <a:rPr lang="sr-Latn-RS" b="1" dirty="0"/>
              <a:t>1979-1983.</a:t>
            </a:r>
            <a:r>
              <a:rPr lang="sr-Latn-RS" dirty="0"/>
              <a:t>-Rendi obučava Stiva Šoa i Majkla Edvardsa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lažiraju</a:t>
            </a:r>
            <a:r>
              <a:rPr lang="en-US" dirty="0"/>
              <a:t> </a:t>
            </a:r>
            <a:r>
              <a:rPr lang="en-US" dirty="0" err="1"/>
              <a:t>parapsihološke</a:t>
            </a:r>
            <a:r>
              <a:rPr lang="en-US" dirty="0"/>
              <a:t> </a:t>
            </a:r>
            <a:r>
              <a:rPr lang="en-US" dirty="0" err="1"/>
              <a:t>sposobnosti</a:t>
            </a:r>
            <a:r>
              <a:rPr lang="en-US" dirty="0"/>
              <a:t> pod </a:t>
            </a:r>
            <a:r>
              <a:rPr lang="en-US" dirty="0" err="1"/>
              <a:t>strogo</a:t>
            </a:r>
            <a:r>
              <a:rPr lang="en-US" dirty="0"/>
              <a:t> </a:t>
            </a:r>
            <a:r>
              <a:rPr lang="en-US" dirty="0" err="1"/>
              <a:t>kontrolisanim</a:t>
            </a:r>
            <a:r>
              <a:rPr lang="en-US" dirty="0"/>
              <a:t> </a:t>
            </a:r>
            <a:r>
              <a:rPr lang="en-US" dirty="0" err="1"/>
              <a:t>naučnim</a:t>
            </a:r>
            <a:r>
              <a:rPr lang="en-US" dirty="0"/>
              <a:t> </a:t>
            </a:r>
            <a:r>
              <a:rPr lang="en-US" dirty="0" err="1"/>
              <a:t>uslovima</a:t>
            </a:r>
            <a:r>
              <a:rPr lang="en-US" dirty="0"/>
              <a:t>, </a:t>
            </a:r>
            <a:r>
              <a:rPr lang="en-US" dirty="0" err="1"/>
              <a:t>da</a:t>
            </a:r>
            <a:r>
              <a:rPr lang="en-US" dirty="0"/>
              <a:t> bi </a:t>
            </a:r>
            <a:r>
              <a:rPr lang="en-US" dirty="0" err="1"/>
              <a:t>oni</a:t>
            </a:r>
            <a:r>
              <a:rPr lang="en-US" dirty="0"/>
              <a:t> </a:t>
            </a:r>
            <a:r>
              <a:rPr lang="en-US" dirty="0" err="1"/>
              <a:t>potom</a:t>
            </a:r>
            <a:r>
              <a:rPr lang="en-US" dirty="0"/>
              <a:t> </a:t>
            </a:r>
            <a:r>
              <a:rPr lang="en-US" dirty="0" err="1"/>
              <a:t>uspešno</a:t>
            </a:r>
            <a:r>
              <a:rPr lang="en-US" dirty="0"/>
              <a:t> </a:t>
            </a:r>
            <a:r>
              <a:rPr lang="en-US" dirty="0" err="1"/>
              <a:t>varali</a:t>
            </a:r>
            <a:r>
              <a:rPr lang="en-US" dirty="0"/>
              <a:t> </a:t>
            </a:r>
            <a:r>
              <a:rPr lang="en-US" dirty="0" err="1"/>
              <a:t>naučnike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istraživali</a:t>
            </a:r>
            <a:r>
              <a:rPr lang="en-US" dirty="0"/>
              <a:t> </a:t>
            </a:r>
            <a:r>
              <a:rPr lang="en-US" dirty="0" err="1"/>
              <a:t>njihove</a:t>
            </a:r>
            <a:r>
              <a:rPr lang="en-US" dirty="0"/>
              <a:t> </a:t>
            </a:r>
            <a:r>
              <a:rPr lang="en-US" dirty="0" err="1"/>
              <a:t>navodne</a:t>
            </a:r>
            <a:r>
              <a:rPr lang="en-US" dirty="0"/>
              <a:t> </a:t>
            </a:r>
            <a:r>
              <a:rPr lang="en-US" dirty="0" err="1"/>
              <a:t>sposobnosti</a:t>
            </a:r>
            <a:r>
              <a:rPr lang="en-US" dirty="0"/>
              <a:t> </a:t>
            </a:r>
            <a:r>
              <a:rPr lang="en-US" dirty="0" err="1"/>
              <a:t>tokom</a:t>
            </a:r>
            <a:r>
              <a:rPr lang="en-US" dirty="0"/>
              <a:t> </a:t>
            </a:r>
            <a:r>
              <a:rPr lang="en-US" dirty="0" err="1"/>
              <a:t>četiri</a:t>
            </a:r>
            <a:r>
              <a:rPr lang="en-US" dirty="0"/>
              <a:t> </a:t>
            </a:r>
            <a:r>
              <a:rPr lang="en-US" dirty="0" err="1"/>
              <a:t>godine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od</a:t>
            </a:r>
            <a:r>
              <a:rPr lang="en-US" dirty="0"/>
              <a:t> 160 sati </a:t>
            </a:r>
            <a:r>
              <a:rPr lang="en-US" dirty="0" err="1"/>
              <a:t>eksperimentalnog</a:t>
            </a:r>
            <a:r>
              <a:rPr lang="en-US" dirty="0"/>
              <a:t> </a:t>
            </a:r>
            <a:r>
              <a:rPr lang="en-US" dirty="0" err="1"/>
              <a:t>istraživanja</a:t>
            </a:r>
            <a:r>
              <a:rPr lang="en-US" dirty="0"/>
              <a:t>.</a:t>
            </a:r>
          </a:p>
        </p:txBody>
      </p:sp>
      <p:pic>
        <p:nvPicPr>
          <p:cNvPr id="4" name="Picture 3" descr="randi sha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4391025"/>
            <a:ext cx="2962275" cy="2466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4800600"/>
            <a:ext cx="4876800" cy="1200329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sz="2400" b="1" dirty="0"/>
              <a:t>1979. </a:t>
            </a:r>
            <a:r>
              <a:rPr lang="en-US" sz="2400" b="1" dirty="0"/>
              <a:t>O</a:t>
            </a:r>
            <a:r>
              <a:rPr lang="sr-Latn-RS" sz="2400" b="1" dirty="0"/>
              <a:t>snovana Laboratorija za parapsihološka istraživanja pri Univerzitetu u Vašingtonu.</a:t>
            </a:r>
            <a:endParaRPr lang="en-US" sz="2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6202-29F9-4452-0937-358AD327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Debata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4C9CD-0DCE-F24E-C41F-3836606B8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https://www.youtube.com/watch?v=_VAasVXtCOI&amp;ab_channel=CoolGuy23423</a:t>
            </a:r>
          </a:p>
        </p:txBody>
      </p:sp>
    </p:spTree>
    <p:extLst>
      <p:ext uri="{BB962C8B-B14F-4D97-AF65-F5344CB8AC3E}">
        <p14:creationId xmlns:p14="http://schemas.microsoft.com/office/powerpoint/2010/main" val="2458491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esus bracele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38200"/>
            <a:ext cx="6553200" cy="43433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A1C9A9-51AE-46FD-A2C2-D3899B1ED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1300162"/>
            <a:ext cx="5572125" cy="42576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hinoWWF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43000"/>
            <a:ext cx="5940200" cy="42565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1"/>
            <a:ext cx="8229600" cy="2590800"/>
          </a:xfr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sr-Latn-RS" dirty="0"/>
              <a:t>Nema širokog druma koji vodi u nauku i samo oni, koji se ne plaše umora od pentranja po njenim strmim stazama, imaju izgleda da se popnu na njene svetle vrhove. (Karl Marks)</a:t>
            </a:r>
            <a:endParaRPr lang="en-US" dirty="0"/>
          </a:p>
        </p:txBody>
      </p:sp>
      <p:pic>
        <p:nvPicPr>
          <p:cNvPr id="4" name="Picture 3" descr="mar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04800"/>
            <a:ext cx="1971675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Argument iz neznanja (logička greška)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Zato što ne mogu da zamislim  racionalno objašnjenje, ono ni ne postoji.</a:t>
            </a:r>
          </a:p>
          <a:p>
            <a:r>
              <a:rPr lang="sr-Latn-RS" dirty="0"/>
              <a:t>Nešto je tačno samo zato što nije dokazano suprotno.</a:t>
            </a:r>
          </a:p>
          <a:p>
            <a:r>
              <a:rPr lang="sr-Latn-RS" b="1" dirty="0"/>
              <a:t>Teret dokazivanja </a:t>
            </a:r>
            <a:r>
              <a:rPr lang="sr-Latn-RS" dirty="0"/>
              <a:t>-  umesto da govornik iznese dokaze za svoje tvrdnje, on od sagovornika traži da on ponudi dokaze protiv njegovih tvrdnji.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rust 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8600"/>
            <a:ext cx="57912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Tehničko saznanje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  <a:p>
            <a:pPr>
              <a:buNone/>
            </a:pPr>
            <a:r>
              <a:rPr lang="sr-Latn-RS" sz="4400" dirty="0"/>
              <a:t>Tehnika i tehnologija?</a:t>
            </a:r>
          </a:p>
          <a:p>
            <a:pPr>
              <a:buNone/>
            </a:pPr>
            <a:endParaRPr lang="sr-Latn-RS" sz="4400" dirty="0"/>
          </a:p>
          <a:p>
            <a:r>
              <a:rPr lang="sr-Latn-RS" sz="3200" dirty="0"/>
              <a:t>1. Teorijsko-saznajna dimenzija</a:t>
            </a:r>
          </a:p>
          <a:p>
            <a:r>
              <a:rPr lang="sr-Latn-RS" sz="3200" dirty="0"/>
              <a:t>2. Materijalno-praktična dimenzija</a:t>
            </a:r>
          </a:p>
        </p:txBody>
      </p:sp>
      <p:pic>
        <p:nvPicPr>
          <p:cNvPr id="4" name="Picture 3" descr="technolog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4794141"/>
            <a:ext cx="3581400" cy="206385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r-Latn-RS" sz="7200" dirty="0"/>
              <a:t>IZVORI TEHNIČKOG SAZNANJA</a:t>
            </a:r>
            <a:endParaRPr lang="en-US" sz="7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8F6F-E430-DE4B-E6E8-EEC002CC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PROIZVODNO-PRAKTIČNE POTREBE</a:t>
            </a:r>
            <a:endParaRPr lang="en-US" dirty="0"/>
          </a:p>
        </p:txBody>
      </p:sp>
      <p:pic>
        <p:nvPicPr>
          <p:cNvPr id="4098" name="Picture 2" descr="Hunting Without Guns">
            <a:extLst>
              <a:ext uri="{FF2B5EF4-FFF2-40B4-BE49-F238E27FC236}">
                <a16:creationId xmlns:a16="http://schemas.microsoft.com/office/drawing/2014/main" id="{4FB815DF-08F7-444F-DFB8-AF22EF1700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284412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 Walk Through Time - Ancient Calendars | NIST">
            <a:extLst>
              <a:ext uri="{FF2B5EF4-FFF2-40B4-BE49-F238E27FC236}">
                <a16:creationId xmlns:a16="http://schemas.microsoft.com/office/drawing/2014/main" id="{FFDE4D85-EE87-E837-574F-D2FC1097E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320" y="1295400"/>
            <a:ext cx="381000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Joseph D. Martin — ScalesBalances">
            <a:extLst>
              <a:ext uri="{FF2B5EF4-FFF2-40B4-BE49-F238E27FC236}">
                <a16:creationId xmlns:a16="http://schemas.microsoft.com/office/drawing/2014/main" id="{528CFFC3-FBCE-7432-E3F1-8EAE1B495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43325"/>
            <a:ext cx="2844120" cy="189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ncient Inventions Project | mrcaseyhistory">
            <a:extLst>
              <a:ext uri="{FF2B5EF4-FFF2-40B4-BE49-F238E27FC236}">
                <a16:creationId xmlns:a16="http://schemas.microsoft.com/office/drawing/2014/main" id="{CDBD590F-814B-C1FA-8C65-8EE0DAD03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460" y="4416757"/>
            <a:ext cx="239954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Ancient Egypt Technology and Inventions. | Always Learning!">
            <a:extLst>
              <a:ext uri="{FF2B5EF4-FFF2-40B4-BE49-F238E27FC236}">
                <a16:creationId xmlns:a16="http://schemas.microsoft.com/office/drawing/2014/main" id="{187DD082-AA07-BAC3-B067-3D7E05554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4859337"/>
            <a:ext cx="26479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33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CC5A6-CD73-8325-0117-870DF513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NAUČNO SAZNANJE</a:t>
            </a:r>
            <a:endParaRPr lang="en-US" dirty="0"/>
          </a:p>
        </p:txBody>
      </p:sp>
      <p:pic>
        <p:nvPicPr>
          <p:cNvPr id="5122" name="Picture 2" descr="Telegraf | Veliki Rečnik">
            <a:extLst>
              <a:ext uri="{FF2B5EF4-FFF2-40B4-BE49-F238E27FC236}">
                <a16:creationId xmlns:a16="http://schemas.microsoft.com/office/drawing/2014/main" id="{A33FA927-046D-244A-A8F1-3C1701F110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7638"/>
            <a:ext cx="27241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342EE3-4BF3-35F2-606A-D002FB8BC621}"/>
              </a:ext>
            </a:extLst>
          </p:cNvPr>
          <p:cNvSpPr txBox="1"/>
          <p:nvPr/>
        </p:nvSpPr>
        <p:spPr>
          <a:xfrm>
            <a:off x="4648200" y="1417638"/>
            <a:ext cx="419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Otkrića ispred svog vremena:</a:t>
            </a:r>
          </a:p>
          <a:p>
            <a:endParaRPr lang="sr-Latn-RS" dirty="0"/>
          </a:p>
          <a:p>
            <a:pPr marL="342900" indent="-342900">
              <a:buAutoNum type="arabicPeriod"/>
            </a:pPr>
            <a:r>
              <a:rPr lang="sr-Latn-RS" dirty="0"/>
              <a:t>1632. – kontaktna sočiva (Rene Dekart)</a:t>
            </a:r>
          </a:p>
          <a:p>
            <a:pPr marL="342900" indent="-342900">
              <a:buAutoNum type="arabicPeriod"/>
            </a:pPr>
            <a:r>
              <a:rPr lang="sr-Latn-RS" dirty="0"/>
              <a:t>1883. – solarne ćelije (Čarls Fric)</a:t>
            </a:r>
          </a:p>
          <a:p>
            <a:pPr marL="342900" indent="-342900">
              <a:buAutoNum type="arabicPeriod"/>
            </a:pPr>
            <a:r>
              <a:rPr lang="sr-Latn-RS" dirty="0"/>
              <a:t>1828. električni automobil (Vilijam Morison)</a:t>
            </a:r>
          </a:p>
          <a:p>
            <a:pPr marL="342900" indent="-342900">
              <a:buAutoNum type="arabicPeriod"/>
            </a:pPr>
            <a:r>
              <a:rPr lang="sr-Latn-RS" dirty="0"/>
              <a:t>1987. - Laptop</a:t>
            </a:r>
            <a:endParaRPr lang="en-US" dirty="0"/>
          </a:p>
        </p:txBody>
      </p:sp>
      <p:pic>
        <p:nvPicPr>
          <p:cNvPr id="5124" name="Picture 4" descr="Laptop, 1987">
            <a:extLst>
              <a:ext uri="{FF2B5EF4-FFF2-40B4-BE49-F238E27FC236}">
                <a16:creationId xmlns:a16="http://schemas.microsoft.com/office/drawing/2014/main" id="{F813D33A-4A06-1F15-A7BE-3E875CFE2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48963"/>
            <a:ext cx="4992082" cy="314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technology - How could an ancient civilization build a bicycle? -  Worldbuilding Stack Exchange">
            <a:extLst>
              <a:ext uri="{FF2B5EF4-FFF2-40B4-BE49-F238E27FC236}">
                <a16:creationId xmlns:a16="http://schemas.microsoft.com/office/drawing/2014/main" id="{03BB5F92-BEF0-E95C-5F0F-02FC4BE0E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295" y="3590187"/>
            <a:ext cx="3886200" cy="286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603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EEF1-3ED9-6157-CAAA-99F6045B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KONTINUITET TEHNIČKOG SAZNANJA</a:t>
            </a:r>
            <a:endParaRPr lang="en-US" dirty="0"/>
          </a:p>
        </p:txBody>
      </p:sp>
      <p:pic>
        <p:nvPicPr>
          <p:cNvPr id="6146" name="Picture 2" descr="Резултат слика за FIRST CAR">
            <a:extLst>
              <a:ext uri="{FF2B5EF4-FFF2-40B4-BE49-F238E27FC236}">
                <a16:creationId xmlns:a16="http://schemas.microsoft.com/office/drawing/2014/main" id="{9AFCE8FF-0649-72D5-46A4-91360F5584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3657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Mercedes-Benz Biome - fantazija nema granice - Automagazin">
            <a:extLst>
              <a:ext uri="{FF2B5EF4-FFF2-40B4-BE49-F238E27FC236}">
                <a16:creationId xmlns:a16="http://schemas.microsoft.com/office/drawing/2014/main" id="{4EFAABE0-F0BE-E631-E17A-9C6620F9A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57300"/>
            <a:ext cx="3180242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A (Mostly) Quick History of Smartphones - Cellular Sales">
            <a:extLst>
              <a:ext uri="{FF2B5EF4-FFF2-40B4-BE49-F238E27FC236}">
                <a16:creationId xmlns:a16="http://schemas.microsoft.com/office/drawing/2014/main" id="{246FAAF2-5731-5668-3268-E4BA4915A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65" y="3276600"/>
            <a:ext cx="7162800" cy="279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787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205D-38F9-CFB9-A7B1-15FB346F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KOMPLEMENTARNOST TEHNIČKOG SAZNANJA</a:t>
            </a:r>
            <a:endParaRPr lang="en-US" dirty="0"/>
          </a:p>
        </p:txBody>
      </p:sp>
      <p:pic>
        <p:nvPicPr>
          <p:cNvPr id="7170" name="Picture 2" descr="20 Major Uses of Computer in Different Fields - TutorialsMate">
            <a:extLst>
              <a:ext uri="{FF2B5EF4-FFF2-40B4-BE49-F238E27FC236}">
                <a16:creationId xmlns:a16="http://schemas.microsoft.com/office/drawing/2014/main" id="{CC09DD17-B6BB-3164-4DBB-4BD6FBB1C6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10"/>
          <a:stretch/>
        </p:blipFill>
        <p:spPr bwMode="auto">
          <a:xfrm>
            <a:off x="1676400" y="2057400"/>
            <a:ext cx="5715000" cy="287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497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6689-B315-1B2D-172B-0FACECBA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TRŽIŠNA KONKURENCIJA</a:t>
            </a:r>
            <a:endParaRPr lang="en-US" dirty="0"/>
          </a:p>
        </p:txBody>
      </p:sp>
      <p:pic>
        <p:nvPicPr>
          <p:cNvPr id="8194" name="Picture 2" descr="Research and Development (R&amp;D) – Educare">
            <a:extLst>
              <a:ext uri="{FF2B5EF4-FFF2-40B4-BE49-F238E27FC236}">
                <a16:creationId xmlns:a16="http://schemas.microsoft.com/office/drawing/2014/main" id="{82358D74-02D0-BB7D-5E1B-A2E1A25CF3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37" y="1900757"/>
            <a:ext cx="7173326" cy="392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024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E2CC-8D92-320D-636E-5FF95957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EKSPERIMENTALNA RADOZNALOST</a:t>
            </a:r>
            <a:endParaRPr lang="en-US" dirty="0"/>
          </a:p>
        </p:txBody>
      </p:sp>
      <p:pic>
        <p:nvPicPr>
          <p:cNvPr id="9218" name="Picture 2" descr="What makes a successful inventor? - Edison Nation Blog">
            <a:extLst>
              <a:ext uri="{FF2B5EF4-FFF2-40B4-BE49-F238E27FC236}">
                <a16:creationId xmlns:a16="http://schemas.microsoft.com/office/drawing/2014/main" id="{39D24300-3962-B591-2268-816FD408EA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8251029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59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NAUČNO SAZNANJE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VRSTE SAZNANJA: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Naučno</a:t>
            </a:r>
            <a:r>
              <a:rPr lang="sr-Latn-RS" dirty="0"/>
              <a:t> saznanje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Pseudonauka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Tehničko saznanje 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sr-Latn-RS" b="1" dirty="0"/>
              <a:t>Naučno saznanje </a:t>
            </a:r>
            <a:r>
              <a:rPr lang="sr-Latn-RS" dirty="0"/>
              <a:t>je skup:</a:t>
            </a:r>
          </a:p>
          <a:p>
            <a:pPr marL="0" indent="0">
              <a:buNone/>
            </a:pPr>
            <a:r>
              <a:rPr lang="sr-Latn-RS" dirty="0"/>
              <a:t>1. Ideja</a:t>
            </a:r>
          </a:p>
          <a:p>
            <a:pPr marL="0" indent="0">
              <a:buNone/>
            </a:pPr>
            <a:r>
              <a:rPr lang="sr-Latn-RS" dirty="0"/>
              <a:t>2.</a:t>
            </a:r>
            <a:r>
              <a:rPr lang="en-US" dirty="0"/>
              <a:t> </a:t>
            </a:r>
            <a:r>
              <a:rPr lang="sr-Latn-RS" dirty="0"/>
              <a:t>Stavova</a:t>
            </a:r>
          </a:p>
          <a:p>
            <a:pPr marL="0" indent="0">
              <a:buNone/>
            </a:pPr>
            <a:r>
              <a:rPr lang="sr-Latn-RS" dirty="0"/>
              <a:t>3. Zakona</a:t>
            </a:r>
          </a:p>
          <a:p>
            <a:pPr marL="0" indent="0">
              <a:buNone/>
            </a:pPr>
            <a:r>
              <a:rPr lang="sr-Latn-RS" dirty="0"/>
              <a:t>4. Teorija</a:t>
            </a:r>
          </a:p>
          <a:p>
            <a:pPr marL="0" indent="0">
              <a:buNone/>
            </a:pPr>
            <a:r>
              <a:rPr lang="sr-Latn-RS" dirty="0"/>
              <a:t>5. Empirijskih Činjenica</a:t>
            </a:r>
          </a:p>
          <a:p>
            <a:endParaRPr lang="sr-Latn-RS" dirty="0"/>
          </a:p>
        </p:txBody>
      </p:sp>
      <p:pic>
        <p:nvPicPr>
          <p:cNvPr id="4" name="Picture 3" descr="scien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057400"/>
            <a:ext cx="381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Principi naučnog saznanja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/>
              <a:t>1.</a:t>
            </a:r>
            <a:r>
              <a:rPr lang="sr-Latn-RS" i="1" dirty="0"/>
              <a:t> </a:t>
            </a:r>
            <a:r>
              <a:rPr lang="sr-Latn-RS" b="1" i="1" dirty="0"/>
              <a:t>Objektivnost</a:t>
            </a:r>
          </a:p>
          <a:p>
            <a:pPr marL="0" indent="0">
              <a:buNone/>
            </a:pPr>
            <a:r>
              <a:rPr lang="sr-Latn-RS" dirty="0"/>
              <a:t>2. </a:t>
            </a:r>
            <a:r>
              <a:rPr lang="sr-Latn-RS" b="1" i="1" dirty="0"/>
              <a:t>Preciznost</a:t>
            </a:r>
            <a:r>
              <a:rPr lang="sr-Latn-RS" i="1" dirty="0"/>
              <a:t> (teorijska, instrumentalna, matematička dimenzija)</a:t>
            </a:r>
          </a:p>
          <a:p>
            <a:pPr marL="0" indent="0">
              <a:buNone/>
            </a:pPr>
            <a:r>
              <a:rPr lang="sr-Latn-RS" dirty="0"/>
              <a:t>3. </a:t>
            </a:r>
            <a:r>
              <a:rPr lang="sr-Latn-RS" b="1" i="1" dirty="0"/>
              <a:t>Opštost</a:t>
            </a:r>
          </a:p>
          <a:p>
            <a:pPr marL="0" indent="0">
              <a:buNone/>
            </a:pPr>
            <a:r>
              <a:rPr lang="sr-Latn-RS" dirty="0"/>
              <a:t>4. </a:t>
            </a:r>
            <a:r>
              <a:rPr lang="sr-Latn-RS" b="1" i="1" dirty="0"/>
              <a:t>Sistematičnost</a:t>
            </a:r>
            <a:r>
              <a:rPr lang="sr-Latn-RS" i="1" dirty="0"/>
              <a:t> (stvaranje teorijsko-hipotetičkog okvira, prikupljanje empirijske građe, analiza dobijenih rezultata)</a:t>
            </a:r>
            <a:endParaRPr lang="en-US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quote-we-live-in-a-society-exquisitely-dependent-on-science-and-technology-in-which-hardly-carl-sagan-25-67-9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6" y="1524000"/>
            <a:ext cx="8620124" cy="40565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752600"/>
            <a:ext cx="5943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Just Because Something's Unexplained Doesn't Mean It's Supernatural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1200" y="5943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Hudini</a:t>
            </a:r>
            <a:r>
              <a:rPr lang="en-US" dirty="0"/>
              <a:t> (Harry Houdini)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543800" cy="3848100"/>
          </a:xfrm>
          <a:prstGeom prst="rect">
            <a:avLst/>
          </a:prstGeom>
        </p:spPr>
      </p:pic>
      <p:pic>
        <p:nvPicPr>
          <p:cNvPr id="5" name="Picture 4" descr="ind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5048250"/>
            <a:ext cx="6248400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F9ED-0A7E-0BFE-5781-01F2671B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DEMARKACIONI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F6A4E-A166-F3EC-BBA5-0BCDCFD95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/>
              <a:t>Koji </a:t>
            </a:r>
            <a:r>
              <a:rPr lang="en-US" b="1" dirty="0" err="1"/>
              <a:t>su</a:t>
            </a:r>
            <a:r>
              <a:rPr lang="en-US" b="1" dirty="0"/>
              <a:t> to </a:t>
            </a:r>
            <a:r>
              <a:rPr lang="en-US" b="1" dirty="0" err="1"/>
              <a:t>kriterijumi</a:t>
            </a:r>
            <a:r>
              <a:rPr lang="en-US" b="1" dirty="0"/>
              <a:t> </a:t>
            </a:r>
            <a:r>
              <a:rPr lang="sr-Latn-RS" b="1" dirty="0"/>
              <a:t>na osnovu kojih mi pravimo razliku između nauke, ne-nauke i pseudonauke?</a:t>
            </a:r>
          </a:p>
          <a:p>
            <a:r>
              <a:rPr lang="sr-Latn-RS" dirty="0"/>
              <a:t>Nova ideja podstiče naučnike da je uključe u svoje istraživačke programe.</a:t>
            </a:r>
          </a:p>
          <a:p>
            <a:r>
              <a:rPr lang="sr-Latn-RS" dirty="0"/>
              <a:t>Otvaraju se nova polja za istraživanje.</a:t>
            </a:r>
          </a:p>
          <a:p>
            <a:r>
              <a:rPr lang="sr-Latn-RS" dirty="0"/>
              <a:t>Vodi novim otkrićima.</a:t>
            </a:r>
          </a:p>
          <a:p>
            <a:r>
              <a:rPr lang="sr-Latn-RS" dirty="0"/>
              <a:t>Utiče na postojeće hipoteze, modele, paradigme ili poglede na svet.</a:t>
            </a:r>
          </a:p>
          <a:p>
            <a:pPr marL="0" indent="0">
              <a:buNone/>
            </a:pPr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81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E149-6FDC-047B-347C-687D4FFF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18E5F-1F42-46C1-F1A5-4BF45A1B2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4639"/>
            <a:ext cx="8229600" cy="16303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r-Latn-RS" dirty="0"/>
              <a:t>Možemo napraviti razliku između nauke i pseudonauke ne na osnovu toga šta nauka jeste, već na osnovu toga </a:t>
            </a:r>
            <a:r>
              <a:rPr lang="sr-Latn-RS" b="1" dirty="0"/>
              <a:t>ŠTA NAUČNICI RADE!</a:t>
            </a:r>
            <a:endParaRPr lang="en-US" b="1" dirty="0"/>
          </a:p>
        </p:txBody>
      </p:sp>
      <p:pic>
        <p:nvPicPr>
          <p:cNvPr id="1028" name="Picture 4" descr="60+ Motivational Science Quotes by the Greatest Scientists - Leverage Edu">
            <a:extLst>
              <a:ext uri="{FF2B5EF4-FFF2-40B4-BE49-F238E27FC236}">
                <a16:creationId xmlns:a16="http://schemas.microsoft.com/office/drawing/2014/main" id="{E2582D1E-93FE-5100-E4C4-9C0499C0A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467600" cy="466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14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19C72F2904C245A01CD558E79BB9DB" ma:contentTypeVersion="5" ma:contentTypeDescription="Create a new document." ma:contentTypeScope="" ma:versionID="4ee4b239f97f232082923716556af901">
  <xsd:schema xmlns:xsd="http://www.w3.org/2001/XMLSchema" xmlns:xs="http://www.w3.org/2001/XMLSchema" xmlns:p="http://schemas.microsoft.com/office/2006/metadata/properties" xmlns:ns2="10227735-06fd-45f6-8770-65aa8903f7a2" xmlns:ns3="50d23d3f-07ed-4e77-a6a6-6e66f155c92b" targetNamespace="http://schemas.microsoft.com/office/2006/metadata/properties" ma:root="true" ma:fieldsID="30a20fa08b4afc3af2cee6ac12b7c591" ns2:_="" ns3:_="">
    <xsd:import namespace="10227735-06fd-45f6-8770-65aa8903f7a2"/>
    <xsd:import namespace="50d23d3f-07ed-4e77-a6a6-6e66f155c92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227735-06fd-45f6-8770-65aa8903f7a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d23d3f-07ed-4e77-a6a6-6e66f155c9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FD1C25-BE17-44F2-96F8-983ED2B205E2}"/>
</file>

<file path=customXml/itemProps2.xml><?xml version="1.0" encoding="utf-8"?>
<ds:datastoreItem xmlns:ds="http://schemas.openxmlformats.org/officeDocument/2006/customXml" ds:itemID="{6360C352-C807-4176-9669-9E0F07A0AB54}"/>
</file>

<file path=customXml/itemProps3.xml><?xml version="1.0" encoding="utf-8"?>
<ds:datastoreItem xmlns:ds="http://schemas.openxmlformats.org/officeDocument/2006/customXml" ds:itemID="{8C17FA40-438E-48D5-A66C-EFF675EAE66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</TotalTime>
  <Words>551</Words>
  <Application>Microsoft Office PowerPoint</Application>
  <PresentationFormat>On-screen Show (4:3)</PresentationFormat>
  <Paragraphs>81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Arial Black</vt:lpstr>
      <vt:lpstr>Bookman Old Style</vt:lpstr>
      <vt:lpstr>Calibri</vt:lpstr>
      <vt:lpstr>Office Theme</vt:lpstr>
      <vt:lpstr>POJAM TEHNIČKOG SAZNANJA I IZVORI TEHNIČKOG SAZNANJA</vt:lpstr>
      <vt:lpstr>PowerPoint Presentation</vt:lpstr>
      <vt:lpstr>NAUČNO SAZNANJE</vt:lpstr>
      <vt:lpstr>Principi naučnog saznanja</vt:lpstr>
      <vt:lpstr>PowerPoint Presentation</vt:lpstr>
      <vt:lpstr>PowerPoint Presentation</vt:lpstr>
      <vt:lpstr>PowerPoint Presentation</vt:lpstr>
      <vt:lpstr>DEMARKACIONI PROBLEM </vt:lpstr>
      <vt:lpstr>PowerPoint Presentation</vt:lpstr>
      <vt:lpstr>PowerPoint Presentation</vt:lpstr>
      <vt:lpstr>               </vt:lpstr>
      <vt:lpstr>PowerPoint Presentation</vt:lpstr>
      <vt:lpstr>Paranormalni izazov od milion dolara</vt:lpstr>
      <vt:lpstr>PowerPoint Presentation</vt:lpstr>
      <vt:lpstr>Projekat Alfa</vt:lpstr>
      <vt:lpstr>Debata</vt:lpstr>
      <vt:lpstr>PowerPoint Presentation</vt:lpstr>
      <vt:lpstr>PowerPoint Presentation</vt:lpstr>
      <vt:lpstr>PowerPoint Presentation</vt:lpstr>
      <vt:lpstr>Argument iz neznanja (logička greška)</vt:lpstr>
      <vt:lpstr>PowerPoint Presentation</vt:lpstr>
      <vt:lpstr>Tehničko saznanje</vt:lpstr>
      <vt:lpstr>PowerPoint Presentation</vt:lpstr>
      <vt:lpstr>PROIZVODNO-PRAKTIČNE POTREBE</vt:lpstr>
      <vt:lpstr>NAUČNO SAZNANJE</vt:lpstr>
      <vt:lpstr>KONTINUITET TEHNIČKOG SAZNANJA</vt:lpstr>
      <vt:lpstr>KOMPLEMENTARNOST TEHNIČKOG SAZNANJA</vt:lpstr>
      <vt:lpstr>TRŽIŠNA KONKURENCIJA</vt:lpstr>
      <vt:lpstr>EKSPERIMENTALNA RADOZNALOST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POJAM TEHNIČKOG SAZNANJA</dc:title>
  <dc:creator>Sonja</dc:creator>
  <cp:lastModifiedBy>Pejić Sonja</cp:lastModifiedBy>
  <cp:revision>72</cp:revision>
  <dcterms:created xsi:type="dcterms:W3CDTF">2017-10-06T18:07:15Z</dcterms:created>
  <dcterms:modified xsi:type="dcterms:W3CDTF">2023-03-01T19:20:39Z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0x010100D019C72F2904C245A01CD558E79BB9DB</vt:lpwstr>
  </property>
</Properties>
</file>