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82" r:id="rId3"/>
    <p:sldId id="257" r:id="rId4"/>
    <p:sldId id="258" r:id="rId5"/>
    <p:sldId id="283" r:id="rId6"/>
    <p:sldId id="286" r:id="rId7"/>
    <p:sldId id="260" r:id="rId8"/>
    <p:sldId id="261" r:id="rId9"/>
    <p:sldId id="287" r:id="rId10"/>
    <p:sldId id="288" r:id="rId11"/>
    <p:sldId id="262" r:id="rId12"/>
    <p:sldId id="270" r:id="rId13"/>
    <p:sldId id="263" r:id="rId14"/>
    <p:sldId id="264" r:id="rId15"/>
    <p:sldId id="265" r:id="rId16"/>
    <p:sldId id="284" r:id="rId17"/>
    <p:sldId id="266" r:id="rId18"/>
    <p:sldId id="267" r:id="rId19"/>
    <p:sldId id="268" r:id="rId20"/>
    <p:sldId id="274" r:id="rId21"/>
    <p:sldId id="275" r:id="rId22"/>
    <p:sldId id="276" r:id="rId23"/>
    <p:sldId id="285" r:id="rId24"/>
    <p:sldId id="277" r:id="rId25"/>
    <p:sldId id="278" r:id="rId26"/>
    <p:sldId id="279" r:id="rId27"/>
    <p:sldId id="289" r:id="rId28"/>
    <p:sldId id="280" r:id="rId29"/>
    <p:sldId id="281" r:id="rId30"/>
    <p:sldId id="272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2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38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6401F-14E3-496C-8858-EEFBB881F25E}" type="datetimeFigureOut">
              <a:rPr lang="en-US" smtClean="0"/>
              <a:pPr/>
              <a:t>12-Oct-20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02A97-2772-44E0-8B97-BFFE19F752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6401F-14E3-496C-8858-EEFBB881F25E}" type="datetimeFigureOut">
              <a:rPr lang="en-US" smtClean="0"/>
              <a:pPr/>
              <a:t>12-Oct-20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02A97-2772-44E0-8B97-BFFE19F752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6401F-14E3-496C-8858-EEFBB881F25E}" type="datetimeFigureOut">
              <a:rPr lang="en-US" smtClean="0"/>
              <a:pPr/>
              <a:t>12-Oct-20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02A97-2772-44E0-8B97-BFFE19F752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6401F-14E3-496C-8858-EEFBB881F25E}" type="datetimeFigureOut">
              <a:rPr lang="en-US" smtClean="0"/>
              <a:pPr/>
              <a:t>12-Oct-20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02A97-2772-44E0-8B97-BFFE19F752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6401F-14E3-496C-8858-EEFBB881F25E}" type="datetimeFigureOut">
              <a:rPr lang="en-US" smtClean="0"/>
              <a:pPr/>
              <a:t>12-Oct-20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02A97-2772-44E0-8B97-BFFE19F752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6401F-14E3-496C-8858-EEFBB881F25E}" type="datetimeFigureOut">
              <a:rPr lang="en-US" smtClean="0"/>
              <a:pPr/>
              <a:t>12-Oct-20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02A97-2772-44E0-8B97-BFFE19F752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6401F-14E3-496C-8858-EEFBB881F25E}" type="datetimeFigureOut">
              <a:rPr lang="en-US" smtClean="0"/>
              <a:pPr/>
              <a:t>12-Oct-20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02A97-2772-44E0-8B97-BFFE19F752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6401F-14E3-496C-8858-EEFBB881F25E}" type="datetimeFigureOut">
              <a:rPr lang="en-US" smtClean="0"/>
              <a:pPr/>
              <a:t>12-Oct-20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02A97-2772-44E0-8B97-BFFE19F752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6401F-14E3-496C-8858-EEFBB881F25E}" type="datetimeFigureOut">
              <a:rPr lang="en-US" smtClean="0"/>
              <a:pPr/>
              <a:t>12-Oct-20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02A97-2772-44E0-8B97-BFFE19F752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6401F-14E3-496C-8858-EEFBB881F25E}" type="datetimeFigureOut">
              <a:rPr lang="en-US" smtClean="0"/>
              <a:pPr/>
              <a:t>12-Oct-20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02A97-2772-44E0-8B97-BFFE19F752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6401F-14E3-496C-8858-EEFBB881F25E}" type="datetimeFigureOut">
              <a:rPr lang="en-US" smtClean="0"/>
              <a:pPr/>
              <a:t>12-Oct-20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02A97-2772-44E0-8B97-BFFE19F752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6401F-14E3-496C-8858-EEFBB881F25E}" type="datetimeFigureOut">
              <a:rPr lang="en-US" smtClean="0"/>
              <a:pPr/>
              <a:t>12-Oct-20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02A97-2772-44E0-8B97-BFFE19F752D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rf.bg.ac.rs/fakultet/is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2000"/>
            <a:lum/>
          </a:blip>
          <a:srcRect/>
          <a:stretch>
            <a:fillRect l="-24000" r="-2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STVARAOCI TEHNI</a:t>
            </a:r>
            <a:r>
              <a:rPr lang="sr-Latn-RS" b="1" dirty="0"/>
              <a:t>ČKOG SAZNANJA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sr-Latn-RS" sz="4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NASTAJANJE TEHNIČKE INTELIGENCIJE</a:t>
            </a:r>
            <a:endParaRPr lang="en-US" sz="4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6D00D2-E6A5-4AE7-818A-2C8DB8271A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068705"/>
            <a:ext cx="5412964" cy="43529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257EFF8-15D2-43E4-97C0-AEA1D1345915}"/>
              </a:ext>
            </a:extLst>
          </p:cNvPr>
          <p:cNvSpPr txBox="1"/>
          <p:nvPr/>
        </p:nvSpPr>
        <p:spPr>
          <a:xfrm>
            <a:off x="3581400" y="5943600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Arhimedova kandža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419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1300-1600. godine (kraj Srednjeg veka i Renesansa)</a:t>
            </a:r>
          </a:p>
          <a:p>
            <a:r>
              <a:rPr lang="sr-Latn-RS" i="1" dirty="0"/>
              <a:t>Naučnici na univerzitetima</a:t>
            </a:r>
          </a:p>
          <a:p>
            <a:r>
              <a:rPr lang="sr-Latn-RS" i="1" dirty="0"/>
              <a:t>Humanisti</a:t>
            </a:r>
          </a:p>
          <a:p>
            <a:r>
              <a:rPr lang="sr-Latn-RS" i="1" dirty="0"/>
              <a:t>Umetnici zanatlije</a:t>
            </a:r>
            <a:endParaRPr lang="en-US" i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i="1" dirty="0"/>
              <a:t>Albreht Direr</a:t>
            </a:r>
            <a:endParaRPr lang="en-US" i="1" dirty="0"/>
          </a:p>
        </p:txBody>
      </p:sp>
      <p:pic>
        <p:nvPicPr>
          <p:cNvPr id="4" name="Content Placeholder 3" descr="800px-Selbstporträt,_by_Albrecht_Dürer,_from_Prado_in_Google_Earth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" y="1447800"/>
            <a:ext cx="3860297" cy="4873625"/>
          </a:xfrm>
        </p:spPr>
      </p:pic>
      <p:sp>
        <p:nvSpPr>
          <p:cNvPr id="5" name="TextBox 4"/>
          <p:cNvSpPr txBox="1"/>
          <p:nvPr/>
        </p:nvSpPr>
        <p:spPr>
          <a:xfrm>
            <a:off x="4648200" y="1828800"/>
            <a:ext cx="38100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sr-Latn-RS" sz="2800" dirty="0"/>
              <a:t>Geometrija</a:t>
            </a:r>
          </a:p>
          <a:p>
            <a:pPr marL="342900" indent="-342900">
              <a:buAutoNum type="arabicPeriod"/>
            </a:pPr>
            <a:r>
              <a:rPr lang="sr-Latn-RS" sz="2800" dirty="0"/>
              <a:t>Ljudske proporcije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eonardo_self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0"/>
            <a:ext cx="2682240" cy="4206240"/>
          </a:xfrm>
          <a:prstGeom prst="rect">
            <a:avLst/>
          </a:prstGeom>
        </p:spPr>
      </p:pic>
      <p:pic>
        <p:nvPicPr>
          <p:cNvPr id="4" name="Picture 3" descr="Art-Da-Vinci-armored-tank-drawing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457200"/>
            <a:ext cx="5715000" cy="5181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" y="6019800"/>
            <a:ext cx="502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3200" i="1" dirty="0"/>
              <a:t>Leonardo Da Vinči</a:t>
            </a:r>
            <a:endParaRPr lang="en-US" sz="3200" i="1" dirty="0"/>
          </a:p>
        </p:txBody>
      </p:sp>
      <p:sp>
        <p:nvSpPr>
          <p:cNvPr id="5" name="TextBox 4"/>
          <p:cNvSpPr txBox="1"/>
          <p:nvPr/>
        </p:nvSpPr>
        <p:spPr>
          <a:xfrm>
            <a:off x="6019800" y="58674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OKLOPNO VOZILO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a vinci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685800"/>
            <a:ext cx="6553200" cy="5410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876800" y="61722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DŽINOVSKI SAMOSTREL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eonardo_da_Vinci_helicopte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609600"/>
            <a:ext cx="5657850" cy="4292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657600" y="5257800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HELIKOPTER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Anatomski atlas</a:t>
            </a:r>
            <a:endParaRPr lang="en-US" dirty="0"/>
          </a:p>
        </p:txBody>
      </p:sp>
      <p:pic>
        <p:nvPicPr>
          <p:cNvPr id="4" name="Content Placeholder 3" descr="card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295400"/>
            <a:ext cx="4114800" cy="3954323"/>
          </a:xfrm>
        </p:spPr>
      </p:pic>
      <p:pic>
        <p:nvPicPr>
          <p:cNvPr id="5" name="Picture 4" descr="MUSCLE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3048000"/>
            <a:ext cx="57150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Nastajanje tehničke inteligencije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92500" lnSpcReduction="20000"/>
          </a:bodyPr>
          <a:lstStyle/>
          <a:p>
            <a:r>
              <a:rPr lang="sr-Latn-RS" dirty="0"/>
              <a:t>Nemogućnost sticanja tehničkog saznanja</a:t>
            </a:r>
          </a:p>
          <a:p>
            <a:r>
              <a:rPr lang="sr-Latn-RS" dirty="0"/>
              <a:t>Teologija, pravo, filozofija, istorija, kultura</a:t>
            </a:r>
          </a:p>
          <a:p>
            <a:r>
              <a:rPr lang="sr-Latn-RS" dirty="0"/>
              <a:t>Akademija i Licej</a:t>
            </a:r>
          </a:p>
          <a:p>
            <a:endParaRPr lang="sr-Latn-RS" dirty="0"/>
          </a:p>
          <a:p>
            <a:r>
              <a:rPr lang="sr-Latn-RS" b="1" dirty="0"/>
              <a:t>Uzroci nepostojanja tehničkih škola i predmeta</a:t>
            </a:r>
            <a:r>
              <a:rPr lang="sr-Latn-RS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sr-Latn-RS" dirty="0"/>
              <a:t>Nezainteresovanost vladajuće klase za razvojem tehnike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</a:t>
            </a:r>
            <a:r>
              <a:rPr lang="sr-Latn-RS" dirty="0"/>
              <a:t>eligijski pogled na svet</a:t>
            </a:r>
          </a:p>
          <a:p>
            <a:pPr marL="457200" indent="-457200">
              <a:buFont typeface="+mj-lt"/>
              <a:buAutoNum type="arabicPeriod"/>
            </a:pPr>
            <a:r>
              <a:rPr lang="sr-Latn-RS" dirty="0"/>
              <a:t>Poljoprivredni način proizvodnje</a:t>
            </a:r>
          </a:p>
          <a:p>
            <a:pPr marL="457200" indent="-457200">
              <a:buFont typeface="+mj-lt"/>
              <a:buAutoNum type="arabicPeriod"/>
            </a:pPr>
            <a:r>
              <a:rPr lang="sr-Latn-RS" dirty="0"/>
              <a:t>Nemogućnost potlačene klase da razvija tehničko saznanje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/>
          <a:lstStyle/>
          <a:p>
            <a:r>
              <a:rPr lang="en-US" dirty="0"/>
              <a:t>P</a:t>
            </a:r>
            <a:r>
              <a:rPr lang="sr-Latn-RS" dirty="0"/>
              <a:t>rve naučno-obrazovne institucije za proučavanje prirodnih nauka: </a:t>
            </a:r>
          </a:p>
          <a:p>
            <a:r>
              <a:rPr lang="sr-Latn-RS" dirty="0"/>
              <a:t>Akademija nauka u Parizu (166</a:t>
            </a:r>
            <a:r>
              <a:rPr lang="en-US" dirty="0"/>
              <a:t>6</a:t>
            </a:r>
            <a:r>
              <a:rPr lang="sr-Latn-RS" dirty="0"/>
              <a:t>.)</a:t>
            </a:r>
            <a:endParaRPr lang="en-US" dirty="0"/>
          </a:p>
        </p:txBody>
      </p:sp>
      <p:pic>
        <p:nvPicPr>
          <p:cNvPr id="4" name="Picture 3" descr="Académie_des_Sciences_169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963962"/>
            <a:ext cx="7315200" cy="3894038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/>
          <a:lstStyle/>
          <a:p>
            <a:r>
              <a:rPr lang="sr-Latn-RS" dirty="0"/>
              <a:t>Berlinska akademija nauka (1770.)</a:t>
            </a:r>
          </a:p>
          <a:p>
            <a:r>
              <a:rPr lang="sr-Latn-RS" dirty="0"/>
              <a:t>Petrogradska akademija (1725.)</a:t>
            </a:r>
          </a:p>
          <a:p>
            <a:pPr>
              <a:buNone/>
            </a:pPr>
            <a:r>
              <a:rPr lang="sr-Latn-RS" b="1" dirty="0"/>
              <a:t>Politehnička škola u Parizu (1794.)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ecole polytechnique pari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2971800"/>
            <a:ext cx="5791200" cy="3886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ncient_Egypt_Dentistr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28600"/>
            <a:ext cx="4762500" cy="2400300"/>
          </a:xfrm>
          <a:prstGeom prst="rect">
            <a:avLst/>
          </a:prstGeom>
        </p:spPr>
      </p:pic>
      <p:pic>
        <p:nvPicPr>
          <p:cNvPr id="3" name="Picture 2" descr="trepanatio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228600"/>
            <a:ext cx="3522594" cy="2365537"/>
          </a:xfrm>
          <a:prstGeom prst="rect">
            <a:avLst/>
          </a:prstGeom>
        </p:spPr>
      </p:pic>
      <p:pic>
        <p:nvPicPr>
          <p:cNvPr id="4" name="Picture 3" descr="baghdad-battery-workings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895600"/>
            <a:ext cx="4419600" cy="3413604"/>
          </a:xfrm>
          <a:prstGeom prst="rect">
            <a:avLst/>
          </a:prstGeom>
        </p:spPr>
      </p:pic>
      <p:pic>
        <p:nvPicPr>
          <p:cNvPr id="5" name="Picture 4" descr="antikythera001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3400" y="3200400"/>
            <a:ext cx="4571999" cy="31573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81600" y="6477000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b="1" dirty="0"/>
              <a:t>Mehanički računar sa Antikitere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655320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  <a:r>
              <a:rPr lang="sr-Latn-RS" b="1" dirty="0"/>
              <a:t>agdadska baterija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943600" y="26670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b="1" dirty="0"/>
              <a:t>Trepanacija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600200" y="2590800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b="1" dirty="0"/>
              <a:t>Zubna tehnika u Egiptu</a:t>
            </a:r>
            <a:endParaRPr lang="en-US" b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Razvoj</a:t>
            </a:r>
            <a:r>
              <a:rPr lang="en-US" dirty="0"/>
              <a:t> in</a:t>
            </a:r>
            <a:r>
              <a:rPr lang="sr-Latn-RS" dirty="0"/>
              <a:t>ženjerske profesije u XVIII i XIX veku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r-Latn-RS" dirty="0"/>
              <a:t>Kraj XVIII i početak XIX veka- stvaranje novih profesija</a:t>
            </a:r>
          </a:p>
          <a:p>
            <a:r>
              <a:rPr lang="sr-Latn-RS" dirty="0"/>
              <a:t>Do polovine XIX veka pojam </a:t>
            </a:r>
            <a:r>
              <a:rPr lang="sr-Latn-RS" b="1" dirty="0"/>
              <a:t>inženjer</a:t>
            </a:r>
            <a:r>
              <a:rPr lang="sr-Latn-RS" dirty="0"/>
              <a:t> nije bio u opštoj upotrebi.</a:t>
            </a:r>
          </a:p>
          <a:p>
            <a:r>
              <a:rPr lang="en-US" dirty="0" err="1"/>
              <a:t>Pojam</a:t>
            </a:r>
            <a:r>
              <a:rPr lang="en-US" dirty="0"/>
              <a:t> </a:t>
            </a:r>
            <a:r>
              <a:rPr lang="en-US" dirty="0" err="1"/>
              <a:t>inženjer</a:t>
            </a:r>
            <a:r>
              <a:rPr lang="en-US" dirty="0"/>
              <a:t> se u </a:t>
            </a:r>
            <a:r>
              <a:rPr lang="en-US" dirty="0" err="1"/>
              <a:t>Francuskoj</a:t>
            </a:r>
            <a:r>
              <a:rPr lang="en-US" dirty="0"/>
              <a:t>, </a:t>
            </a:r>
            <a:r>
              <a:rPr lang="en-US" dirty="0" err="1"/>
              <a:t>Nemačkoj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Holandiji</a:t>
            </a:r>
            <a:r>
              <a:rPr lang="en-US" dirty="0"/>
              <a:t> do </a:t>
            </a:r>
            <a:r>
              <a:rPr lang="en-US" dirty="0" err="1"/>
              <a:t>kraja</a:t>
            </a:r>
            <a:r>
              <a:rPr lang="en-US" dirty="0"/>
              <a:t> </a:t>
            </a:r>
            <a:r>
              <a:rPr lang="en-US" dirty="0" err="1"/>
              <a:t>osamnaestog</a:t>
            </a:r>
            <a:r>
              <a:rPr lang="en-US" dirty="0"/>
              <a:t> </a:t>
            </a:r>
            <a:r>
              <a:rPr lang="en-US" dirty="0" err="1"/>
              <a:t>veka</a:t>
            </a:r>
            <a:r>
              <a:rPr lang="en-US" dirty="0"/>
              <a:t> </a:t>
            </a:r>
            <a:r>
              <a:rPr lang="en-US" dirty="0" err="1"/>
              <a:t>upotrebljavao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označavanje</a:t>
            </a:r>
            <a:r>
              <a:rPr lang="en-US" dirty="0"/>
              <a:t> </a:t>
            </a:r>
            <a:r>
              <a:rPr lang="en-US" dirty="0" err="1"/>
              <a:t>profesionalne</a:t>
            </a:r>
            <a:r>
              <a:rPr lang="en-US" dirty="0"/>
              <a:t> </a:t>
            </a:r>
            <a:r>
              <a:rPr lang="en-US" dirty="0" err="1"/>
              <a:t>grupe</a:t>
            </a:r>
            <a:r>
              <a:rPr lang="en-US" dirty="0"/>
              <a:t> u </a:t>
            </a:r>
            <a:r>
              <a:rPr lang="en-US" dirty="0" err="1"/>
              <a:t>vojsci</a:t>
            </a:r>
            <a:r>
              <a:rPr lang="en-US" dirty="0"/>
              <a:t> (</a:t>
            </a:r>
            <a:r>
              <a:rPr lang="en-US" dirty="0" err="1"/>
              <a:t>vojni</a:t>
            </a:r>
            <a:r>
              <a:rPr lang="en-US" dirty="0"/>
              <a:t> </a:t>
            </a:r>
            <a:r>
              <a:rPr lang="en-US" dirty="0" err="1"/>
              <a:t>inženjeri</a:t>
            </a:r>
            <a:r>
              <a:rPr lang="en-US" dirty="0"/>
              <a:t>, </a:t>
            </a:r>
            <a:r>
              <a:rPr lang="en-US" dirty="0" err="1"/>
              <a:t>graditelji</a:t>
            </a:r>
            <a:r>
              <a:rPr lang="en-US" dirty="0"/>
              <a:t> </a:t>
            </a:r>
            <a:r>
              <a:rPr lang="en-US" dirty="0" err="1"/>
              <a:t>fortifikacija</a:t>
            </a:r>
            <a:r>
              <a:rPr lang="en-US" dirty="0"/>
              <a:t>).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Institucionalizacija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34000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Prvi</a:t>
            </a:r>
            <a:r>
              <a:rPr lang="en-US" dirty="0"/>
              <a:t> </a:t>
            </a:r>
            <a:r>
              <a:rPr lang="en-US" dirty="0" err="1"/>
              <a:t>oblici</a:t>
            </a:r>
            <a:r>
              <a:rPr lang="en-US" dirty="0"/>
              <a:t> </a:t>
            </a:r>
            <a:r>
              <a:rPr lang="en-US" dirty="0" err="1"/>
              <a:t>profesionalnog</a:t>
            </a:r>
            <a:r>
              <a:rPr lang="en-US" dirty="0"/>
              <a:t> </a:t>
            </a:r>
            <a:r>
              <a:rPr lang="en-US" dirty="0" err="1"/>
              <a:t>organizovanja</a:t>
            </a:r>
            <a:r>
              <a:rPr lang="en-US" dirty="0"/>
              <a:t> </a:t>
            </a:r>
            <a:r>
              <a:rPr lang="en-US" dirty="0" err="1"/>
              <a:t>inženjera</a:t>
            </a:r>
            <a:r>
              <a:rPr lang="en-US" dirty="0"/>
              <a:t> se </a:t>
            </a:r>
            <a:r>
              <a:rPr lang="en-US" dirty="0" err="1"/>
              <a:t>pojavljuju</a:t>
            </a:r>
            <a:r>
              <a:rPr lang="en-US" dirty="0"/>
              <a:t> u </a:t>
            </a:r>
            <a:r>
              <a:rPr lang="en-US" b="1" dirty="0" err="1"/>
              <a:t>Engleskoj</a:t>
            </a:r>
            <a:r>
              <a:rPr lang="en-US" dirty="0"/>
              <a:t>, </a:t>
            </a:r>
            <a:r>
              <a:rPr lang="en-US" dirty="0" err="1"/>
              <a:t>gde</a:t>
            </a:r>
            <a:r>
              <a:rPr lang="en-US" dirty="0"/>
              <a:t> se </a:t>
            </a:r>
            <a:r>
              <a:rPr lang="en-US" dirty="0" err="1"/>
              <a:t>stvara</a:t>
            </a:r>
            <a:r>
              <a:rPr lang="en-US" dirty="0"/>
              <a:t> </a:t>
            </a:r>
            <a:r>
              <a:rPr lang="en-US" b="1" dirty="0" err="1"/>
              <a:t>Društvo</a:t>
            </a:r>
            <a:r>
              <a:rPr lang="en-US" b="1" dirty="0"/>
              <a:t>  </a:t>
            </a:r>
            <a:r>
              <a:rPr lang="en-US" b="1" dirty="0" err="1"/>
              <a:t>inženjera</a:t>
            </a:r>
            <a:r>
              <a:rPr lang="sr-Latn-RS" b="1" dirty="0"/>
              <a:t> građevinarstva</a:t>
            </a:r>
            <a:r>
              <a:rPr lang="en-US" b="1" dirty="0"/>
              <a:t> </a:t>
            </a:r>
            <a:r>
              <a:rPr lang="en-US" dirty="0"/>
              <a:t>(1770. </a:t>
            </a:r>
            <a:r>
              <a:rPr lang="en-US" dirty="0" err="1"/>
              <a:t>godine</a:t>
            </a:r>
            <a:r>
              <a:rPr lang="en-US" dirty="0"/>
              <a:t>, </a:t>
            </a:r>
            <a:r>
              <a:rPr lang="en-US" i="1" dirty="0"/>
              <a:t>Society of Civil Engineers</a:t>
            </a:r>
            <a:r>
              <a:rPr lang="en-US" dirty="0"/>
              <a:t>)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b="1" dirty="0" err="1"/>
              <a:t>Institucija</a:t>
            </a:r>
            <a:r>
              <a:rPr lang="en-US" b="1" dirty="0"/>
              <a:t> </a:t>
            </a:r>
            <a:r>
              <a:rPr lang="en-US" b="1" dirty="0" err="1"/>
              <a:t>inženjera</a:t>
            </a:r>
            <a:r>
              <a:rPr lang="sr-Latn-RS" b="1" dirty="0"/>
              <a:t> građevinarstva</a:t>
            </a:r>
            <a:r>
              <a:rPr lang="en-US" b="1" dirty="0"/>
              <a:t> </a:t>
            </a:r>
            <a:r>
              <a:rPr lang="en-US" dirty="0"/>
              <a:t>(1818. </a:t>
            </a:r>
            <a:r>
              <a:rPr lang="en-US" dirty="0" err="1"/>
              <a:t>godine</a:t>
            </a:r>
            <a:r>
              <a:rPr lang="en-US" dirty="0"/>
              <a:t>, </a:t>
            </a:r>
            <a:r>
              <a:rPr lang="en-US" i="1" dirty="0" err="1"/>
              <a:t>Instititution</a:t>
            </a:r>
            <a:r>
              <a:rPr lang="en-US" i="1" dirty="0"/>
              <a:t> of Civil Engineers</a:t>
            </a:r>
            <a:r>
              <a:rPr lang="en-US" dirty="0"/>
              <a:t>). </a:t>
            </a:r>
            <a:endParaRPr lang="sr-Latn-RS" b="1" dirty="0"/>
          </a:p>
          <a:p>
            <a:r>
              <a:rPr lang="sr-Latn-RS" b="1" dirty="0"/>
              <a:t>Politehnička škola u Parizu (1794.)</a:t>
            </a:r>
          </a:p>
          <a:p>
            <a:r>
              <a:rPr lang="sr-Latn-RS" dirty="0"/>
              <a:t>U </a:t>
            </a:r>
            <a:r>
              <a:rPr lang="sr-Latn-RS" b="1" dirty="0"/>
              <a:t>Nemačkoj</a:t>
            </a:r>
            <a:r>
              <a:rPr lang="sr-Latn-RS" dirty="0"/>
              <a:t> se tek </a:t>
            </a:r>
            <a:r>
              <a:rPr lang="sr-Latn-RS" b="1" dirty="0"/>
              <a:t>1850</a:t>
            </a:r>
            <a:r>
              <a:rPr lang="sr-Latn-RS" dirty="0"/>
              <a:t>-ih stvaraju </a:t>
            </a:r>
            <a:r>
              <a:rPr lang="en-US" dirty="0" err="1"/>
              <a:t>prve</a:t>
            </a:r>
            <a:r>
              <a:rPr lang="en-US" dirty="0"/>
              <a:t> </a:t>
            </a:r>
            <a:r>
              <a:rPr lang="en-US" dirty="0" err="1"/>
              <a:t>asocijacije</a:t>
            </a:r>
            <a:r>
              <a:rPr lang="en-US" dirty="0"/>
              <a:t> </a:t>
            </a:r>
            <a:r>
              <a:rPr lang="en-US" dirty="0" err="1"/>
              <a:t>inženjera</a:t>
            </a:r>
            <a:r>
              <a:rPr lang="sr-Latn-RS" dirty="0"/>
              <a:t>.</a:t>
            </a:r>
            <a:r>
              <a:rPr lang="en-US" dirty="0"/>
              <a:t> </a:t>
            </a:r>
            <a:endParaRPr lang="sr-Latn-RS" dirty="0"/>
          </a:p>
          <a:p>
            <a:r>
              <a:rPr lang="sr-Latn-RS" b="1" dirty="0"/>
              <a:t>1810-1820.-Neohumanistička vizija obrazovanja Vilhelma fon Humbolta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/>
          </a:bodyPr>
          <a:lstStyle/>
          <a:p>
            <a:r>
              <a:rPr lang="en-US" dirty="0"/>
              <a:t>Do 1900. </a:t>
            </a:r>
            <a:r>
              <a:rPr lang="en-US" dirty="0" err="1"/>
              <a:t>godine</a:t>
            </a:r>
            <a:r>
              <a:rPr lang="en-US" dirty="0"/>
              <a:t>, </a:t>
            </a:r>
            <a:r>
              <a:rPr lang="en-US" dirty="0" err="1"/>
              <a:t>prema</a:t>
            </a:r>
            <a:r>
              <a:rPr lang="en-US" dirty="0"/>
              <a:t> </a:t>
            </a:r>
            <a:r>
              <a:rPr lang="en-US" dirty="0" err="1"/>
              <a:t>rečima</a:t>
            </a:r>
            <a:r>
              <a:rPr lang="en-US" dirty="0"/>
              <a:t> Ben-</a:t>
            </a:r>
            <a:r>
              <a:rPr lang="en-US" dirty="0" err="1"/>
              <a:t>Davida</a:t>
            </a:r>
            <a:r>
              <a:rPr lang="en-US" dirty="0"/>
              <a:t> (Joseph Ben-David), </a:t>
            </a:r>
            <a:r>
              <a:rPr lang="en-US" dirty="0" err="1"/>
              <a:t>menja</a:t>
            </a:r>
            <a:r>
              <a:rPr lang="en-US" dirty="0"/>
              <a:t> se </a:t>
            </a:r>
            <a:r>
              <a:rPr lang="en-US" dirty="0" err="1"/>
              <a:t>društveni</a:t>
            </a:r>
            <a:r>
              <a:rPr lang="en-US" dirty="0"/>
              <a:t> </a:t>
            </a:r>
            <a:r>
              <a:rPr lang="en-US" dirty="0" err="1"/>
              <a:t>položaj</a:t>
            </a:r>
            <a:r>
              <a:rPr lang="en-US" dirty="0"/>
              <a:t> </a:t>
            </a:r>
            <a:r>
              <a:rPr lang="en-US" dirty="0" err="1"/>
              <a:t>nauke</a:t>
            </a:r>
            <a:r>
              <a:rPr lang="en-US" dirty="0"/>
              <a:t>, “</a:t>
            </a:r>
            <a:r>
              <a:rPr lang="en-US" dirty="0" err="1"/>
              <a:t>koja</a:t>
            </a:r>
            <a:r>
              <a:rPr lang="en-US" dirty="0"/>
              <a:t> </a:t>
            </a:r>
            <a:r>
              <a:rPr lang="en-US" dirty="0" err="1"/>
              <a:t>tada</a:t>
            </a:r>
            <a:r>
              <a:rPr lang="en-US" dirty="0"/>
              <a:t> </a:t>
            </a:r>
            <a:r>
              <a:rPr lang="en-US" dirty="0" err="1"/>
              <a:t>postaje</a:t>
            </a:r>
            <a:r>
              <a:rPr lang="en-US" dirty="0"/>
              <a:t> </a:t>
            </a:r>
            <a:r>
              <a:rPr lang="en-US" dirty="0" err="1"/>
              <a:t>gotovo</a:t>
            </a:r>
            <a:r>
              <a:rPr lang="en-US" dirty="0"/>
              <a:t> </a:t>
            </a:r>
            <a:r>
              <a:rPr lang="en-US" dirty="0" err="1"/>
              <a:t>profesionalna</a:t>
            </a:r>
            <a:r>
              <a:rPr lang="en-US" dirty="0"/>
              <a:t> </a:t>
            </a:r>
            <a:r>
              <a:rPr lang="en-US" dirty="0" err="1"/>
              <a:t>djelatnost</a:t>
            </a:r>
            <a:r>
              <a:rPr lang="en-US" dirty="0"/>
              <a:t>, </a:t>
            </a:r>
            <a:r>
              <a:rPr lang="en-US" dirty="0" err="1"/>
              <a:t>rutinska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organizirana</a:t>
            </a:r>
            <a:r>
              <a:rPr lang="en-US" dirty="0"/>
              <a:t>”( Ben-David, 1986: 138).</a:t>
            </a:r>
            <a:endParaRPr lang="sr-Latn-RS" dirty="0"/>
          </a:p>
          <a:p>
            <a:r>
              <a:rPr lang="en-US" dirty="0"/>
              <a:t> </a:t>
            </a:r>
            <a:r>
              <a:rPr lang="en-US" dirty="0" err="1"/>
              <a:t>Jedini</a:t>
            </a:r>
            <a:r>
              <a:rPr lang="en-US" dirty="0"/>
              <a:t> </a:t>
            </a:r>
            <a:r>
              <a:rPr lang="en-US" dirty="0" err="1"/>
              <a:t>kompromis</a:t>
            </a:r>
            <a:r>
              <a:rPr lang="en-US" dirty="0"/>
              <a:t> je bio </a:t>
            </a:r>
            <a:r>
              <a:rPr lang="en-US" dirty="0" err="1"/>
              <a:t>da</a:t>
            </a:r>
            <a:r>
              <a:rPr lang="en-US" dirty="0"/>
              <a:t> se u </a:t>
            </a:r>
            <a:r>
              <a:rPr lang="en-US" dirty="0" err="1"/>
              <a:t>tehničkim</a:t>
            </a:r>
            <a:r>
              <a:rPr lang="en-US" dirty="0"/>
              <a:t> </a:t>
            </a:r>
            <a:r>
              <a:rPr lang="en-US" dirty="0" err="1"/>
              <a:t>školama</a:t>
            </a:r>
            <a:r>
              <a:rPr lang="en-US" dirty="0"/>
              <a:t> </a:t>
            </a:r>
            <a:r>
              <a:rPr lang="en-US" dirty="0" err="1"/>
              <a:t>mogu</a:t>
            </a:r>
            <a:r>
              <a:rPr lang="en-US" dirty="0"/>
              <a:t> </a:t>
            </a:r>
            <a:r>
              <a:rPr lang="en-US" dirty="0" err="1"/>
              <a:t>predavati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matematika</a:t>
            </a:r>
            <a:r>
              <a:rPr lang="en-US" dirty="0"/>
              <a:t>, </a:t>
            </a:r>
            <a:r>
              <a:rPr lang="en-US" dirty="0" err="1"/>
              <a:t>fizika</a:t>
            </a:r>
            <a:r>
              <a:rPr lang="en-US" dirty="0"/>
              <a:t>, </a:t>
            </a:r>
            <a:r>
              <a:rPr lang="en-US" dirty="0" err="1"/>
              <a:t>hemija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savremeni</a:t>
            </a:r>
            <a:r>
              <a:rPr lang="en-US" dirty="0"/>
              <a:t> </a:t>
            </a:r>
            <a:r>
              <a:rPr lang="en-US" dirty="0" err="1"/>
              <a:t>jezici</a:t>
            </a:r>
            <a:r>
              <a:rPr lang="en-US" dirty="0"/>
              <a:t> pored </a:t>
            </a:r>
            <a:r>
              <a:rPr lang="en-US" dirty="0" err="1"/>
              <a:t>inženjerskih</a:t>
            </a:r>
            <a:r>
              <a:rPr lang="en-US" dirty="0"/>
              <a:t> </a:t>
            </a:r>
            <a:r>
              <a:rPr lang="en-US" dirty="0" err="1"/>
              <a:t>predmeta</a:t>
            </a:r>
            <a:r>
              <a:rPr lang="en-US" dirty="0"/>
              <a:t> (</a:t>
            </a:r>
            <a:r>
              <a:rPr lang="en-US" dirty="0" err="1"/>
              <a:t>Gispen</a:t>
            </a:r>
            <a:r>
              <a:rPr lang="en-US" dirty="0"/>
              <a:t>, 2002).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/>
              <a:t>“</a:t>
            </a:r>
            <a:r>
              <a:rPr lang="sr-Latn-RS" dirty="0"/>
              <a:t>S</a:t>
            </a:r>
            <a:r>
              <a:rPr lang="en-US" dirty="0" err="1"/>
              <a:t>amo</a:t>
            </a:r>
            <a:r>
              <a:rPr lang="en-US" dirty="0"/>
              <a:t> </a:t>
            </a:r>
            <a:r>
              <a:rPr lang="en-US" dirty="0" err="1"/>
              <a:t>profesija</a:t>
            </a:r>
            <a:r>
              <a:rPr lang="en-US" dirty="0"/>
              <a:t> </a:t>
            </a:r>
            <a:r>
              <a:rPr lang="en-US" dirty="0" err="1"/>
              <a:t>koja</a:t>
            </a:r>
            <a:r>
              <a:rPr lang="en-US" dirty="0"/>
              <a:t> se </a:t>
            </a:r>
            <a:r>
              <a:rPr lang="en-US" dirty="0" err="1"/>
              <a:t>sastoji</a:t>
            </a:r>
            <a:r>
              <a:rPr lang="en-US" dirty="0"/>
              <a:t> </a:t>
            </a:r>
            <a:r>
              <a:rPr lang="en-US" dirty="0" err="1"/>
              <a:t>od</a:t>
            </a:r>
            <a:r>
              <a:rPr lang="en-US" dirty="0"/>
              <a:t> </a:t>
            </a:r>
            <a:r>
              <a:rPr lang="en-US" dirty="0" err="1"/>
              <a:t>pravih</a:t>
            </a:r>
            <a:r>
              <a:rPr lang="en-US" dirty="0"/>
              <a:t> </a:t>
            </a:r>
            <a:r>
              <a:rPr lang="en-US" dirty="0" err="1"/>
              <a:t>inženjera</a:t>
            </a:r>
            <a:r>
              <a:rPr lang="en-US" dirty="0"/>
              <a:t> je </a:t>
            </a:r>
            <a:r>
              <a:rPr lang="en-US" dirty="0" err="1"/>
              <a:t>vredna</a:t>
            </a:r>
            <a:r>
              <a:rPr lang="en-US" dirty="0"/>
              <a:t> </a:t>
            </a:r>
            <a:r>
              <a:rPr lang="en-US" dirty="0" err="1"/>
              <a:t>slobodnog</a:t>
            </a:r>
            <a:r>
              <a:rPr lang="en-US" dirty="0"/>
              <a:t> </a:t>
            </a:r>
            <a:r>
              <a:rPr lang="en-US" dirty="0" err="1"/>
              <a:t>razvoja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nezavisnog</a:t>
            </a:r>
            <a:r>
              <a:rPr lang="en-US" dirty="0"/>
              <a:t> </a:t>
            </a:r>
            <a:r>
              <a:rPr lang="en-US" dirty="0" err="1"/>
              <a:t>predstavljanja</a:t>
            </a:r>
            <a:r>
              <a:rPr lang="en-US" dirty="0"/>
              <a:t> </a:t>
            </a:r>
            <a:r>
              <a:rPr lang="en-US" dirty="0" err="1"/>
              <a:t>sopstvenih</a:t>
            </a:r>
            <a:r>
              <a:rPr lang="en-US" dirty="0"/>
              <a:t> </a:t>
            </a:r>
            <a:r>
              <a:rPr lang="en-US" dirty="0" err="1"/>
              <a:t>interesa</a:t>
            </a:r>
            <a:r>
              <a:rPr lang="en-US" dirty="0"/>
              <a:t>. </a:t>
            </a:r>
            <a:endParaRPr lang="sr-Latn-RS" dirty="0"/>
          </a:p>
          <a:p>
            <a:pPr>
              <a:buNone/>
            </a:pPr>
            <a:r>
              <a:rPr lang="en-US" dirty="0"/>
              <a:t>Ne </a:t>
            </a:r>
            <a:r>
              <a:rPr lang="en-US" dirty="0" err="1"/>
              <a:t>može</a:t>
            </a:r>
            <a:r>
              <a:rPr lang="en-US" dirty="0"/>
              <a:t> </a:t>
            </a:r>
            <a:r>
              <a:rPr lang="en-US" dirty="0" err="1"/>
              <a:t>postati</a:t>
            </a:r>
            <a:r>
              <a:rPr lang="en-US" dirty="0"/>
              <a:t> </a:t>
            </a:r>
            <a:r>
              <a:rPr lang="en-US" dirty="0" err="1"/>
              <a:t>pravim</a:t>
            </a:r>
            <a:r>
              <a:rPr lang="en-US" dirty="0"/>
              <a:t> </a:t>
            </a:r>
            <a:r>
              <a:rPr lang="en-US" dirty="0" err="1"/>
              <a:t>inženjerom</a:t>
            </a:r>
            <a:r>
              <a:rPr lang="en-US" dirty="0"/>
              <a:t> </a:t>
            </a:r>
            <a:r>
              <a:rPr lang="en-US" dirty="0" err="1"/>
              <a:t>onaj</a:t>
            </a:r>
            <a:r>
              <a:rPr lang="en-US" dirty="0"/>
              <a:t> </a:t>
            </a:r>
            <a:r>
              <a:rPr lang="en-US" dirty="0" err="1"/>
              <a:t>ko</a:t>
            </a:r>
            <a:r>
              <a:rPr lang="en-US" dirty="0"/>
              <a:t> </a:t>
            </a:r>
            <a:r>
              <a:rPr lang="en-US" dirty="0" err="1"/>
              <a:t>nije</a:t>
            </a:r>
            <a:r>
              <a:rPr lang="en-US" dirty="0"/>
              <a:t> </a:t>
            </a:r>
            <a:r>
              <a:rPr lang="en-US" dirty="0" err="1"/>
              <a:t>postao</a:t>
            </a:r>
            <a:r>
              <a:rPr lang="en-US" dirty="0"/>
              <a:t> </a:t>
            </a:r>
            <a:r>
              <a:rPr lang="en-US" dirty="0" err="1"/>
              <a:t>prava</a:t>
            </a:r>
            <a:r>
              <a:rPr lang="en-US" dirty="0"/>
              <a:t> </a:t>
            </a:r>
            <a:r>
              <a:rPr lang="en-US" dirty="0" err="1"/>
              <a:t>osoba</a:t>
            </a:r>
            <a:r>
              <a:rPr lang="en-US" dirty="0"/>
              <a:t>. </a:t>
            </a:r>
            <a:r>
              <a:rPr lang="en-US" dirty="0" err="1"/>
              <a:t>Obrazujte</a:t>
            </a:r>
            <a:r>
              <a:rPr lang="en-US" dirty="0"/>
              <a:t> </a:t>
            </a:r>
            <a:r>
              <a:rPr lang="en-US" dirty="0" err="1"/>
              <a:t>prave</a:t>
            </a:r>
            <a:r>
              <a:rPr lang="en-US" dirty="0"/>
              <a:t> </a:t>
            </a:r>
            <a:r>
              <a:rPr lang="en-US" dirty="0" err="1"/>
              <a:t>ljude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, u </a:t>
            </a:r>
            <a:r>
              <a:rPr lang="en-US" dirty="0" err="1"/>
              <a:t>svom</a:t>
            </a:r>
            <a:r>
              <a:rPr lang="en-US" dirty="0"/>
              <a:t> </a:t>
            </a:r>
            <a:r>
              <a:rPr lang="en-US" dirty="0" err="1"/>
              <a:t>obrazovanju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načinu</a:t>
            </a:r>
            <a:r>
              <a:rPr lang="en-US" dirty="0"/>
              <a:t> </a:t>
            </a:r>
            <a:r>
              <a:rPr lang="en-US" dirty="0" err="1"/>
              <a:t>života</a:t>
            </a:r>
            <a:r>
              <a:rPr lang="en-US" dirty="0"/>
              <a:t>, </a:t>
            </a:r>
            <a:r>
              <a:rPr lang="en-US" dirty="0" err="1"/>
              <a:t>stoje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vrhu</a:t>
            </a:r>
            <a:r>
              <a:rPr lang="en-US" dirty="0"/>
              <a:t> </a:t>
            </a:r>
            <a:r>
              <a:rPr lang="en-US" dirty="0" err="1"/>
              <a:t>kosmop</a:t>
            </a:r>
            <a:r>
              <a:rPr lang="sr-Latn-RS" dirty="0"/>
              <a:t>o</a:t>
            </a:r>
            <a:r>
              <a:rPr lang="en-US" dirty="0" err="1"/>
              <a:t>litskog</a:t>
            </a:r>
            <a:r>
              <a:rPr lang="en-US" dirty="0"/>
              <a:t> </a:t>
            </a:r>
            <a:r>
              <a:rPr lang="en-US" dirty="0" err="1"/>
              <a:t>života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civilnog</a:t>
            </a:r>
            <a:r>
              <a:rPr lang="en-US" dirty="0"/>
              <a:t> </a:t>
            </a:r>
            <a:r>
              <a:rPr lang="en-US" dirty="0" err="1"/>
              <a:t>društva</a:t>
            </a:r>
            <a:r>
              <a:rPr lang="en-US" dirty="0"/>
              <a:t>,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onda</a:t>
            </a:r>
            <a:r>
              <a:rPr lang="en-US" dirty="0"/>
              <a:t> </a:t>
            </a:r>
            <a:r>
              <a:rPr lang="en-US" dirty="0" err="1"/>
              <a:t>stvorite</a:t>
            </a:r>
            <a:r>
              <a:rPr lang="en-US" dirty="0"/>
              <a:t> </a:t>
            </a:r>
            <a:r>
              <a:rPr lang="en-US" dirty="0" err="1"/>
              <a:t>od</a:t>
            </a:r>
            <a:r>
              <a:rPr lang="en-US" dirty="0"/>
              <a:t> </a:t>
            </a:r>
            <a:r>
              <a:rPr lang="en-US" dirty="0" err="1"/>
              <a:t>njih</a:t>
            </a:r>
            <a:r>
              <a:rPr lang="en-US" dirty="0"/>
              <a:t> </a:t>
            </a:r>
            <a:r>
              <a:rPr lang="en-US" dirty="0" err="1"/>
              <a:t>inženjere</a:t>
            </a:r>
            <a:r>
              <a:rPr lang="en-US" dirty="0"/>
              <a:t> – to je </a:t>
            </a:r>
            <a:r>
              <a:rPr lang="en-US" dirty="0" err="1"/>
              <a:t>sve</a:t>
            </a:r>
            <a:r>
              <a:rPr lang="en-US" dirty="0"/>
              <a:t> </a:t>
            </a:r>
            <a:r>
              <a:rPr lang="en-US" dirty="0" err="1"/>
              <a:t>što</a:t>
            </a:r>
            <a:r>
              <a:rPr lang="en-US" dirty="0"/>
              <a:t> je </a:t>
            </a:r>
            <a:r>
              <a:rPr lang="en-US" dirty="0" err="1"/>
              <a:t>potrebno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to je </a:t>
            </a:r>
            <a:r>
              <a:rPr lang="en-US" dirty="0" err="1"/>
              <a:t>jedino</a:t>
            </a:r>
            <a:r>
              <a:rPr lang="en-US" dirty="0"/>
              <a:t> </a:t>
            </a:r>
            <a:r>
              <a:rPr lang="en-US" dirty="0" err="1"/>
              <a:t>rešenje</a:t>
            </a:r>
            <a:r>
              <a:rPr lang="en-US" dirty="0"/>
              <a:t> </a:t>
            </a:r>
            <a:r>
              <a:rPr lang="en-US" dirty="0" err="1"/>
              <a:t>problema</a:t>
            </a:r>
            <a:r>
              <a:rPr lang="en-US" dirty="0"/>
              <a:t>” (</a:t>
            </a:r>
            <a:r>
              <a:rPr lang="sr-Latn-RS" b="1" dirty="0"/>
              <a:t>Max Maria von </a:t>
            </a:r>
            <a:r>
              <a:rPr lang="en-US" b="1" dirty="0"/>
              <a:t>Weber</a:t>
            </a:r>
            <a:r>
              <a:rPr lang="en-US" dirty="0"/>
              <a:t>, </a:t>
            </a:r>
            <a:r>
              <a:rPr lang="en-US" dirty="0" err="1"/>
              <a:t>navedeno</a:t>
            </a:r>
            <a:r>
              <a:rPr lang="en-US" dirty="0"/>
              <a:t> </a:t>
            </a:r>
            <a:r>
              <a:rPr lang="en-US" dirty="0" err="1"/>
              <a:t>prema</a:t>
            </a:r>
            <a:r>
              <a:rPr lang="en-US" dirty="0"/>
              <a:t> </a:t>
            </a:r>
            <a:r>
              <a:rPr lang="en-US" dirty="0" err="1"/>
              <a:t>Kleinhempel</a:t>
            </a:r>
            <a:r>
              <a:rPr lang="en-US" dirty="0"/>
              <a:t>, 1991: 426).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Razvoj inženjerstva u Srbiji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Srbija</a:t>
            </a:r>
            <a:r>
              <a:rPr lang="en-US" dirty="0"/>
              <a:t> se u </a:t>
            </a:r>
            <a:r>
              <a:rPr lang="en-US" dirty="0" err="1"/>
              <a:t>periodu</a:t>
            </a:r>
            <a:r>
              <a:rPr lang="en-US" dirty="0"/>
              <a:t> </a:t>
            </a:r>
            <a:r>
              <a:rPr lang="en-US" dirty="0" err="1"/>
              <a:t>industrijalizacije</a:t>
            </a:r>
            <a:r>
              <a:rPr lang="en-US" dirty="0"/>
              <a:t> (1815-1941) </a:t>
            </a:r>
            <a:r>
              <a:rPr lang="en-US" dirty="0" err="1"/>
              <a:t>borila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velikom</a:t>
            </a:r>
            <a:r>
              <a:rPr lang="en-US" dirty="0"/>
              <a:t> </a:t>
            </a:r>
            <a:r>
              <a:rPr lang="en-US" dirty="0" err="1"/>
              <a:t>nepismenošću</a:t>
            </a:r>
            <a:r>
              <a:rPr lang="en-US" dirty="0"/>
              <a:t> (1921. </a:t>
            </a:r>
            <a:r>
              <a:rPr lang="en-US" dirty="0" err="1"/>
              <a:t>godine</a:t>
            </a:r>
            <a:r>
              <a:rPr lang="en-US" dirty="0"/>
              <a:t> </a:t>
            </a:r>
            <a:r>
              <a:rPr lang="en-US" dirty="0" err="1"/>
              <a:t>od</a:t>
            </a:r>
            <a:r>
              <a:rPr lang="en-US" dirty="0"/>
              <a:t> </a:t>
            </a:r>
            <a:r>
              <a:rPr lang="en-US" dirty="0" err="1"/>
              <a:t>dvanaest</a:t>
            </a:r>
            <a:r>
              <a:rPr lang="en-US" dirty="0"/>
              <a:t> </a:t>
            </a:r>
            <a:r>
              <a:rPr lang="en-US" dirty="0" err="1"/>
              <a:t>miliona</a:t>
            </a:r>
            <a:r>
              <a:rPr lang="en-US" dirty="0"/>
              <a:t> </a:t>
            </a:r>
            <a:r>
              <a:rPr lang="en-US" dirty="0" err="1"/>
              <a:t>stanovnika</a:t>
            </a:r>
            <a:r>
              <a:rPr lang="en-US" dirty="0"/>
              <a:t>, 51,5% je </a:t>
            </a:r>
            <a:r>
              <a:rPr lang="en-US" dirty="0" err="1"/>
              <a:t>bilo</a:t>
            </a:r>
            <a:r>
              <a:rPr lang="en-US" dirty="0"/>
              <a:t> </a:t>
            </a:r>
            <a:r>
              <a:rPr lang="en-US" dirty="0" err="1"/>
              <a:t>nepismeno</a:t>
            </a:r>
            <a:r>
              <a:rPr lang="en-US" dirty="0"/>
              <a:t> (</a:t>
            </a:r>
            <a:r>
              <a:rPr lang="en-US" dirty="0" err="1"/>
              <a:t>Petranović</a:t>
            </a:r>
            <a:r>
              <a:rPr lang="en-US" dirty="0"/>
              <a:t>, 1988)</a:t>
            </a:r>
            <a:r>
              <a:rPr lang="sr-Latn-RS" dirty="0"/>
              <a:t>.</a:t>
            </a:r>
          </a:p>
          <a:p>
            <a:r>
              <a:rPr lang="en-US" dirty="0" err="1"/>
              <a:t>Veliki</a:t>
            </a:r>
            <a:r>
              <a:rPr lang="en-US" dirty="0"/>
              <a:t> </a:t>
            </a:r>
            <a:r>
              <a:rPr lang="en-US" dirty="0" err="1"/>
              <a:t>broj</a:t>
            </a:r>
            <a:r>
              <a:rPr lang="en-US" dirty="0"/>
              <a:t> </a:t>
            </a:r>
            <a:r>
              <a:rPr lang="en-US" dirty="0" err="1"/>
              <a:t>zanatlija</a:t>
            </a:r>
            <a:r>
              <a:rPr lang="en-US" dirty="0"/>
              <a:t> </a:t>
            </a:r>
            <a:r>
              <a:rPr lang="en-US" dirty="0" err="1"/>
              <a:t>početkom</a:t>
            </a:r>
            <a:r>
              <a:rPr lang="en-US" dirty="0"/>
              <a:t> </a:t>
            </a:r>
            <a:r>
              <a:rPr lang="en-US" dirty="0" err="1"/>
              <a:t>dvadesetog</a:t>
            </a:r>
            <a:r>
              <a:rPr lang="en-US" dirty="0"/>
              <a:t> </a:t>
            </a:r>
            <a:r>
              <a:rPr lang="en-US" dirty="0" err="1"/>
              <a:t>veka</a:t>
            </a:r>
            <a:r>
              <a:rPr lang="en-US" dirty="0"/>
              <a:t> bio je </a:t>
            </a:r>
            <a:r>
              <a:rPr lang="en-US" dirty="0" err="1"/>
              <a:t>potpuno</a:t>
            </a:r>
            <a:r>
              <a:rPr lang="en-US" dirty="0"/>
              <a:t> </a:t>
            </a:r>
            <a:r>
              <a:rPr lang="en-US" dirty="0" err="1"/>
              <a:t>nepismen</a:t>
            </a:r>
            <a:r>
              <a:rPr lang="en-US" dirty="0"/>
              <a:t>, </a:t>
            </a:r>
            <a:r>
              <a:rPr lang="en-US" dirty="0" err="1"/>
              <a:t>sličan</a:t>
            </a:r>
            <a:r>
              <a:rPr lang="en-US" dirty="0"/>
              <a:t> problem je bio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radništvom</a:t>
            </a:r>
            <a:r>
              <a:rPr lang="en-US" dirty="0"/>
              <a:t> u </a:t>
            </a:r>
            <a:r>
              <a:rPr lang="en-US" dirty="0" err="1"/>
              <a:t>industriji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 fontScale="85000" lnSpcReduction="20000"/>
          </a:bodyPr>
          <a:lstStyle/>
          <a:p>
            <a:r>
              <a:rPr lang="sr-Latn-RS" b="1" dirty="0"/>
              <a:t>1838</a:t>
            </a:r>
            <a:r>
              <a:rPr lang="sr-Latn-RS" dirty="0"/>
              <a:t>.-osnovan </a:t>
            </a:r>
            <a:r>
              <a:rPr lang="en-US" b="1" dirty="0" err="1"/>
              <a:t>Liceum</a:t>
            </a:r>
            <a:r>
              <a:rPr lang="en-US" b="1" dirty="0"/>
              <a:t> </a:t>
            </a:r>
            <a:r>
              <a:rPr lang="en-US" b="1" dirty="0" err="1"/>
              <a:t>Knjažestva</a:t>
            </a:r>
            <a:r>
              <a:rPr lang="en-US" b="1" dirty="0"/>
              <a:t> </a:t>
            </a:r>
            <a:r>
              <a:rPr lang="en-US" b="1" dirty="0" err="1"/>
              <a:t>serbskog</a:t>
            </a:r>
            <a:r>
              <a:rPr lang="en-US" b="1" dirty="0"/>
              <a:t> (</a:t>
            </a:r>
            <a:r>
              <a:rPr lang="en-US" b="1" dirty="0" err="1"/>
              <a:t>Licej</a:t>
            </a:r>
            <a:r>
              <a:rPr lang="en-US" b="1" dirty="0"/>
              <a:t>)</a:t>
            </a:r>
            <a:r>
              <a:rPr lang="sr-Latn-RS" b="1" dirty="0"/>
              <a:t> </a:t>
            </a:r>
            <a:r>
              <a:rPr lang="sr-Latn-RS" dirty="0"/>
              <a:t>u Kragujevcu, 1841. prebačen u Beograd</a:t>
            </a:r>
          </a:p>
          <a:p>
            <a:r>
              <a:rPr lang="sr-Latn-RS" b="1" dirty="0"/>
              <a:t>1846</a:t>
            </a:r>
            <a:r>
              <a:rPr lang="sr-Latn-RS" dirty="0"/>
              <a:t>.-p</a:t>
            </a:r>
            <a:r>
              <a:rPr lang="en-US" dirty="0" err="1"/>
              <a:t>rva</a:t>
            </a:r>
            <a:r>
              <a:rPr lang="en-US" dirty="0"/>
              <a:t> </a:t>
            </a:r>
            <a:r>
              <a:rPr lang="en-US" b="1" dirty="0" err="1"/>
              <a:t>Inženjerska</a:t>
            </a:r>
            <a:r>
              <a:rPr lang="en-US" b="1" dirty="0"/>
              <a:t> </a:t>
            </a:r>
            <a:r>
              <a:rPr lang="en-US" b="1" dirty="0" err="1"/>
              <a:t>škola</a:t>
            </a:r>
            <a:r>
              <a:rPr lang="sr-Latn-RS" b="1" dirty="0"/>
              <a:t> </a:t>
            </a:r>
            <a:r>
              <a:rPr lang="sr-Latn-RS" dirty="0"/>
              <a:t>sa sedištem u Beogradu (</a:t>
            </a:r>
            <a:r>
              <a:rPr lang="en-US" dirty="0" err="1"/>
              <a:t>predavali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se </a:t>
            </a:r>
            <a:r>
              <a:rPr lang="en-US" dirty="0" err="1"/>
              <a:t>predmeti</a:t>
            </a:r>
            <a:r>
              <a:rPr lang="en-US" dirty="0"/>
              <a:t> </a:t>
            </a:r>
            <a:r>
              <a:rPr lang="en-US" dirty="0" err="1"/>
              <a:t>Praktično</a:t>
            </a:r>
            <a:r>
              <a:rPr lang="en-US" dirty="0"/>
              <a:t> </a:t>
            </a:r>
            <a:r>
              <a:rPr lang="en-US" dirty="0" err="1"/>
              <a:t>zemljomerje</a:t>
            </a:r>
            <a:r>
              <a:rPr lang="en-US" dirty="0"/>
              <a:t>, </a:t>
            </a:r>
            <a:r>
              <a:rPr lang="en-US" dirty="0" err="1"/>
              <a:t>Mehanika</a:t>
            </a:r>
            <a:r>
              <a:rPr lang="en-US" dirty="0"/>
              <a:t>, </a:t>
            </a:r>
            <a:r>
              <a:rPr lang="en-US" dirty="0" err="1"/>
              <a:t>Arhitektura</a:t>
            </a:r>
            <a:r>
              <a:rPr lang="en-US" dirty="0"/>
              <a:t>, </a:t>
            </a:r>
            <a:r>
              <a:rPr lang="en-US" dirty="0" err="1"/>
              <a:t>Crtanje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Nemački</a:t>
            </a:r>
            <a:r>
              <a:rPr lang="en-US" dirty="0"/>
              <a:t> </a:t>
            </a:r>
            <a:r>
              <a:rPr lang="en-US" dirty="0" err="1"/>
              <a:t>jezik</a:t>
            </a:r>
            <a:r>
              <a:rPr lang="en-US" dirty="0"/>
              <a:t>.</a:t>
            </a:r>
            <a:r>
              <a:rPr lang="sr-Latn-RS" dirty="0"/>
              <a:t>)</a:t>
            </a:r>
          </a:p>
          <a:p>
            <a:r>
              <a:rPr lang="en-US" b="1" dirty="0"/>
              <a:t>1853.</a:t>
            </a:r>
            <a:r>
              <a:rPr lang="en-US" dirty="0"/>
              <a:t> </a:t>
            </a:r>
            <a:r>
              <a:rPr lang="en-US" dirty="0" err="1"/>
              <a:t>godine</a:t>
            </a:r>
            <a:r>
              <a:rPr lang="en-US" dirty="0"/>
              <a:t> </a:t>
            </a:r>
            <a:r>
              <a:rPr lang="en-US" dirty="0" err="1"/>
              <a:t>jedno</a:t>
            </a:r>
            <a:r>
              <a:rPr lang="en-US" dirty="0"/>
              <a:t> </a:t>
            </a:r>
            <a:r>
              <a:rPr lang="en-US" dirty="0" err="1"/>
              <a:t>od</a:t>
            </a:r>
            <a:r>
              <a:rPr lang="en-US" dirty="0"/>
              <a:t> </a:t>
            </a:r>
            <a:r>
              <a:rPr lang="en-US" dirty="0" err="1"/>
              <a:t>formiranih</a:t>
            </a:r>
            <a:r>
              <a:rPr lang="en-US" dirty="0"/>
              <a:t> </a:t>
            </a:r>
            <a:r>
              <a:rPr lang="en-US" dirty="0" err="1"/>
              <a:t>odeljenja</a:t>
            </a:r>
            <a:r>
              <a:rPr lang="sr-Latn-RS" dirty="0"/>
              <a:t> Liceja</a:t>
            </a:r>
            <a:r>
              <a:rPr lang="en-US" dirty="0"/>
              <a:t> je </a:t>
            </a:r>
            <a:r>
              <a:rPr lang="en-US" dirty="0" err="1"/>
              <a:t>bilo</a:t>
            </a:r>
            <a:r>
              <a:rPr lang="en-US" dirty="0"/>
              <a:t> </a:t>
            </a:r>
            <a:r>
              <a:rPr lang="en-US" b="1" dirty="0" err="1"/>
              <a:t>Odjelenije</a:t>
            </a:r>
            <a:r>
              <a:rPr lang="en-US" b="1" dirty="0"/>
              <a:t> </a:t>
            </a:r>
            <a:r>
              <a:rPr lang="en-US" b="1" dirty="0" err="1"/>
              <a:t>jestestoslovno</a:t>
            </a:r>
            <a:r>
              <a:rPr lang="en-US" b="1" dirty="0"/>
              <a:t> </a:t>
            </a:r>
            <a:r>
              <a:rPr lang="en-US" b="1" dirty="0" err="1"/>
              <a:t>i</a:t>
            </a:r>
            <a:r>
              <a:rPr lang="en-US" b="1" dirty="0"/>
              <a:t> </a:t>
            </a:r>
            <a:r>
              <a:rPr lang="en-US" b="1" dirty="0" err="1"/>
              <a:t>tehničesko</a:t>
            </a:r>
            <a:r>
              <a:rPr lang="en-US" b="1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kom</a:t>
            </a:r>
            <a:r>
              <a:rPr lang="en-US" dirty="0"/>
              <a:t> </a:t>
            </a:r>
            <a:r>
              <a:rPr lang="en-US" dirty="0" err="1"/>
              <a:t>počinje</a:t>
            </a:r>
            <a:r>
              <a:rPr lang="en-US" dirty="0"/>
              <a:t> </a:t>
            </a:r>
            <a:r>
              <a:rPr lang="en-US" dirty="0" err="1"/>
              <a:t>prvi</a:t>
            </a:r>
            <a:r>
              <a:rPr lang="en-US" dirty="0"/>
              <a:t> put </a:t>
            </a:r>
            <a:r>
              <a:rPr lang="en-US" dirty="0" err="1"/>
              <a:t>obrazovanje</a:t>
            </a:r>
            <a:r>
              <a:rPr lang="en-US" dirty="0"/>
              <a:t> </a:t>
            </a:r>
            <a:r>
              <a:rPr lang="en-US" dirty="0" err="1"/>
              <a:t>inženjera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fakultetskom</a:t>
            </a:r>
            <a:r>
              <a:rPr lang="en-US" dirty="0"/>
              <a:t> </a:t>
            </a:r>
            <a:r>
              <a:rPr lang="en-US" dirty="0" err="1"/>
              <a:t>nivou</a:t>
            </a:r>
            <a:r>
              <a:rPr lang="en-US" dirty="0"/>
              <a:t> u </a:t>
            </a:r>
            <a:r>
              <a:rPr lang="en-US" dirty="0" err="1"/>
              <a:t>Srbiji</a:t>
            </a:r>
            <a:r>
              <a:rPr lang="en-US" dirty="0"/>
              <a:t>.</a:t>
            </a:r>
            <a:endParaRPr lang="sr-Latn-RS" dirty="0"/>
          </a:p>
          <a:p>
            <a:r>
              <a:rPr lang="sr-Latn-RS" b="1" dirty="0"/>
              <a:t>1863</a:t>
            </a:r>
            <a:r>
              <a:rPr lang="sr-Latn-RS" dirty="0"/>
              <a:t>. iz ovog odelenja se stvara </a:t>
            </a:r>
            <a:r>
              <a:rPr lang="sr-Latn-RS" b="1" dirty="0"/>
              <a:t>Velika škola </a:t>
            </a:r>
            <a:r>
              <a:rPr lang="sr-Latn-RS" dirty="0"/>
              <a:t>koja se kasnije deli na Tehnički, Filozofski i Pravni fakultet u Beogradu.</a:t>
            </a:r>
          </a:p>
          <a:p>
            <a:r>
              <a:rPr lang="sr-Latn-RS" dirty="0"/>
              <a:t>1890. osnovano </a:t>
            </a:r>
            <a:r>
              <a:rPr lang="en-US" b="1" dirty="0" err="1"/>
              <a:t>Udruženja</a:t>
            </a:r>
            <a:r>
              <a:rPr lang="en-US" b="1" dirty="0"/>
              <a:t> </a:t>
            </a:r>
            <a:r>
              <a:rPr lang="en-US" b="1" dirty="0" err="1"/>
              <a:t>srpskih</a:t>
            </a:r>
            <a:r>
              <a:rPr lang="en-US" b="1" dirty="0"/>
              <a:t> </a:t>
            </a:r>
            <a:r>
              <a:rPr lang="en-US" b="1" dirty="0" err="1"/>
              <a:t>inženjera</a:t>
            </a:r>
            <a:r>
              <a:rPr lang="en-US" b="1" dirty="0"/>
              <a:t> </a:t>
            </a:r>
            <a:r>
              <a:rPr lang="sr-Latn-RS" dirty="0"/>
              <a:t>(počasni član je bio</a:t>
            </a:r>
            <a:r>
              <a:rPr lang="sr-Latn-RS" b="1" dirty="0"/>
              <a:t> N</a:t>
            </a:r>
            <a:r>
              <a:rPr lang="en-US" b="1" dirty="0" err="1"/>
              <a:t>i</a:t>
            </a:r>
            <a:r>
              <a:rPr lang="sr-Latn-RS" b="1" dirty="0"/>
              <a:t>kola Tesla</a:t>
            </a:r>
            <a:r>
              <a:rPr lang="sr-Latn-RS" dirty="0"/>
              <a:t>).</a:t>
            </a:r>
          </a:p>
          <a:p>
            <a:r>
              <a:rPr lang="sr-Latn-RS" b="1" dirty="0"/>
              <a:t>1905.</a:t>
            </a:r>
            <a:r>
              <a:rPr lang="sr-Latn-RS" dirty="0"/>
              <a:t> Velika škola se pretvara u </a:t>
            </a:r>
            <a:r>
              <a:rPr lang="sr-Latn-RS" b="1" dirty="0"/>
              <a:t>Univerzitet u Beogradu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1906/1907. </a:t>
            </a:r>
            <a:r>
              <a:rPr lang="en-US" dirty="0" err="1"/>
              <a:t>godine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Tehnički</a:t>
            </a:r>
            <a:r>
              <a:rPr lang="en-US" dirty="0"/>
              <a:t> </a:t>
            </a:r>
            <a:r>
              <a:rPr lang="en-US" dirty="0" err="1"/>
              <a:t>fakultet</a:t>
            </a:r>
            <a:r>
              <a:rPr lang="en-US" dirty="0"/>
              <a:t> </a:t>
            </a:r>
            <a:r>
              <a:rPr lang="en-US" dirty="0" err="1"/>
              <a:t>bilo</a:t>
            </a:r>
            <a:r>
              <a:rPr lang="en-US" dirty="0"/>
              <a:t> je </a:t>
            </a:r>
            <a:r>
              <a:rPr lang="en-US" dirty="0" err="1"/>
              <a:t>upisano</a:t>
            </a:r>
            <a:r>
              <a:rPr lang="en-US" dirty="0"/>
              <a:t> 149 </a:t>
            </a:r>
            <a:r>
              <a:rPr lang="en-US" dirty="0" err="1"/>
              <a:t>studenata</a:t>
            </a:r>
            <a:r>
              <a:rPr lang="en-US" dirty="0"/>
              <a:t>, </a:t>
            </a:r>
            <a:r>
              <a:rPr lang="en-US" dirty="0" err="1"/>
              <a:t>od</a:t>
            </a:r>
            <a:r>
              <a:rPr lang="en-US" dirty="0"/>
              <a:t> toga 99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smeru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građevinske</a:t>
            </a:r>
            <a:r>
              <a:rPr lang="en-US" dirty="0"/>
              <a:t> </a:t>
            </a:r>
            <a:r>
              <a:rPr lang="en-US" dirty="0" err="1"/>
              <a:t>inženjere</a:t>
            </a:r>
            <a:r>
              <a:rPr lang="en-US" dirty="0"/>
              <a:t>, a </a:t>
            </a:r>
            <a:r>
              <a:rPr lang="en-US" dirty="0" err="1"/>
              <a:t>ostali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odsecima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arhitekte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mašinske</a:t>
            </a:r>
            <a:r>
              <a:rPr lang="en-US" dirty="0"/>
              <a:t> </a:t>
            </a:r>
            <a:r>
              <a:rPr lang="en-US" dirty="0" err="1"/>
              <a:t>inženjere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www.grf.bg.ac.rs/fakultet/is</a:t>
            </a:r>
            <a:r>
              <a:rPr lang="en-US" dirty="0"/>
              <a:t>).</a:t>
            </a:r>
            <a:endParaRPr lang="sr-Latn-RS" dirty="0"/>
          </a:p>
          <a:p>
            <a:endParaRPr lang="sr-Latn-RS" dirty="0"/>
          </a:p>
          <a:p>
            <a:r>
              <a:rPr lang="en-US" dirty="0" err="1"/>
              <a:t>Veći</a:t>
            </a:r>
            <a:r>
              <a:rPr lang="en-US" dirty="0"/>
              <a:t> </a:t>
            </a:r>
            <a:r>
              <a:rPr lang="en-US" dirty="0" err="1"/>
              <a:t>društveni</a:t>
            </a:r>
            <a:r>
              <a:rPr lang="en-US" dirty="0"/>
              <a:t> </a:t>
            </a:r>
            <a:r>
              <a:rPr lang="en-US" dirty="0" err="1"/>
              <a:t>ugled</a:t>
            </a:r>
            <a:r>
              <a:rPr lang="en-US" dirty="0"/>
              <a:t> </a:t>
            </a:r>
            <a:r>
              <a:rPr lang="en-US" dirty="0" err="1"/>
              <a:t>imali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klasični</a:t>
            </a:r>
            <a:r>
              <a:rPr lang="en-US" dirty="0"/>
              <a:t> </a:t>
            </a:r>
            <a:r>
              <a:rPr lang="en-US" dirty="0" err="1"/>
              <a:t>predmeti</a:t>
            </a:r>
            <a:r>
              <a:rPr lang="en-US" dirty="0"/>
              <a:t>,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pravo</a:t>
            </a:r>
            <a:r>
              <a:rPr lang="en-US" dirty="0"/>
              <a:t>, </a:t>
            </a:r>
            <a:r>
              <a:rPr lang="en-US" dirty="0" err="1"/>
              <a:t>filozofija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medicina</a:t>
            </a:r>
            <a:r>
              <a:rPr lang="en-US" dirty="0"/>
              <a:t>, </a:t>
            </a:r>
            <a:r>
              <a:rPr lang="en-US" dirty="0" err="1"/>
              <a:t>dok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diplome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stručnim</a:t>
            </a:r>
            <a:r>
              <a:rPr lang="en-US" dirty="0"/>
              <a:t> </a:t>
            </a:r>
            <a:r>
              <a:rPr lang="en-US" dirty="0" err="1"/>
              <a:t>kvalifikacijama</a:t>
            </a:r>
            <a:r>
              <a:rPr lang="en-US" dirty="0"/>
              <a:t> </a:t>
            </a:r>
            <a:r>
              <a:rPr lang="en-US" dirty="0" err="1"/>
              <a:t>iz</a:t>
            </a:r>
            <a:r>
              <a:rPr lang="en-US" dirty="0"/>
              <a:t> </a:t>
            </a:r>
            <a:r>
              <a:rPr lang="en-US" dirty="0" err="1"/>
              <a:t>ekonomije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inženjerskih</a:t>
            </a:r>
            <a:r>
              <a:rPr lang="en-US" dirty="0"/>
              <a:t> </a:t>
            </a:r>
            <a:r>
              <a:rPr lang="en-US" dirty="0" err="1"/>
              <a:t>struka</a:t>
            </a:r>
            <a:r>
              <a:rPr lang="en-US" dirty="0"/>
              <a:t> </a:t>
            </a:r>
            <a:r>
              <a:rPr lang="en-US" dirty="0" err="1"/>
              <a:t>privlačile</a:t>
            </a:r>
            <a:r>
              <a:rPr lang="en-US" dirty="0"/>
              <a:t> </a:t>
            </a:r>
            <a:r>
              <a:rPr lang="en-US" dirty="0" err="1"/>
              <a:t>mnogo</a:t>
            </a:r>
            <a:r>
              <a:rPr lang="en-US" dirty="0"/>
              <a:t> </a:t>
            </a:r>
            <a:r>
              <a:rPr lang="en-US" dirty="0" err="1"/>
              <a:t>manje</a:t>
            </a:r>
            <a:r>
              <a:rPr lang="en-US" dirty="0"/>
              <a:t> </a:t>
            </a:r>
            <a:r>
              <a:rPr lang="en-US" dirty="0" err="1"/>
              <a:t>polaznika</a:t>
            </a:r>
            <a:r>
              <a:rPr lang="en-US" dirty="0"/>
              <a:t>. </a:t>
            </a:r>
            <a:endParaRPr lang="sr-Latn-RS" dirty="0"/>
          </a:p>
          <a:p>
            <a:endParaRPr lang="sr-Latn-RS" dirty="0"/>
          </a:p>
          <a:p>
            <a:r>
              <a:rPr lang="en-US" dirty="0" err="1"/>
              <a:t>Od</a:t>
            </a:r>
            <a:r>
              <a:rPr lang="en-US" dirty="0"/>
              <a:t> </a:t>
            </a:r>
            <a:r>
              <a:rPr lang="en-US" dirty="0" err="1"/>
              <a:t>oko</a:t>
            </a:r>
            <a:r>
              <a:rPr lang="en-US" dirty="0"/>
              <a:t> 30.000 </a:t>
            </a:r>
            <a:r>
              <a:rPr lang="en-US" dirty="0" err="1"/>
              <a:t>studenata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između</a:t>
            </a:r>
            <a:r>
              <a:rPr lang="en-US" dirty="0"/>
              <a:t> 1919. </a:t>
            </a:r>
            <a:r>
              <a:rPr lang="en-US" dirty="0" err="1"/>
              <a:t>i</a:t>
            </a:r>
            <a:r>
              <a:rPr lang="en-US" dirty="0"/>
              <a:t> 1941. </a:t>
            </a:r>
            <a:r>
              <a:rPr lang="en-US" dirty="0" err="1"/>
              <a:t>izašli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univerziteta</a:t>
            </a:r>
            <a:r>
              <a:rPr lang="en-US" dirty="0"/>
              <a:t>, </a:t>
            </a:r>
            <a:r>
              <a:rPr lang="en-US" dirty="0" err="1"/>
              <a:t>dve</a:t>
            </a:r>
            <a:r>
              <a:rPr lang="en-US" dirty="0"/>
              <a:t> </a:t>
            </a:r>
            <a:r>
              <a:rPr lang="en-US" dirty="0" err="1"/>
              <a:t>trećine</a:t>
            </a:r>
            <a:r>
              <a:rPr lang="en-US" dirty="0"/>
              <a:t> je </a:t>
            </a:r>
            <a:r>
              <a:rPr lang="en-US" dirty="0" err="1"/>
              <a:t>pohađalo</a:t>
            </a:r>
            <a:r>
              <a:rPr lang="en-US" dirty="0"/>
              <a:t> </a:t>
            </a:r>
            <a:r>
              <a:rPr lang="en-US" dirty="0" err="1"/>
              <a:t>pravni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filozofski</a:t>
            </a:r>
            <a:r>
              <a:rPr lang="en-US" dirty="0"/>
              <a:t> </a:t>
            </a:r>
            <a:r>
              <a:rPr lang="en-US" dirty="0" err="1"/>
              <a:t>fakultet</a:t>
            </a:r>
            <a:r>
              <a:rPr lang="en-US" dirty="0"/>
              <a:t>“(</a:t>
            </a:r>
            <a:r>
              <a:rPr lang="en-US" dirty="0" err="1"/>
              <a:t>Čalić</a:t>
            </a:r>
            <a:r>
              <a:rPr lang="en-US" dirty="0"/>
              <a:t>, 2004: 284-285).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C8685E-63C5-4F1A-9F69-30C744FCFE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694" y="1758887"/>
            <a:ext cx="5118306" cy="509911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4609462-07FF-4CFF-A8CB-60EC550D9BE3}"/>
              </a:ext>
            </a:extLst>
          </p:cNvPr>
          <p:cNvSpPr txBox="1"/>
          <p:nvPr/>
        </p:nvSpPr>
        <p:spPr>
          <a:xfrm>
            <a:off x="1905000" y="533400"/>
            <a:ext cx="5867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TEHNI</a:t>
            </a:r>
            <a:r>
              <a:rPr lang="sr-Latn-RS" sz="4000" b="1" dirty="0"/>
              <a:t>ČKA INTELIGENCIJA</a:t>
            </a:r>
          </a:p>
          <a:p>
            <a:pPr algn="ctr"/>
            <a:r>
              <a:rPr lang="sr-Latn-RS" sz="4000" b="1" dirty="0"/>
              <a:t>DANAS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3342714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Tehnička inteligencija danas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1969/70.</a:t>
            </a:r>
            <a:r>
              <a:rPr lang="sr-Latn-RS" dirty="0"/>
              <a:t>-</a:t>
            </a:r>
            <a:r>
              <a:rPr lang="en-US" dirty="0"/>
              <a:t> u </a:t>
            </a:r>
            <a:r>
              <a:rPr lang="en-US" dirty="0" err="1"/>
              <a:t>oblasti</a:t>
            </a:r>
            <a:r>
              <a:rPr lang="en-US" dirty="0"/>
              <a:t> </a:t>
            </a:r>
            <a:r>
              <a:rPr lang="en-US" dirty="0" err="1"/>
              <a:t>prirodno-matematičkih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tehničkih</a:t>
            </a:r>
            <a:r>
              <a:rPr lang="en-US" dirty="0"/>
              <a:t> </a:t>
            </a:r>
            <a:r>
              <a:rPr lang="en-US" dirty="0" err="1"/>
              <a:t>nauka</a:t>
            </a:r>
            <a:r>
              <a:rPr lang="en-US" dirty="0"/>
              <a:t>, </a:t>
            </a:r>
            <a:r>
              <a:rPr lang="en-US" dirty="0" err="1"/>
              <a:t>fakultet</a:t>
            </a:r>
            <a:r>
              <a:rPr lang="en-US" dirty="0"/>
              <a:t> </a:t>
            </a:r>
            <a:r>
              <a:rPr lang="en-US" dirty="0" err="1"/>
              <a:t>završilo</a:t>
            </a:r>
            <a:r>
              <a:rPr lang="en-US" dirty="0"/>
              <a:t> </a:t>
            </a:r>
            <a:r>
              <a:rPr lang="en-US" dirty="0" err="1"/>
              <a:t>ukupno</a:t>
            </a:r>
            <a:r>
              <a:rPr lang="en-US" dirty="0"/>
              <a:t> </a:t>
            </a:r>
            <a:r>
              <a:rPr lang="en-US" b="1" dirty="0"/>
              <a:t>2026 </a:t>
            </a:r>
            <a:r>
              <a:rPr lang="en-US" dirty="0" err="1"/>
              <a:t>studenata</a:t>
            </a:r>
            <a:r>
              <a:rPr lang="en-US" dirty="0"/>
              <a:t>. </a:t>
            </a:r>
            <a:r>
              <a:rPr lang="en-US" dirty="0" err="1"/>
              <a:t>Od</a:t>
            </a:r>
            <a:r>
              <a:rPr lang="en-US" dirty="0"/>
              <a:t> toga </a:t>
            </a:r>
            <a:r>
              <a:rPr lang="en-US" b="1" dirty="0"/>
              <a:t>455</a:t>
            </a:r>
            <a:r>
              <a:rPr lang="en-US" dirty="0"/>
              <a:t> </a:t>
            </a:r>
            <a:r>
              <a:rPr lang="en-US" dirty="0" err="1"/>
              <a:t>studenata</a:t>
            </a:r>
            <a:r>
              <a:rPr lang="en-US" dirty="0"/>
              <a:t> u </a:t>
            </a:r>
            <a:r>
              <a:rPr lang="en-US" dirty="0" err="1"/>
              <a:t>oblasti</a:t>
            </a:r>
            <a:r>
              <a:rPr lang="en-US" dirty="0"/>
              <a:t> </a:t>
            </a:r>
            <a:r>
              <a:rPr lang="en-US" b="1" dirty="0" err="1"/>
              <a:t>prirodno-matematičkih</a:t>
            </a:r>
            <a:r>
              <a:rPr lang="en-US" b="1" dirty="0"/>
              <a:t> </a:t>
            </a:r>
            <a:r>
              <a:rPr lang="en-US" b="1" dirty="0" err="1"/>
              <a:t>nauka</a:t>
            </a:r>
            <a:r>
              <a:rPr lang="en-US" dirty="0"/>
              <a:t>, a </a:t>
            </a:r>
            <a:r>
              <a:rPr lang="en-US" b="1" dirty="0"/>
              <a:t>1575</a:t>
            </a:r>
            <a:r>
              <a:rPr lang="en-US" dirty="0"/>
              <a:t> u </a:t>
            </a:r>
            <a:r>
              <a:rPr lang="en-US" dirty="0" err="1"/>
              <a:t>oblasti</a:t>
            </a:r>
            <a:r>
              <a:rPr lang="en-US" dirty="0"/>
              <a:t> </a:t>
            </a:r>
            <a:r>
              <a:rPr lang="en-US" b="1" dirty="0" err="1"/>
              <a:t>tehničkih</a:t>
            </a:r>
            <a:r>
              <a:rPr lang="en-US" dirty="0"/>
              <a:t> (</a:t>
            </a:r>
            <a:r>
              <a:rPr lang="en-US" dirty="0" err="1"/>
              <a:t>Statistički</a:t>
            </a:r>
            <a:r>
              <a:rPr lang="en-US" dirty="0"/>
              <a:t> </a:t>
            </a:r>
            <a:r>
              <a:rPr lang="en-US" dirty="0" err="1"/>
              <a:t>godišnjak</a:t>
            </a:r>
            <a:r>
              <a:rPr lang="en-US" dirty="0"/>
              <a:t> </a:t>
            </a:r>
            <a:r>
              <a:rPr lang="en-US" dirty="0" err="1"/>
              <a:t>Republike</a:t>
            </a:r>
            <a:r>
              <a:rPr lang="en-US" dirty="0"/>
              <a:t> </a:t>
            </a:r>
            <a:r>
              <a:rPr lang="en-US" dirty="0" err="1"/>
              <a:t>Srbije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Crne</a:t>
            </a:r>
            <a:r>
              <a:rPr lang="en-US" dirty="0"/>
              <a:t> Gore, 2003: 361).</a:t>
            </a:r>
            <a:endParaRPr lang="sr-Latn-RS" dirty="0"/>
          </a:p>
          <a:p>
            <a:r>
              <a:rPr lang="en-US" dirty="0"/>
              <a:t> </a:t>
            </a:r>
            <a:r>
              <a:rPr lang="en-US" b="1" dirty="0"/>
              <a:t>2015/16</a:t>
            </a:r>
            <a:r>
              <a:rPr lang="en-US" dirty="0"/>
              <a:t>.</a:t>
            </a:r>
            <a:r>
              <a:rPr lang="sr-Latn-RS" dirty="0"/>
              <a:t>-</a:t>
            </a:r>
            <a:r>
              <a:rPr lang="en-US" dirty="0"/>
              <a:t> u </a:t>
            </a:r>
            <a:r>
              <a:rPr lang="en-US" dirty="0" err="1"/>
              <a:t>oblasti</a:t>
            </a:r>
            <a:r>
              <a:rPr lang="en-US" dirty="0"/>
              <a:t> </a:t>
            </a:r>
            <a:r>
              <a:rPr lang="en-US" dirty="0" err="1"/>
              <a:t>prirodnih</a:t>
            </a:r>
            <a:r>
              <a:rPr lang="en-US" dirty="0"/>
              <a:t> </a:t>
            </a:r>
            <a:r>
              <a:rPr lang="en-US" dirty="0" err="1"/>
              <a:t>nauka</a:t>
            </a:r>
            <a:r>
              <a:rPr lang="en-US" dirty="0"/>
              <a:t>, </a:t>
            </a:r>
            <a:r>
              <a:rPr lang="en-US" dirty="0" err="1"/>
              <a:t>matematike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statistike</a:t>
            </a:r>
            <a:r>
              <a:rPr lang="en-US" dirty="0"/>
              <a:t> </a:t>
            </a:r>
            <a:r>
              <a:rPr lang="en-US" dirty="0" err="1"/>
              <a:t>imamo</a:t>
            </a:r>
            <a:r>
              <a:rPr lang="en-US" dirty="0"/>
              <a:t> </a:t>
            </a:r>
            <a:r>
              <a:rPr lang="en-US" b="1" dirty="0"/>
              <a:t>2277 </a:t>
            </a:r>
            <a:r>
              <a:rPr lang="en-US" dirty="0" err="1"/>
              <a:t>diplomirana</a:t>
            </a:r>
            <a:r>
              <a:rPr lang="en-US" dirty="0"/>
              <a:t> </a:t>
            </a:r>
            <a:r>
              <a:rPr lang="en-US" dirty="0" err="1"/>
              <a:t>studenta</a:t>
            </a:r>
            <a:r>
              <a:rPr lang="en-US" dirty="0"/>
              <a:t>, u </a:t>
            </a:r>
            <a:r>
              <a:rPr lang="en-US" dirty="0" err="1"/>
              <a:t>oblasti</a:t>
            </a:r>
            <a:r>
              <a:rPr lang="en-US" dirty="0"/>
              <a:t> </a:t>
            </a:r>
            <a:r>
              <a:rPr lang="en-US" dirty="0" err="1"/>
              <a:t>informaciono-komunikacionih</a:t>
            </a:r>
            <a:r>
              <a:rPr lang="en-US" dirty="0"/>
              <a:t> </a:t>
            </a:r>
            <a:r>
              <a:rPr lang="en-US" dirty="0" err="1"/>
              <a:t>tehnologija</a:t>
            </a:r>
            <a:r>
              <a:rPr lang="en-US" dirty="0"/>
              <a:t> </a:t>
            </a:r>
            <a:r>
              <a:rPr lang="en-US" b="1" dirty="0"/>
              <a:t>2564</a:t>
            </a:r>
            <a:r>
              <a:rPr lang="en-US" dirty="0"/>
              <a:t> </a:t>
            </a:r>
            <a:r>
              <a:rPr lang="en-US" dirty="0" err="1"/>
              <a:t>diplomirana</a:t>
            </a:r>
            <a:r>
              <a:rPr lang="en-US" dirty="0"/>
              <a:t> </a:t>
            </a:r>
            <a:r>
              <a:rPr lang="en-US" dirty="0" err="1"/>
              <a:t>studenta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u </a:t>
            </a:r>
            <a:r>
              <a:rPr lang="en-US" dirty="0" err="1"/>
              <a:t>oblasti</a:t>
            </a:r>
            <a:r>
              <a:rPr lang="en-US" dirty="0"/>
              <a:t> </a:t>
            </a:r>
            <a:r>
              <a:rPr lang="en-US" dirty="0" err="1"/>
              <a:t>inženjerstva</a:t>
            </a:r>
            <a:r>
              <a:rPr lang="en-US" dirty="0"/>
              <a:t>, </a:t>
            </a:r>
            <a:r>
              <a:rPr lang="en-US" dirty="0" err="1"/>
              <a:t>proizvodnje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građevinarstva</a:t>
            </a:r>
            <a:r>
              <a:rPr lang="en-US" dirty="0"/>
              <a:t> </a:t>
            </a:r>
            <a:r>
              <a:rPr lang="en-US" b="1" dirty="0"/>
              <a:t>8198</a:t>
            </a:r>
            <a:r>
              <a:rPr lang="en-US" dirty="0"/>
              <a:t> </a:t>
            </a:r>
            <a:r>
              <a:rPr lang="en-US" dirty="0" err="1"/>
              <a:t>diplomirana</a:t>
            </a:r>
            <a:r>
              <a:rPr lang="en-US" dirty="0"/>
              <a:t> </a:t>
            </a:r>
            <a:r>
              <a:rPr lang="en-US" dirty="0" err="1"/>
              <a:t>studenta</a:t>
            </a:r>
            <a:r>
              <a:rPr lang="en-US" dirty="0"/>
              <a:t> (</a:t>
            </a:r>
            <a:r>
              <a:rPr lang="en-US" dirty="0" err="1"/>
              <a:t>Statistički</a:t>
            </a:r>
            <a:r>
              <a:rPr lang="en-US" dirty="0"/>
              <a:t> </a:t>
            </a:r>
            <a:r>
              <a:rPr lang="en-US" dirty="0" err="1"/>
              <a:t>godišnjak</a:t>
            </a:r>
            <a:r>
              <a:rPr lang="en-US" dirty="0"/>
              <a:t>, 2017: 118).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304800" y="381000"/>
          <a:ext cx="8610601" cy="1676400"/>
        </p:xfrm>
        <a:graphic>
          <a:graphicData uri="http://schemas.openxmlformats.org/drawingml/2006/table">
            <a:tbl>
              <a:tblPr/>
              <a:tblGrid>
                <a:gridCol w="6012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79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79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46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95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844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047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58800">
                <a:tc gridSpan="7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latin typeface="Times New Roman"/>
                          <a:ea typeface="Calibri"/>
                          <a:cs typeface="Times New Roman"/>
                        </a:rPr>
                        <a:t>Broj</a:t>
                      </a:r>
                      <a:r>
                        <a:rPr lang="en-US" sz="1600" b="1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b="1" dirty="0" err="1">
                          <a:latin typeface="Times New Roman"/>
                          <a:ea typeface="Calibri"/>
                          <a:cs typeface="Times New Roman"/>
                        </a:rPr>
                        <a:t>upisanih</a:t>
                      </a:r>
                      <a:r>
                        <a:rPr lang="en-US" sz="1600" b="1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b="1" dirty="0" err="1">
                          <a:latin typeface="Times New Roman"/>
                          <a:ea typeface="Calibri"/>
                          <a:cs typeface="Times New Roman"/>
                        </a:rPr>
                        <a:t>studenata</a:t>
                      </a:r>
                      <a:r>
                        <a:rPr lang="en-US" sz="1600" b="1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b="1" dirty="0" err="1">
                          <a:latin typeface="Times New Roman"/>
                          <a:ea typeface="Calibri"/>
                          <a:cs typeface="Times New Roman"/>
                        </a:rPr>
                        <a:t>na</a:t>
                      </a:r>
                      <a:r>
                        <a:rPr lang="en-US" sz="1600" b="1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b="1" dirty="0" err="1">
                          <a:latin typeface="Times New Roman"/>
                          <a:ea typeface="Calibri"/>
                          <a:cs typeface="Times New Roman"/>
                        </a:rPr>
                        <a:t>fakultetima</a:t>
                      </a:r>
                      <a:r>
                        <a:rPr lang="en-US" sz="1600" b="1" dirty="0">
                          <a:latin typeface="Times New Roman"/>
                          <a:ea typeface="Calibri"/>
                          <a:cs typeface="Times New Roman"/>
                        </a:rPr>
                        <a:t> u </a:t>
                      </a:r>
                      <a:r>
                        <a:rPr lang="en-US" sz="1600" b="1" dirty="0" err="1">
                          <a:latin typeface="Times New Roman"/>
                          <a:ea typeface="Calibri"/>
                          <a:cs typeface="Times New Roman"/>
                        </a:rPr>
                        <a:t>Srbiji</a:t>
                      </a:r>
                      <a:r>
                        <a:rPr lang="en-US" sz="1600" b="1" dirty="0">
                          <a:latin typeface="Times New Roman"/>
                          <a:ea typeface="Calibri"/>
                          <a:cs typeface="Times New Roman"/>
                        </a:rPr>
                        <a:t> u </a:t>
                      </a:r>
                      <a:r>
                        <a:rPr lang="en-US" sz="1600" b="1" dirty="0" err="1">
                          <a:latin typeface="Times New Roman"/>
                          <a:ea typeface="Calibri"/>
                          <a:cs typeface="Times New Roman"/>
                        </a:rPr>
                        <a:t>polju</a:t>
                      </a:r>
                      <a:r>
                        <a:rPr lang="en-US" sz="1600" b="1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b="1" dirty="0" err="1">
                          <a:latin typeface="Times New Roman"/>
                          <a:ea typeface="Calibri"/>
                          <a:cs typeface="Times New Roman"/>
                        </a:rPr>
                        <a:t>tehnike</a:t>
                      </a:r>
                      <a:r>
                        <a:rPr lang="en-US" sz="1600" b="1" dirty="0">
                          <a:latin typeface="Times New Roman"/>
                          <a:ea typeface="Calibri"/>
                          <a:cs typeface="Times New Roman"/>
                        </a:rPr>
                        <a:t> (</a:t>
                      </a:r>
                      <a:r>
                        <a:rPr lang="en-US" sz="1600" b="1" dirty="0" err="1">
                          <a:latin typeface="Times New Roman"/>
                          <a:ea typeface="Calibri"/>
                          <a:cs typeface="Times New Roman"/>
                        </a:rPr>
                        <a:t>inženjerstva</a:t>
                      </a:r>
                      <a:r>
                        <a:rPr lang="en-US" sz="1600" b="1" dirty="0">
                          <a:latin typeface="Times New Roman"/>
                          <a:ea typeface="Calibri"/>
                          <a:cs typeface="Times New Roman"/>
                        </a:rPr>
                        <a:t>), </a:t>
                      </a:r>
                      <a:r>
                        <a:rPr lang="en-US" sz="1600" b="1" dirty="0" err="1">
                          <a:latin typeface="Times New Roman"/>
                          <a:ea typeface="Calibri"/>
                          <a:cs typeface="Times New Roman"/>
                        </a:rPr>
                        <a:t>proizvodnje</a:t>
                      </a:r>
                      <a:r>
                        <a:rPr lang="en-US" sz="1600" b="1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b="1" dirty="0" err="1">
                          <a:latin typeface="Times New Roman"/>
                          <a:ea typeface="Calibri"/>
                          <a:cs typeface="Times New Roman"/>
                        </a:rPr>
                        <a:t>i</a:t>
                      </a:r>
                      <a:r>
                        <a:rPr lang="en-US" sz="1600" b="1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b="1" dirty="0" err="1">
                          <a:latin typeface="Times New Roman"/>
                          <a:ea typeface="Calibri"/>
                          <a:cs typeface="Times New Roman"/>
                        </a:rPr>
                        <a:t>građevinarstva</a:t>
                      </a:r>
                      <a:endParaRPr lang="en-US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88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Times New Roman"/>
                        </a:rPr>
                        <a:t>2008/09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Times New Roman"/>
                        </a:rPr>
                        <a:t>2009/10 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Times New Roman"/>
                        </a:rPr>
                        <a:t>2010/11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2012/13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2013/14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2014/15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2015/16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88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33397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32272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Times New Roman"/>
                        </a:rPr>
                        <a:t>32528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Times New Roman"/>
                        </a:rPr>
                        <a:t>38215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Times New Roman"/>
                        </a:rPr>
                        <a:t>38337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Times New Roman"/>
                        </a:rPr>
                        <a:t>40172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Times New Roman"/>
                        </a:rPr>
                        <a:t>45298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2133600"/>
            <a:ext cx="83058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90488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r-Latn-R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                 </a:t>
            </a:r>
            <a:r>
              <a:rPr kumimoji="0" 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Izvor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: </a:t>
            </a:r>
            <a:r>
              <a:rPr kumimoji="0" lang="en-US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Statistički</a:t>
            </a:r>
            <a:r>
              <a:rPr kumimoji="0" lang="en-US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godi</a:t>
            </a:r>
            <a:r>
              <a:rPr kumimoji="0" lang="en-US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š</a:t>
            </a:r>
            <a:r>
              <a:rPr kumimoji="0" lang="en-US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njak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(2010, 2011, 2012, 2014, 2015, 2016, 2017).</a:t>
            </a:r>
            <a:endParaRPr kumimoji="0" 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09601" y="3276600"/>
          <a:ext cx="8534399" cy="2133600"/>
        </p:xfrm>
        <a:graphic>
          <a:graphicData uri="http://schemas.openxmlformats.org/drawingml/2006/table">
            <a:tbl>
              <a:tblPr/>
              <a:tblGrid>
                <a:gridCol w="5985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97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3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2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43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760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988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11200">
                <a:tc gridSpan="7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latin typeface="Times New Roman"/>
                          <a:ea typeface="Calibri"/>
                          <a:cs typeface="Times New Roman"/>
                        </a:rPr>
                        <a:t>Broj</a:t>
                      </a:r>
                      <a:r>
                        <a:rPr lang="en-US" sz="1800" b="1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b="1" dirty="0" err="1">
                          <a:latin typeface="Times New Roman"/>
                          <a:ea typeface="Calibri"/>
                          <a:cs typeface="Times New Roman"/>
                        </a:rPr>
                        <a:t>upisanih</a:t>
                      </a:r>
                      <a:r>
                        <a:rPr lang="en-US" sz="1800" b="1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b="1" dirty="0" err="1">
                          <a:latin typeface="Times New Roman"/>
                          <a:ea typeface="Calibri"/>
                          <a:cs typeface="Times New Roman"/>
                        </a:rPr>
                        <a:t>studenata</a:t>
                      </a:r>
                      <a:r>
                        <a:rPr lang="en-US" sz="1800" b="1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b="1" dirty="0" err="1">
                          <a:latin typeface="Times New Roman"/>
                          <a:ea typeface="Calibri"/>
                          <a:cs typeface="Times New Roman"/>
                        </a:rPr>
                        <a:t>na</a:t>
                      </a:r>
                      <a:r>
                        <a:rPr lang="en-US" sz="1800" b="1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b="1" dirty="0" err="1">
                          <a:latin typeface="Times New Roman"/>
                          <a:ea typeface="Calibri"/>
                          <a:cs typeface="Times New Roman"/>
                        </a:rPr>
                        <a:t>fakultetima</a:t>
                      </a:r>
                      <a:r>
                        <a:rPr lang="en-US" sz="1800" b="1" dirty="0">
                          <a:latin typeface="Times New Roman"/>
                          <a:ea typeface="Calibri"/>
                          <a:cs typeface="Times New Roman"/>
                        </a:rPr>
                        <a:t> u </a:t>
                      </a:r>
                      <a:r>
                        <a:rPr lang="en-US" sz="1800" b="1" dirty="0" err="1">
                          <a:latin typeface="Times New Roman"/>
                          <a:ea typeface="Calibri"/>
                          <a:cs typeface="Times New Roman"/>
                        </a:rPr>
                        <a:t>Srbiji</a:t>
                      </a:r>
                      <a:r>
                        <a:rPr lang="en-US" sz="1800" b="1" dirty="0">
                          <a:latin typeface="Times New Roman"/>
                          <a:ea typeface="Calibri"/>
                          <a:cs typeface="Times New Roman"/>
                        </a:rPr>
                        <a:t> u </a:t>
                      </a:r>
                      <a:r>
                        <a:rPr lang="en-US" sz="1800" b="1" dirty="0" err="1">
                          <a:latin typeface="Times New Roman"/>
                          <a:ea typeface="Calibri"/>
                          <a:cs typeface="Times New Roman"/>
                        </a:rPr>
                        <a:t>polju</a:t>
                      </a:r>
                      <a:r>
                        <a:rPr lang="en-US" sz="1800" b="1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b="1" dirty="0" err="1">
                          <a:latin typeface="Times New Roman"/>
                          <a:ea typeface="Calibri"/>
                          <a:cs typeface="Times New Roman"/>
                        </a:rPr>
                        <a:t>prirodnih</a:t>
                      </a:r>
                      <a:r>
                        <a:rPr lang="en-US" sz="1800" b="1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b="1" dirty="0" err="1">
                          <a:latin typeface="Times New Roman"/>
                          <a:ea typeface="Calibri"/>
                          <a:cs typeface="Times New Roman"/>
                        </a:rPr>
                        <a:t>nauka</a:t>
                      </a:r>
                      <a:r>
                        <a:rPr lang="en-US" sz="1800" b="1" dirty="0">
                          <a:latin typeface="Times New Roman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800" b="1" dirty="0" err="1">
                          <a:latin typeface="Times New Roman"/>
                          <a:ea typeface="Calibri"/>
                          <a:cs typeface="Times New Roman"/>
                        </a:rPr>
                        <a:t>matematike</a:t>
                      </a:r>
                      <a:r>
                        <a:rPr lang="en-US" sz="1800" b="1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b="1" dirty="0" err="1">
                          <a:latin typeface="Times New Roman"/>
                          <a:ea typeface="Calibri"/>
                          <a:cs typeface="Times New Roman"/>
                        </a:rPr>
                        <a:t>i</a:t>
                      </a:r>
                      <a:r>
                        <a:rPr lang="en-US" sz="1800" b="1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b="1" dirty="0" err="1">
                          <a:latin typeface="Times New Roman"/>
                          <a:ea typeface="Calibri"/>
                          <a:cs typeface="Times New Roman"/>
                        </a:rPr>
                        <a:t>informatike</a:t>
                      </a:r>
                      <a:r>
                        <a:rPr lang="en-US" sz="1800" b="1" dirty="0">
                          <a:latin typeface="Times New Roman"/>
                          <a:ea typeface="Calibri"/>
                          <a:cs typeface="Times New Roman"/>
                        </a:rPr>
                        <a:t> (</a:t>
                      </a:r>
                      <a:r>
                        <a:rPr lang="en-US" sz="1800" b="1" dirty="0" err="1">
                          <a:latin typeface="Times New Roman"/>
                          <a:ea typeface="Calibri"/>
                          <a:cs typeface="Times New Roman"/>
                        </a:rPr>
                        <a:t>i</a:t>
                      </a:r>
                      <a:r>
                        <a:rPr lang="en-US" sz="1800" b="1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b="1" dirty="0" err="1">
                          <a:latin typeface="Times New Roman"/>
                          <a:ea typeface="Calibri"/>
                          <a:cs typeface="Times New Roman"/>
                        </a:rPr>
                        <a:t>informacionih</a:t>
                      </a:r>
                      <a:r>
                        <a:rPr lang="en-US" sz="1800" b="1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b="1" dirty="0" err="1">
                          <a:latin typeface="Times New Roman"/>
                          <a:ea typeface="Calibri"/>
                          <a:cs typeface="Times New Roman"/>
                        </a:rPr>
                        <a:t>tehnologija</a:t>
                      </a:r>
                      <a:r>
                        <a:rPr lang="en-US" sz="1800" b="1" dirty="0">
                          <a:latin typeface="Times New Roman"/>
                          <a:ea typeface="Calibri"/>
                          <a:cs typeface="Times New Roman"/>
                        </a:rPr>
                        <a:t>)</a:t>
                      </a:r>
                      <a:endParaRPr lang="en-US" sz="18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1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Times New Roman"/>
                        </a:rPr>
                        <a:t>2008/09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Times New Roman"/>
                        </a:rPr>
                        <a:t>2009/10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2010/11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2012/13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2013/14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2014/15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2015/16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1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22648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Times New Roman"/>
                        </a:rPr>
                        <a:t>20885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Times New Roman"/>
                        </a:rPr>
                        <a:t>22599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Times New Roman"/>
                        </a:rPr>
                        <a:t>24152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Times New Roman"/>
                        </a:rPr>
                        <a:t>27212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Times New Roman"/>
                        </a:rPr>
                        <a:t>26298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Times New Roman"/>
                        </a:rPr>
                        <a:t>34053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667000" y="55626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Izvor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b="1" i="1" dirty="0" err="1">
                <a:latin typeface="Times New Roman" pitchFamily="18" charset="0"/>
                <a:cs typeface="Times New Roman" pitchFamily="18" charset="0"/>
              </a:rPr>
              <a:t>Statistički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>
                <a:latin typeface="Times New Roman" pitchFamily="18" charset="0"/>
                <a:cs typeface="Times New Roman" pitchFamily="18" charset="0"/>
              </a:rPr>
              <a:t>godišnjak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(2010, 2011, 2012, 2014, 2015, 2016, 2017).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S</a:t>
            </a:r>
            <a:r>
              <a:rPr lang="sr-Latn-RS" i="1" dirty="0"/>
              <a:t>tvaraoci tehničkog saznanja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i="1" dirty="0"/>
              <a:t>Zanatlije</a:t>
            </a:r>
          </a:p>
          <a:p>
            <a:r>
              <a:rPr lang="sr-Latn-RS" i="1" dirty="0"/>
              <a:t>Daroviti pojedinci</a:t>
            </a:r>
          </a:p>
          <a:p>
            <a:r>
              <a:rPr lang="sr-Latn-RS" i="1" dirty="0"/>
              <a:t>Tehnički pronalazači (prvi inženjeri)- Heron, Stranton, Čang Heng, Arhimed</a:t>
            </a:r>
          </a:p>
          <a:p>
            <a:pPr marL="457200" indent="-457200">
              <a:buNone/>
            </a:pPr>
            <a:endParaRPr lang="sr-Latn-RS" i="1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bruno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7999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Heron</a:t>
            </a:r>
            <a:endParaRPr lang="en-US" dirty="0"/>
          </a:p>
        </p:txBody>
      </p:sp>
      <p:pic>
        <p:nvPicPr>
          <p:cNvPr id="4" name="Content Placeholder 3" descr="220px-Hero_of_Alexandria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1447800"/>
            <a:ext cx="2095500" cy="2943225"/>
          </a:xfrm>
        </p:spPr>
      </p:pic>
      <p:pic>
        <p:nvPicPr>
          <p:cNvPr id="5" name="Picture 4" descr="heronaoliphi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1295400"/>
            <a:ext cx="3333750" cy="37909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erontempledoo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762000"/>
            <a:ext cx="5581651" cy="534140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362200" y="6172200"/>
            <a:ext cx="586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b="1" dirty="0"/>
              <a:t>Heronova automatska vrata</a:t>
            </a:r>
            <a:endParaRPr lang="en-US" sz="24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B2702-9209-495E-9122-C9E7D2855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C7506A-FC30-4F58-8104-16A763FD56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925" y="533400"/>
            <a:ext cx="5010150" cy="50101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53520B4-C943-4B8D-9B84-7D043FA58411}"/>
              </a:ext>
            </a:extLst>
          </p:cNvPr>
          <p:cNvSpPr txBox="1"/>
          <p:nvPr/>
        </p:nvSpPr>
        <p:spPr>
          <a:xfrm>
            <a:off x="2286000" y="5943600"/>
            <a:ext cx="4953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Orgulje koje je pokretala snaga vetra i vode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717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r-Latn-RS" dirty="0"/>
              <a:t>Čang Heng</a:t>
            </a:r>
            <a:endParaRPr lang="en-US" dirty="0"/>
          </a:p>
        </p:txBody>
      </p:sp>
      <p:pic>
        <p:nvPicPr>
          <p:cNvPr id="4" name="Content Placeholder 3" descr="Zhang_Heng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1600200"/>
            <a:ext cx="3124200" cy="4572000"/>
          </a:xfrm>
        </p:spPr>
      </p:pic>
      <p:pic>
        <p:nvPicPr>
          <p:cNvPr id="6" name="Picture 5" descr="seismomete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0"/>
            <a:ext cx="3962400" cy="3962400"/>
          </a:xfrm>
          <a:prstGeom prst="rect">
            <a:avLst/>
          </a:prstGeom>
        </p:spPr>
      </p:pic>
      <p:pic>
        <p:nvPicPr>
          <p:cNvPr id="7" name="Picture 6" descr="maxresdefault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4800" y="3124200"/>
            <a:ext cx="3962400" cy="3124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Arhimed</a:t>
            </a:r>
            <a:endParaRPr lang="en-US" dirty="0"/>
          </a:p>
        </p:txBody>
      </p:sp>
      <p:pic>
        <p:nvPicPr>
          <p:cNvPr id="4" name="Content Placeholder 3" descr="arhimed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1752600"/>
            <a:ext cx="2514600" cy="2790825"/>
          </a:xfrm>
        </p:spPr>
      </p:pic>
      <p:sp>
        <p:nvSpPr>
          <p:cNvPr id="5" name="TextBox 4"/>
          <p:cNvSpPr txBox="1"/>
          <p:nvPr/>
        </p:nvSpPr>
        <p:spPr>
          <a:xfrm>
            <a:off x="3886200" y="1828800"/>
            <a:ext cx="411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sr-Latn-RS" sz="2400" dirty="0"/>
              <a:t>EUREKA! (hidrostatički princip)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4038600" y="2514600"/>
            <a:ext cx="441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sr-Latn-RS" sz="2400" dirty="0"/>
              <a:t>RATNA TEHNIKA KORIŠĆENA PRILIKOM ODBRANE SIRAKUZE.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038600" y="3581400"/>
            <a:ext cx="342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</a:t>
            </a:r>
            <a:r>
              <a:rPr lang="sr-Latn-RS" sz="2400" dirty="0"/>
              <a:t>RHIMEDOV ŠRAF</a:t>
            </a:r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1A73DC-C601-4107-AF29-885E99099B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00" y="787400"/>
            <a:ext cx="8255000" cy="5283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F1C6CFE-F332-4F5A-833E-FF7E3C2A2705}"/>
              </a:ext>
            </a:extLst>
          </p:cNvPr>
          <p:cNvSpPr txBox="1"/>
          <p:nvPr/>
        </p:nvSpPr>
        <p:spPr>
          <a:xfrm>
            <a:off x="2743200" y="607060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Arhimedov šraf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444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019C72F2904C245A01CD558E79BB9DB" ma:contentTypeVersion="5" ma:contentTypeDescription="Create a new document." ma:contentTypeScope="" ma:versionID="4ee4b239f97f232082923716556af901">
  <xsd:schema xmlns:xsd="http://www.w3.org/2001/XMLSchema" xmlns:xs="http://www.w3.org/2001/XMLSchema" xmlns:p="http://schemas.microsoft.com/office/2006/metadata/properties" xmlns:ns2="10227735-06fd-45f6-8770-65aa8903f7a2" xmlns:ns3="50d23d3f-07ed-4e77-a6a6-6e66f155c92b" targetNamespace="http://schemas.microsoft.com/office/2006/metadata/properties" ma:root="true" ma:fieldsID="30a20fa08b4afc3af2cee6ac12b7c591" ns2:_="" ns3:_="">
    <xsd:import namespace="10227735-06fd-45f6-8770-65aa8903f7a2"/>
    <xsd:import namespace="50d23d3f-07ed-4e77-a6a6-6e66f155c92b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0227735-06fd-45f6-8770-65aa8903f7a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d23d3f-07ed-4e77-a6a6-6e66f155c92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20C5071-B1A2-46DB-B77E-F15A1C641087}"/>
</file>

<file path=customXml/itemProps2.xml><?xml version="1.0" encoding="utf-8"?>
<ds:datastoreItem xmlns:ds="http://schemas.openxmlformats.org/officeDocument/2006/customXml" ds:itemID="{D1D3513B-7E7F-4098-874C-7E83F829CA48}"/>
</file>

<file path=customXml/itemProps3.xml><?xml version="1.0" encoding="utf-8"?>
<ds:datastoreItem xmlns:ds="http://schemas.openxmlformats.org/officeDocument/2006/customXml" ds:itemID="{535E651D-B20D-4793-B956-6984E4696065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432</TotalTime>
  <Words>946</Words>
  <Application>Microsoft Office PowerPoint</Application>
  <PresentationFormat>On-screen Show (4:3)</PresentationFormat>
  <Paragraphs>111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Times New Roman</vt:lpstr>
      <vt:lpstr>Office Theme</vt:lpstr>
      <vt:lpstr>STVARAOCI TEHNIČKOG SAZNANJA</vt:lpstr>
      <vt:lpstr>PowerPoint Presentation</vt:lpstr>
      <vt:lpstr>Stvaraoci tehničkog saznanja</vt:lpstr>
      <vt:lpstr>Heron</vt:lpstr>
      <vt:lpstr>PowerPoint Presentation</vt:lpstr>
      <vt:lpstr>PowerPoint Presentation</vt:lpstr>
      <vt:lpstr>Čang Heng</vt:lpstr>
      <vt:lpstr>Arhimed</vt:lpstr>
      <vt:lpstr>PowerPoint Presentation</vt:lpstr>
      <vt:lpstr>PowerPoint Presentation</vt:lpstr>
      <vt:lpstr>PowerPoint Presentation</vt:lpstr>
      <vt:lpstr>Albreht Direr</vt:lpstr>
      <vt:lpstr>PowerPoint Presentation</vt:lpstr>
      <vt:lpstr>PowerPoint Presentation</vt:lpstr>
      <vt:lpstr>PowerPoint Presentation</vt:lpstr>
      <vt:lpstr>Anatomski atlas</vt:lpstr>
      <vt:lpstr>Nastajanje tehničke inteligencije</vt:lpstr>
      <vt:lpstr>PowerPoint Presentation</vt:lpstr>
      <vt:lpstr>PowerPoint Presentation</vt:lpstr>
      <vt:lpstr>Razvoj inženjerske profesije u XVIII i XIX veku</vt:lpstr>
      <vt:lpstr>Institucionalizacija</vt:lpstr>
      <vt:lpstr>PowerPoint Presentation</vt:lpstr>
      <vt:lpstr>PowerPoint Presentation</vt:lpstr>
      <vt:lpstr>Razvoj inženjerstva u Srbiji</vt:lpstr>
      <vt:lpstr>PowerPoint Presentation</vt:lpstr>
      <vt:lpstr>PowerPoint Presentation</vt:lpstr>
      <vt:lpstr>PowerPoint Presentation</vt:lpstr>
      <vt:lpstr>Tehnička inteligencija danas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Stvaraoci tehničkog saznanja</dc:title>
  <dc:creator>Sonja</dc:creator>
  <cp:lastModifiedBy>Pejić Sonja</cp:lastModifiedBy>
  <cp:revision>38</cp:revision>
  <dcterms:created xsi:type="dcterms:W3CDTF">2017-10-17T15:52:40Z</dcterms:created>
  <dcterms:modified xsi:type="dcterms:W3CDTF">2020-10-12T14:05:43Z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0x010100D019C72F2904C245A01CD558E79BB9DB</vt:lpwstr>
  </property>
</Properties>
</file>