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2"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Node.js</a:t>
            </a:r>
            <a:endParaRPr lang="en-US" dirty="0"/>
          </a:p>
        </p:txBody>
      </p:sp>
      <p:sp>
        <p:nvSpPr>
          <p:cNvPr id="3" name="Subtitle 2"/>
          <p:cNvSpPr>
            <a:spLocks noGrp="1"/>
          </p:cNvSpPr>
          <p:nvPr>
            <p:ph type="subTitle" idx="1"/>
          </p:nvPr>
        </p:nvSpPr>
        <p:spPr/>
        <p:txBody>
          <a:bodyPr/>
          <a:lstStyle/>
          <a:p>
            <a:r>
              <a:rPr lang="sr-Latn-RS" dirty="0" smtClean="0"/>
              <a:t>uvod</a:t>
            </a:r>
            <a:endParaRPr lang="en-US" dirty="0"/>
          </a:p>
        </p:txBody>
      </p:sp>
    </p:spTree>
    <p:extLst>
      <p:ext uri="{BB962C8B-B14F-4D97-AF65-F5344CB8AC3E}">
        <p14:creationId xmlns:p14="http://schemas.microsoft.com/office/powerpoint/2010/main" val="1065551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964" y="2508039"/>
            <a:ext cx="11971747" cy="3090504"/>
          </a:xfrm>
          <a:prstGeom prst="rect">
            <a:avLst/>
          </a:prstGeom>
        </p:spPr>
      </p:pic>
      <p:pic>
        <p:nvPicPr>
          <p:cNvPr id="5" name="Picture 4"/>
          <p:cNvPicPr>
            <a:picLocks noChangeAspect="1"/>
          </p:cNvPicPr>
          <p:nvPr/>
        </p:nvPicPr>
        <p:blipFill>
          <a:blip r:embed="rId3"/>
          <a:stretch>
            <a:fillRect/>
          </a:stretch>
        </p:blipFill>
        <p:spPr>
          <a:xfrm>
            <a:off x="3240116" y="643746"/>
            <a:ext cx="4505687" cy="1625002"/>
          </a:xfrm>
          <a:prstGeom prst="rect">
            <a:avLst/>
          </a:prstGeom>
        </p:spPr>
      </p:pic>
    </p:spTree>
    <p:extLst>
      <p:ext uri="{BB962C8B-B14F-4D97-AF65-F5344CB8AC3E}">
        <p14:creationId xmlns:p14="http://schemas.microsoft.com/office/powerpoint/2010/main" val="283264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Moduli u node-u</a:t>
            </a:r>
            <a:endParaRPr lang="en-US" dirty="0"/>
          </a:p>
        </p:txBody>
      </p:sp>
      <p:sp>
        <p:nvSpPr>
          <p:cNvPr id="3" name="Content Placeholder 2"/>
          <p:cNvSpPr>
            <a:spLocks noGrp="1"/>
          </p:cNvSpPr>
          <p:nvPr>
            <p:ph idx="1"/>
          </p:nvPr>
        </p:nvSpPr>
        <p:spPr/>
        <p:txBody>
          <a:bodyPr/>
          <a:lstStyle/>
          <a:p>
            <a:r>
              <a:rPr lang="sr-Latn-RS" dirty="0" smtClean="0"/>
              <a:t>U nodejs-u nemamo ključne reči import i export</a:t>
            </a:r>
          </a:p>
          <a:p>
            <a:r>
              <a:rPr lang="sr-Latn-RS" dirty="0" smtClean="0"/>
              <a:t>Da bi exportovali nešto iz modula potrebno je da podesimo export svojstvo globalnog module objekta. On može biti objekat, a može biti i samo jedna funkcija, klasa, promenjliva što je ekvivalentno defaultnom exportu</a:t>
            </a:r>
          </a:p>
          <a:p>
            <a:r>
              <a:rPr lang="sr-Latn-RS" dirty="0" smtClean="0"/>
              <a:t>Da bi importovali neki module moramo koristi funkciju require. Require kao parametar uzima putanju do modula (from u ES6 modulima) a vraća vrednost koja je podešena unutar module.exports</a:t>
            </a:r>
            <a:endParaRPr lang="en-US" dirty="0"/>
          </a:p>
        </p:txBody>
      </p:sp>
    </p:spTree>
    <p:extLst>
      <p:ext uri="{BB962C8B-B14F-4D97-AF65-F5344CB8AC3E}">
        <p14:creationId xmlns:p14="http://schemas.microsoft.com/office/powerpoint/2010/main" val="277439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04" y="215659"/>
            <a:ext cx="9905998" cy="742741"/>
          </a:xfrm>
        </p:spPr>
        <p:txBody>
          <a:bodyPr/>
          <a:lstStyle/>
          <a:p>
            <a:r>
              <a:rPr lang="sr-Latn-RS" dirty="0" smtClean="0"/>
              <a:t>Fajl somemodule.js</a:t>
            </a:r>
            <a:endParaRPr lang="en-US" dirty="0"/>
          </a:p>
        </p:txBody>
      </p:sp>
      <p:pic>
        <p:nvPicPr>
          <p:cNvPr id="4" name="Picture 3"/>
          <p:cNvPicPr>
            <a:picLocks noChangeAspect="1"/>
          </p:cNvPicPr>
          <p:nvPr/>
        </p:nvPicPr>
        <p:blipFill>
          <a:blip r:embed="rId2"/>
          <a:stretch>
            <a:fillRect/>
          </a:stretch>
        </p:blipFill>
        <p:spPr>
          <a:xfrm>
            <a:off x="208470" y="958400"/>
            <a:ext cx="6479019" cy="3807844"/>
          </a:xfrm>
          <a:prstGeom prst="rect">
            <a:avLst/>
          </a:prstGeom>
        </p:spPr>
      </p:pic>
      <p:pic>
        <p:nvPicPr>
          <p:cNvPr id="5" name="Picture 4"/>
          <p:cNvPicPr>
            <a:picLocks noChangeAspect="1"/>
          </p:cNvPicPr>
          <p:nvPr/>
        </p:nvPicPr>
        <p:blipFill>
          <a:blip r:embed="rId3"/>
          <a:stretch>
            <a:fillRect/>
          </a:stretch>
        </p:blipFill>
        <p:spPr>
          <a:xfrm>
            <a:off x="5352960" y="2862322"/>
            <a:ext cx="5789342" cy="4003194"/>
          </a:xfrm>
          <a:prstGeom prst="rect">
            <a:avLst/>
          </a:prstGeom>
        </p:spPr>
      </p:pic>
    </p:spTree>
    <p:extLst>
      <p:ext uri="{BB962C8B-B14F-4D97-AF65-F5344CB8AC3E}">
        <p14:creationId xmlns:p14="http://schemas.microsoft.com/office/powerpoint/2010/main" val="248141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Fajl app.js</a:t>
            </a:r>
            <a:endParaRPr lang="en-US" dirty="0"/>
          </a:p>
        </p:txBody>
      </p:sp>
      <p:pic>
        <p:nvPicPr>
          <p:cNvPr id="4" name="Picture 3"/>
          <p:cNvPicPr>
            <a:picLocks noChangeAspect="1"/>
          </p:cNvPicPr>
          <p:nvPr/>
        </p:nvPicPr>
        <p:blipFill>
          <a:blip r:embed="rId2"/>
          <a:stretch>
            <a:fillRect/>
          </a:stretch>
        </p:blipFill>
        <p:spPr>
          <a:xfrm>
            <a:off x="1141413" y="1764460"/>
            <a:ext cx="9831387" cy="4490119"/>
          </a:xfrm>
          <a:prstGeom prst="rect">
            <a:avLst/>
          </a:prstGeom>
        </p:spPr>
      </p:pic>
    </p:spTree>
    <p:extLst>
      <p:ext uri="{BB962C8B-B14F-4D97-AF65-F5344CB8AC3E}">
        <p14:creationId xmlns:p14="http://schemas.microsoft.com/office/powerpoint/2010/main" val="267294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terminal</a:t>
            </a:r>
            <a:endParaRPr lang="en-US" dirty="0"/>
          </a:p>
        </p:txBody>
      </p:sp>
      <p:pic>
        <p:nvPicPr>
          <p:cNvPr id="4" name="Content Placeholder 3"/>
          <p:cNvPicPr>
            <a:picLocks noGrp="1" noChangeAspect="1"/>
          </p:cNvPicPr>
          <p:nvPr>
            <p:ph idx="1"/>
          </p:nvPr>
        </p:nvPicPr>
        <p:blipFill>
          <a:blip r:embed="rId2"/>
          <a:stretch>
            <a:fillRect/>
          </a:stretch>
        </p:blipFill>
        <p:spPr>
          <a:xfrm>
            <a:off x="330529" y="2385683"/>
            <a:ext cx="11661978" cy="2833299"/>
          </a:xfrm>
          <a:prstGeom prst="rect">
            <a:avLst/>
          </a:prstGeom>
        </p:spPr>
      </p:pic>
    </p:spTree>
    <p:extLst>
      <p:ext uri="{BB962C8B-B14F-4D97-AF65-F5344CB8AC3E}">
        <p14:creationId xmlns:p14="http://schemas.microsoft.com/office/powerpoint/2010/main" val="376352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Ugrađeni moduli</a:t>
            </a:r>
            <a:endParaRPr lang="en-US" dirty="0"/>
          </a:p>
        </p:txBody>
      </p:sp>
      <p:sp>
        <p:nvSpPr>
          <p:cNvPr id="3" name="Content Placeholder 2"/>
          <p:cNvSpPr>
            <a:spLocks noGrp="1"/>
          </p:cNvSpPr>
          <p:nvPr>
            <p:ph idx="1"/>
          </p:nvPr>
        </p:nvSpPr>
        <p:spPr/>
        <p:txBody>
          <a:bodyPr/>
          <a:lstStyle/>
          <a:p>
            <a:r>
              <a:rPr lang="sr-Latn-RS" dirty="0" smtClean="0"/>
              <a:t>Nodejs dolazi sa nekim predefinisanim i ugraćenim modulima. Neki od njih su:</a:t>
            </a:r>
          </a:p>
          <a:p>
            <a:pPr lvl="1"/>
            <a:r>
              <a:rPr lang="sr-Latn-RS" dirty="0" smtClean="0"/>
              <a:t>OS</a:t>
            </a:r>
          </a:p>
          <a:p>
            <a:pPr lvl="1"/>
            <a:r>
              <a:rPr lang="sr-Latn-RS" dirty="0" smtClean="0"/>
              <a:t>Path</a:t>
            </a:r>
          </a:p>
          <a:p>
            <a:pPr lvl="1"/>
            <a:r>
              <a:rPr lang="sr-Latn-RS" dirty="0" smtClean="0"/>
              <a:t>Fs</a:t>
            </a:r>
          </a:p>
          <a:p>
            <a:pPr lvl="1"/>
            <a:r>
              <a:rPr lang="sr-Latn-RS" dirty="0" smtClean="0"/>
              <a:t>http</a:t>
            </a:r>
          </a:p>
          <a:p>
            <a:r>
              <a:rPr lang="sr-Latn-RS" dirty="0" smtClean="0"/>
              <a:t>Node ima mnogo ugrađenim metoda. Pogledajte celu listu i kako da ih koristite u node dokumntaciji</a:t>
            </a:r>
            <a:endParaRPr lang="en-US" dirty="0"/>
          </a:p>
        </p:txBody>
      </p:sp>
    </p:spTree>
    <p:extLst>
      <p:ext uri="{BB962C8B-B14F-4D97-AF65-F5344CB8AC3E}">
        <p14:creationId xmlns:p14="http://schemas.microsoft.com/office/powerpoint/2010/main" val="363316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a:t>
            </a:r>
            <a:endParaRPr lang="en-US" dirty="0"/>
          </a:p>
        </p:txBody>
      </p:sp>
      <p:sp>
        <p:nvSpPr>
          <p:cNvPr id="3" name="Content Placeholder 2"/>
          <p:cNvSpPr>
            <a:spLocks noGrp="1"/>
          </p:cNvSpPr>
          <p:nvPr>
            <p:ph idx="1"/>
          </p:nvPr>
        </p:nvSpPr>
        <p:spPr/>
        <p:txBody>
          <a:bodyPr/>
          <a:lstStyle/>
          <a:p>
            <a:r>
              <a:rPr lang="sr-Latn-RS" dirty="0" smtClean="0"/>
              <a:t>Omogućava rad sa operativnim sistemom i serverom</a:t>
            </a:r>
          </a:p>
        </p:txBody>
      </p:sp>
      <p:pic>
        <p:nvPicPr>
          <p:cNvPr id="4" name="Picture 3"/>
          <p:cNvPicPr>
            <a:picLocks noChangeAspect="1"/>
          </p:cNvPicPr>
          <p:nvPr/>
        </p:nvPicPr>
        <p:blipFill>
          <a:blip r:embed="rId2"/>
          <a:stretch>
            <a:fillRect/>
          </a:stretch>
        </p:blipFill>
        <p:spPr>
          <a:xfrm>
            <a:off x="732884" y="3051233"/>
            <a:ext cx="4877423" cy="3177037"/>
          </a:xfrm>
          <a:prstGeom prst="rect">
            <a:avLst/>
          </a:prstGeom>
        </p:spPr>
      </p:pic>
      <p:pic>
        <p:nvPicPr>
          <p:cNvPr id="5" name="Picture 4"/>
          <p:cNvPicPr>
            <a:picLocks noChangeAspect="1"/>
          </p:cNvPicPr>
          <p:nvPr/>
        </p:nvPicPr>
        <p:blipFill>
          <a:blip r:embed="rId3"/>
          <a:stretch>
            <a:fillRect/>
          </a:stretch>
        </p:blipFill>
        <p:spPr>
          <a:xfrm>
            <a:off x="6728783" y="2989770"/>
            <a:ext cx="3409950" cy="3238500"/>
          </a:xfrm>
          <a:prstGeom prst="rect">
            <a:avLst/>
          </a:prstGeom>
        </p:spPr>
      </p:pic>
    </p:spTree>
    <p:extLst>
      <p:ext uri="{BB962C8B-B14F-4D97-AF65-F5344CB8AC3E}">
        <p14:creationId xmlns:p14="http://schemas.microsoft.com/office/powerpoint/2010/main" val="66710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path</a:t>
            </a:r>
            <a:endParaRPr lang="en-US" dirty="0"/>
          </a:p>
        </p:txBody>
      </p:sp>
      <p:sp>
        <p:nvSpPr>
          <p:cNvPr id="3" name="Content Placeholder 2"/>
          <p:cNvSpPr>
            <a:spLocks noGrp="1"/>
          </p:cNvSpPr>
          <p:nvPr>
            <p:ph idx="1"/>
          </p:nvPr>
        </p:nvSpPr>
        <p:spPr/>
        <p:txBody>
          <a:bodyPr/>
          <a:lstStyle/>
          <a:p>
            <a:r>
              <a:rPr lang="sr-Latn-RS" dirty="0" smtClean="0"/>
              <a:t>Path modul nam omogućava lakši rad sa putanjama</a:t>
            </a:r>
          </a:p>
          <a:p>
            <a:endParaRPr lang="en-US" dirty="0"/>
          </a:p>
        </p:txBody>
      </p:sp>
      <p:pic>
        <p:nvPicPr>
          <p:cNvPr id="4" name="Picture 3"/>
          <p:cNvPicPr>
            <a:picLocks noChangeAspect="1"/>
          </p:cNvPicPr>
          <p:nvPr/>
        </p:nvPicPr>
        <p:blipFill>
          <a:blip r:embed="rId2"/>
          <a:stretch>
            <a:fillRect/>
          </a:stretch>
        </p:blipFill>
        <p:spPr>
          <a:xfrm>
            <a:off x="734772" y="2916701"/>
            <a:ext cx="10563701" cy="2287543"/>
          </a:xfrm>
          <a:prstGeom prst="rect">
            <a:avLst/>
          </a:prstGeom>
        </p:spPr>
      </p:pic>
      <p:pic>
        <p:nvPicPr>
          <p:cNvPr id="5" name="Picture 4"/>
          <p:cNvPicPr>
            <a:picLocks noChangeAspect="1"/>
          </p:cNvPicPr>
          <p:nvPr/>
        </p:nvPicPr>
        <p:blipFill>
          <a:blip r:embed="rId3"/>
          <a:stretch>
            <a:fillRect/>
          </a:stretch>
        </p:blipFill>
        <p:spPr>
          <a:xfrm>
            <a:off x="100281" y="5356643"/>
            <a:ext cx="11985326" cy="1032865"/>
          </a:xfrm>
          <a:prstGeom prst="rect">
            <a:avLst/>
          </a:prstGeom>
        </p:spPr>
      </p:pic>
    </p:spTree>
    <p:extLst>
      <p:ext uri="{BB962C8B-B14F-4D97-AF65-F5344CB8AC3E}">
        <p14:creationId xmlns:p14="http://schemas.microsoft.com/office/powerpoint/2010/main" val="346676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FS - Sync</a:t>
            </a:r>
            <a:endParaRPr lang="en-US" dirty="0"/>
          </a:p>
        </p:txBody>
      </p:sp>
      <p:sp>
        <p:nvSpPr>
          <p:cNvPr id="3" name="Content Placeholder 2"/>
          <p:cNvSpPr>
            <a:spLocks noGrp="1"/>
          </p:cNvSpPr>
          <p:nvPr>
            <p:ph idx="1"/>
          </p:nvPr>
        </p:nvSpPr>
        <p:spPr>
          <a:xfrm>
            <a:off x="1141410" y="1526950"/>
            <a:ext cx="9905999" cy="3541714"/>
          </a:xfrm>
        </p:spPr>
        <p:txBody>
          <a:bodyPr/>
          <a:lstStyle/>
          <a:p>
            <a:r>
              <a:rPr lang="sr-Latn-RS" dirty="0" smtClean="0"/>
              <a:t>Fs modul nam omogućava rad sa fajlovima (FileSystem-om)</a:t>
            </a:r>
            <a:endParaRPr lang="en-US" dirty="0"/>
          </a:p>
        </p:txBody>
      </p:sp>
      <p:pic>
        <p:nvPicPr>
          <p:cNvPr id="4" name="Picture 3"/>
          <p:cNvPicPr>
            <a:picLocks noChangeAspect="1"/>
          </p:cNvPicPr>
          <p:nvPr/>
        </p:nvPicPr>
        <p:blipFill>
          <a:blip r:embed="rId2"/>
          <a:stretch>
            <a:fillRect/>
          </a:stretch>
        </p:blipFill>
        <p:spPr>
          <a:xfrm>
            <a:off x="1141410" y="5634862"/>
            <a:ext cx="3680128" cy="684468"/>
          </a:xfrm>
          <a:prstGeom prst="rect">
            <a:avLst/>
          </a:prstGeom>
        </p:spPr>
      </p:pic>
      <p:pic>
        <p:nvPicPr>
          <p:cNvPr id="5" name="Picture 4"/>
          <p:cNvPicPr>
            <a:picLocks noChangeAspect="1"/>
          </p:cNvPicPr>
          <p:nvPr/>
        </p:nvPicPr>
        <p:blipFill>
          <a:blip r:embed="rId3"/>
          <a:stretch>
            <a:fillRect/>
          </a:stretch>
        </p:blipFill>
        <p:spPr>
          <a:xfrm>
            <a:off x="952257" y="2068991"/>
            <a:ext cx="9201034" cy="2042162"/>
          </a:xfrm>
          <a:prstGeom prst="rect">
            <a:avLst/>
          </a:prstGeom>
        </p:spPr>
      </p:pic>
      <p:pic>
        <p:nvPicPr>
          <p:cNvPr id="6" name="Picture 5"/>
          <p:cNvPicPr>
            <a:picLocks noChangeAspect="1"/>
          </p:cNvPicPr>
          <p:nvPr/>
        </p:nvPicPr>
        <p:blipFill>
          <a:blip r:embed="rId4"/>
          <a:stretch>
            <a:fillRect/>
          </a:stretch>
        </p:blipFill>
        <p:spPr>
          <a:xfrm>
            <a:off x="6607836" y="4267814"/>
            <a:ext cx="4882550" cy="766491"/>
          </a:xfrm>
          <a:prstGeom prst="rect">
            <a:avLst/>
          </a:prstGeom>
        </p:spPr>
      </p:pic>
      <p:pic>
        <p:nvPicPr>
          <p:cNvPr id="7" name="Picture 6"/>
          <p:cNvPicPr>
            <a:picLocks noChangeAspect="1"/>
          </p:cNvPicPr>
          <p:nvPr/>
        </p:nvPicPr>
        <p:blipFill>
          <a:blip r:embed="rId5"/>
          <a:stretch>
            <a:fillRect/>
          </a:stretch>
        </p:blipFill>
        <p:spPr>
          <a:xfrm>
            <a:off x="279397" y="4267814"/>
            <a:ext cx="5674742" cy="1101069"/>
          </a:xfrm>
          <a:prstGeom prst="rect">
            <a:avLst/>
          </a:prstGeom>
        </p:spPr>
      </p:pic>
      <p:pic>
        <p:nvPicPr>
          <p:cNvPr id="8" name="Picture 7"/>
          <p:cNvPicPr>
            <a:picLocks noChangeAspect="1"/>
          </p:cNvPicPr>
          <p:nvPr/>
        </p:nvPicPr>
        <p:blipFill>
          <a:blip r:embed="rId6"/>
          <a:stretch>
            <a:fillRect/>
          </a:stretch>
        </p:blipFill>
        <p:spPr>
          <a:xfrm>
            <a:off x="6600340" y="5116101"/>
            <a:ext cx="4890046" cy="1653190"/>
          </a:xfrm>
          <a:prstGeom prst="rect">
            <a:avLst/>
          </a:prstGeom>
        </p:spPr>
      </p:pic>
    </p:spTree>
    <p:extLst>
      <p:ext uri="{BB962C8B-B14F-4D97-AF65-F5344CB8AC3E}">
        <p14:creationId xmlns:p14="http://schemas.microsoft.com/office/powerpoint/2010/main" val="383812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Fs async</a:t>
            </a:r>
            <a:endParaRPr lang="en-US" dirty="0"/>
          </a:p>
        </p:txBody>
      </p:sp>
      <p:pic>
        <p:nvPicPr>
          <p:cNvPr id="4" name="Content Placeholder 3"/>
          <p:cNvPicPr>
            <a:picLocks noGrp="1" noChangeAspect="1"/>
          </p:cNvPicPr>
          <p:nvPr>
            <p:ph idx="1"/>
          </p:nvPr>
        </p:nvPicPr>
        <p:blipFill>
          <a:blip r:embed="rId2"/>
          <a:stretch>
            <a:fillRect/>
          </a:stretch>
        </p:blipFill>
        <p:spPr>
          <a:xfrm>
            <a:off x="1288030" y="5924626"/>
            <a:ext cx="9391650" cy="666750"/>
          </a:xfrm>
          <a:prstGeom prst="rect">
            <a:avLst/>
          </a:prstGeom>
        </p:spPr>
      </p:pic>
      <p:pic>
        <p:nvPicPr>
          <p:cNvPr id="5" name="Picture 4"/>
          <p:cNvPicPr>
            <a:picLocks noChangeAspect="1"/>
          </p:cNvPicPr>
          <p:nvPr/>
        </p:nvPicPr>
        <p:blipFill>
          <a:blip r:embed="rId3"/>
          <a:stretch>
            <a:fillRect/>
          </a:stretch>
        </p:blipFill>
        <p:spPr>
          <a:xfrm>
            <a:off x="772063" y="4938261"/>
            <a:ext cx="3733800" cy="742950"/>
          </a:xfrm>
          <a:prstGeom prst="rect">
            <a:avLst/>
          </a:prstGeom>
        </p:spPr>
      </p:pic>
      <p:pic>
        <p:nvPicPr>
          <p:cNvPr id="6" name="Picture 5"/>
          <p:cNvPicPr>
            <a:picLocks noChangeAspect="1"/>
          </p:cNvPicPr>
          <p:nvPr/>
        </p:nvPicPr>
        <p:blipFill>
          <a:blip r:embed="rId4"/>
          <a:stretch>
            <a:fillRect/>
          </a:stretch>
        </p:blipFill>
        <p:spPr>
          <a:xfrm>
            <a:off x="1288030" y="1625511"/>
            <a:ext cx="9391650" cy="3103839"/>
          </a:xfrm>
          <a:prstGeom prst="rect">
            <a:avLst/>
          </a:prstGeom>
        </p:spPr>
      </p:pic>
      <p:pic>
        <p:nvPicPr>
          <p:cNvPr id="7" name="Picture 6"/>
          <p:cNvPicPr>
            <a:picLocks noChangeAspect="1"/>
          </p:cNvPicPr>
          <p:nvPr/>
        </p:nvPicPr>
        <p:blipFill>
          <a:blip r:embed="rId5"/>
          <a:stretch>
            <a:fillRect/>
          </a:stretch>
        </p:blipFill>
        <p:spPr>
          <a:xfrm>
            <a:off x="4612255" y="4823961"/>
            <a:ext cx="6067425" cy="971550"/>
          </a:xfrm>
          <a:prstGeom prst="rect">
            <a:avLst/>
          </a:prstGeom>
        </p:spPr>
      </p:pic>
    </p:spTree>
    <p:extLst>
      <p:ext uri="{BB962C8B-B14F-4D97-AF65-F5344CB8AC3E}">
        <p14:creationId xmlns:p14="http://schemas.microsoft.com/office/powerpoint/2010/main" val="299918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node</a:t>
            </a:r>
            <a:endParaRPr lang="en-US" dirty="0"/>
          </a:p>
        </p:txBody>
      </p:sp>
      <p:sp>
        <p:nvSpPr>
          <p:cNvPr id="3" name="Content Placeholder 2"/>
          <p:cNvSpPr>
            <a:spLocks noGrp="1"/>
          </p:cNvSpPr>
          <p:nvPr>
            <p:ph idx="1"/>
          </p:nvPr>
        </p:nvSpPr>
        <p:spPr/>
        <p:txBody>
          <a:bodyPr/>
          <a:lstStyle/>
          <a:p>
            <a:r>
              <a:rPr lang="sr-Latn-RS" dirty="0" smtClean="0"/>
              <a:t>Nodejs je javascript okruženje za izvršavanje js koda van pregledača. Ovo nam omogućava da pišemo kod za server u JavaScriptu.</a:t>
            </a:r>
          </a:p>
        </p:txBody>
      </p:sp>
    </p:spTree>
    <p:extLst>
      <p:ext uri="{BB962C8B-B14F-4D97-AF65-F5344CB8AC3E}">
        <p14:creationId xmlns:p14="http://schemas.microsoft.com/office/powerpoint/2010/main" val="646969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http</a:t>
            </a:r>
            <a:endParaRPr lang="en-US" dirty="0"/>
          </a:p>
        </p:txBody>
      </p:sp>
      <p:sp>
        <p:nvSpPr>
          <p:cNvPr id="3" name="Content Placeholder 2"/>
          <p:cNvSpPr>
            <a:spLocks noGrp="1"/>
          </p:cNvSpPr>
          <p:nvPr>
            <p:ph idx="1"/>
          </p:nvPr>
        </p:nvSpPr>
        <p:spPr/>
        <p:txBody>
          <a:bodyPr/>
          <a:lstStyle/>
          <a:p>
            <a:r>
              <a:rPr lang="sr-Latn-RS" dirty="0" smtClean="0"/>
              <a:t>http modul se može koristiti za kreiranje servera</a:t>
            </a:r>
            <a:endParaRPr lang="en-US" dirty="0"/>
          </a:p>
        </p:txBody>
      </p:sp>
      <p:pic>
        <p:nvPicPr>
          <p:cNvPr id="4" name="Picture 3"/>
          <p:cNvPicPr>
            <a:picLocks noChangeAspect="1"/>
          </p:cNvPicPr>
          <p:nvPr/>
        </p:nvPicPr>
        <p:blipFill>
          <a:blip r:embed="rId2"/>
          <a:stretch>
            <a:fillRect/>
          </a:stretch>
        </p:blipFill>
        <p:spPr>
          <a:xfrm>
            <a:off x="689707" y="2746961"/>
            <a:ext cx="6844432" cy="2546765"/>
          </a:xfrm>
          <a:prstGeom prst="rect">
            <a:avLst/>
          </a:prstGeom>
        </p:spPr>
      </p:pic>
      <p:pic>
        <p:nvPicPr>
          <p:cNvPr id="5" name="Picture 4"/>
          <p:cNvPicPr>
            <a:picLocks noChangeAspect="1"/>
          </p:cNvPicPr>
          <p:nvPr/>
        </p:nvPicPr>
        <p:blipFill>
          <a:blip r:embed="rId3"/>
          <a:stretch>
            <a:fillRect/>
          </a:stretch>
        </p:blipFill>
        <p:spPr>
          <a:xfrm>
            <a:off x="534431" y="5873169"/>
            <a:ext cx="7367365" cy="682451"/>
          </a:xfrm>
          <a:prstGeom prst="rect">
            <a:avLst/>
          </a:prstGeom>
        </p:spPr>
      </p:pic>
      <p:pic>
        <p:nvPicPr>
          <p:cNvPr id="6" name="Picture 5"/>
          <p:cNvPicPr>
            <a:picLocks noChangeAspect="1"/>
          </p:cNvPicPr>
          <p:nvPr/>
        </p:nvPicPr>
        <p:blipFill>
          <a:blip r:embed="rId4"/>
          <a:stretch>
            <a:fillRect/>
          </a:stretch>
        </p:blipFill>
        <p:spPr>
          <a:xfrm>
            <a:off x="7633030" y="2562226"/>
            <a:ext cx="4448175" cy="3228975"/>
          </a:xfrm>
          <a:prstGeom prst="rect">
            <a:avLst/>
          </a:prstGeom>
        </p:spPr>
      </p:pic>
    </p:spTree>
    <p:extLst>
      <p:ext uri="{BB962C8B-B14F-4D97-AF65-F5344CB8AC3E}">
        <p14:creationId xmlns:p14="http://schemas.microsoft.com/office/powerpoint/2010/main" val="418420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2346" y="211976"/>
            <a:ext cx="6279941" cy="6093271"/>
          </a:xfrm>
          <a:prstGeom prst="rect">
            <a:avLst/>
          </a:prstGeom>
        </p:spPr>
      </p:pic>
      <p:pic>
        <p:nvPicPr>
          <p:cNvPr id="5" name="Picture 4"/>
          <p:cNvPicPr>
            <a:picLocks noChangeAspect="1"/>
          </p:cNvPicPr>
          <p:nvPr/>
        </p:nvPicPr>
        <p:blipFill>
          <a:blip r:embed="rId3"/>
          <a:stretch>
            <a:fillRect/>
          </a:stretch>
        </p:blipFill>
        <p:spPr>
          <a:xfrm>
            <a:off x="8093375" y="211975"/>
            <a:ext cx="2853546" cy="1489108"/>
          </a:xfrm>
          <a:prstGeom prst="rect">
            <a:avLst/>
          </a:prstGeom>
        </p:spPr>
      </p:pic>
      <p:pic>
        <p:nvPicPr>
          <p:cNvPr id="6" name="Picture 5"/>
          <p:cNvPicPr>
            <a:picLocks noChangeAspect="1"/>
          </p:cNvPicPr>
          <p:nvPr/>
        </p:nvPicPr>
        <p:blipFill>
          <a:blip r:embed="rId4"/>
          <a:stretch>
            <a:fillRect/>
          </a:stretch>
        </p:blipFill>
        <p:spPr>
          <a:xfrm>
            <a:off x="8093375" y="1901355"/>
            <a:ext cx="2853546" cy="1415236"/>
          </a:xfrm>
          <a:prstGeom prst="rect">
            <a:avLst/>
          </a:prstGeom>
        </p:spPr>
      </p:pic>
      <p:pic>
        <p:nvPicPr>
          <p:cNvPr id="7" name="Picture 6"/>
          <p:cNvPicPr>
            <a:picLocks noChangeAspect="1"/>
          </p:cNvPicPr>
          <p:nvPr/>
        </p:nvPicPr>
        <p:blipFill>
          <a:blip r:embed="rId5"/>
          <a:stretch>
            <a:fillRect/>
          </a:stretch>
        </p:blipFill>
        <p:spPr>
          <a:xfrm>
            <a:off x="8093375" y="3516863"/>
            <a:ext cx="2853546" cy="1218922"/>
          </a:xfrm>
          <a:prstGeom prst="rect">
            <a:avLst/>
          </a:prstGeom>
        </p:spPr>
      </p:pic>
      <p:pic>
        <p:nvPicPr>
          <p:cNvPr id="8" name="Picture 7"/>
          <p:cNvPicPr>
            <a:picLocks noChangeAspect="1"/>
          </p:cNvPicPr>
          <p:nvPr/>
        </p:nvPicPr>
        <p:blipFill>
          <a:blip r:embed="rId6"/>
          <a:stretch>
            <a:fillRect/>
          </a:stretch>
        </p:blipFill>
        <p:spPr>
          <a:xfrm>
            <a:off x="8093375" y="4936057"/>
            <a:ext cx="2853546" cy="1369190"/>
          </a:xfrm>
          <a:prstGeom prst="rect">
            <a:avLst/>
          </a:prstGeom>
        </p:spPr>
      </p:pic>
    </p:spTree>
    <p:extLst>
      <p:ext uri="{BB962C8B-B14F-4D97-AF65-F5344CB8AC3E}">
        <p14:creationId xmlns:p14="http://schemas.microsoft.com/office/powerpoint/2010/main" val="399251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Npm</a:t>
            </a:r>
            <a:endParaRPr lang="en-US" dirty="0"/>
          </a:p>
        </p:txBody>
      </p:sp>
      <p:sp>
        <p:nvSpPr>
          <p:cNvPr id="3" name="Content Placeholder 2"/>
          <p:cNvSpPr>
            <a:spLocks noGrp="1"/>
          </p:cNvSpPr>
          <p:nvPr>
            <p:ph idx="1"/>
          </p:nvPr>
        </p:nvSpPr>
        <p:spPr/>
        <p:txBody>
          <a:bodyPr/>
          <a:lstStyle/>
          <a:p>
            <a:r>
              <a:rPr lang="sr-Latn-RS" dirty="0" smtClean="0"/>
              <a:t>Do sada smo se susreli sa dve vrste modula, onim koje sami kreiramo i onim koji su ugrađeni u sam node, ali postoji i treći tip modula. Ove module je neko uradio, okačio na internet i omogućio nama da ih preuzmemo i koristimo. </a:t>
            </a:r>
            <a:r>
              <a:rPr lang="sr-Latn-RS" dirty="0" smtClean="0">
                <a:effectLst/>
              </a:rPr>
              <a:t>Takvi moduli se mogu nazvati i paketima, zasvisnostima (dependecies). Da bi radili sa tim paketima koristimo npm (Node Package Menager). Npm se instalira zajedno sa node-om. Npm paketi se mogu instalirati lokalno za projekat, a mogu se instalirati i globalno.</a:t>
            </a:r>
            <a:endParaRPr lang="sr-Latn-RS" dirty="0"/>
          </a:p>
        </p:txBody>
      </p:sp>
    </p:spTree>
    <p:extLst>
      <p:ext uri="{BB962C8B-B14F-4D97-AF65-F5344CB8AC3E}">
        <p14:creationId xmlns:p14="http://schemas.microsoft.com/office/powerpoint/2010/main" val="367525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Instalacija npm paketa</a:t>
            </a:r>
            <a:endParaRPr lang="en-US" dirty="0"/>
          </a:p>
        </p:txBody>
      </p:sp>
      <p:sp>
        <p:nvSpPr>
          <p:cNvPr id="3" name="Content Placeholder 2"/>
          <p:cNvSpPr>
            <a:spLocks noGrp="1"/>
          </p:cNvSpPr>
          <p:nvPr>
            <p:ph idx="1"/>
          </p:nvPr>
        </p:nvSpPr>
        <p:spPr/>
        <p:txBody>
          <a:bodyPr/>
          <a:lstStyle/>
          <a:p>
            <a:r>
              <a:rPr lang="sr-Latn-RS" dirty="0" smtClean="0"/>
              <a:t>Da bi instalirali paket potrebno je da pokrenemo odgovorajuću npm naredbu u terminalu foldera gde želimo da instaliramo paket</a:t>
            </a:r>
          </a:p>
          <a:p>
            <a:r>
              <a:rPr lang="sr-Latn-RS" dirty="0" smtClean="0"/>
              <a:t>Naredba za instalaciju npm paketa je: </a:t>
            </a:r>
            <a:br>
              <a:rPr lang="sr-Latn-RS" dirty="0" smtClean="0"/>
            </a:br>
            <a:r>
              <a:rPr lang="sr-Latn-RS" dirty="0" smtClean="0"/>
              <a:t>npm install &lt;package_name&gt; [opcioni_parametri].</a:t>
            </a:r>
          </a:p>
          <a:p>
            <a:r>
              <a:rPr lang="sr-Latn-RS" dirty="0" smtClean="0"/>
              <a:t>Umesto pune reči install dovoljno je napisati „i“</a:t>
            </a:r>
          </a:p>
        </p:txBody>
      </p:sp>
    </p:spTree>
    <p:extLst>
      <p:ext uri="{BB962C8B-B14F-4D97-AF65-F5344CB8AC3E}">
        <p14:creationId xmlns:p14="http://schemas.microsoft.com/office/powerpoint/2010/main" val="33254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Fajl package.json</a:t>
            </a:r>
            <a:endParaRPr lang="en-US" dirty="0"/>
          </a:p>
        </p:txBody>
      </p:sp>
      <p:sp>
        <p:nvSpPr>
          <p:cNvPr id="3" name="Content Placeholder 2"/>
          <p:cNvSpPr>
            <a:spLocks noGrp="1"/>
          </p:cNvSpPr>
          <p:nvPr>
            <p:ph idx="1"/>
          </p:nvPr>
        </p:nvSpPr>
        <p:spPr>
          <a:xfrm>
            <a:off x="606574" y="1699404"/>
            <a:ext cx="11004581" cy="4779034"/>
          </a:xfrm>
        </p:spPr>
        <p:txBody>
          <a:bodyPr>
            <a:normAutofit/>
          </a:bodyPr>
          <a:lstStyle/>
          <a:p>
            <a:r>
              <a:rPr lang="en-US" dirty="0" err="1"/>
              <a:t>Package.json</a:t>
            </a:r>
            <a:r>
              <a:rPr lang="en-US" dirty="0"/>
              <a:t> se </a:t>
            </a:r>
            <a:r>
              <a:rPr lang="en-US" dirty="0" err="1"/>
              <a:t>koristi</a:t>
            </a:r>
            <a:r>
              <a:rPr lang="en-US" dirty="0"/>
              <a:t> od </a:t>
            </a:r>
            <a:r>
              <a:rPr lang="en-US" dirty="0" err="1"/>
              <a:t>strane</a:t>
            </a:r>
            <a:r>
              <a:rPr lang="en-US" dirty="0"/>
              <a:t> </a:t>
            </a:r>
            <a:r>
              <a:rPr lang="en-US" dirty="0" err="1"/>
              <a:t>npm</a:t>
            </a:r>
            <a:r>
              <a:rPr lang="en-US" dirty="0"/>
              <a:t>-a </a:t>
            </a:r>
            <a:r>
              <a:rPr lang="en-US" dirty="0" err="1"/>
              <a:t>jer</a:t>
            </a:r>
            <a:r>
              <a:rPr lang="en-US" dirty="0"/>
              <a:t> </a:t>
            </a:r>
            <a:r>
              <a:rPr lang="en-US" dirty="0" err="1"/>
              <a:t>čuva</a:t>
            </a:r>
            <a:r>
              <a:rPr lang="en-US" dirty="0"/>
              <a:t> meta </a:t>
            </a:r>
            <a:r>
              <a:rPr lang="en-US" dirty="0" err="1"/>
              <a:t>podatke</a:t>
            </a:r>
            <a:r>
              <a:rPr lang="en-US" dirty="0"/>
              <a:t> </a:t>
            </a:r>
            <a:r>
              <a:rPr lang="en-US" dirty="0" err="1"/>
              <a:t>vezane</a:t>
            </a:r>
            <a:r>
              <a:rPr lang="en-US" dirty="0"/>
              <a:t> </a:t>
            </a:r>
            <a:r>
              <a:rPr lang="en-US" dirty="0" err="1"/>
              <a:t>za</a:t>
            </a:r>
            <a:r>
              <a:rPr lang="en-US" dirty="0"/>
              <a:t> module </a:t>
            </a:r>
            <a:r>
              <a:rPr lang="en-US" dirty="0" err="1"/>
              <a:t>koje</a:t>
            </a:r>
            <a:r>
              <a:rPr lang="en-US" dirty="0"/>
              <a:t> </a:t>
            </a:r>
            <a:r>
              <a:rPr lang="en-US" dirty="0" err="1"/>
              <a:t>instalira</a:t>
            </a:r>
            <a:r>
              <a:rPr lang="en-US" dirty="0"/>
              <a:t> </a:t>
            </a:r>
            <a:r>
              <a:rPr lang="en-US" dirty="0" err="1"/>
              <a:t>npm</a:t>
            </a:r>
            <a:r>
              <a:rPr lang="en-US" dirty="0"/>
              <a:t> u </a:t>
            </a:r>
            <a:r>
              <a:rPr lang="en-US" dirty="0" err="1"/>
              <a:t>okviru</a:t>
            </a:r>
            <a:r>
              <a:rPr lang="en-US" dirty="0"/>
              <a:t> </a:t>
            </a:r>
            <a:r>
              <a:rPr lang="en-US" dirty="0" err="1"/>
              <a:t>projekta</a:t>
            </a:r>
            <a:r>
              <a:rPr lang="en-US" dirty="0"/>
              <a:t>. </a:t>
            </a:r>
            <a:r>
              <a:rPr lang="en-US" dirty="0" err="1"/>
              <a:t>Unutar</a:t>
            </a:r>
            <a:r>
              <a:rPr lang="en-US" dirty="0"/>
              <a:t> </a:t>
            </a:r>
            <a:r>
              <a:rPr lang="en-US" dirty="0" err="1"/>
              <a:t>fajla</a:t>
            </a:r>
            <a:r>
              <a:rPr lang="en-US" dirty="0"/>
              <a:t> se </a:t>
            </a:r>
            <a:r>
              <a:rPr lang="en-US" dirty="0" err="1"/>
              <a:t>nalazi</a:t>
            </a:r>
            <a:r>
              <a:rPr lang="en-US" dirty="0"/>
              <a:t> </a:t>
            </a:r>
            <a:r>
              <a:rPr lang="en-US" dirty="0" err="1"/>
              <a:t>lista</a:t>
            </a:r>
            <a:r>
              <a:rPr lang="en-US" dirty="0"/>
              <a:t> </a:t>
            </a:r>
            <a:r>
              <a:rPr lang="en-US" dirty="0" err="1"/>
              <a:t>i</a:t>
            </a:r>
            <a:r>
              <a:rPr lang="en-US" dirty="0"/>
              <a:t> </a:t>
            </a:r>
            <a:r>
              <a:rPr lang="en-US" dirty="0" err="1"/>
              <a:t>mapa</a:t>
            </a:r>
            <a:r>
              <a:rPr lang="en-US" dirty="0"/>
              <a:t> </a:t>
            </a:r>
            <a:r>
              <a:rPr lang="en-US" dirty="0" err="1"/>
              <a:t>sa</a:t>
            </a:r>
            <a:r>
              <a:rPr lang="en-US" dirty="0"/>
              <a:t> </a:t>
            </a:r>
            <a:r>
              <a:rPr lang="en-US" dirty="0" err="1"/>
              <a:t>zavisnostima</a:t>
            </a:r>
            <a:r>
              <a:rPr lang="en-US" dirty="0"/>
              <a:t> </a:t>
            </a:r>
            <a:r>
              <a:rPr lang="en-US" dirty="0" err="1"/>
              <a:t>projekta</a:t>
            </a:r>
            <a:r>
              <a:rPr lang="en-US" dirty="0"/>
              <a:t> (</a:t>
            </a:r>
            <a:r>
              <a:rPr lang="en-US" dirty="0" err="1"/>
              <a:t>dependecies</a:t>
            </a:r>
            <a:r>
              <a:rPr lang="en-US" dirty="0"/>
              <a:t> </a:t>
            </a:r>
            <a:r>
              <a:rPr lang="en-US" dirty="0" err="1"/>
              <a:t>ili</a:t>
            </a:r>
            <a:r>
              <a:rPr lang="en-US" dirty="0"/>
              <a:t> </a:t>
            </a:r>
            <a:r>
              <a:rPr lang="en-US" dirty="0" err="1"/>
              <a:t>devDependecies</a:t>
            </a:r>
            <a:r>
              <a:rPr lang="en-US" dirty="0"/>
              <a:t>) </a:t>
            </a:r>
            <a:r>
              <a:rPr lang="en-US" dirty="0" err="1"/>
              <a:t>koji</a:t>
            </a:r>
            <a:r>
              <a:rPr lang="en-US" dirty="0"/>
              <a:t> </a:t>
            </a:r>
            <a:r>
              <a:rPr lang="en-US" dirty="0" err="1"/>
              <a:t>mogu</a:t>
            </a:r>
            <a:r>
              <a:rPr lang="en-US" dirty="0"/>
              <a:t> da se </a:t>
            </a:r>
            <a:r>
              <a:rPr lang="en-US" dirty="0" err="1"/>
              <a:t>downloaduju</a:t>
            </a:r>
            <a:r>
              <a:rPr lang="en-US" dirty="0"/>
              <a:t>. </a:t>
            </a:r>
            <a:r>
              <a:rPr lang="en-US" dirty="0" err="1"/>
              <a:t>Ovime</a:t>
            </a:r>
            <a:r>
              <a:rPr lang="en-US" dirty="0"/>
              <a:t> </a:t>
            </a:r>
            <a:r>
              <a:rPr lang="en-US" dirty="0" err="1"/>
              <a:t>olakšavamo</a:t>
            </a:r>
            <a:r>
              <a:rPr lang="en-US" dirty="0"/>
              <a:t> </a:t>
            </a:r>
            <a:r>
              <a:rPr lang="en-US" dirty="0" err="1"/>
              <a:t>nekome</a:t>
            </a:r>
            <a:r>
              <a:rPr lang="en-US" dirty="0"/>
              <a:t> </a:t>
            </a:r>
            <a:r>
              <a:rPr lang="en-US" dirty="0" err="1"/>
              <a:t>ko</a:t>
            </a:r>
            <a:r>
              <a:rPr lang="en-US" dirty="0"/>
              <a:t> </a:t>
            </a:r>
            <a:r>
              <a:rPr lang="en-US" dirty="0" err="1"/>
              <a:t>će</a:t>
            </a:r>
            <a:r>
              <a:rPr lang="en-US" dirty="0"/>
              <a:t> da </a:t>
            </a:r>
            <a:r>
              <a:rPr lang="en-US" dirty="0" err="1"/>
              <a:t>koristi</a:t>
            </a:r>
            <a:r>
              <a:rPr lang="en-US" dirty="0"/>
              <a:t> </a:t>
            </a:r>
            <a:r>
              <a:rPr lang="en-US" dirty="0" err="1"/>
              <a:t>naš</a:t>
            </a:r>
            <a:r>
              <a:rPr lang="en-US" dirty="0"/>
              <a:t> </a:t>
            </a:r>
            <a:r>
              <a:rPr lang="en-US" dirty="0" err="1"/>
              <a:t>projekat</a:t>
            </a:r>
            <a:r>
              <a:rPr lang="en-US" dirty="0"/>
              <a:t> da </a:t>
            </a:r>
            <a:r>
              <a:rPr lang="en-US" dirty="0" err="1"/>
              <a:t>ih</a:t>
            </a:r>
            <a:r>
              <a:rPr lang="en-US" dirty="0"/>
              <a:t> </a:t>
            </a:r>
            <a:r>
              <a:rPr lang="en-US" dirty="0" err="1"/>
              <a:t>downloaduje</a:t>
            </a:r>
            <a:r>
              <a:rPr lang="en-US" dirty="0"/>
              <a:t> </a:t>
            </a:r>
            <a:r>
              <a:rPr lang="en-US" dirty="0" err="1"/>
              <a:t>samo</a:t>
            </a:r>
            <a:r>
              <a:rPr lang="en-US" dirty="0"/>
              <a:t> </a:t>
            </a:r>
            <a:r>
              <a:rPr lang="en-US" dirty="0" err="1"/>
              <a:t>ako</a:t>
            </a:r>
            <a:r>
              <a:rPr lang="en-US" dirty="0"/>
              <a:t> mu </a:t>
            </a:r>
            <a:r>
              <a:rPr lang="en-US" dirty="0" err="1"/>
              <a:t>trebaju</a:t>
            </a:r>
            <a:r>
              <a:rPr lang="en-US" dirty="0" smtClean="0"/>
              <a:t>.</a:t>
            </a:r>
            <a:endParaRPr lang="sr-Latn-RS" dirty="0" smtClean="0"/>
          </a:p>
          <a:p>
            <a:r>
              <a:rPr lang="sr-Latn-RS" dirty="0" smtClean="0"/>
              <a:t>Da bi napravili package.json fajl dovoljno je da u terminalu unesemo naredbu npm init. Onda će nas unutar terminala pitati za neke podatke vezane za projekat (autor, ključne reči, ime projekta...). Ukoliko želite da preskočite ovaj korak možete napisati npm init –y. Ova naredba će kreirati package.json fajl i postaviti neke podrazumevane vrednosti koje možemo kasnije da menjamo.</a:t>
            </a:r>
            <a:endParaRPr lang="en-US" dirty="0"/>
          </a:p>
        </p:txBody>
      </p:sp>
    </p:spTree>
    <p:extLst>
      <p:ext uri="{BB962C8B-B14F-4D97-AF65-F5344CB8AC3E}">
        <p14:creationId xmlns:p14="http://schemas.microsoft.com/office/powerpoint/2010/main" val="323099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Package.json nakon npm init -y</a:t>
            </a:r>
            <a:endParaRPr lang="en-US" dirty="0"/>
          </a:p>
        </p:txBody>
      </p:sp>
      <p:pic>
        <p:nvPicPr>
          <p:cNvPr id="4" name="Content Placeholder 3"/>
          <p:cNvPicPr>
            <a:picLocks noGrp="1" noChangeAspect="1"/>
          </p:cNvPicPr>
          <p:nvPr>
            <p:ph idx="1"/>
          </p:nvPr>
        </p:nvPicPr>
        <p:blipFill>
          <a:blip r:embed="rId2"/>
          <a:stretch>
            <a:fillRect/>
          </a:stretch>
        </p:blipFill>
        <p:spPr>
          <a:xfrm>
            <a:off x="1787349" y="1697398"/>
            <a:ext cx="8469459" cy="4963450"/>
          </a:xfrm>
          <a:prstGeom prst="rect">
            <a:avLst/>
          </a:prstGeom>
        </p:spPr>
      </p:pic>
    </p:spTree>
    <p:extLst>
      <p:ext uri="{BB962C8B-B14F-4D97-AF65-F5344CB8AC3E}">
        <p14:creationId xmlns:p14="http://schemas.microsoft.com/office/powerpoint/2010/main" val="1531640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Package.json nakon npm i lodash</a:t>
            </a:r>
            <a:endParaRPr lang="en-US" dirty="0"/>
          </a:p>
        </p:txBody>
      </p:sp>
      <p:sp>
        <p:nvSpPr>
          <p:cNvPr id="3" name="Content Placeholder 2"/>
          <p:cNvSpPr>
            <a:spLocks noGrp="1"/>
          </p:cNvSpPr>
          <p:nvPr>
            <p:ph idx="1"/>
          </p:nvPr>
        </p:nvSpPr>
        <p:spPr>
          <a:xfrm>
            <a:off x="1141412" y="1656272"/>
            <a:ext cx="4655539" cy="4822166"/>
          </a:xfrm>
        </p:spPr>
        <p:txBody>
          <a:bodyPr>
            <a:normAutofit lnSpcReduction="10000"/>
          </a:bodyPr>
          <a:lstStyle/>
          <a:p>
            <a:r>
              <a:rPr lang="sr-Latn-RS" dirty="0" smtClean="0"/>
              <a:t>Ovde pomoću naredbe npm i lodash instaliramo lodash paket. On je sad dodatu u naš package.json kao zavisnost zajedno sa verzijom koju smo instalirali. Na ovaj način ćemo moći koristi lodash, a i ako neko preuzme naš kod moći će da instalira odgovarajuće zavisnosti bez obzira na verziju paketa u tom trenutku</a:t>
            </a:r>
            <a:endParaRPr lang="en-US" dirty="0"/>
          </a:p>
        </p:txBody>
      </p:sp>
      <p:pic>
        <p:nvPicPr>
          <p:cNvPr id="5" name="Picture 4"/>
          <p:cNvPicPr>
            <a:picLocks noChangeAspect="1"/>
          </p:cNvPicPr>
          <p:nvPr/>
        </p:nvPicPr>
        <p:blipFill>
          <a:blip r:embed="rId2"/>
          <a:stretch>
            <a:fillRect/>
          </a:stretch>
        </p:blipFill>
        <p:spPr>
          <a:xfrm>
            <a:off x="5671059" y="1787106"/>
            <a:ext cx="6129878" cy="4181159"/>
          </a:xfrm>
          <a:prstGeom prst="rect">
            <a:avLst/>
          </a:prstGeom>
        </p:spPr>
      </p:pic>
    </p:spTree>
    <p:extLst>
      <p:ext uri="{BB962C8B-B14F-4D97-AF65-F5344CB8AC3E}">
        <p14:creationId xmlns:p14="http://schemas.microsoft.com/office/powerpoint/2010/main" val="1979820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Node_modules folder</a:t>
            </a:r>
            <a:endParaRPr lang="en-US" dirty="0"/>
          </a:p>
        </p:txBody>
      </p:sp>
      <p:sp>
        <p:nvSpPr>
          <p:cNvPr id="3" name="Content Placeholder 2"/>
          <p:cNvSpPr>
            <a:spLocks noGrp="1"/>
          </p:cNvSpPr>
          <p:nvPr>
            <p:ph idx="1"/>
          </p:nvPr>
        </p:nvSpPr>
        <p:spPr>
          <a:xfrm>
            <a:off x="1141412" y="2249487"/>
            <a:ext cx="4819441" cy="4418732"/>
          </a:xfrm>
        </p:spPr>
        <p:txBody>
          <a:bodyPr>
            <a:normAutofit/>
          </a:bodyPr>
          <a:lstStyle/>
          <a:p>
            <a:r>
              <a:rPr lang="sr-Latn-RS" dirty="0" smtClean="0"/>
              <a:t>Kada npm instalira neki paket on prezume svak kod tog paketa, zajedno sa svim paketima od kojih paket zavisi, i smesti ih u folder node_modules. Unutar ovog foldera biće smešteni svi paketi koje instaliramo pomoću npm-a i node će znati odakle da ih povuče pri upotrebi</a:t>
            </a:r>
            <a:endParaRPr lang="en-US" dirty="0"/>
          </a:p>
        </p:txBody>
      </p:sp>
      <p:pic>
        <p:nvPicPr>
          <p:cNvPr id="4" name="Picture 3"/>
          <p:cNvPicPr>
            <a:picLocks noChangeAspect="1"/>
          </p:cNvPicPr>
          <p:nvPr/>
        </p:nvPicPr>
        <p:blipFill>
          <a:blip r:embed="rId2"/>
          <a:stretch>
            <a:fillRect/>
          </a:stretch>
        </p:blipFill>
        <p:spPr>
          <a:xfrm>
            <a:off x="7987340" y="2097088"/>
            <a:ext cx="3606561" cy="2295084"/>
          </a:xfrm>
          <a:prstGeom prst="rect">
            <a:avLst/>
          </a:prstGeom>
        </p:spPr>
      </p:pic>
    </p:spTree>
    <p:extLst>
      <p:ext uri="{BB962C8B-B14F-4D97-AF65-F5344CB8AC3E}">
        <p14:creationId xmlns:p14="http://schemas.microsoft.com/office/powerpoint/2010/main" val="1257752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Uklanjanje paketa</a:t>
            </a:r>
            <a:endParaRPr lang="en-US" dirty="0"/>
          </a:p>
        </p:txBody>
      </p:sp>
      <p:sp>
        <p:nvSpPr>
          <p:cNvPr id="3" name="Content Placeholder 2"/>
          <p:cNvSpPr>
            <a:spLocks noGrp="1"/>
          </p:cNvSpPr>
          <p:nvPr>
            <p:ph idx="1"/>
          </p:nvPr>
        </p:nvSpPr>
        <p:spPr/>
        <p:txBody>
          <a:bodyPr/>
          <a:lstStyle/>
          <a:p>
            <a:r>
              <a:rPr lang="sr-Latn-RS" dirty="0" smtClean="0"/>
              <a:t>Ako želimo da uklonimo nekih paket iz naše liste zavisnosti jer ga više ne koristimo možemo pokrenuti naredbu npm uninstall &lt;packageName&gt; da bi to uradili</a:t>
            </a:r>
            <a:endParaRPr lang="en-US" dirty="0"/>
          </a:p>
        </p:txBody>
      </p:sp>
    </p:spTree>
    <p:extLst>
      <p:ext uri="{BB962C8B-B14F-4D97-AF65-F5344CB8AC3E}">
        <p14:creationId xmlns:p14="http://schemas.microsoft.com/office/powerpoint/2010/main" val="3432283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Upotreba paketa</a:t>
            </a:r>
            <a:endParaRPr lang="en-US" dirty="0"/>
          </a:p>
        </p:txBody>
      </p:sp>
      <p:sp>
        <p:nvSpPr>
          <p:cNvPr id="3" name="Content Placeholder 2"/>
          <p:cNvSpPr>
            <a:spLocks noGrp="1"/>
          </p:cNvSpPr>
          <p:nvPr>
            <p:ph idx="1"/>
          </p:nvPr>
        </p:nvSpPr>
        <p:spPr>
          <a:xfrm>
            <a:off x="1141412" y="2249487"/>
            <a:ext cx="3361577" cy="4453238"/>
          </a:xfrm>
        </p:spPr>
        <p:txBody>
          <a:bodyPr>
            <a:normAutofit lnSpcReduction="10000"/>
          </a:bodyPr>
          <a:lstStyle/>
          <a:p>
            <a:r>
              <a:rPr lang="sr-Latn-RS" dirty="0" smtClean="0"/>
              <a:t>Paketi instalirani pomoću npm-a se pozivaju isto kao i ugradjeni moduli, navođenjem imena paketa. Node onda zna da je to instalirani modul i potražiće ga unutar node_modules foldera.</a:t>
            </a:r>
            <a:endParaRPr lang="en-US" dirty="0"/>
          </a:p>
        </p:txBody>
      </p:sp>
      <p:pic>
        <p:nvPicPr>
          <p:cNvPr id="4" name="Picture 3"/>
          <p:cNvPicPr>
            <a:picLocks noChangeAspect="1"/>
          </p:cNvPicPr>
          <p:nvPr/>
        </p:nvPicPr>
        <p:blipFill>
          <a:blip r:embed="rId2"/>
          <a:stretch>
            <a:fillRect/>
          </a:stretch>
        </p:blipFill>
        <p:spPr>
          <a:xfrm>
            <a:off x="5333370" y="434975"/>
            <a:ext cx="6200775" cy="3324225"/>
          </a:xfrm>
          <a:prstGeom prst="rect">
            <a:avLst/>
          </a:prstGeom>
        </p:spPr>
      </p:pic>
      <p:pic>
        <p:nvPicPr>
          <p:cNvPr id="5" name="Picture 4"/>
          <p:cNvPicPr>
            <a:picLocks noChangeAspect="1"/>
          </p:cNvPicPr>
          <p:nvPr/>
        </p:nvPicPr>
        <p:blipFill>
          <a:blip r:embed="rId3"/>
          <a:stretch>
            <a:fillRect/>
          </a:stretch>
        </p:blipFill>
        <p:spPr>
          <a:xfrm>
            <a:off x="5333370" y="4328574"/>
            <a:ext cx="6200775" cy="1592942"/>
          </a:xfrm>
          <a:prstGeom prst="rect">
            <a:avLst/>
          </a:prstGeom>
        </p:spPr>
      </p:pic>
    </p:spTree>
    <p:extLst>
      <p:ext uri="{BB962C8B-B14F-4D97-AF65-F5344CB8AC3E}">
        <p14:creationId xmlns:p14="http://schemas.microsoft.com/office/powerpoint/2010/main" val="51983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Zašto node?</a:t>
            </a:r>
            <a:endParaRPr lang="en-US" dirty="0"/>
          </a:p>
        </p:txBody>
      </p:sp>
      <p:sp>
        <p:nvSpPr>
          <p:cNvPr id="3" name="Content Placeholder 2"/>
          <p:cNvSpPr>
            <a:spLocks noGrp="1"/>
          </p:cNvSpPr>
          <p:nvPr>
            <p:ph idx="1"/>
          </p:nvPr>
        </p:nvSpPr>
        <p:spPr>
          <a:xfrm>
            <a:off x="1141412" y="1802920"/>
            <a:ext cx="9905999" cy="4796287"/>
          </a:xfrm>
        </p:spPr>
        <p:txBody>
          <a:bodyPr>
            <a:normAutofit fontScale="92500" lnSpcReduction="10000"/>
          </a:bodyPr>
          <a:lstStyle/>
          <a:p>
            <a:r>
              <a:rPr lang="en-US" b="1" dirty="0">
                <a:effectLst/>
              </a:rPr>
              <a:t>Kao </a:t>
            </a:r>
            <a:r>
              <a:rPr lang="en-US" b="1" dirty="0" err="1">
                <a:effectLst/>
              </a:rPr>
              <a:t>prvo</a:t>
            </a:r>
            <a:r>
              <a:rPr lang="en-US" dirty="0">
                <a:effectLst/>
              </a:rPr>
              <a:t> </a:t>
            </a:r>
            <a:r>
              <a:rPr lang="en-US" dirty="0" err="1">
                <a:effectLst/>
              </a:rPr>
              <a:t>omogućava</a:t>
            </a:r>
            <a:r>
              <a:rPr lang="en-US" dirty="0">
                <a:effectLst/>
              </a:rPr>
              <a:t> </a:t>
            </a:r>
            <a:r>
              <a:rPr lang="en-US" dirty="0" err="1">
                <a:effectLst/>
              </a:rPr>
              <a:t>korišćenje</a:t>
            </a:r>
            <a:r>
              <a:rPr lang="en-US" dirty="0">
                <a:effectLst/>
              </a:rPr>
              <a:t> </a:t>
            </a:r>
            <a:r>
              <a:rPr lang="en-US" dirty="0" err="1">
                <a:effectLst/>
              </a:rPr>
              <a:t>jedinstvenog</a:t>
            </a:r>
            <a:r>
              <a:rPr lang="en-US" dirty="0">
                <a:effectLst/>
              </a:rPr>
              <a:t>  </a:t>
            </a:r>
            <a:r>
              <a:rPr lang="en-US" dirty="0" err="1">
                <a:effectLst/>
              </a:rPr>
              <a:t>jezika</a:t>
            </a:r>
            <a:r>
              <a:rPr lang="en-US" dirty="0">
                <a:effectLst/>
              </a:rPr>
              <a:t> </a:t>
            </a:r>
            <a:r>
              <a:rPr lang="en-US" dirty="0" err="1">
                <a:effectLst/>
              </a:rPr>
              <a:t>između</a:t>
            </a:r>
            <a:r>
              <a:rPr lang="en-US" dirty="0">
                <a:effectLst/>
              </a:rPr>
              <a:t> front-end </a:t>
            </a:r>
            <a:r>
              <a:rPr lang="en-US" dirty="0" err="1">
                <a:effectLst/>
              </a:rPr>
              <a:t>i</a:t>
            </a:r>
            <a:r>
              <a:rPr lang="en-US" dirty="0">
                <a:effectLst/>
              </a:rPr>
              <a:t> back-end-a. To </a:t>
            </a:r>
            <a:r>
              <a:rPr lang="en-US" dirty="0" err="1">
                <a:effectLst/>
              </a:rPr>
              <a:t>znači</a:t>
            </a:r>
            <a:r>
              <a:rPr lang="en-US" dirty="0">
                <a:effectLst/>
              </a:rPr>
              <a:t> da </a:t>
            </a:r>
            <a:r>
              <a:rPr lang="en-US" dirty="0" err="1">
                <a:effectLst/>
              </a:rPr>
              <a:t>kompletnu</a:t>
            </a:r>
            <a:r>
              <a:rPr lang="en-US" dirty="0">
                <a:effectLst/>
              </a:rPr>
              <a:t> </a:t>
            </a:r>
            <a:r>
              <a:rPr lang="en-US" dirty="0" err="1">
                <a:effectLst/>
              </a:rPr>
              <a:t>aplikaciju</a:t>
            </a:r>
            <a:r>
              <a:rPr lang="en-US" dirty="0">
                <a:effectLst/>
              </a:rPr>
              <a:t> </a:t>
            </a:r>
            <a:r>
              <a:rPr lang="en-US" dirty="0" err="1">
                <a:effectLst/>
              </a:rPr>
              <a:t>možete</a:t>
            </a:r>
            <a:r>
              <a:rPr lang="en-US" dirty="0">
                <a:effectLst/>
              </a:rPr>
              <a:t> </a:t>
            </a:r>
            <a:r>
              <a:rPr lang="en-US" dirty="0" err="1">
                <a:effectLst/>
              </a:rPr>
              <a:t>realizovati</a:t>
            </a:r>
            <a:r>
              <a:rPr lang="en-US" dirty="0">
                <a:effectLst/>
              </a:rPr>
              <a:t> </a:t>
            </a:r>
            <a:r>
              <a:rPr lang="en-US" dirty="0" err="1">
                <a:effectLst/>
              </a:rPr>
              <a:t>pomoću</a:t>
            </a:r>
            <a:r>
              <a:rPr lang="en-US" dirty="0">
                <a:effectLst/>
              </a:rPr>
              <a:t> </a:t>
            </a:r>
            <a:r>
              <a:rPr lang="en-US" dirty="0" err="1">
                <a:effectLst/>
              </a:rPr>
              <a:t>jednog</a:t>
            </a:r>
            <a:r>
              <a:rPr lang="en-US" dirty="0">
                <a:effectLst/>
              </a:rPr>
              <a:t> </a:t>
            </a:r>
            <a:r>
              <a:rPr lang="en-US" dirty="0" err="1">
                <a:effectLst/>
              </a:rPr>
              <a:t>programskog</a:t>
            </a:r>
            <a:r>
              <a:rPr lang="en-US" dirty="0">
                <a:effectLst/>
              </a:rPr>
              <a:t> </a:t>
            </a:r>
            <a:r>
              <a:rPr lang="en-US" dirty="0" err="1">
                <a:effectLst/>
              </a:rPr>
              <a:t>jezika</a:t>
            </a:r>
            <a:r>
              <a:rPr lang="en-US" dirty="0" smtClean="0">
                <a:effectLst/>
              </a:rPr>
              <a:t>.</a:t>
            </a:r>
            <a:endParaRPr lang="sr-Latn-RS" dirty="0" smtClean="0">
              <a:effectLst/>
            </a:endParaRPr>
          </a:p>
          <a:p>
            <a:r>
              <a:rPr lang="en-US" b="1" dirty="0" err="1">
                <a:effectLst/>
              </a:rPr>
              <a:t>Drugo</a:t>
            </a:r>
            <a:r>
              <a:rPr lang="en-US" dirty="0">
                <a:effectLst/>
              </a:rPr>
              <a:t>, </a:t>
            </a:r>
            <a:r>
              <a:rPr lang="en-US" dirty="0" err="1">
                <a:effectLst/>
              </a:rPr>
              <a:t>Brzina</a:t>
            </a:r>
            <a:r>
              <a:rPr lang="en-US" dirty="0">
                <a:effectLst/>
              </a:rPr>
              <a:t> –  </a:t>
            </a:r>
            <a:r>
              <a:rPr lang="en-US" dirty="0" err="1">
                <a:effectLst/>
              </a:rPr>
              <a:t>Brz</a:t>
            </a:r>
            <a:r>
              <a:rPr lang="en-US" dirty="0">
                <a:effectLst/>
              </a:rPr>
              <a:t> je. </a:t>
            </a:r>
            <a:r>
              <a:rPr lang="en-US" dirty="0" err="1">
                <a:effectLst/>
              </a:rPr>
              <a:t>Zajedno</a:t>
            </a:r>
            <a:r>
              <a:rPr lang="en-US" dirty="0">
                <a:effectLst/>
              </a:rPr>
              <a:t> </a:t>
            </a:r>
            <a:r>
              <a:rPr lang="en-US" dirty="0" err="1">
                <a:effectLst/>
              </a:rPr>
              <a:t>sa</a:t>
            </a:r>
            <a:r>
              <a:rPr lang="en-US" dirty="0">
                <a:effectLst/>
              </a:rPr>
              <a:t>  </a:t>
            </a:r>
            <a:r>
              <a:rPr lang="en-US" dirty="0" err="1">
                <a:effectLst/>
              </a:rPr>
              <a:t>Guglovim</a:t>
            </a:r>
            <a:r>
              <a:rPr lang="en-US" dirty="0">
                <a:effectLst/>
              </a:rPr>
              <a:t> V8 JavaScript engine-om, </a:t>
            </a:r>
            <a:r>
              <a:rPr lang="en-US" dirty="0" err="1">
                <a:effectLst/>
              </a:rPr>
              <a:t>ima</a:t>
            </a:r>
            <a:r>
              <a:rPr lang="en-US" dirty="0">
                <a:effectLst/>
              </a:rPr>
              <a:t> </a:t>
            </a:r>
            <a:r>
              <a:rPr lang="en-US" dirty="0" err="1">
                <a:effectLst/>
              </a:rPr>
              <a:t>neverovatnu</a:t>
            </a:r>
            <a:r>
              <a:rPr lang="en-US" dirty="0">
                <a:effectLst/>
              </a:rPr>
              <a:t> </a:t>
            </a:r>
            <a:r>
              <a:rPr lang="en-US" dirty="0" err="1">
                <a:effectLst/>
              </a:rPr>
              <a:t>brzinu</a:t>
            </a:r>
            <a:r>
              <a:rPr lang="en-US" dirty="0">
                <a:effectLst/>
              </a:rPr>
              <a:t>. </a:t>
            </a:r>
            <a:r>
              <a:rPr lang="en-US" dirty="0" err="1">
                <a:effectLst/>
              </a:rPr>
              <a:t>Zapravo</a:t>
            </a:r>
            <a:r>
              <a:rPr lang="en-US" dirty="0">
                <a:effectLst/>
              </a:rPr>
              <a:t>, </a:t>
            </a:r>
            <a:r>
              <a:rPr lang="en-US" dirty="0" err="1">
                <a:effectLst/>
              </a:rPr>
              <a:t>nekoliko</a:t>
            </a:r>
            <a:r>
              <a:rPr lang="en-US" dirty="0">
                <a:effectLst/>
              </a:rPr>
              <a:t> puta je </a:t>
            </a:r>
            <a:r>
              <a:rPr lang="en-US" dirty="0" err="1">
                <a:effectLst/>
              </a:rPr>
              <a:t>brži</a:t>
            </a:r>
            <a:r>
              <a:rPr lang="en-US" dirty="0">
                <a:effectLst/>
              </a:rPr>
              <a:t> od </a:t>
            </a:r>
            <a:r>
              <a:rPr lang="en-US" dirty="0" err="1">
                <a:effectLst/>
              </a:rPr>
              <a:t>ostalih</a:t>
            </a:r>
            <a:r>
              <a:rPr lang="en-US" dirty="0">
                <a:effectLst/>
              </a:rPr>
              <a:t> </a:t>
            </a:r>
            <a:r>
              <a:rPr lang="en-US" dirty="0" err="1">
                <a:effectLst/>
              </a:rPr>
              <a:t>skriptnih</a:t>
            </a:r>
            <a:r>
              <a:rPr lang="en-US" dirty="0">
                <a:effectLst/>
              </a:rPr>
              <a:t> </a:t>
            </a:r>
            <a:r>
              <a:rPr lang="en-US" dirty="0" err="1">
                <a:effectLst/>
              </a:rPr>
              <a:t>jezika</a:t>
            </a:r>
            <a:r>
              <a:rPr lang="en-US" dirty="0">
                <a:effectLst/>
              </a:rPr>
              <a:t> </a:t>
            </a:r>
            <a:r>
              <a:rPr lang="en-US" dirty="0" err="1">
                <a:effectLst/>
              </a:rPr>
              <a:t>poput</a:t>
            </a:r>
            <a:r>
              <a:rPr lang="en-US" dirty="0">
                <a:effectLst/>
              </a:rPr>
              <a:t> Ruby-a </a:t>
            </a:r>
            <a:r>
              <a:rPr lang="en-US" dirty="0" err="1">
                <a:effectLst/>
              </a:rPr>
              <a:t>i</a:t>
            </a:r>
            <a:r>
              <a:rPr lang="en-US" dirty="0">
                <a:effectLst/>
              </a:rPr>
              <a:t> Python-a</a:t>
            </a:r>
            <a:r>
              <a:rPr lang="en-US" dirty="0" smtClean="0">
                <a:effectLst/>
              </a:rPr>
              <a:t>.</a:t>
            </a:r>
            <a:endParaRPr lang="sr-Latn-RS" dirty="0" smtClean="0">
              <a:effectLst/>
            </a:endParaRPr>
          </a:p>
          <a:p>
            <a:r>
              <a:rPr lang="en-US" b="1" dirty="0" err="1"/>
              <a:t>Treće</a:t>
            </a:r>
            <a:r>
              <a:rPr lang="en-US" dirty="0"/>
              <a:t>, </a:t>
            </a:r>
            <a:r>
              <a:rPr lang="en-US" dirty="0" err="1"/>
              <a:t>njegova</a:t>
            </a:r>
            <a:r>
              <a:rPr lang="en-US" dirty="0"/>
              <a:t> </a:t>
            </a:r>
            <a:r>
              <a:rPr lang="en-US" dirty="0" err="1"/>
              <a:t>neblokirajuća</a:t>
            </a:r>
            <a:r>
              <a:rPr lang="en-US" dirty="0"/>
              <a:t> </a:t>
            </a:r>
            <a:r>
              <a:rPr lang="en-US" dirty="0" err="1"/>
              <a:t>arhitektura</a:t>
            </a:r>
            <a:r>
              <a:rPr lang="en-US" dirty="0"/>
              <a:t> je </a:t>
            </a:r>
            <a:r>
              <a:rPr lang="en-US" dirty="0" err="1"/>
              <a:t>idealna</a:t>
            </a:r>
            <a:r>
              <a:rPr lang="en-US" dirty="0"/>
              <a:t> </a:t>
            </a:r>
            <a:r>
              <a:rPr lang="en-US" dirty="0" err="1"/>
              <a:t>za</a:t>
            </a:r>
            <a:r>
              <a:rPr lang="en-US" dirty="0"/>
              <a:t> </a:t>
            </a:r>
            <a:r>
              <a:rPr lang="en-US" dirty="0" err="1"/>
              <a:t>pravljenje</a:t>
            </a:r>
            <a:r>
              <a:rPr lang="en-US" dirty="0"/>
              <a:t> real-time web </a:t>
            </a:r>
            <a:r>
              <a:rPr lang="en-US" dirty="0" err="1"/>
              <a:t>aplikacija</a:t>
            </a:r>
            <a:r>
              <a:rPr lang="en-US" dirty="0"/>
              <a:t>. JavaScript je </a:t>
            </a:r>
            <a:r>
              <a:rPr lang="en-US" dirty="0" err="1"/>
              <a:t>izabran</a:t>
            </a:r>
            <a:r>
              <a:rPr lang="en-US" dirty="0"/>
              <a:t> </a:t>
            </a:r>
            <a:r>
              <a:rPr lang="en-US" dirty="0" err="1"/>
              <a:t>kao</a:t>
            </a:r>
            <a:r>
              <a:rPr lang="en-US" dirty="0"/>
              <a:t> </a:t>
            </a:r>
            <a:r>
              <a:rPr lang="en-US" dirty="0" err="1"/>
              <a:t>jezik</a:t>
            </a:r>
            <a:r>
              <a:rPr lang="en-US" dirty="0"/>
              <a:t> </a:t>
            </a:r>
            <a:r>
              <a:rPr lang="en-US" dirty="0" err="1"/>
              <a:t>zbog</a:t>
            </a:r>
            <a:r>
              <a:rPr lang="en-US" dirty="0"/>
              <a:t> </a:t>
            </a:r>
            <a:r>
              <a:rPr lang="en-US" dirty="0" err="1"/>
              <a:t>svog</a:t>
            </a:r>
            <a:r>
              <a:rPr lang="en-US" dirty="0"/>
              <a:t> </a:t>
            </a:r>
            <a:r>
              <a:rPr lang="en-US" dirty="0" err="1"/>
              <a:t>malog</a:t>
            </a:r>
            <a:r>
              <a:rPr lang="en-US" dirty="0"/>
              <a:t> core API-ja </a:t>
            </a:r>
            <a:r>
              <a:rPr lang="en-US" dirty="0" err="1"/>
              <a:t>i</a:t>
            </a:r>
            <a:r>
              <a:rPr lang="en-US" dirty="0"/>
              <a:t> </a:t>
            </a:r>
            <a:r>
              <a:rPr lang="en-US" dirty="0" err="1"/>
              <a:t>nonblocking</a:t>
            </a:r>
            <a:r>
              <a:rPr lang="en-US" dirty="0"/>
              <a:t> callbacks-a. To </a:t>
            </a:r>
            <a:r>
              <a:rPr lang="en-US" dirty="0" err="1"/>
              <a:t>znači</a:t>
            </a:r>
            <a:r>
              <a:rPr lang="en-US" dirty="0"/>
              <a:t> da je </a:t>
            </a:r>
            <a:r>
              <a:rPr lang="en-US" dirty="0" err="1"/>
              <a:t>moguće</a:t>
            </a:r>
            <a:r>
              <a:rPr lang="en-US" dirty="0"/>
              <a:t> </a:t>
            </a:r>
            <a:r>
              <a:rPr lang="en-US" dirty="0" err="1"/>
              <a:t>izgraditi</a:t>
            </a:r>
            <a:r>
              <a:rPr lang="en-US" dirty="0"/>
              <a:t> </a:t>
            </a:r>
            <a:r>
              <a:rPr lang="en-US" dirty="0" err="1"/>
              <a:t>kompletan</a:t>
            </a:r>
            <a:r>
              <a:rPr lang="en-US" dirty="0"/>
              <a:t> Node.js </a:t>
            </a:r>
            <a:r>
              <a:rPr lang="en-US" dirty="0" err="1"/>
              <a:t>ekosistem</a:t>
            </a:r>
            <a:r>
              <a:rPr lang="en-US" dirty="0"/>
              <a:t> </a:t>
            </a:r>
            <a:r>
              <a:rPr lang="en-US" dirty="0" err="1"/>
              <a:t>oko</a:t>
            </a:r>
            <a:r>
              <a:rPr lang="en-US" dirty="0"/>
              <a:t> </a:t>
            </a:r>
            <a:r>
              <a:rPr lang="en-US" dirty="0" err="1"/>
              <a:t>neblokirajućih</a:t>
            </a:r>
            <a:r>
              <a:rPr lang="en-US" dirty="0"/>
              <a:t> </a:t>
            </a:r>
            <a:r>
              <a:rPr lang="en-US" dirty="0" err="1"/>
              <a:t>paketa</a:t>
            </a:r>
            <a:r>
              <a:rPr lang="en-US" dirty="0"/>
              <a:t>, </a:t>
            </a:r>
            <a:r>
              <a:rPr lang="en-US" dirty="0" err="1"/>
              <a:t>kojih</a:t>
            </a:r>
            <a:r>
              <a:rPr lang="en-US" dirty="0"/>
              <a:t> </a:t>
            </a:r>
            <a:r>
              <a:rPr lang="en-US" dirty="0" err="1"/>
              <a:t>trenutno</a:t>
            </a:r>
            <a:r>
              <a:rPr lang="en-US" dirty="0"/>
              <a:t> </a:t>
            </a:r>
            <a:r>
              <a:rPr lang="en-US" dirty="0" err="1"/>
              <a:t>ima</a:t>
            </a:r>
            <a:r>
              <a:rPr lang="en-US" dirty="0"/>
              <a:t> </a:t>
            </a:r>
            <a:r>
              <a:rPr lang="en-US" dirty="0" err="1"/>
              <a:t>više</a:t>
            </a:r>
            <a:r>
              <a:rPr lang="en-US" dirty="0"/>
              <a:t> od </a:t>
            </a:r>
            <a:r>
              <a:rPr lang="en-US" dirty="0" err="1"/>
              <a:t>deset</a:t>
            </a:r>
            <a:r>
              <a:rPr lang="en-US" dirty="0"/>
              <a:t> </a:t>
            </a:r>
            <a:r>
              <a:rPr lang="en-US" dirty="0" err="1"/>
              <a:t>hiljada</a:t>
            </a:r>
            <a:r>
              <a:rPr lang="en-US" dirty="0"/>
              <a:t>. </a:t>
            </a:r>
            <a:r>
              <a:rPr lang="en-US" dirty="0" err="1"/>
              <a:t>Krajnji</a:t>
            </a:r>
            <a:r>
              <a:rPr lang="en-US" dirty="0"/>
              <a:t> </a:t>
            </a:r>
            <a:r>
              <a:rPr lang="en-US" dirty="0" err="1"/>
              <a:t>rezultat</a:t>
            </a:r>
            <a:r>
              <a:rPr lang="en-US" dirty="0"/>
              <a:t> je </a:t>
            </a:r>
            <a:r>
              <a:rPr lang="en-US" dirty="0" err="1"/>
              <a:t>platforma</a:t>
            </a:r>
            <a:r>
              <a:rPr lang="en-US" dirty="0"/>
              <a:t> </a:t>
            </a:r>
            <a:r>
              <a:rPr lang="en-US" dirty="0" err="1"/>
              <a:t>i</a:t>
            </a:r>
            <a:r>
              <a:rPr lang="en-US" dirty="0"/>
              <a:t> </a:t>
            </a:r>
            <a:r>
              <a:rPr lang="en-US" dirty="0" err="1"/>
              <a:t>ekosistem</a:t>
            </a:r>
            <a:r>
              <a:rPr lang="en-US" dirty="0"/>
              <a:t> </a:t>
            </a:r>
            <a:r>
              <a:rPr lang="en-US" dirty="0" err="1"/>
              <a:t>koji</a:t>
            </a:r>
            <a:r>
              <a:rPr lang="en-US" dirty="0"/>
              <a:t> se </a:t>
            </a:r>
            <a:r>
              <a:rPr lang="en-US" dirty="0" err="1"/>
              <a:t>arhitekturalno</a:t>
            </a:r>
            <a:r>
              <a:rPr lang="en-US" dirty="0"/>
              <a:t> </a:t>
            </a:r>
            <a:r>
              <a:rPr lang="en-US" dirty="0" err="1"/>
              <a:t>savršeno</a:t>
            </a:r>
            <a:r>
              <a:rPr lang="en-US" dirty="0"/>
              <a:t> </a:t>
            </a:r>
            <a:r>
              <a:rPr lang="en-US" dirty="0" err="1"/>
              <a:t>uklapa</a:t>
            </a:r>
            <a:r>
              <a:rPr lang="en-US" dirty="0"/>
              <a:t> </a:t>
            </a:r>
            <a:r>
              <a:rPr lang="en-US" dirty="0" err="1"/>
              <a:t>sa</a:t>
            </a:r>
            <a:r>
              <a:rPr lang="en-US" dirty="0"/>
              <a:t> </a:t>
            </a:r>
            <a:r>
              <a:rPr lang="en-US" dirty="0" err="1"/>
              <a:t>zahtevima</a:t>
            </a:r>
            <a:r>
              <a:rPr lang="en-US" dirty="0"/>
              <a:t> </a:t>
            </a:r>
            <a:r>
              <a:rPr lang="en-US" dirty="0" err="1"/>
              <a:t>izrade</a:t>
            </a:r>
            <a:r>
              <a:rPr lang="en-US" dirty="0"/>
              <a:t> </a:t>
            </a:r>
            <a:r>
              <a:rPr lang="en-US" dirty="0" err="1"/>
              <a:t>modernih</a:t>
            </a:r>
            <a:r>
              <a:rPr lang="en-US" dirty="0"/>
              <a:t> real-time web </a:t>
            </a:r>
            <a:r>
              <a:rPr lang="en-US" dirty="0" err="1"/>
              <a:t>aplikacija</a:t>
            </a:r>
            <a:r>
              <a:rPr lang="en-US" dirty="0"/>
              <a:t>.</a:t>
            </a:r>
          </a:p>
        </p:txBody>
      </p:sp>
    </p:spTree>
    <p:extLst>
      <p:ext uri="{BB962C8B-B14F-4D97-AF65-F5344CB8AC3E}">
        <p14:creationId xmlns:p14="http://schemas.microsoft.com/office/powerpoint/2010/main" val="172009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http</a:t>
            </a:r>
            <a:endParaRPr lang="en-US" dirty="0"/>
          </a:p>
        </p:txBody>
      </p:sp>
      <p:sp>
        <p:nvSpPr>
          <p:cNvPr id="3" name="Content Placeholder 2"/>
          <p:cNvSpPr>
            <a:spLocks noGrp="1"/>
          </p:cNvSpPr>
          <p:nvPr>
            <p:ph idx="1"/>
          </p:nvPr>
        </p:nvSpPr>
        <p:spPr/>
        <p:txBody>
          <a:bodyPr/>
          <a:lstStyle/>
          <a:p>
            <a:r>
              <a:rPr lang="sr-Latn-RS" dirty="0" smtClean="0"/>
              <a:t>Već znamo da se internet zasniva na razmeni podataka izmedju klijenta i servera slanjem zahteva i odgovora. </a:t>
            </a:r>
            <a:endParaRPr lang="en-US" dirty="0"/>
          </a:p>
        </p:txBody>
      </p:sp>
      <p:pic>
        <p:nvPicPr>
          <p:cNvPr id="1028" name="Picture 4" descr="https://res.cloudinary.com/diqqf3eq2/image/upload/v1613596625/course%20slides/http-messages_lugv8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406458"/>
            <a:ext cx="5615305" cy="317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447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07642"/>
            <a:ext cx="9905998" cy="1478570"/>
          </a:xfrm>
        </p:spPr>
        <p:txBody>
          <a:bodyPr/>
          <a:lstStyle/>
          <a:p>
            <a:r>
              <a:rPr lang="sr-Latn-RS" dirty="0" smtClean="0"/>
              <a:t>Izgled zahteva i odgovora</a:t>
            </a:r>
            <a:endParaRPr lang="en-US" dirty="0"/>
          </a:p>
        </p:txBody>
      </p:sp>
      <p:pic>
        <p:nvPicPr>
          <p:cNvPr id="2050" name="Picture 2" descr="https://res.cloudinary.com/diqqf3eq2/image/upload/v1614137856/course%20slides/http-req-res_bslzni.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48" y="531339"/>
            <a:ext cx="12412720" cy="64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20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res.cloudinary.com/diqqf3eq2/image/upload/v1614201237/course%20slides/http-methods_w5lp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4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Statusni kodovi</a:t>
            </a:r>
            <a:endParaRPr lang="en-US" dirty="0"/>
          </a:p>
        </p:txBody>
      </p:sp>
      <p:sp>
        <p:nvSpPr>
          <p:cNvPr id="3" name="Content Placeholder 2"/>
          <p:cNvSpPr>
            <a:spLocks noGrp="1"/>
          </p:cNvSpPr>
          <p:nvPr>
            <p:ph idx="1"/>
          </p:nvPr>
        </p:nvSpPr>
        <p:spPr/>
        <p:txBody>
          <a:bodyPr/>
          <a:lstStyle/>
          <a:p>
            <a:r>
              <a:rPr lang="sr-Latn-RS" dirty="0" smtClean="0"/>
              <a:t>Svaki zahtev i odgovor ima i statusni kod. Statusni kod označava da li je određeni zahtev uspešno obrađen. Statusni kodovi se grupišu u 5 grupa:</a:t>
            </a:r>
            <a:endParaRPr lang="en-US" dirty="0"/>
          </a:p>
        </p:txBody>
      </p:sp>
      <p:pic>
        <p:nvPicPr>
          <p:cNvPr id="4100" name="Picture 4" descr="https://res.cloudinary.com/practicaldev/image/fetch/s--LV0wKGNx--/c_imagga_scale,f_auto,fl_progressive,h_500,q_auto,w_1000/https:/dev-to-uploads.s3.amazonaws.com/i/warbvz1or1u6t30t5sy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508" y="3269721"/>
            <a:ext cx="6507692" cy="325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15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api</a:t>
            </a:r>
            <a:endParaRPr lang="en-US" dirty="0"/>
          </a:p>
        </p:txBody>
      </p:sp>
      <p:sp>
        <p:nvSpPr>
          <p:cNvPr id="3" name="Content Placeholder 2"/>
          <p:cNvSpPr>
            <a:spLocks noGrp="1"/>
          </p:cNvSpPr>
          <p:nvPr>
            <p:ph idx="1"/>
          </p:nvPr>
        </p:nvSpPr>
        <p:spPr/>
        <p:txBody>
          <a:bodyPr/>
          <a:lstStyle/>
          <a:p>
            <a:r>
              <a:rPr lang="sr-Latn-RS" dirty="0" smtClean="0"/>
              <a:t>A</a:t>
            </a:r>
            <a:r>
              <a:rPr lang="en-US" dirty="0" err="1" smtClean="0"/>
              <a:t>pplication</a:t>
            </a:r>
            <a:r>
              <a:rPr lang="en-US" dirty="0" smtClean="0"/>
              <a:t> </a:t>
            </a:r>
            <a:r>
              <a:rPr lang="sr-Latn-RS" dirty="0" smtClean="0"/>
              <a:t>P</a:t>
            </a:r>
            <a:r>
              <a:rPr lang="en-US" dirty="0" err="1" smtClean="0"/>
              <a:t>rogramming</a:t>
            </a:r>
            <a:r>
              <a:rPr lang="en-US" dirty="0" smtClean="0"/>
              <a:t> </a:t>
            </a:r>
            <a:r>
              <a:rPr lang="sr-Latn-RS" dirty="0" smtClean="0"/>
              <a:t>I</a:t>
            </a:r>
            <a:r>
              <a:rPr lang="en-US" dirty="0" err="1" smtClean="0"/>
              <a:t>nterface</a:t>
            </a:r>
            <a:r>
              <a:rPr lang="sr-Latn-RS" dirty="0"/>
              <a:t> </a:t>
            </a:r>
            <a:r>
              <a:rPr lang="sr-Latn-RS" dirty="0" smtClean="0"/>
              <a:t>je način komunikacije između servera i klijenta bez učitavanja cele stranice. REST API je jedan od najpopularnijih vrsta api-ja. API se zasniva na tome da klijent pošalje http zahtev serveru, da server taj zahtev obradi i vrati nam neke podatke najčešće u json formatu. Za domaći ste imali da iskoristite Nasin apod api. </a:t>
            </a:r>
          </a:p>
        </p:txBody>
      </p:sp>
    </p:spTree>
    <p:extLst>
      <p:ext uri="{BB962C8B-B14F-4D97-AF65-F5344CB8AC3E}">
        <p14:creationId xmlns:p14="http://schemas.microsoft.com/office/powerpoint/2010/main" val="3755022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28136"/>
            <a:ext cx="9905999" cy="4963065"/>
          </a:xfrm>
        </p:spPr>
        <p:txBody>
          <a:bodyPr/>
          <a:lstStyle/>
          <a:p>
            <a:r>
              <a:rPr lang="sr-Latn-RS" dirty="0" smtClean="0"/>
              <a:t>Primer api-ja u realnom životu bi bio restoran. Kada dođete u restoran i sednete za sto vi se nalazite u poziciji klijenta. Sa druge strane kuhinja bi bila backend koja sprema narminice iz ostave (podatke iz baze) i vama je služi kao jelo (obrađeni podaci spremni za upotrebu). Ali kako da kažete kuhinji šta želite da jedete (koji podaci vam trebaju)? Tu na scenu nastupa konobar (API). Vi jednostavno kažete konobaru šta želite, a on to prenese kuhinji (slanje http zahteva). Kuhinja obradi porudžbinu i konobar vam donese vašu hranu (odgovor).</a:t>
            </a:r>
            <a:endParaRPr lang="en-US" dirty="0"/>
          </a:p>
        </p:txBody>
      </p:sp>
    </p:spTree>
    <p:extLst>
      <p:ext uri="{BB962C8B-B14F-4D97-AF65-F5344CB8AC3E}">
        <p14:creationId xmlns:p14="http://schemas.microsoft.com/office/powerpoint/2010/main" val="175843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40279"/>
            <a:ext cx="9905999" cy="4850922"/>
          </a:xfrm>
        </p:spPr>
        <p:txBody>
          <a:bodyPr/>
          <a:lstStyle/>
          <a:p>
            <a:r>
              <a:rPr lang="sr-Latn-RS" dirty="0" smtClean="0"/>
              <a:t>API se pišu kao posebni url-ovi koji se nazivaju endpoints. Kod koji se izršava kada neko koristi neki api endpoint piše se na serveru.</a:t>
            </a:r>
          </a:p>
          <a:p>
            <a:r>
              <a:rPr lang="sr-Latn-RS" dirty="0" smtClean="0"/>
              <a:t>Da bi upotrebili neki api na strani klijenta koristimo fetch funkciju obrađenu u prethonim lekcijama</a:t>
            </a:r>
          </a:p>
          <a:p>
            <a:r>
              <a:rPr lang="sr-Latn-RS" dirty="0" smtClean="0"/>
              <a:t>Da bi testirali naše api-je koje budemo pisali, umesto da pišemo fetch naredbe koristićemo program Postman koji smo već instalirali</a:t>
            </a:r>
            <a:endParaRPr lang="en-US" dirty="0"/>
          </a:p>
        </p:txBody>
      </p:sp>
    </p:spTree>
    <p:extLst>
      <p:ext uri="{BB962C8B-B14F-4D97-AF65-F5344CB8AC3E}">
        <p14:creationId xmlns:p14="http://schemas.microsoft.com/office/powerpoint/2010/main" val="228977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Kreiranje servera u node-u</a:t>
            </a:r>
            <a:endParaRPr lang="en-US" dirty="0"/>
          </a:p>
        </p:txBody>
      </p:sp>
      <p:sp>
        <p:nvSpPr>
          <p:cNvPr id="3" name="Content Placeholder 2"/>
          <p:cNvSpPr>
            <a:spLocks noGrp="1"/>
          </p:cNvSpPr>
          <p:nvPr>
            <p:ph idx="1"/>
          </p:nvPr>
        </p:nvSpPr>
        <p:spPr>
          <a:xfrm>
            <a:off x="1141413" y="1752210"/>
            <a:ext cx="10029795" cy="3285615"/>
          </a:xfrm>
        </p:spPr>
        <p:txBody>
          <a:bodyPr>
            <a:normAutofit lnSpcReduction="10000"/>
          </a:bodyPr>
          <a:lstStyle/>
          <a:p>
            <a:r>
              <a:rPr lang="sr-Latn-RS" dirty="0" smtClean="0"/>
              <a:t>Da bi kreirali server koristimo http modul o kome smo već pričali i to na sledeći način:</a:t>
            </a:r>
          </a:p>
          <a:p>
            <a:pPr lvl="1"/>
            <a:r>
              <a:rPr lang="sr-Latn-RS" dirty="0" smtClean="0"/>
              <a:t>Pozivamo createServer metodu iz http modula. Ova metoda kao parametar prima callback koji će se izvšiti svaki put kada neko napravi bilo kakav zahtev serveru, a vraća objekat servera</a:t>
            </a:r>
          </a:p>
          <a:p>
            <a:pPr lvl="1"/>
            <a:r>
              <a:rPr lang="sr-Latn-RS" dirty="0" smtClean="0"/>
              <a:t>Da bi pokrenuli sever moramo mu reći da osluškuje sve zahteve na određenom portu. Za to koristimo metodu listen na samom objektu servera kojoj prosleđujemo broj porta koji treba slušati</a:t>
            </a:r>
          </a:p>
        </p:txBody>
      </p:sp>
      <p:pic>
        <p:nvPicPr>
          <p:cNvPr id="4" name="Picture 3"/>
          <p:cNvPicPr>
            <a:picLocks noChangeAspect="1"/>
          </p:cNvPicPr>
          <p:nvPr/>
        </p:nvPicPr>
        <p:blipFill>
          <a:blip r:embed="rId2"/>
          <a:stretch>
            <a:fillRect/>
          </a:stretch>
        </p:blipFill>
        <p:spPr>
          <a:xfrm>
            <a:off x="2060305" y="4739136"/>
            <a:ext cx="8068214" cy="1930432"/>
          </a:xfrm>
          <a:prstGeom prst="rect">
            <a:avLst/>
          </a:prstGeom>
        </p:spPr>
      </p:pic>
    </p:spTree>
    <p:extLst>
      <p:ext uri="{BB962C8B-B14F-4D97-AF65-F5344CB8AC3E}">
        <p14:creationId xmlns:p14="http://schemas.microsoft.com/office/powerpoint/2010/main" val="1631440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355" y="759123"/>
            <a:ext cx="3861909" cy="5624423"/>
          </a:xfrm>
        </p:spPr>
        <p:txBody>
          <a:bodyPr>
            <a:normAutofit/>
          </a:bodyPr>
          <a:lstStyle/>
          <a:p>
            <a:r>
              <a:rPr lang="sr-Latn-RS" dirty="0" smtClean="0"/>
              <a:t>Sledeći korak bio bi razlikovanje rute kojoj korisnik pokušava da pristupi, zatim razlikovanje metode pa ručno pisanje svih zaglavalja, ručno učitavanje sadržaja određenih stranica i prosledjivanje njihovog sadržaja, ručno zatvšavanje odgovora... Sve to bi izgledalo nekako ovako:</a:t>
            </a:r>
          </a:p>
        </p:txBody>
      </p:sp>
      <p:pic>
        <p:nvPicPr>
          <p:cNvPr id="4" name="Picture 3"/>
          <p:cNvPicPr>
            <a:picLocks noChangeAspect="1"/>
          </p:cNvPicPr>
          <p:nvPr/>
        </p:nvPicPr>
        <p:blipFill>
          <a:blip r:embed="rId2"/>
          <a:stretch>
            <a:fillRect/>
          </a:stretch>
        </p:blipFill>
        <p:spPr>
          <a:xfrm>
            <a:off x="4932647" y="457200"/>
            <a:ext cx="6661255" cy="5973538"/>
          </a:xfrm>
          <a:prstGeom prst="rect">
            <a:avLst/>
          </a:prstGeom>
        </p:spPr>
      </p:pic>
    </p:spTree>
    <p:extLst>
      <p:ext uri="{BB962C8B-B14F-4D97-AF65-F5344CB8AC3E}">
        <p14:creationId xmlns:p14="http://schemas.microsoft.com/office/powerpoint/2010/main" val="2590883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2012" y="196602"/>
            <a:ext cx="9071226" cy="6368100"/>
          </a:xfrm>
          <a:prstGeom prst="rect">
            <a:avLst/>
          </a:prstGeom>
        </p:spPr>
      </p:pic>
    </p:spTree>
    <p:extLst>
      <p:ext uri="{BB962C8B-B14F-4D97-AF65-F5344CB8AC3E}">
        <p14:creationId xmlns:p14="http://schemas.microsoft.com/office/powerpoint/2010/main" val="286529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Instalacija</a:t>
            </a:r>
            <a:endParaRPr lang="en-US" dirty="0"/>
          </a:p>
        </p:txBody>
      </p:sp>
      <p:sp>
        <p:nvSpPr>
          <p:cNvPr id="3" name="Content Placeholder 2"/>
          <p:cNvSpPr>
            <a:spLocks noGrp="1"/>
          </p:cNvSpPr>
          <p:nvPr>
            <p:ph idx="1"/>
          </p:nvPr>
        </p:nvSpPr>
        <p:spPr/>
        <p:txBody>
          <a:bodyPr/>
          <a:lstStyle/>
          <a:p>
            <a:r>
              <a:rPr lang="sr-Latn-RS" dirty="0"/>
              <a:t>Node se veoma lako instalira sa oficijalnog sajta (</a:t>
            </a:r>
            <a:r>
              <a:rPr lang="sr-Latn-RS" dirty="0">
                <a:hlinkClick r:id="rId2"/>
              </a:rPr>
              <a:t>https://nodejs.org/en/download</a:t>
            </a:r>
            <a:r>
              <a:rPr lang="sr-Latn-RS" dirty="0" smtClean="0">
                <a:hlinkClick r:id="rId2"/>
              </a:rPr>
              <a:t>/</a:t>
            </a:r>
            <a:r>
              <a:rPr lang="sr-Latn-RS" dirty="0" smtClean="0"/>
              <a:t>)</a:t>
            </a:r>
          </a:p>
          <a:p>
            <a:r>
              <a:rPr lang="sr-Latn-RS" dirty="0" smtClean="0"/>
              <a:t>Osim node-a u narednim lekcijama biće nam potreban i program koji se zove Postman. </a:t>
            </a:r>
            <a:r>
              <a:rPr lang="sr-Latn-RS" dirty="0"/>
              <a:t>On ima i online verziju i desktop verziju (koju možete preuzeti sa </a:t>
            </a:r>
            <a:r>
              <a:rPr lang="sr-Latn-RS" dirty="0">
                <a:hlinkClick r:id="rId3"/>
              </a:rPr>
              <a:t>https://www.postman.com/downloads/)</a:t>
            </a:r>
            <a:endParaRPr lang="en-US" dirty="0"/>
          </a:p>
        </p:txBody>
      </p:sp>
    </p:spTree>
    <p:extLst>
      <p:ext uri="{BB962C8B-B14F-4D97-AF65-F5344CB8AC3E}">
        <p14:creationId xmlns:p14="http://schemas.microsoft.com/office/powerpoint/2010/main" val="3319402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1020" y="835054"/>
            <a:ext cx="8638030" cy="4271784"/>
          </a:xfrm>
          <a:prstGeom prst="rect">
            <a:avLst/>
          </a:prstGeom>
        </p:spPr>
      </p:pic>
    </p:spTree>
    <p:extLst>
      <p:ext uri="{BB962C8B-B14F-4D97-AF65-F5344CB8AC3E}">
        <p14:creationId xmlns:p14="http://schemas.microsoft.com/office/powerpoint/2010/main" val="4209892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Express</a:t>
            </a:r>
            <a:endParaRPr lang="en-US" dirty="0"/>
          </a:p>
        </p:txBody>
      </p:sp>
      <p:sp>
        <p:nvSpPr>
          <p:cNvPr id="3" name="Content Placeholder 2"/>
          <p:cNvSpPr>
            <a:spLocks noGrp="1"/>
          </p:cNvSpPr>
          <p:nvPr>
            <p:ph idx="1"/>
          </p:nvPr>
        </p:nvSpPr>
        <p:spPr/>
        <p:txBody>
          <a:bodyPr/>
          <a:lstStyle/>
          <a:p>
            <a:r>
              <a:rPr lang="sr-Latn-RS" dirty="0" smtClean="0"/>
              <a:t>Kao što možete da vidite ovo je veoma naporan posao. Srećom postoje radni okviri koji olakšavaju kreiranje servera. Oni se oslanjaju na HTTP modul i rade sve sav naporan posao za nas. Nama ostaje da pišemo samo logiku koja treba da se izvršava. Jedan od takvih framework-ova je express.js. Express se instalira kao i svaki drugi npm paket (naredbom npm i express)</a:t>
            </a:r>
          </a:p>
        </p:txBody>
      </p:sp>
    </p:spTree>
    <p:extLst>
      <p:ext uri="{BB962C8B-B14F-4D97-AF65-F5344CB8AC3E}">
        <p14:creationId xmlns:p14="http://schemas.microsoft.com/office/powerpoint/2010/main" val="1234569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Nodemon</a:t>
            </a:r>
            <a:endParaRPr lang="en-US" dirty="0"/>
          </a:p>
        </p:txBody>
      </p:sp>
      <p:sp>
        <p:nvSpPr>
          <p:cNvPr id="3" name="Content Placeholder 2"/>
          <p:cNvSpPr>
            <a:spLocks noGrp="1"/>
          </p:cNvSpPr>
          <p:nvPr>
            <p:ph idx="1"/>
          </p:nvPr>
        </p:nvSpPr>
        <p:spPr/>
        <p:txBody>
          <a:bodyPr/>
          <a:lstStyle/>
          <a:p>
            <a:r>
              <a:rPr lang="sr-Latn-RS" dirty="0" smtClean="0"/>
              <a:t>Pošto jednom kada pokrenemo server da bi bilo koja promena bila vidljiva moramo da ugasimo server pomoći CTRL + C, a potom ga ponovo pokrenemo. Ovo može da bude veoma naporno i veliko gubljenje vremena. Srećom i za to postoje paketi. Jedan takav paket je nodemon. On prati izmene u fajlovima i pri svakoj izmeni resetuje server. Pošto nam nodemon treba samo u fazi izrada servera možemo ga instalirati kao dev zavisnost. Da bi to uradili pokrećemo naredbu npm i nodemon --save-dev (-D)</a:t>
            </a:r>
            <a:endParaRPr lang="en-US" dirty="0"/>
          </a:p>
        </p:txBody>
      </p:sp>
    </p:spTree>
    <p:extLst>
      <p:ext uri="{BB962C8B-B14F-4D97-AF65-F5344CB8AC3E}">
        <p14:creationId xmlns:p14="http://schemas.microsoft.com/office/powerpoint/2010/main" val="1925611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321" y="207035"/>
            <a:ext cx="11323757" cy="3735238"/>
          </a:xfrm>
        </p:spPr>
        <p:txBody>
          <a:bodyPr/>
          <a:lstStyle/>
          <a:p>
            <a:r>
              <a:rPr lang="sr-Latn-RS" dirty="0" smtClean="0"/>
              <a:t>Nodemon se pokreće na isti način kao i node samo što umesto node app.js pokrećemo nodemon app.js</a:t>
            </a:r>
          </a:p>
          <a:p>
            <a:r>
              <a:rPr lang="sr-Latn-RS" dirty="0" smtClean="0"/>
              <a:t>Da ne bi morali svaki put da pišemo nodemon app.js, ili node app.js za production verziju, ili mnoštvo drugih naredbi možemo da podesimo script svojstvo package.json fajla. Izbrisaćemo default-nu test script i dodati scriptu start koja će izvršiti node app.js i scriptu dev koja će izvršiti nodemon app.js. Da bi pokrenuli ove scripte potrebno je da u terminalu napišemo npm start ili npm run dev (run je potrebno za sve osim start).</a:t>
            </a:r>
          </a:p>
        </p:txBody>
      </p:sp>
      <p:pic>
        <p:nvPicPr>
          <p:cNvPr id="4" name="Picture 3"/>
          <p:cNvPicPr>
            <a:picLocks noChangeAspect="1"/>
          </p:cNvPicPr>
          <p:nvPr/>
        </p:nvPicPr>
        <p:blipFill>
          <a:blip r:embed="rId2"/>
          <a:stretch>
            <a:fillRect/>
          </a:stretch>
        </p:blipFill>
        <p:spPr>
          <a:xfrm>
            <a:off x="205775" y="3725354"/>
            <a:ext cx="4266482" cy="1472061"/>
          </a:xfrm>
          <a:prstGeom prst="rect">
            <a:avLst/>
          </a:prstGeom>
        </p:spPr>
      </p:pic>
      <p:pic>
        <p:nvPicPr>
          <p:cNvPr id="5" name="Picture 4"/>
          <p:cNvPicPr>
            <a:picLocks noChangeAspect="1"/>
          </p:cNvPicPr>
          <p:nvPr/>
        </p:nvPicPr>
        <p:blipFill>
          <a:blip r:embed="rId3"/>
          <a:stretch>
            <a:fillRect/>
          </a:stretch>
        </p:blipFill>
        <p:spPr>
          <a:xfrm>
            <a:off x="4068253" y="4330461"/>
            <a:ext cx="7931090" cy="2340598"/>
          </a:xfrm>
          <a:prstGeom prst="rect">
            <a:avLst/>
          </a:prstGeom>
        </p:spPr>
      </p:pic>
    </p:spTree>
    <p:extLst>
      <p:ext uri="{BB962C8B-B14F-4D97-AF65-F5344CB8AC3E}">
        <p14:creationId xmlns:p14="http://schemas.microsoft.com/office/powerpoint/2010/main" val="1669077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Express server</a:t>
            </a:r>
            <a:endParaRPr lang="en-US" dirty="0"/>
          </a:p>
        </p:txBody>
      </p:sp>
      <p:sp>
        <p:nvSpPr>
          <p:cNvPr id="5" name="Content Placeholder 4"/>
          <p:cNvSpPr>
            <a:spLocks noGrp="1"/>
          </p:cNvSpPr>
          <p:nvPr>
            <p:ph idx="1"/>
          </p:nvPr>
        </p:nvSpPr>
        <p:spPr>
          <a:xfrm>
            <a:off x="1141412" y="1751162"/>
            <a:ext cx="10003916" cy="2544793"/>
          </a:xfrm>
        </p:spPr>
        <p:txBody>
          <a:bodyPr>
            <a:normAutofit fontScale="92500"/>
          </a:bodyPr>
          <a:lstStyle/>
          <a:p>
            <a:r>
              <a:rPr lang="sr-Latn-RS" dirty="0" smtClean="0"/>
              <a:t>Prvo impotujemo express, a zatim ga pozovemo da bi kreirali server. Onda definišemo sve rute. Objekat servera ima metode za svaku od http metoda (get, post, put, patch, delete...). Ove metode kao prvi parametar primaju rutu, a kao drugi callback koji će se izvršiti kada korisnik pristupi toj ruti sa odgovarajućom metodom.</a:t>
            </a:r>
          </a:p>
          <a:p>
            <a:r>
              <a:rPr lang="sr-Latn-RS" dirty="0" smtClean="0"/>
              <a:t>Zatim pozivamo metodu listen da bi pokrenuli server na odgovarajućem portu.</a:t>
            </a:r>
            <a:endParaRPr lang="en-US" dirty="0"/>
          </a:p>
        </p:txBody>
      </p:sp>
      <p:pic>
        <p:nvPicPr>
          <p:cNvPr id="6" name="Content Placeholder 3"/>
          <p:cNvPicPr>
            <a:picLocks noChangeAspect="1"/>
          </p:cNvPicPr>
          <p:nvPr/>
        </p:nvPicPr>
        <p:blipFill>
          <a:blip r:embed="rId2"/>
          <a:stretch>
            <a:fillRect/>
          </a:stretch>
        </p:blipFill>
        <p:spPr>
          <a:xfrm>
            <a:off x="1646058" y="4171299"/>
            <a:ext cx="8534400" cy="2514600"/>
          </a:xfrm>
          <a:prstGeom prst="rect">
            <a:avLst/>
          </a:prstGeom>
        </p:spPr>
      </p:pic>
    </p:spTree>
    <p:extLst>
      <p:ext uri="{BB962C8B-B14F-4D97-AF65-F5344CB8AC3E}">
        <p14:creationId xmlns:p14="http://schemas.microsoft.com/office/powerpoint/2010/main" val="3822644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465" y="714625"/>
            <a:ext cx="4051690" cy="5867329"/>
          </a:xfrm>
        </p:spPr>
        <p:txBody>
          <a:bodyPr>
            <a:normAutofit/>
          </a:bodyPr>
          <a:lstStyle/>
          <a:p>
            <a:r>
              <a:rPr lang="sr-Latn-RS" dirty="0" smtClean="0"/>
              <a:t>Osim metode send na response-u imamo i metodu status koja podešava statusni kod. Da ne bi pamtili sve statusne kodove napamet instaliraćemo paket http-status-codes. </a:t>
            </a:r>
          </a:p>
          <a:p>
            <a:r>
              <a:rPr lang="sr-Latn-RS" dirty="0" smtClean="0"/>
              <a:t>Objekat servera osim metoda get, post... ima i metodu all koja predtavlja sve http metode. * u putanji označava bilo koju putanju.</a:t>
            </a:r>
            <a:endParaRPr lang="en-US" dirty="0"/>
          </a:p>
        </p:txBody>
      </p:sp>
      <p:pic>
        <p:nvPicPr>
          <p:cNvPr id="4" name="Picture 3"/>
          <p:cNvPicPr>
            <a:picLocks noChangeAspect="1"/>
          </p:cNvPicPr>
          <p:nvPr/>
        </p:nvPicPr>
        <p:blipFill>
          <a:blip r:embed="rId2"/>
          <a:stretch>
            <a:fillRect/>
          </a:stretch>
        </p:blipFill>
        <p:spPr>
          <a:xfrm>
            <a:off x="4753155" y="974785"/>
            <a:ext cx="7337304" cy="4802181"/>
          </a:xfrm>
          <a:prstGeom prst="rect">
            <a:avLst/>
          </a:prstGeom>
        </p:spPr>
      </p:pic>
    </p:spTree>
    <p:extLst>
      <p:ext uri="{BB962C8B-B14F-4D97-AF65-F5344CB8AC3E}">
        <p14:creationId xmlns:p14="http://schemas.microsoft.com/office/powerpoint/2010/main" val="2913058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middleware</a:t>
            </a:r>
            <a:endParaRPr lang="en-US" dirty="0"/>
          </a:p>
        </p:txBody>
      </p:sp>
      <p:sp>
        <p:nvSpPr>
          <p:cNvPr id="3" name="Content Placeholder 2"/>
          <p:cNvSpPr>
            <a:spLocks noGrp="1"/>
          </p:cNvSpPr>
          <p:nvPr>
            <p:ph idx="1"/>
          </p:nvPr>
        </p:nvSpPr>
        <p:spPr>
          <a:xfrm>
            <a:off x="1141412" y="1871932"/>
            <a:ext cx="9905999" cy="4675517"/>
          </a:xfrm>
        </p:spPr>
        <p:txBody>
          <a:bodyPr>
            <a:normAutofit/>
          </a:bodyPr>
          <a:lstStyle/>
          <a:p>
            <a:r>
              <a:rPr lang="sr-Latn-RS" dirty="0" smtClean="0"/>
              <a:t>Middleware su funkcije koje se izvršavaju tokom zahteva serveru. Sa middlewareima tok izvršenja bi izgledao ovako:</a:t>
            </a:r>
          </a:p>
          <a:p>
            <a:pPr marL="0" indent="0" algn="ctr">
              <a:buNone/>
            </a:pPr>
            <a:r>
              <a:rPr lang="sr-Latn-RS" dirty="0" smtClean="0"/>
              <a:t>req </a:t>
            </a:r>
            <a:r>
              <a:rPr lang="sr-Latn-RS" dirty="0" smtClean="0">
                <a:sym typeface="Wingdings" panose="05000000000000000000" pitchFamily="2" charset="2"/>
              </a:rPr>
              <a:t> middleware1  middleware2...  middlewareN  res</a:t>
            </a:r>
          </a:p>
          <a:p>
            <a:r>
              <a:rPr lang="sr-Latn-RS" dirty="0" smtClean="0">
                <a:sym typeface="Wingdings" panose="05000000000000000000" pitchFamily="2" charset="2"/>
              </a:rPr>
              <a:t>Da bi dodali middleware korisimo metodu use nad serverom. Ova metod može da primi 2 parametra. Prvi parametar je ruta na kojoj treba izvršiti middleware, a druga i sama funkcija koja se izvršava. Ova funkcija kao parametre prima req, res i next. Next je funckija koja prelazi na sledeći middleware. Ako se ne navede ruta već samo funkcija onda ona važi nad svim rutama.</a:t>
            </a:r>
            <a:endParaRPr lang="en-US" dirty="0"/>
          </a:p>
        </p:txBody>
      </p:sp>
    </p:spTree>
    <p:extLst>
      <p:ext uri="{BB962C8B-B14F-4D97-AF65-F5344CB8AC3E}">
        <p14:creationId xmlns:p14="http://schemas.microsoft.com/office/powerpoint/2010/main" val="1966566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17585"/>
            <a:ext cx="9905999" cy="5273616"/>
          </a:xfrm>
        </p:spPr>
        <p:txBody>
          <a:bodyPr/>
          <a:lstStyle/>
          <a:p>
            <a:r>
              <a:rPr lang="sr-Latn-RS" dirty="0" smtClean="0"/>
              <a:t>Ovde imamo primer middlewarea koji loguje svaki request. </a:t>
            </a:r>
          </a:p>
          <a:p>
            <a:r>
              <a:rPr lang="sr-Latn-RS" dirty="0" smtClean="0"/>
              <a:t>Sve funkcije u expressu se izvršavaju redom kojim su definisani. Zato se middlewarei definiši pre svih specifičnih ruta, odmah po kreiranju servera.</a:t>
            </a:r>
            <a:endParaRPr lang="en-US" dirty="0"/>
          </a:p>
        </p:txBody>
      </p:sp>
      <p:pic>
        <p:nvPicPr>
          <p:cNvPr id="4" name="Picture 3"/>
          <p:cNvPicPr>
            <a:picLocks noChangeAspect="1"/>
          </p:cNvPicPr>
          <p:nvPr/>
        </p:nvPicPr>
        <p:blipFill>
          <a:blip r:embed="rId2"/>
          <a:stretch>
            <a:fillRect/>
          </a:stretch>
        </p:blipFill>
        <p:spPr>
          <a:xfrm>
            <a:off x="292221" y="2770159"/>
            <a:ext cx="7277100" cy="2762250"/>
          </a:xfrm>
          <a:prstGeom prst="rect">
            <a:avLst/>
          </a:prstGeom>
        </p:spPr>
      </p:pic>
      <p:pic>
        <p:nvPicPr>
          <p:cNvPr id="5" name="Picture 4"/>
          <p:cNvPicPr>
            <a:picLocks noChangeAspect="1"/>
          </p:cNvPicPr>
          <p:nvPr/>
        </p:nvPicPr>
        <p:blipFill>
          <a:blip r:embed="rId3"/>
          <a:stretch>
            <a:fillRect/>
          </a:stretch>
        </p:blipFill>
        <p:spPr>
          <a:xfrm>
            <a:off x="8170292" y="3346421"/>
            <a:ext cx="3390900" cy="1609725"/>
          </a:xfrm>
          <a:prstGeom prst="rect">
            <a:avLst/>
          </a:prstGeom>
        </p:spPr>
      </p:pic>
    </p:spTree>
    <p:extLst>
      <p:ext uri="{BB962C8B-B14F-4D97-AF65-F5344CB8AC3E}">
        <p14:creationId xmlns:p14="http://schemas.microsoft.com/office/powerpoint/2010/main" val="2589868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71268"/>
            <a:ext cx="9905999" cy="4919933"/>
          </a:xfrm>
        </p:spPr>
        <p:txBody>
          <a:bodyPr/>
          <a:lstStyle/>
          <a:p>
            <a:r>
              <a:rPr lang="sr-Latn-RS" dirty="0" smtClean="0"/>
              <a:t>Postoji veliki broj middlewarea koje možemo da instaliramo i koristimo. Neki od njih dolaze instalirani sa expressom. Jedan on njih je i express.static.</a:t>
            </a:r>
          </a:p>
          <a:p>
            <a:r>
              <a:rPr lang="sr-Latn-RS" dirty="0" smtClean="0"/>
              <a:t>Static metoda kao parametar prima folder koji sadrži naše statičke fajlove (html, css, js, slike...). Ovako možemo naše stranice da postavimo u folder koji se obično naziva public i da ih pomoću ovog middlewarea isporučujemo bez da ručno pišemo rutu za svaku od njih.</a:t>
            </a:r>
            <a:endParaRPr lang="en-US" dirty="0"/>
          </a:p>
        </p:txBody>
      </p:sp>
    </p:spTree>
    <p:extLst>
      <p:ext uri="{BB962C8B-B14F-4D97-AF65-F5344CB8AC3E}">
        <p14:creationId xmlns:p14="http://schemas.microsoft.com/office/powerpoint/2010/main" val="438886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1306" y="1283987"/>
            <a:ext cx="6638925" cy="4695825"/>
          </a:xfrm>
          <a:prstGeom prst="rect">
            <a:avLst/>
          </a:prstGeom>
        </p:spPr>
      </p:pic>
      <p:pic>
        <p:nvPicPr>
          <p:cNvPr id="5" name="Picture 4"/>
          <p:cNvPicPr>
            <a:picLocks noChangeAspect="1"/>
          </p:cNvPicPr>
          <p:nvPr/>
        </p:nvPicPr>
        <p:blipFill>
          <a:blip r:embed="rId3"/>
          <a:stretch>
            <a:fillRect/>
          </a:stretch>
        </p:blipFill>
        <p:spPr>
          <a:xfrm>
            <a:off x="8184940" y="2406590"/>
            <a:ext cx="2257425" cy="1924050"/>
          </a:xfrm>
          <a:prstGeom prst="rect">
            <a:avLst/>
          </a:prstGeom>
        </p:spPr>
      </p:pic>
    </p:spTree>
    <p:extLst>
      <p:ext uri="{BB962C8B-B14F-4D97-AF65-F5344CB8AC3E}">
        <p14:creationId xmlns:p14="http://schemas.microsoft.com/office/powerpoint/2010/main" val="254918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Veb serveri i klijenti</a:t>
            </a:r>
            <a:endParaRPr lang="en-US" dirty="0"/>
          </a:p>
        </p:txBody>
      </p:sp>
      <p:sp>
        <p:nvSpPr>
          <p:cNvPr id="3" name="Content Placeholder 2"/>
          <p:cNvSpPr>
            <a:spLocks noGrp="1"/>
          </p:cNvSpPr>
          <p:nvPr>
            <p:ph idx="1"/>
          </p:nvPr>
        </p:nvSpPr>
        <p:spPr>
          <a:xfrm>
            <a:off x="1141412" y="1759790"/>
            <a:ext cx="9905999" cy="4632384"/>
          </a:xfrm>
        </p:spPr>
        <p:txBody>
          <a:bodyPr>
            <a:normAutofit/>
          </a:bodyPr>
          <a:lstStyle/>
          <a:p>
            <a:r>
              <a:rPr lang="en-US" dirty="0" err="1"/>
              <a:t>Generalno</a:t>
            </a:r>
            <a:r>
              <a:rPr lang="en-US" dirty="0"/>
              <a:t>, </a:t>
            </a:r>
            <a:r>
              <a:rPr lang="en-US" dirty="0" err="1"/>
              <a:t>klijent</a:t>
            </a:r>
            <a:r>
              <a:rPr lang="en-US" dirty="0"/>
              <a:t> </a:t>
            </a:r>
            <a:r>
              <a:rPr lang="en-US" dirty="0" err="1"/>
              <a:t>na</a:t>
            </a:r>
            <a:r>
              <a:rPr lang="en-US" dirty="0"/>
              <a:t> </a:t>
            </a:r>
            <a:r>
              <a:rPr lang="en-US" dirty="0" err="1"/>
              <a:t>Internetu</a:t>
            </a:r>
            <a:r>
              <a:rPr lang="en-US" dirty="0"/>
              <a:t> je </a:t>
            </a:r>
            <a:r>
              <a:rPr lang="en-US" dirty="0" err="1"/>
              <a:t>uređaj</a:t>
            </a:r>
            <a:r>
              <a:rPr lang="en-US" dirty="0"/>
              <a:t> </a:t>
            </a:r>
            <a:r>
              <a:rPr lang="en-US" dirty="0" err="1"/>
              <a:t>koji</a:t>
            </a:r>
            <a:r>
              <a:rPr lang="en-US" dirty="0"/>
              <a:t> </a:t>
            </a:r>
            <a:r>
              <a:rPr lang="en-US" dirty="0" err="1"/>
              <a:t>koristi</a:t>
            </a:r>
            <a:r>
              <a:rPr lang="en-US" dirty="0"/>
              <a:t> </a:t>
            </a:r>
            <a:r>
              <a:rPr lang="en-US" dirty="0" err="1"/>
              <a:t>neki</a:t>
            </a:r>
            <a:r>
              <a:rPr lang="en-US" dirty="0"/>
              <a:t> Internet </a:t>
            </a:r>
            <a:r>
              <a:rPr lang="en-US" dirty="0" err="1"/>
              <a:t>servis</a:t>
            </a:r>
            <a:r>
              <a:rPr lang="en-US" dirty="0"/>
              <a:t>. Na primer, </a:t>
            </a:r>
            <a:r>
              <a:rPr lang="en-US" dirty="0" err="1"/>
              <a:t>kada</a:t>
            </a:r>
            <a:r>
              <a:rPr lang="en-US" dirty="0"/>
              <a:t> </a:t>
            </a:r>
            <a:r>
              <a:rPr lang="en-US" dirty="0" err="1"/>
              <a:t>pretražujete</a:t>
            </a:r>
            <a:r>
              <a:rPr lang="en-US" dirty="0"/>
              <a:t> </a:t>
            </a:r>
            <a:r>
              <a:rPr lang="en-US" dirty="0" err="1"/>
              <a:t>po</a:t>
            </a:r>
            <a:r>
              <a:rPr lang="en-US" dirty="0"/>
              <a:t> </a:t>
            </a:r>
            <a:r>
              <a:rPr lang="en-US" dirty="0" err="1"/>
              <a:t>Internetu</a:t>
            </a:r>
            <a:r>
              <a:rPr lang="en-US" dirty="0"/>
              <a:t>, </a:t>
            </a:r>
            <a:r>
              <a:rPr lang="en-US" dirty="0" err="1"/>
              <a:t>vaš</a:t>
            </a:r>
            <a:r>
              <a:rPr lang="en-US" dirty="0"/>
              <a:t> </a:t>
            </a:r>
            <a:r>
              <a:rPr lang="en-US" dirty="0" err="1"/>
              <a:t>računar</a:t>
            </a:r>
            <a:r>
              <a:rPr lang="en-US" dirty="0"/>
              <a:t> je </a:t>
            </a:r>
            <a:r>
              <a:rPr lang="en-US" dirty="0" err="1"/>
              <a:t>klijent</a:t>
            </a:r>
            <a:r>
              <a:rPr lang="en-US" dirty="0"/>
              <a:t>. Sa </a:t>
            </a:r>
            <a:r>
              <a:rPr lang="en-US" dirty="0" err="1"/>
              <a:t>druge</a:t>
            </a:r>
            <a:r>
              <a:rPr lang="en-US" dirty="0"/>
              <a:t> </a:t>
            </a:r>
            <a:r>
              <a:rPr lang="en-US" dirty="0" err="1"/>
              <a:t>strane</a:t>
            </a:r>
            <a:r>
              <a:rPr lang="en-US" dirty="0"/>
              <a:t>, server je </a:t>
            </a:r>
            <a:r>
              <a:rPr lang="en-US" dirty="0" err="1"/>
              <a:t>uređaj</a:t>
            </a:r>
            <a:r>
              <a:rPr lang="en-US" dirty="0"/>
              <a:t> </a:t>
            </a:r>
            <a:r>
              <a:rPr lang="en-US" dirty="0" err="1"/>
              <a:t>koji</a:t>
            </a:r>
            <a:r>
              <a:rPr lang="en-US" dirty="0"/>
              <a:t> </a:t>
            </a:r>
            <a:r>
              <a:rPr lang="en-US" dirty="0" err="1"/>
              <a:t>pruža</a:t>
            </a:r>
            <a:r>
              <a:rPr lang="en-US" dirty="0"/>
              <a:t> </a:t>
            </a:r>
            <a:r>
              <a:rPr lang="en-US" dirty="0" err="1"/>
              <a:t>neki</a:t>
            </a:r>
            <a:r>
              <a:rPr lang="en-US" dirty="0"/>
              <a:t> Internet </a:t>
            </a:r>
            <a:r>
              <a:rPr lang="en-US" dirty="0" err="1"/>
              <a:t>servis</a:t>
            </a:r>
            <a:r>
              <a:rPr lang="en-US" dirty="0"/>
              <a:t>. Na primer, </a:t>
            </a:r>
            <a:r>
              <a:rPr lang="en-US" dirty="0" err="1"/>
              <a:t>računar</a:t>
            </a:r>
            <a:r>
              <a:rPr lang="en-US" dirty="0"/>
              <a:t> </a:t>
            </a:r>
            <a:r>
              <a:rPr lang="en-US" dirty="0" err="1"/>
              <a:t>na</a:t>
            </a:r>
            <a:r>
              <a:rPr lang="en-US" dirty="0"/>
              <a:t> </a:t>
            </a:r>
            <a:r>
              <a:rPr lang="en-US" dirty="0" err="1"/>
              <a:t>kome</a:t>
            </a:r>
            <a:r>
              <a:rPr lang="en-US" dirty="0"/>
              <a:t> se </a:t>
            </a:r>
            <a:r>
              <a:rPr lang="en-US" dirty="0" err="1"/>
              <a:t>nalazi</a:t>
            </a:r>
            <a:r>
              <a:rPr lang="en-US" dirty="0"/>
              <a:t> </a:t>
            </a:r>
            <a:r>
              <a:rPr lang="en-US" dirty="0" err="1"/>
              <a:t>veb</a:t>
            </a:r>
            <a:r>
              <a:rPr lang="en-US" dirty="0"/>
              <a:t> </a:t>
            </a:r>
            <a:r>
              <a:rPr lang="en-US" dirty="0" err="1"/>
              <a:t>sajt</a:t>
            </a:r>
            <a:r>
              <a:rPr lang="en-US" dirty="0"/>
              <a:t> </a:t>
            </a:r>
            <a:r>
              <a:rPr lang="en-US" dirty="0" err="1"/>
              <a:t>škole</a:t>
            </a:r>
            <a:r>
              <a:rPr lang="en-US" dirty="0"/>
              <a:t> je </a:t>
            </a:r>
            <a:r>
              <a:rPr lang="en-US" dirty="0" smtClean="0"/>
              <a:t>server</a:t>
            </a:r>
            <a:endParaRPr lang="sr-Latn-RS" dirty="0" smtClean="0"/>
          </a:p>
          <a:p>
            <a:r>
              <a:rPr lang="en-US" dirty="0" err="1"/>
              <a:t>Serveru</a:t>
            </a:r>
            <a:r>
              <a:rPr lang="en-US" dirty="0"/>
              <a:t> se </a:t>
            </a:r>
            <a:r>
              <a:rPr lang="en-US" dirty="0" err="1"/>
              <a:t>šalje</a:t>
            </a:r>
            <a:r>
              <a:rPr lang="en-US" dirty="0"/>
              <a:t> HTTP </a:t>
            </a:r>
            <a:r>
              <a:rPr lang="en-US" dirty="0" err="1"/>
              <a:t>zahtev</a:t>
            </a:r>
            <a:r>
              <a:rPr lang="en-US" dirty="0"/>
              <a:t> s </a:t>
            </a:r>
            <a:r>
              <a:rPr lang="en-US" dirty="0" err="1"/>
              <a:t>nazivom</a:t>
            </a:r>
            <a:r>
              <a:rPr lang="en-US" dirty="0"/>
              <a:t> </a:t>
            </a:r>
            <a:r>
              <a:rPr lang="en-US" dirty="0" err="1"/>
              <a:t>i</a:t>
            </a:r>
            <a:r>
              <a:rPr lang="en-US" dirty="0"/>
              <a:t> </a:t>
            </a:r>
            <a:r>
              <a:rPr lang="en-US" dirty="0" err="1"/>
              <a:t>lokacijom</a:t>
            </a:r>
            <a:r>
              <a:rPr lang="en-US" dirty="0"/>
              <a:t> </a:t>
            </a:r>
            <a:r>
              <a:rPr lang="en-US" dirty="0" err="1"/>
              <a:t>zahtevane</a:t>
            </a:r>
            <a:r>
              <a:rPr lang="en-US" dirty="0"/>
              <a:t> </a:t>
            </a:r>
            <a:r>
              <a:rPr lang="en-US" dirty="0" err="1"/>
              <a:t>strane</a:t>
            </a:r>
            <a:r>
              <a:rPr lang="en-US" dirty="0"/>
              <a:t>. Server </a:t>
            </a:r>
            <a:r>
              <a:rPr lang="en-US" dirty="0" err="1"/>
              <a:t>proverava</a:t>
            </a:r>
            <a:r>
              <a:rPr lang="en-US" dirty="0"/>
              <a:t> da li </a:t>
            </a:r>
            <a:r>
              <a:rPr lang="en-US" dirty="0" err="1"/>
              <a:t>postoji</a:t>
            </a:r>
            <a:r>
              <a:rPr lang="en-US" dirty="0"/>
              <a:t> </a:t>
            </a:r>
            <a:r>
              <a:rPr lang="en-US" dirty="0" err="1"/>
              <a:t>strana</a:t>
            </a:r>
            <a:r>
              <a:rPr lang="en-US" dirty="0"/>
              <a:t> </a:t>
            </a:r>
            <a:r>
              <a:rPr lang="en-US" dirty="0" err="1"/>
              <a:t>i</a:t>
            </a:r>
            <a:r>
              <a:rPr lang="en-US" dirty="0"/>
              <a:t> </a:t>
            </a:r>
            <a:r>
              <a:rPr lang="en-US" dirty="0" err="1"/>
              <a:t>ako</a:t>
            </a:r>
            <a:r>
              <a:rPr lang="en-US" dirty="0"/>
              <a:t> </a:t>
            </a:r>
            <a:r>
              <a:rPr lang="en-US" dirty="0" err="1"/>
              <a:t>postoji</a:t>
            </a:r>
            <a:r>
              <a:rPr lang="en-US" dirty="0"/>
              <a:t> </a:t>
            </a:r>
            <a:r>
              <a:rPr lang="en-US" dirty="0" err="1"/>
              <a:t>šalje</a:t>
            </a:r>
            <a:r>
              <a:rPr lang="en-US" dirty="0"/>
              <a:t> je u </a:t>
            </a:r>
            <a:r>
              <a:rPr lang="en-US" dirty="0" err="1"/>
              <a:t>vidu</a:t>
            </a:r>
            <a:r>
              <a:rPr lang="en-US" dirty="0"/>
              <a:t> HTML </a:t>
            </a:r>
            <a:r>
              <a:rPr lang="en-US" dirty="0" err="1"/>
              <a:t>odgovora</a:t>
            </a:r>
            <a:r>
              <a:rPr lang="en-US" dirty="0"/>
              <a:t>. </a:t>
            </a:r>
            <a:r>
              <a:rPr lang="en-US" dirty="0" err="1"/>
              <a:t>Klijent</a:t>
            </a:r>
            <a:r>
              <a:rPr lang="en-US" dirty="0"/>
              <a:t> </a:t>
            </a:r>
            <a:r>
              <a:rPr lang="en-US" dirty="0" err="1"/>
              <a:t>analizira</a:t>
            </a:r>
            <a:r>
              <a:rPr lang="en-US" dirty="0"/>
              <a:t> HTML </a:t>
            </a:r>
            <a:r>
              <a:rPr lang="en-US" dirty="0" err="1"/>
              <a:t>opis</a:t>
            </a:r>
            <a:r>
              <a:rPr lang="en-US" dirty="0"/>
              <a:t> </a:t>
            </a:r>
            <a:r>
              <a:rPr lang="en-US" dirty="0" err="1"/>
              <a:t>i</a:t>
            </a:r>
            <a:r>
              <a:rPr lang="en-US" dirty="0"/>
              <a:t> </a:t>
            </a:r>
            <a:r>
              <a:rPr lang="en-US" dirty="0" err="1"/>
              <a:t>ako</a:t>
            </a:r>
            <a:r>
              <a:rPr lang="en-US" dirty="0"/>
              <a:t> se u </a:t>
            </a:r>
            <a:r>
              <a:rPr lang="en-US" dirty="0" err="1"/>
              <a:t>njemu</a:t>
            </a:r>
            <a:r>
              <a:rPr lang="en-US" dirty="0"/>
              <a:t> </a:t>
            </a:r>
            <a:r>
              <a:rPr lang="en-US" dirty="0" err="1"/>
              <a:t>spominje</a:t>
            </a:r>
            <a:r>
              <a:rPr lang="en-US" dirty="0"/>
              <a:t> </a:t>
            </a:r>
            <a:r>
              <a:rPr lang="en-US" dirty="0" err="1"/>
              <a:t>slika</a:t>
            </a:r>
            <a:r>
              <a:rPr lang="en-US" dirty="0"/>
              <a:t>, audio </a:t>
            </a:r>
            <a:r>
              <a:rPr lang="en-US" dirty="0" err="1"/>
              <a:t>ili</a:t>
            </a:r>
            <a:r>
              <a:rPr lang="en-US" dirty="0"/>
              <a:t> video </a:t>
            </a:r>
            <a:r>
              <a:rPr lang="en-US" dirty="0" err="1"/>
              <a:t>zapis</a:t>
            </a:r>
            <a:r>
              <a:rPr lang="en-US" dirty="0"/>
              <a:t> </a:t>
            </a:r>
            <a:r>
              <a:rPr lang="en-US" dirty="0" err="1"/>
              <a:t>šalje</a:t>
            </a:r>
            <a:r>
              <a:rPr lang="en-US" dirty="0"/>
              <a:t> </a:t>
            </a:r>
            <a:r>
              <a:rPr lang="en-US" dirty="0" err="1"/>
              <a:t>novi</a:t>
            </a:r>
            <a:r>
              <a:rPr lang="en-US" dirty="0"/>
              <a:t> HTTP </a:t>
            </a:r>
            <a:r>
              <a:rPr lang="en-US" dirty="0" err="1"/>
              <a:t>zahtev</a:t>
            </a:r>
            <a:r>
              <a:rPr lang="en-US" dirty="0"/>
              <a:t> </a:t>
            </a:r>
            <a:r>
              <a:rPr lang="en-US" dirty="0" err="1"/>
              <a:t>za</a:t>
            </a:r>
            <a:r>
              <a:rPr lang="en-US" dirty="0"/>
              <a:t> </a:t>
            </a:r>
            <a:r>
              <a:rPr lang="en-US" dirty="0" err="1"/>
              <a:t>tim</a:t>
            </a:r>
            <a:r>
              <a:rPr lang="en-US" dirty="0"/>
              <a:t> </a:t>
            </a:r>
            <a:r>
              <a:rPr lang="en-US" dirty="0" err="1"/>
              <a:t>resursima</a:t>
            </a:r>
            <a:r>
              <a:rPr lang="en-US" dirty="0"/>
              <a:t>. </a:t>
            </a:r>
            <a:r>
              <a:rPr lang="en-US" dirty="0" err="1"/>
              <a:t>Ako</a:t>
            </a:r>
            <a:r>
              <a:rPr lang="en-US" dirty="0"/>
              <a:t> </a:t>
            </a:r>
            <a:r>
              <a:rPr lang="en-US" dirty="0" err="1"/>
              <a:t>veb</a:t>
            </a:r>
            <a:r>
              <a:rPr lang="en-US" dirty="0"/>
              <a:t> server ne </a:t>
            </a:r>
            <a:r>
              <a:rPr lang="en-US" dirty="0" err="1"/>
              <a:t>može</a:t>
            </a:r>
            <a:r>
              <a:rPr lang="en-US" dirty="0"/>
              <a:t> da </a:t>
            </a:r>
            <a:r>
              <a:rPr lang="en-US" dirty="0" err="1"/>
              <a:t>pruži</a:t>
            </a:r>
            <a:r>
              <a:rPr lang="en-US" dirty="0"/>
              <a:t> </a:t>
            </a:r>
            <a:r>
              <a:rPr lang="en-US" dirty="0" err="1"/>
              <a:t>zahtevanu</a:t>
            </a:r>
            <a:r>
              <a:rPr lang="en-US" dirty="0"/>
              <a:t> </a:t>
            </a:r>
            <a:r>
              <a:rPr lang="en-US" dirty="0" err="1"/>
              <a:t>stranu</a:t>
            </a:r>
            <a:r>
              <a:rPr lang="en-US" dirty="0"/>
              <a:t>, HTML </a:t>
            </a:r>
            <a:r>
              <a:rPr lang="en-US" dirty="0" err="1"/>
              <a:t>odgovor</a:t>
            </a:r>
            <a:r>
              <a:rPr lang="en-US" dirty="0"/>
              <a:t> </a:t>
            </a:r>
            <a:r>
              <a:rPr lang="en-US" dirty="0" err="1"/>
              <a:t>sadrži</a:t>
            </a:r>
            <a:r>
              <a:rPr lang="en-US" dirty="0"/>
              <a:t> </a:t>
            </a:r>
            <a:r>
              <a:rPr lang="en-US" dirty="0" err="1"/>
              <a:t>informaciju</a:t>
            </a:r>
            <a:r>
              <a:rPr lang="en-US" dirty="0"/>
              <a:t> o tome (</a:t>
            </a:r>
            <a:r>
              <a:rPr lang="en-US" dirty="0" err="1"/>
              <a:t>oznaka</a:t>
            </a:r>
            <a:r>
              <a:rPr lang="en-US" dirty="0"/>
              <a:t> </a:t>
            </a:r>
            <a:r>
              <a:rPr lang="en-US" dirty="0" err="1"/>
              <a:t>greške</a:t>
            </a:r>
            <a:r>
              <a:rPr lang="en-US" dirty="0"/>
              <a:t> 404).</a:t>
            </a:r>
          </a:p>
        </p:txBody>
      </p:sp>
    </p:spTree>
    <p:extLst>
      <p:ext uri="{BB962C8B-B14F-4D97-AF65-F5344CB8AC3E}">
        <p14:creationId xmlns:p14="http://schemas.microsoft.com/office/powerpoint/2010/main" val="3775287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15992"/>
            <a:ext cx="9905999" cy="5075209"/>
          </a:xfrm>
        </p:spPr>
        <p:txBody>
          <a:bodyPr/>
          <a:lstStyle/>
          <a:p>
            <a:r>
              <a:rPr lang="sr-Latn-RS" dirty="0" smtClean="0"/>
              <a:t>S obzirom da se funkcije izvršavaju po redu, prvo će se izvršiti static middleware. On će pronaći odgovarajuće resurse i vratiće ih kao odgovor. Tako da nam svi dodatni kontroleri više nisu potrebni.</a:t>
            </a:r>
            <a:endParaRPr lang="en-US" dirty="0"/>
          </a:p>
        </p:txBody>
      </p:sp>
      <p:pic>
        <p:nvPicPr>
          <p:cNvPr id="4" name="Picture 3"/>
          <p:cNvPicPr>
            <a:picLocks noChangeAspect="1"/>
          </p:cNvPicPr>
          <p:nvPr/>
        </p:nvPicPr>
        <p:blipFill>
          <a:blip r:embed="rId2"/>
          <a:stretch>
            <a:fillRect/>
          </a:stretch>
        </p:blipFill>
        <p:spPr>
          <a:xfrm>
            <a:off x="2151061" y="2664932"/>
            <a:ext cx="7886700" cy="3305175"/>
          </a:xfrm>
          <a:prstGeom prst="rect">
            <a:avLst/>
          </a:prstGeom>
        </p:spPr>
      </p:pic>
    </p:spTree>
    <p:extLst>
      <p:ext uri="{BB962C8B-B14F-4D97-AF65-F5344CB8AC3E}">
        <p14:creationId xmlns:p14="http://schemas.microsoft.com/office/powerpoint/2010/main" val="2964048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52423"/>
            <a:ext cx="9905999" cy="4738778"/>
          </a:xfrm>
        </p:spPr>
        <p:txBody>
          <a:bodyPr/>
          <a:lstStyle/>
          <a:p>
            <a:r>
              <a:rPr lang="sr-Latn-RS" dirty="0" smtClean="0"/>
              <a:t>Još jedan middleware koji dolazi sa expressom je express.json. Ovaj middleware parsira telo zahteva u json format i postavlja ga u req.body tako da unutar ruta možemo koristi req.body da pristupimo podacima koji su poslati u zahtevu.</a:t>
            </a:r>
          </a:p>
        </p:txBody>
      </p:sp>
      <p:pic>
        <p:nvPicPr>
          <p:cNvPr id="4" name="Picture 3"/>
          <p:cNvPicPr>
            <a:picLocks noChangeAspect="1"/>
          </p:cNvPicPr>
          <p:nvPr/>
        </p:nvPicPr>
        <p:blipFill>
          <a:blip r:embed="rId2"/>
          <a:stretch>
            <a:fillRect/>
          </a:stretch>
        </p:blipFill>
        <p:spPr>
          <a:xfrm>
            <a:off x="2214113" y="3462068"/>
            <a:ext cx="7022684" cy="965619"/>
          </a:xfrm>
          <a:prstGeom prst="rect">
            <a:avLst/>
          </a:prstGeom>
        </p:spPr>
      </p:pic>
    </p:spTree>
    <p:extLst>
      <p:ext uri="{BB962C8B-B14F-4D97-AF65-F5344CB8AC3E}">
        <p14:creationId xmlns:p14="http://schemas.microsoft.com/office/powerpoint/2010/main" val="649447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250" y="240763"/>
            <a:ext cx="9905998" cy="718570"/>
          </a:xfrm>
        </p:spPr>
        <p:txBody>
          <a:bodyPr/>
          <a:lstStyle/>
          <a:p>
            <a:r>
              <a:rPr lang="sr-Latn-RS" dirty="0" smtClean="0"/>
              <a:t>Slanje json podataka</a:t>
            </a:r>
            <a:endParaRPr lang="en-US" dirty="0"/>
          </a:p>
        </p:txBody>
      </p:sp>
      <p:sp>
        <p:nvSpPr>
          <p:cNvPr id="3" name="Content Placeholder 2"/>
          <p:cNvSpPr>
            <a:spLocks noGrp="1"/>
          </p:cNvSpPr>
          <p:nvPr>
            <p:ph idx="1"/>
          </p:nvPr>
        </p:nvSpPr>
        <p:spPr>
          <a:xfrm>
            <a:off x="899871" y="974307"/>
            <a:ext cx="9905999" cy="3541714"/>
          </a:xfrm>
        </p:spPr>
        <p:txBody>
          <a:bodyPr/>
          <a:lstStyle/>
          <a:p>
            <a:r>
              <a:rPr lang="sr-Latn-RS" dirty="0" smtClean="0"/>
              <a:t>Da bi u responsu slali json podatke koristimo metodu json nad res objektom.</a:t>
            </a:r>
          </a:p>
        </p:txBody>
      </p:sp>
      <p:pic>
        <p:nvPicPr>
          <p:cNvPr id="5" name="Picture 4"/>
          <p:cNvPicPr>
            <a:picLocks noChangeAspect="1"/>
          </p:cNvPicPr>
          <p:nvPr/>
        </p:nvPicPr>
        <p:blipFill>
          <a:blip r:embed="rId2"/>
          <a:stretch>
            <a:fillRect/>
          </a:stretch>
        </p:blipFill>
        <p:spPr>
          <a:xfrm>
            <a:off x="132119" y="4104798"/>
            <a:ext cx="11900261" cy="2632432"/>
          </a:xfrm>
          <a:prstGeom prst="rect">
            <a:avLst/>
          </a:prstGeom>
        </p:spPr>
      </p:pic>
      <p:pic>
        <p:nvPicPr>
          <p:cNvPr id="6" name="Picture 5"/>
          <p:cNvPicPr>
            <a:picLocks noChangeAspect="1"/>
          </p:cNvPicPr>
          <p:nvPr/>
        </p:nvPicPr>
        <p:blipFill>
          <a:blip r:embed="rId3"/>
          <a:stretch>
            <a:fillRect/>
          </a:stretch>
        </p:blipFill>
        <p:spPr>
          <a:xfrm>
            <a:off x="1600744" y="1675026"/>
            <a:ext cx="8504254" cy="2312058"/>
          </a:xfrm>
          <a:prstGeom prst="rect">
            <a:avLst/>
          </a:prstGeom>
        </p:spPr>
      </p:pic>
    </p:spTree>
    <p:extLst>
      <p:ext uri="{BB962C8B-B14F-4D97-AF65-F5344CB8AC3E}">
        <p14:creationId xmlns:p14="http://schemas.microsoft.com/office/powerpoint/2010/main" val="4162167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55608"/>
            <a:ext cx="9905999" cy="5135593"/>
          </a:xfrm>
        </p:spPr>
        <p:txBody>
          <a:bodyPr/>
          <a:lstStyle/>
          <a:p>
            <a:r>
              <a:rPr lang="sr-Latn-RS" dirty="0" smtClean="0"/>
              <a:t>Kako sada da dobijemo detaljnije informacije o specifičnom korisniku? Jedan od načina je da smestimo njegov id u query string (url?id=2)</a:t>
            </a:r>
          </a:p>
          <a:p>
            <a:r>
              <a:rPr lang="sr-Latn-RS" dirty="0" smtClean="0"/>
              <a:t>Da bi pristupili parametrima unutar query-ja koristimo req.query</a:t>
            </a:r>
            <a:endParaRPr lang="en-US" dirty="0"/>
          </a:p>
        </p:txBody>
      </p:sp>
      <p:pic>
        <p:nvPicPr>
          <p:cNvPr id="4" name="Picture 3"/>
          <p:cNvPicPr>
            <a:picLocks noChangeAspect="1"/>
          </p:cNvPicPr>
          <p:nvPr/>
        </p:nvPicPr>
        <p:blipFill>
          <a:blip r:embed="rId2"/>
          <a:stretch>
            <a:fillRect/>
          </a:stretch>
        </p:blipFill>
        <p:spPr>
          <a:xfrm>
            <a:off x="0" y="2186077"/>
            <a:ext cx="11991975" cy="2209800"/>
          </a:xfrm>
          <a:prstGeom prst="rect">
            <a:avLst/>
          </a:prstGeom>
        </p:spPr>
      </p:pic>
      <p:pic>
        <p:nvPicPr>
          <p:cNvPr id="5" name="Picture 4"/>
          <p:cNvPicPr>
            <a:picLocks noChangeAspect="1"/>
          </p:cNvPicPr>
          <p:nvPr/>
        </p:nvPicPr>
        <p:blipFill>
          <a:blip r:embed="rId3"/>
          <a:stretch>
            <a:fillRect/>
          </a:stretch>
        </p:blipFill>
        <p:spPr>
          <a:xfrm>
            <a:off x="-100013" y="4283018"/>
            <a:ext cx="12192000" cy="1362965"/>
          </a:xfrm>
          <a:prstGeom prst="rect">
            <a:avLst/>
          </a:prstGeom>
        </p:spPr>
      </p:pic>
      <p:pic>
        <p:nvPicPr>
          <p:cNvPr id="6" name="Picture 5"/>
          <p:cNvPicPr>
            <a:picLocks noChangeAspect="1"/>
          </p:cNvPicPr>
          <p:nvPr/>
        </p:nvPicPr>
        <p:blipFill>
          <a:blip r:embed="rId4"/>
          <a:stretch>
            <a:fillRect/>
          </a:stretch>
        </p:blipFill>
        <p:spPr>
          <a:xfrm>
            <a:off x="3363493" y="5524500"/>
            <a:ext cx="4619625" cy="1333500"/>
          </a:xfrm>
          <a:prstGeom prst="rect">
            <a:avLst/>
          </a:prstGeom>
        </p:spPr>
      </p:pic>
    </p:spTree>
    <p:extLst>
      <p:ext uri="{BB962C8B-B14F-4D97-AF65-F5344CB8AC3E}">
        <p14:creationId xmlns:p14="http://schemas.microsoft.com/office/powerpoint/2010/main" val="1021861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0" y="77638"/>
            <a:ext cx="9905999" cy="5049329"/>
          </a:xfrm>
        </p:spPr>
        <p:txBody>
          <a:bodyPr/>
          <a:lstStyle/>
          <a:p>
            <a:r>
              <a:rPr lang="sr-Latn-RS" dirty="0" smtClean="0"/>
              <a:t>Drugi način bio bi da koristimo parametre rute. Ovaj način se najviše i koristi i možete ga videti svuda. Primeri: github.com/MihajloMilojevic, github.com/Kaludevinstagram.com</a:t>
            </a:r>
            <a:r>
              <a:rPr lang="sr-Latn-RS" dirty="0"/>
              <a:t>/___shuky</a:t>
            </a:r>
            <a:r>
              <a:rPr lang="sr-Latn-RS" dirty="0" smtClean="0"/>
              <a:t>_/...</a:t>
            </a:r>
          </a:p>
          <a:p>
            <a:r>
              <a:rPr lang="sr-Latn-RS" dirty="0" smtClean="0"/>
              <a:t>Da bi kreirali parametar rute potrebno je da stavimo : ispred imena parametra unutar rute, a da bi im pristupili koristimo req.params</a:t>
            </a:r>
            <a:endParaRPr lang="en-US" dirty="0"/>
          </a:p>
        </p:txBody>
      </p:sp>
      <p:pic>
        <p:nvPicPr>
          <p:cNvPr id="4" name="Picture 3"/>
          <p:cNvPicPr>
            <a:picLocks noChangeAspect="1"/>
          </p:cNvPicPr>
          <p:nvPr/>
        </p:nvPicPr>
        <p:blipFill>
          <a:blip r:embed="rId2"/>
          <a:stretch>
            <a:fillRect/>
          </a:stretch>
        </p:blipFill>
        <p:spPr>
          <a:xfrm>
            <a:off x="126996" y="2476410"/>
            <a:ext cx="11934825" cy="2181225"/>
          </a:xfrm>
          <a:prstGeom prst="rect">
            <a:avLst/>
          </a:prstGeom>
        </p:spPr>
      </p:pic>
      <p:pic>
        <p:nvPicPr>
          <p:cNvPr id="5" name="Picture 4"/>
          <p:cNvPicPr>
            <a:picLocks noChangeAspect="1"/>
          </p:cNvPicPr>
          <p:nvPr/>
        </p:nvPicPr>
        <p:blipFill>
          <a:blip r:embed="rId3"/>
          <a:stretch>
            <a:fillRect/>
          </a:stretch>
        </p:blipFill>
        <p:spPr>
          <a:xfrm>
            <a:off x="964566" y="4584639"/>
            <a:ext cx="10724226" cy="1084655"/>
          </a:xfrm>
          <a:prstGeom prst="rect">
            <a:avLst/>
          </a:prstGeom>
        </p:spPr>
      </p:pic>
      <p:pic>
        <p:nvPicPr>
          <p:cNvPr id="6" name="Picture 5"/>
          <p:cNvPicPr>
            <a:picLocks noChangeAspect="1"/>
          </p:cNvPicPr>
          <p:nvPr/>
        </p:nvPicPr>
        <p:blipFill>
          <a:blip r:embed="rId4"/>
          <a:stretch>
            <a:fillRect/>
          </a:stretch>
        </p:blipFill>
        <p:spPr>
          <a:xfrm>
            <a:off x="3599820" y="5669294"/>
            <a:ext cx="3663621" cy="1160008"/>
          </a:xfrm>
          <a:prstGeom prst="rect">
            <a:avLst/>
          </a:prstGeom>
        </p:spPr>
      </p:pic>
    </p:spTree>
    <p:extLst>
      <p:ext uri="{BB962C8B-B14F-4D97-AF65-F5344CB8AC3E}">
        <p14:creationId xmlns:p14="http://schemas.microsoft.com/office/powerpoint/2010/main" val="1886388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98740"/>
            <a:ext cx="9905999" cy="5092461"/>
          </a:xfrm>
        </p:spPr>
        <p:txBody>
          <a:bodyPr/>
          <a:lstStyle/>
          <a:p>
            <a:r>
              <a:rPr lang="sr-Latn-RS" dirty="0" smtClean="0"/>
              <a:t>Kako broj api endpointa raste nas app.js fajl postaje sve veći i teži za čitanje. Zato je u expressu uveden ruter. Ruter nam omogućava da kreiramo rute sa istim prefiksom. Ruteri se obično smeštaju u folder routers a da bi ih korisili koristimo app.use.</a:t>
            </a:r>
            <a:endParaRPr lang="en-US" dirty="0"/>
          </a:p>
        </p:txBody>
      </p:sp>
      <p:pic>
        <p:nvPicPr>
          <p:cNvPr id="4" name="Picture 3"/>
          <p:cNvPicPr>
            <a:picLocks noChangeAspect="1"/>
          </p:cNvPicPr>
          <p:nvPr/>
        </p:nvPicPr>
        <p:blipFill>
          <a:blip r:embed="rId2"/>
          <a:stretch>
            <a:fillRect/>
          </a:stretch>
        </p:blipFill>
        <p:spPr>
          <a:xfrm>
            <a:off x="66944" y="2589055"/>
            <a:ext cx="5909695" cy="3449435"/>
          </a:xfrm>
          <a:prstGeom prst="rect">
            <a:avLst/>
          </a:prstGeom>
        </p:spPr>
      </p:pic>
      <p:pic>
        <p:nvPicPr>
          <p:cNvPr id="5" name="Picture 4"/>
          <p:cNvPicPr>
            <a:picLocks noChangeAspect="1"/>
          </p:cNvPicPr>
          <p:nvPr/>
        </p:nvPicPr>
        <p:blipFill>
          <a:blip r:embed="rId3"/>
          <a:stretch>
            <a:fillRect/>
          </a:stretch>
        </p:blipFill>
        <p:spPr>
          <a:xfrm>
            <a:off x="6014738" y="2589055"/>
            <a:ext cx="5943239" cy="3449435"/>
          </a:xfrm>
          <a:prstGeom prst="rect">
            <a:avLst/>
          </a:prstGeom>
        </p:spPr>
      </p:pic>
    </p:spTree>
    <p:extLst>
      <p:ext uri="{BB962C8B-B14F-4D97-AF65-F5344CB8AC3E}">
        <p14:creationId xmlns:p14="http://schemas.microsoft.com/office/powerpoint/2010/main" val="2570263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07366"/>
            <a:ext cx="9905999" cy="5083835"/>
          </a:xfrm>
        </p:spPr>
        <p:txBody>
          <a:bodyPr/>
          <a:lstStyle/>
          <a:p>
            <a:r>
              <a:rPr lang="sr-Latn-RS" dirty="0" smtClean="0"/>
              <a:t>Asinhrone funkcije koje kao parametre primaju req i res se nazivaju kontolerima. Praksa je da se oni odvoje u posebne fajlove, kao i ruteri, i da se samo pozivaju unutar rutera gde su i potrebni. Tako naši fajlovi postaju manji, čitljiviji i sva logika se grupiše u odgovorajuće fajlove.</a:t>
            </a:r>
            <a:endParaRPr lang="en-US" dirty="0"/>
          </a:p>
        </p:txBody>
      </p:sp>
      <p:pic>
        <p:nvPicPr>
          <p:cNvPr id="4" name="Picture 3"/>
          <p:cNvPicPr>
            <a:picLocks noChangeAspect="1"/>
          </p:cNvPicPr>
          <p:nvPr/>
        </p:nvPicPr>
        <p:blipFill>
          <a:blip r:embed="rId2"/>
          <a:stretch>
            <a:fillRect/>
          </a:stretch>
        </p:blipFill>
        <p:spPr>
          <a:xfrm>
            <a:off x="177022" y="2560650"/>
            <a:ext cx="5671687" cy="4012678"/>
          </a:xfrm>
          <a:prstGeom prst="rect">
            <a:avLst/>
          </a:prstGeom>
        </p:spPr>
      </p:pic>
      <p:pic>
        <p:nvPicPr>
          <p:cNvPr id="5" name="Picture 4"/>
          <p:cNvPicPr>
            <a:picLocks noChangeAspect="1"/>
          </p:cNvPicPr>
          <p:nvPr/>
        </p:nvPicPr>
        <p:blipFill>
          <a:blip r:embed="rId3"/>
          <a:stretch>
            <a:fillRect/>
          </a:stretch>
        </p:blipFill>
        <p:spPr>
          <a:xfrm>
            <a:off x="5990599" y="2553418"/>
            <a:ext cx="6021202" cy="4019910"/>
          </a:xfrm>
          <a:prstGeom prst="rect">
            <a:avLst/>
          </a:prstGeom>
        </p:spPr>
      </p:pic>
    </p:spTree>
    <p:extLst>
      <p:ext uri="{BB962C8B-B14F-4D97-AF65-F5344CB8AC3E}">
        <p14:creationId xmlns:p14="http://schemas.microsoft.com/office/powerpoint/2010/main" val="17932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A Blockchain is a Better Application Server / Database Architecture |  by Daniel Larime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29" y="486643"/>
            <a:ext cx="11849100"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7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Razlika izmenju klijentskog js i nodejs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029112"/>
              </p:ext>
            </p:extLst>
          </p:nvPr>
        </p:nvGraphicFramePr>
        <p:xfrm>
          <a:off x="1141413" y="2249488"/>
          <a:ext cx="9906000" cy="3505200"/>
        </p:xfrm>
        <a:graphic>
          <a:graphicData uri="http://schemas.openxmlformats.org/drawingml/2006/table">
            <a:tbl>
              <a:tblPr firstRow="1" bandRow="1">
                <a:tableStyleId>{5C22544A-7EE6-4342-B048-85BDC9FD1C3A}</a:tableStyleId>
              </a:tblPr>
              <a:tblGrid>
                <a:gridCol w="4953000"/>
                <a:gridCol w="4953000"/>
              </a:tblGrid>
              <a:tr h="370840">
                <a:tc>
                  <a:txBody>
                    <a:bodyPr/>
                    <a:lstStyle/>
                    <a:p>
                      <a:r>
                        <a:rPr lang="sr-Latn-RS" dirty="0" smtClean="0"/>
                        <a:t>Pregledač</a:t>
                      </a:r>
                      <a:endParaRPr lang="en-US" dirty="0"/>
                    </a:p>
                  </a:txBody>
                  <a:tcPr/>
                </a:tc>
                <a:tc>
                  <a:txBody>
                    <a:bodyPr/>
                    <a:lstStyle/>
                    <a:p>
                      <a:r>
                        <a:rPr lang="sr-Latn-RS" dirty="0" smtClean="0"/>
                        <a:t>Nodejs</a:t>
                      </a:r>
                      <a:endParaRPr lang="en-US" dirty="0"/>
                    </a:p>
                  </a:txBody>
                  <a:tcPr/>
                </a:tc>
              </a:tr>
              <a:tr h="370840">
                <a:tc>
                  <a:txBody>
                    <a:bodyPr/>
                    <a:lstStyle/>
                    <a:p>
                      <a:r>
                        <a:rPr lang="sr-Latn-RS" dirty="0" smtClean="0"/>
                        <a:t>DOM</a:t>
                      </a:r>
                      <a:endParaRPr lang="en-US" dirty="0"/>
                    </a:p>
                  </a:txBody>
                  <a:tcPr/>
                </a:tc>
                <a:tc>
                  <a:txBody>
                    <a:bodyPr/>
                    <a:lstStyle/>
                    <a:p>
                      <a:r>
                        <a:rPr lang="sr-Latn-RS" dirty="0" smtClean="0"/>
                        <a:t>nema DOM-a</a:t>
                      </a:r>
                      <a:endParaRPr lang="en-US" dirty="0"/>
                    </a:p>
                  </a:txBody>
                  <a:tcPr/>
                </a:tc>
              </a:tr>
              <a:tr h="370840">
                <a:tc>
                  <a:txBody>
                    <a:bodyPr/>
                    <a:lstStyle/>
                    <a:p>
                      <a:r>
                        <a:rPr lang="sr-Latn-RS" dirty="0" smtClean="0"/>
                        <a:t>window</a:t>
                      </a:r>
                      <a:endParaRPr lang="en-US" dirty="0"/>
                    </a:p>
                  </a:txBody>
                  <a:tcPr/>
                </a:tc>
                <a:tc>
                  <a:txBody>
                    <a:bodyPr/>
                    <a:lstStyle/>
                    <a:p>
                      <a:r>
                        <a:rPr lang="sr-Latn-RS" dirty="0" smtClean="0"/>
                        <a:t>nema window-a</a:t>
                      </a:r>
                      <a:endParaRPr lang="en-US" dirty="0"/>
                    </a:p>
                  </a:txBody>
                  <a:tcPr/>
                </a:tc>
              </a:tr>
              <a:tr h="370840">
                <a:tc>
                  <a:txBody>
                    <a:bodyPr/>
                    <a:lstStyle/>
                    <a:p>
                      <a:r>
                        <a:rPr lang="sr-Latn-RS" dirty="0" smtClean="0"/>
                        <a:t>interaktivne</a:t>
                      </a:r>
                      <a:r>
                        <a:rPr lang="sr-Latn-RS" baseline="0" dirty="0" smtClean="0"/>
                        <a:t> aplikacije</a:t>
                      </a:r>
                      <a:endParaRPr lang="en-US" dirty="0"/>
                    </a:p>
                  </a:txBody>
                  <a:tcPr/>
                </a:tc>
                <a:tc>
                  <a:txBody>
                    <a:bodyPr/>
                    <a:lstStyle/>
                    <a:p>
                      <a:r>
                        <a:rPr lang="sr-Latn-RS" dirty="0" smtClean="0"/>
                        <a:t>serverske aplikacije</a:t>
                      </a:r>
                      <a:endParaRPr lang="en-US" dirty="0"/>
                    </a:p>
                  </a:txBody>
                  <a:tcPr/>
                </a:tc>
              </a:tr>
              <a:tr h="370840">
                <a:tc>
                  <a:txBody>
                    <a:bodyPr/>
                    <a:lstStyle/>
                    <a:p>
                      <a:r>
                        <a:rPr lang="sr-Latn-RS" dirty="0" smtClean="0"/>
                        <a:t>korisnički interfejs</a:t>
                      </a:r>
                      <a:endParaRPr lang="en-US" dirty="0"/>
                    </a:p>
                  </a:txBody>
                  <a:tcPr/>
                </a:tc>
                <a:tc>
                  <a:txBody>
                    <a:bodyPr/>
                    <a:lstStyle/>
                    <a:p>
                      <a:r>
                        <a:rPr lang="sr-Latn-RS" dirty="0" smtClean="0"/>
                        <a:t>samo</a:t>
                      </a:r>
                      <a:r>
                        <a:rPr lang="sr-Latn-RS" baseline="0" dirty="0" smtClean="0"/>
                        <a:t> logika</a:t>
                      </a:r>
                      <a:endParaRPr lang="en-US" dirty="0"/>
                    </a:p>
                  </a:txBody>
                  <a:tcPr/>
                </a:tc>
              </a:tr>
              <a:tr h="370840">
                <a:tc>
                  <a:txBody>
                    <a:bodyPr/>
                    <a:lstStyle/>
                    <a:p>
                      <a:r>
                        <a:rPr lang="sr-Latn-RS" dirty="0" smtClean="0"/>
                        <a:t>nema</a:t>
                      </a:r>
                      <a:r>
                        <a:rPr lang="sr-Latn-RS" baseline="0" dirty="0" smtClean="0"/>
                        <a:t> rada sa fajlovima na računaru</a:t>
                      </a:r>
                      <a:endParaRPr lang="en-US" dirty="0"/>
                    </a:p>
                  </a:txBody>
                  <a:tcPr/>
                </a:tc>
                <a:tc>
                  <a:txBody>
                    <a:bodyPr/>
                    <a:lstStyle/>
                    <a:p>
                      <a:r>
                        <a:rPr lang="sr-Latn-RS" dirty="0" smtClean="0"/>
                        <a:t>može da</a:t>
                      </a:r>
                      <a:r>
                        <a:rPr lang="sr-Latn-RS" baseline="0" dirty="0" smtClean="0"/>
                        <a:t> kreira, čita, briše, menja fajlove na računaru (serveru)</a:t>
                      </a:r>
                      <a:endParaRPr lang="en-US" dirty="0"/>
                    </a:p>
                  </a:txBody>
                  <a:tcPr/>
                </a:tc>
              </a:tr>
              <a:tr h="370840">
                <a:tc>
                  <a:txBody>
                    <a:bodyPr/>
                    <a:lstStyle/>
                    <a:p>
                      <a:r>
                        <a:rPr lang="sr-Latn-RS" dirty="0" smtClean="0"/>
                        <a:t>zavisi od verzije pregledača</a:t>
                      </a:r>
                      <a:r>
                        <a:rPr lang="sr-Latn-RS" baseline="0" dirty="0" smtClean="0"/>
                        <a:t> i njegove podržanosti određenih funkcija</a:t>
                      </a:r>
                      <a:endParaRPr lang="en-US" dirty="0"/>
                    </a:p>
                  </a:txBody>
                  <a:tcPr/>
                </a:tc>
                <a:tc>
                  <a:txBody>
                    <a:bodyPr/>
                    <a:lstStyle/>
                    <a:p>
                      <a:r>
                        <a:rPr lang="sr-Latn-RS" dirty="0" smtClean="0"/>
                        <a:t>zavisi samo od nodejs</a:t>
                      </a:r>
                      <a:r>
                        <a:rPr lang="sr-Latn-RS" baseline="0" dirty="0" smtClean="0"/>
                        <a:t> verzije</a:t>
                      </a:r>
                      <a:endParaRPr lang="en-US" dirty="0"/>
                    </a:p>
                  </a:txBody>
                  <a:tcPr/>
                </a:tc>
              </a:tr>
              <a:tr h="370840">
                <a:tc>
                  <a:txBody>
                    <a:bodyPr/>
                    <a:lstStyle/>
                    <a:p>
                      <a:r>
                        <a:rPr lang="sr-Latn-RS" dirty="0" smtClean="0"/>
                        <a:t>ES6 modulu</a:t>
                      </a:r>
                      <a:endParaRPr lang="en-US" dirty="0"/>
                    </a:p>
                  </a:txBody>
                  <a:tcPr/>
                </a:tc>
                <a:tc>
                  <a:txBody>
                    <a:bodyPr/>
                    <a:lstStyle/>
                    <a:p>
                      <a:r>
                        <a:rPr lang="sr-Latn-RS" dirty="0" smtClean="0"/>
                        <a:t>commonjs moduli </a:t>
                      </a:r>
                      <a:endParaRPr lang="en-US" dirty="0"/>
                    </a:p>
                  </a:txBody>
                  <a:tcPr/>
                </a:tc>
              </a:tr>
            </a:tbl>
          </a:graphicData>
        </a:graphic>
      </p:graphicFrame>
    </p:spTree>
    <p:extLst>
      <p:ext uri="{BB962C8B-B14F-4D97-AF65-F5344CB8AC3E}">
        <p14:creationId xmlns:p14="http://schemas.microsoft.com/office/powerpoint/2010/main" val="118447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Pokretanje nodejs programa</a:t>
            </a:r>
            <a:endParaRPr lang="en-US" dirty="0"/>
          </a:p>
        </p:txBody>
      </p:sp>
      <p:sp>
        <p:nvSpPr>
          <p:cNvPr id="3" name="Content Placeholder 2"/>
          <p:cNvSpPr>
            <a:spLocks noGrp="1"/>
          </p:cNvSpPr>
          <p:nvPr>
            <p:ph idx="1"/>
          </p:nvPr>
        </p:nvSpPr>
        <p:spPr/>
        <p:txBody>
          <a:bodyPr/>
          <a:lstStyle/>
          <a:p>
            <a:r>
              <a:rPr lang="sr-Latn-RS" dirty="0" smtClean="0"/>
              <a:t>Da bi pokrenuli node programe nije nam potreban html stranica. Potreban je samo instaliran node i bilo koji terminal.</a:t>
            </a:r>
          </a:p>
          <a:p>
            <a:r>
              <a:rPr lang="sr-Latn-RS" dirty="0" smtClean="0"/>
              <a:t>Kada otvorimo terminal u direktorijum gde nam se nalazi program dovoljno je pokrenuti naredbu </a:t>
            </a:r>
            <a:r>
              <a:rPr lang="sr-Latn-RS" i="1" dirty="0" smtClean="0"/>
              <a:t>node </a:t>
            </a:r>
            <a:r>
              <a:rPr lang="sr-Latn-RS" dirty="0" smtClean="0"/>
              <a:t>praćenu imenom fajla</a:t>
            </a:r>
            <a:endParaRPr lang="en-US" i="1" dirty="0"/>
          </a:p>
        </p:txBody>
      </p:sp>
      <p:pic>
        <p:nvPicPr>
          <p:cNvPr id="4" name="Picture 3"/>
          <p:cNvPicPr>
            <a:picLocks noChangeAspect="1"/>
          </p:cNvPicPr>
          <p:nvPr/>
        </p:nvPicPr>
        <p:blipFill>
          <a:blip r:embed="rId2"/>
          <a:stretch>
            <a:fillRect/>
          </a:stretch>
        </p:blipFill>
        <p:spPr>
          <a:xfrm>
            <a:off x="1141412" y="4294248"/>
            <a:ext cx="6220588" cy="1252538"/>
          </a:xfrm>
          <a:prstGeom prst="rect">
            <a:avLst/>
          </a:prstGeom>
        </p:spPr>
      </p:pic>
      <p:pic>
        <p:nvPicPr>
          <p:cNvPr id="5" name="Picture 4"/>
          <p:cNvPicPr>
            <a:picLocks noChangeAspect="1"/>
          </p:cNvPicPr>
          <p:nvPr/>
        </p:nvPicPr>
        <p:blipFill>
          <a:blip r:embed="rId3"/>
          <a:stretch>
            <a:fillRect/>
          </a:stretch>
        </p:blipFill>
        <p:spPr>
          <a:xfrm>
            <a:off x="158690" y="5678113"/>
            <a:ext cx="11291303" cy="530973"/>
          </a:xfrm>
          <a:prstGeom prst="rect">
            <a:avLst/>
          </a:prstGeom>
        </p:spPr>
      </p:pic>
    </p:spTree>
    <p:extLst>
      <p:ext uri="{BB962C8B-B14F-4D97-AF65-F5344CB8AC3E}">
        <p14:creationId xmlns:p14="http://schemas.microsoft.com/office/powerpoint/2010/main" val="254260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Globalne promenljive</a:t>
            </a:r>
            <a:endParaRPr lang="en-US" dirty="0"/>
          </a:p>
        </p:txBody>
      </p:sp>
      <p:sp>
        <p:nvSpPr>
          <p:cNvPr id="3" name="Content Placeholder 2"/>
          <p:cNvSpPr>
            <a:spLocks noGrp="1"/>
          </p:cNvSpPr>
          <p:nvPr>
            <p:ph idx="1"/>
          </p:nvPr>
        </p:nvSpPr>
        <p:spPr/>
        <p:txBody>
          <a:bodyPr/>
          <a:lstStyle/>
          <a:p>
            <a:r>
              <a:rPr lang="sr-Latn-RS" dirty="0" smtClean="0"/>
              <a:t>__dirname – putanja do trenutnog direktorijuma</a:t>
            </a:r>
          </a:p>
          <a:p>
            <a:r>
              <a:rPr lang="sr-Latn-RS" dirty="0" smtClean="0"/>
              <a:t>__filename – ime fajla</a:t>
            </a:r>
          </a:p>
          <a:p>
            <a:r>
              <a:rPr lang="sr-Latn-RS" dirty="0" smtClean="0"/>
              <a:t>require – commonjs verzija import-a (rad sa modulima)</a:t>
            </a:r>
          </a:p>
          <a:p>
            <a:r>
              <a:rPr lang="sr-Latn-RS" dirty="0" smtClean="0"/>
              <a:t>module – informaije o trenutnom modulu (fajlu) (kao što je export)</a:t>
            </a:r>
          </a:p>
          <a:p>
            <a:r>
              <a:rPr lang="sr-Latn-RS" dirty="0" smtClean="0"/>
              <a:t>proccess – informacije o okruženju u kom se program izvršava</a:t>
            </a:r>
            <a:endParaRPr lang="en-US" dirty="0"/>
          </a:p>
        </p:txBody>
      </p:sp>
    </p:spTree>
    <p:extLst>
      <p:ext uri="{BB962C8B-B14F-4D97-AF65-F5344CB8AC3E}">
        <p14:creationId xmlns:p14="http://schemas.microsoft.com/office/powerpoint/2010/main" val="847374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998</TotalTime>
  <Words>2243</Words>
  <Application>Microsoft Office PowerPoint</Application>
  <PresentationFormat>Widescreen</PresentationFormat>
  <Paragraphs>126</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Trebuchet MS</vt:lpstr>
      <vt:lpstr>Tw Cen MT</vt:lpstr>
      <vt:lpstr>Wingdings</vt:lpstr>
      <vt:lpstr>Circuit</vt:lpstr>
      <vt:lpstr>Node.js</vt:lpstr>
      <vt:lpstr>Šta je node</vt:lpstr>
      <vt:lpstr>Zašto node?</vt:lpstr>
      <vt:lpstr>Instalacija</vt:lpstr>
      <vt:lpstr>Veb serveri i klijenti</vt:lpstr>
      <vt:lpstr>PowerPoint Presentation</vt:lpstr>
      <vt:lpstr>Razlika izmenju klijentskog js i nodejs</vt:lpstr>
      <vt:lpstr>Pokretanje nodejs programa</vt:lpstr>
      <vt:lpstr>Globalne promenljive</vt:lpstr>
      <vt:lpstr>PowerPoint Presentation</vt:lpstr>
      <vt:lpstr>Moduli u node-u</vt:lpstr>
      <vt:lpstr>Fajl somemodule.js</vt:lpstr>
      <vt:lpstr>Fajl app.js</vt:lpstr>
      <vt:lpstr>terminal</vt:lpstr>
      <vt:lpstr>Ugrađeni moduli</vt:lpstr>
      <vt:lpstr>os</vt:lpstr>
      <vt:lpstr>path</vt:lpstr>
      <vt:lpstr>FS - Sync</vt:lpstr>
      <vt:lpstr>Fs async</vt:lpstr>
      <vt:lpstr>http</vt:lpstr>
      <vt:lpstr>PowerPoint Presentation</vt:lpstr>
      <vt:lpstr>Npm</vt:lpstr>
      <vt:lpstr>Instalacija npm paketa</vt:lpstr>
      <vt:lpstr>Fajl package.json</vt:lpstr>
      <vt:lpstr>Package.json nakon npm init -y</vt:lpstr>
      <vt:lpstr>Package.json nakon npm i lodash</vt:lpstr>
      <vt:lpstr>Node_modules folder</vt:lpstr>
      <vt:lpstr>Uklanjanje paketa</vt:lpstr>
      <vt:lpstr>Upotreba paketa</vt:lpstr>
      <vt:lpstr>http</vt:lpstr>
      <vt:lpstr>Izgled zahteva i odgovora</vt:lpstr>
      <vt:lpstr>PowerPoint Presentation</vt:lpstr>
      <vt:lpstr>Statusni kodovi</vt:lpstr>
      <vt:lpstr>api</vt:lpstr>
      <vt:lpstr>PowerPoint Presentation</vt:lpstr>
      <vt:lpstr>PowerPoint Presentation</vt:lpstr>
      <vt:lpstr>Kreiranje servera u node-u</vt:lpstr>
      <vt:lpstr>PowerPoint Presentation</vt:lpstr>
      <vt:lpstr>PowerPoint Presentation</vt:lpstr>
      <vt:lpstr>PowerPoint Presentation</vt:lpstr>
      <vt:lpstr>Express</vt:lpstr>
      <vt:lpstr>Nodemon</vt:lpstr>
      <vt:lpstr>PowerPoint Presentation</vt:lpstr>
      <vt:lpstr>Express server</vt:lpstr>
      <vt:lpstr>PowerPoint Presentation</vt:lpstr>
      <vt:lpstr>middleware</vt:lpstr>
      <vt:lpstr>PowerPoint Presentation</vt:lpstr>
      <vt:lpstr>PowerPoint Presentation</vt:lpstr>
      <vt:lpstr>PowerPoint Presentation</vt:lpstr>
      <vt:lpstr>PowerPoint Presentation</vt:lpstr>
      <vt:lpstr>PowerPoint Presentation</vt:lpstr>
      <vt:lpstr>Slanje json podataka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Mihajlo Milojević</dc:creator>
  <cp:lastModifiedBy>Mihajlo Milojević</cp:lastModifiedBy>
  <cp:revision>54</cp:revision>
  <dcterms:created xsi:type="dcterms:W3CDTF">2022-10-30T18:34:38Z</dcterms:created>
  <dcterms:modified xsi:type="dcterms:W3CDTF">2022-11-03T17:47:08Z</dcterms:modified>
</cp:coreProperties>
</file>