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2"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0" d="100"/>
          <a:sy n="90" d="100"/>
        </p:scale>
        <p:origin x="39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ostman.com/downloads/" TargetMode="External"/><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RS" dirty="0" smtClean="0"/>
              <a:t>Node.js</a:t>
            </a:r>
            <a:endParaRPr lang="en-US" dirty="0"/>
          </a:p>
        </p:txBody>
      </p:sp>
      <p:sp>
        <p:nvSpPr>
          <p:cNvPr id="3" name="Subtitle 2"/>
          <p:cNvSpPr>
            <a:spLocks noGrp="1"/>
          </p:cNvSpPr>
          <p:nvPr>
            <p:ph type="subTitle" idx="1"/>
          </p:nvPr>
        </p:nvSpPr>
        <p:spPr/>
        <p:txBody>
          <a:bodyPr/>
          <a:lstStyle/>
          <a:p>
            <a:r>
              <a:rPr lang="sr-Latn-RS" dirty="0" smtClean="0"/>
              <a:t>uvod</a:t>
            </a:r>
            <a:endParaRPr lang="en-US" dirty="0"/>
          </a:p>
        </p:txBody>
      </p:sp>
    </p:spTree>
    <p:extLst>
      <p:ext uri="{BB962C8B-B14F-4D97-AF65-F5344CB8AC3E}">
        <p14:creationId xmlns:p14="http://schemas.microsoft.com/office/powerpoint/2010/main" val="1065551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964" y="2508039"/>
            <a:ext cx="11971747" cy="3090504"/>
          </a:xfrm>
          <a:prstGeom prst="rect">
            <a:avLst/>
          </a:prstGeom>
        </p:spPr>
      </p:pic>
      <p:pic>
        <p:nvPicPr>
          <p:cNvPr id="5" name="Picture 4"/>
          <p:cNvPicPr>
            <a:picLocks noChangeAspect="1"/>
          </p:cNvPicPr>
          <p:nvPr/>
        </p:nvPicPr>
        <p:blipFill>
          <a:blip r:embed="rId3"/>
          <a:stretch>
            <a:fillRect/>
          </a:stretch>
        </p:blipFill>
        <p:spPr>
          <a:xfrm>
            <a:off x="3240116" y="643746"/>
            <a:ext cx="4505687" cy="1625002"/>
          </a:xfrm>
          <a:prstGeom prst="rect">
            <a:avLst/>
          </a:prstGeom>
        </p:spPr>
      </p:pic>
    </p:spTree>
    <p:extLst>
      <p:ext uri="{BB962C8B-B14F-4D97-AF65-F5344CB8AC3E}">
        <p14:creationId xmlns:p14="http://schemas.microsoft.com/office/powerpoint/2010/main" val="2832648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Moduli u node-u</a:t>
            </a:r>
            <a:endParaRPr lang="en-US" dirty="0"/>
          </a:p>
        </p:txBody>
      </p:sp>
      <p:sp>
        <p:nvSpPr>
          <p:cNvPr id="3" name="Content Placeholder 2"/>
          <p:cNvSpPr>
            <a:spLocks noGrp="1"/>
          </p:cNvSpPr>
          <p:nvPr>
            <p:ph idx="1"/>
          </p:nvPr>
        </p:nvSpPr>
        <p:spPr/>
        <p:txBody>
          <a:bodyPr/>
          <a:lstStyle/>
          <a:p>
            <a:r>
              <a:rPr lang="sr-Latn-RS" dirty="0" smtClean="0"/>
              <a:t>U nodejs-u nemamo ključne reči import i export</a:t>
            </a:r>
          </a:p>
          <a:p>
            <a:r>
              <a:rPr lang="sr-Latn-RS" dirty="0" smtClean="0"/>
              <a:t>Da bi exportovali nešto iz modula potrebno je da podesimo export svojstvo globalnog module objekta. On može biti objekat, a može biti i samo jedna funkcija, klasa, promenjliva što je ekvivalentno defaultnom exportu</a:t>
            </a:r>
          </a:p>
          <a:p>
            <a:r>
              <a:rPr lang="sr-Latn-RS" dirty="0" smtClean="0"/>
              <a:t>Da bi importovali neki module moramo koristi funkciju require. Require kao parametar uzima putanju do modula (from u ES6 modulima) a vraća vrednost koja je podešena unutar module.exports</a:t>
            </a:r>
            <a:endParaRPr lang="en-US" dirty="0"/>
          </a:p>
        </p:txBody>
      </p:sp>
    </p:spTree>
    <p:extLst>
      <p:ext uri="{BB962C8B-B14F-4D97-AF65-F5344CB8AC3E}">
        <p14:creationId xmlns:p14="http://schemas.microsoft.com/office/powerpoint/2010/main" val="277439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304" y="215659"/>
            <a:ext cx="9905998" cy="742741"/>
          </a:xfrm>
        </p:spPr>
        <p:txBody>
          <a:bodyPr/>
          <a:lstStyle/>
          <a:p>
            <a:r>
              <a:rPr lang="sr-Latn-RS" dirty="0" smtClean="0"/>
              <a:t>Fajl somemodule.js</a:t>
            </a:r>
            <a:endParaRPr lang="en-US" dirty="0"/>
          </a:p>
        </p:txBody>
      </p:sp>
      <p:pic>
        <p:nvPicPr>
          <p:cNvPr id="4" name="Picture 3"/>
          <p:cNvPicPr>
            <a:picLocks noChangeAspect="1"/>
          </p:cNvPicPr>
          <p:nvPr/>
        </p:nvPicPr>
        <p:blipFill>
          <a:blip r:embed="rId2"/>
          <a:stretch>
            <a:fillRect/>
          </a:stretch>
        </p:blipFill>
        <p:spPr>
          <a:xfrm>
            <a:off x="208470" y="958400"/>
            <a:ext cx="6479019" cy="3807844"/>
          </a:xfrm>
          <a:prstGeom prst="rect">
            <a:avLst/>
          </a:prstGeom>
        </p:spPr>
      </p:pic>
      <p:pic>
        <p:nvPicPr>
          <p:cNvPr id="5" name="Picture 4"/>
          <p:cNvPicPr>
            <a:picLocks noChangeAspect="1"/>
          </p:cNvPicPr>
          <p:nvPr/>
        </p:nvPicPr>
        <p:blipFill>
          <a:blip r:embed="rId3"/>
          <a:stretch>
            <a:fillRect/>
          </a:stretch>
        </p:blipFill>
        <p:spPr>
          <a:xfrm>
            <a:off x="5352960" y="2862322"/>
            <a:ext cx="5789342" cy="4003194"/>
          </a:xfrm>
          <a:prstGeom prst="rect">
            <a:avLst/>
          </a:prstGeom>
        </p:spPr>
      </p:pic>
    </p:spTree>
    <p:extLst>
      <p:ext uri="{BB962C8B-B14F-4D97-AF65-F5344CB8AC3E}">
        <p14:creationId xmlns:p14="http://schemas.microsoft.com/office/powerpoint/2010/main" val="2481416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Fajl app.js</a:t>
            </a:r>
            <a:endParaRPr lang="en-US" dirty="0"/>
          </a:p>
        </p:txBody>
      </p:sp>
      <p:pic>
        <p:nvPicPr>
          <p:cNvPr id="4" name="Picture 3"/>
          <p:cNvPicPr>
            <a:picLocks noChangeAspect="1"/>
          </p:cNvPicPr>
          <p:nvPr/>
        </p:nvPicPr>
        <p:blipFill>
          <a:blip r:embed="rId2"/>
          <a:stretch>
            <a:fillRect/>
          </a:stretch>
        </p:blipFill>
        <p:spPr>
          <a:xfrm>
            <a:off x="1141413" y="1764460"/>
            <a:ext cx="9831387" cy="4490119"/>
          </a:xfrm>
          <a:prstGeom prst="rect">
            <a:avLst/>
          </a:prstGeom>
        </p:spPr>
      </p:pic>
    </p:spTree>
    <p:extLst>
      <p:ext uri="{BB962C8B-B14F-4D97-AF65-F5344CB8AC3E}">
        <p14:creationId xmlns:p14="http://schemas.microsoft.com/office/powerpoint/2010/main" val="267294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terminal</a:t>
            </a:r>
            <a:endParaRPr lang="en-US" dirty="0"/>
          </a:p>
        </p:txBody>
      </p:sp>
      <p:pic>
        <p:nvPicPr>
          <p:cNvPr id="4" name="Content Placeholder 3"/>
          <p:cNvPicPr>
            <a:picLocks noGrp="1" noChangeAspect="1"/>
          </p:cNvPicPr>
          <p:nvPr>
            <p:ph idx="1"/>
          </p:nvPr>
        </p:nvPicPr>
        <p:blipFill>
          <a:blip r:embed="rId2"/>
          <a:stretch>
            <a:fillRect/>
          </a:stretch>
        </p:blipFill>
        <p:spPr>
          <a:xfrm>
            <a:off x="330529" y="2385683"/>
            <a:ext cx="11661978" cy="2833299"/>
          </a:xfrm>
          <a:prstGeom prst="rect">
            <a:avLst/>
          </a:prstGeom>
        </p:spPr>
      </p:pic>
    </p:spTree>
    <p:extLst>
      <p:ext uri="{BB962C8B-B14F-4D97-AF65-F5344CB8AC3E}">
        <p14:creationId xmlns:p14="http://schemas.microsoft.com/office/powerpoint/2010/main" val="3763524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Ugrađeni moduli</a:t>
            </a:r>
            <a:endParaRPr lang="en-US" dirty="0"/>
          </a:p>
        </p:txBody>
      </p:sp>
      <p:sp>
        <p:nvSpPr>
          <p:cNvPr id="3" name="Content Placeholder 2"/>
          <p:cNvSpPr>
            <a:spLocks noGrp="1"/>
          </p:cNvSpPr>
          <p:nvPr>
            <p:ph idx="1"/>
          </p:nvPr>
        </p:nvSpPr>
        <p:spPr/>
        <p:txBody>
          <a:bodyPr/>
          <a:lstStyle/>
          <a:p>
            <a:r>
              <a:rPr lang="sr-Latn-RS" dirty="0" smtClean="0"/>
              <a:t>Nodejs dolazi sa nekim predefinisanim i ugraćenim modulima. Neki od njih su:</a:t>
            </a:r>
          </a:p>
          <a:p>
            <a:pPr lvl="1"/>
            <a:r>
              <a:rPr lang="sr-Latn-RS" dirty="0" smtClean="0"/>
              <a:t>OS</a:t>
            </a:r>
          </a:p>
          <a:p>
            <a:pPr lvl="1"/>
            <a:r>
              <a:rPr lang="sr-Latn-RS" dirty="0" smtClean="0"/>
              <a:t>Path</a:t>
            </a:r>
          </a:p>
          <a:p>
            <a:pPr lvl="1"/>
            <a:r>
              <a:rPr lang="sr-Latn-RS" dirty="0" smtClean="0"/>
              <a:t>Fs</a:t>
            </a:r>
          </a:p>
          <a:p>
            <a:pPr lvl="1"/>
            <a:r>
              <a:rPr lang="sr-Latn-RS" dirty="0" smtClean="0"/>
              <a:t>http</a:t>
            </a:r>
          </a:p>
          <a:p>
            <a:r>
              <a:rPr lang="sr-Latn-RS" dirty="0" smtClean="0"/>
              <a:t>Node ima mnogo ugrađenim metoda. Pogledajte celu listu i kako da ih koristite u node dokumntaciji</a:t>
            </a:r>
            <a:endParaRPr lang="en-US" dirty="0"/>
          </a:p>
        </p:txBody>
      </p:sp>
    </p:spTree>
    <p:extLst>
      <p:ext uri="{BB962C8B-B14F-4D97-AF65-F5344CB8AC3E}">
        <p14:creationId xmlns:p14="http://schemas.microsoft.com/office/powerpoint/2010/main" val="3633169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os</a:t>
            </a:r>
            <a:endParaRPr lang="en-US" dirty="0"/>
          </a:p>
        </p:txBody>
      </p:sp>
      <p:sp>
        <p:nvSpPr>
          <p:cNvPr id="3" name="Content Placeholder 2"/>
          <p:cNvSpPr>
            <a:spLocks noGrp="1"/>
          </p:cNvSpPr>
          <p:nvPr>
            <p:ph idx="1"/>
          </p:nvPr>
        </p:nvSpPr>
        <p:spPr/>
        <p:txBody>
          <a:bodyPr/>
          <a:lstStyle/>
          <a:p>
            <a:r>
              <a:rPr lang="sr-Latn-RS" dirty="0" smtClean="0"/>
              <a:t>Omogućava rad sa operativnim sistemom i serverom</a:t>
            </a:r>
          </a:p>
        </p:txBody>
      </p:sp>
      <p:pic>
        <p:nvPicPr>
          <p:cNvPr id="4" name="Picture 3"/>
          <p:cNvPicPr>
            <a:picLocks noChangeAspect="1"/>
          </p:cNvPicPr>
          <p:nvPr/>
        </p:nvPicPr>
        <p:blipFill>
          <a:blip r:embed="rId2"/>
          <a:stretch>
            <a:fillRect/>
          </a:stretch>
        </p:blipFill>
        <p:spPr>
          <a:xfrm>
            <a:off x="732884" y="3051233"/>
            <a:ext cx="4877423" cy="3177037"/>
          </a:xfrm>
          <a:prstGeom prst="rect">
            <a:avLst/>
          </a:prstGeom>
        </p:spPr>
      </p:pic>
      <p:pic>
        <p:nvPicPr>
          <p:cNvPr id="5" name="Picture 4"/>
          <p:cNvPicPr>
            <a:picLocks noChangeAspect="1"/>
          </p:cNvPicPr>
          <p:nvPr/>
        </p:nvPicPr>
        <p:blipFill>
          <a:blip r:embed="rId3"/>
          <a:stretch>
            <a:fillRect/>
          </a:stretch>
        </p:blipFill>
        <p:spPr>
          <a:xfrm>
            <a:off x="6728783" y="2989770"/>
            <a:ext cx="3409950" cy="3238500"/>
          </a:xfrm>
          <a:prstGeom prst="rect">
            <a:avLst/>
          </a:prstGeom>
        </p:spPr>
      </p:pic>
    </p:spTree>
    <p:extLst>
      <p:ext uri="{BB962C8B-B14F-4D97-AF65-F5344CB8AC3E}">
        <p14:creationId xmlns:p14="http://schemas.microsoft.com/office/powerpoint/2010/main" val="667103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path</a:t>
            </a:r>
            <a:endParaRPr lang="en-US" dirty="0"/>
          </a:p>
        </p:txBody>
      </p:sp>
      <p:sp>
        <p:nvSpPr>
          <p:cNvPr id="3" name="Content Placeholder 2"/>
          <p:cNvSpPr>
            <a:spLocks noGrp="1"/>
          </p:cNvSpPr>
          <p:nvPr>
            <p:ph idx="1"/>
          </p:nvPr>
        </p:nvSpPr>
        <p:spPr/>
        <p:txBody>
          <a:bodyPr/>
          <a:lstStyle/>
          <a:p>
            <a:r>
              <a:rPr lang="sr-Latn-RS" dirty="0" smtClean="0"/>
              <a:t>Path modul nam omogućava lakši rad sa putanjama</a:t>
            </a:r>
          </a:p>
          <a:p>
            <a:endParaRPr lang="en-US" dirty="0"/>
          </a:p>
        </p:txBody>
      </p:sp>
      <p:pic>
        <p:nvPicPr>
          <p:cNvPr id="4" name="Picture 3"/>
          <p:cNvPicPr>
            <a:picLocks noChangeAspect="1"/>
          </p:cNvPicPr>
          <p:nvPr/>
        </p:nvPicPr>
        <p:blipFill>
          <a:blip r:embed="rId2"/>
          <a:stretch>
            <a:fillRect/>
          </a:stretch>
        </p:blipFill>
        <p:spPr>
          <a:xfrm>
            <a:off x="734772" y="2916701"/>
            <a:ext cx="10563701" cy="2287543"/>
          </a:xfrm>
          <a:prstGeom prst="rect">
            <a:avLst/>
          </a:prstGeom>
        </p:spPr>
      </p:pic>
      <p:pic>
        <p:nvPicPr>
          <p:cNvPr id="5" name="Picture 4"/>
          <p:cNvPicPr>
            <a:picLocks noChangeAspect="1"/>
          </p:cNvPicPr>
          <p:nvPr/>
        </p:nvPicPr>
        <p:blipFill>
          <a:blip r:embed="rId3"/>
          <a:stretch>
            <a:fillRect/>
          </a:stretch>
        </p:blipFill>
        <p:spPr>
          <a:xfrm>
            <a:off x="100281" y="5356643"/>
            <a:ext cx="11985326" cy="1032865"/>
          </a:xfrm>
          <a:prstGeom prst="rect">
            <a:avLst/>
          </a:prstGeom>
        </p:spPr>
      </p:pic>
    </p:spTree>
    <p:extLst>
      <p:ext uri="{BB962C8B-B14F-4D97-AF65-F5344CB8AC3E}">
        <p14:creationId xmlns:p14="http://schemas.microsoft.com/office/powerpoint/2010/main" val="3466766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FS - Sync</a:t>
            </a:r>
            <a:endParaRPr lang="en-US" dirty="0"/>
          </a:p>
        </p:txBody>
      </p:sp>
      <p:sp>
        <p:nvSpPr>
          <p:cNvPr id="3" name="Content Placeholder 2"/>
          <p:cNvSpPr>
            <a:spLocks noGrp="1"/>
          </p:cNvSpPr>
          <p:nvPr>
            <p:ph idx="1"/>
          </p:nvPr>
        </p:nvSpPr>
        <p:spPr>
          <a:xfrm>
            <a:off x="1141410" y="1526950"/>
            <a:ext cx="9905999" cy="3541714"/>
          </a:xfrm>
        </p:spPr>
        <p:txBody>
          <a:bodyPr/>
          <a:lstStyle/>
          <a:p>
            <a:r>
              <a:rPr lang="sr-Latn-RS" dirty="0" smtClean="0"/>
              <a:t>Fs modul nam omogućava rad sa fajlovima (FileSystem-om)</a:t>
            </a:r>
            <a:endParaRPr lang="en-US" dirty="0"/>
          </a:p>
        </p:txBody>
      </p:sp>
      <p:pic>
        <p:nvPicPr>
          <p:cNvPr id="4" name="Picture 3"/>
          <p:cNvPicPr>
            <a:picLocks noChangeAspect="1"/>
          </p:cNvPicPr>
          <p:nvPr/>
        </p:nvPicPr>
        <p:blipFill>
          <a:blip r:embed="rId2"/>
          <a:stretch>
            <a:fillRect/>
          </a:stretch>
        </p:blipFill>
        <p:spPr>
          <a:xfrm>
            <a:off x="1141410" y="5634862"/>
            <a:ext cx="3680128" cy="684468"/>
          </a:xfrm>
          <a:prstGeom prst="rect">
            <a:avLst/>
          </a:prstGeom>
        </p:spPr>
      </p:pic>
      <p:pic>
        <p:nvPicPr>
          <p:cNvPr id="5" name="Picture 4"/>
          <p:cNvPicPr>
            <a:picLocks noChangeAspect="1"/>
          </p:cNvPicPr>
          <p:nvPr/>
        </p:nvPicPr>
        <p:blipFill>
          <a:blip r:embed="rId3"/>
          <a:stretch>
            <a:fillRect/>
          </a:stretch>
        </p:blipFill>
        <p:spPr>
          <a:xfrm>
            <a:off x="952257" y="2068991"/>
            <a:ext cx="9201034" cy="2042162"/>
          </a:xfrm>
          <a:prstGeom prst="rect">
            <a:avLst/>
          </a:prstGeom>
        </p:spPr>
      </p:pic>
      <p:pic>
        <p:nvPicPr>
          <p:cNvPr id="6" name="Picture 5"/>
          <p:cNvPicPr>
            <a:picLocks noChangeAspect="1"/>
          </p:cNvPicPr>
          <p:nvPr/>
        </p:nvPicPr>
        <p:blipFill>
          <a:blip r:embed="rId4"/>
          <a:stretch>
            <a:fillRect/>
          </a:stretch>
        </p:blipFill>
        <p:spPr>
          <a:xfrm>
            <a:off x="6607836" y="4267814"/>
            <a:ext cx="4882550" cy="766491"/>
          </a:xfrm>
          <a:prstGeom prst="rect">
            <a:avLst/>
          </a:prstGeom>
        </p:spPr>
      </p:pic>
      <p:pic>
        <p:nvPicPr>
          <p:cNvPr id="7" name="Picture 6"/>
          <p:cNvPicPr>
            <a:picLocks noChangeAspect="1"/>
          </p:cNvPicPr>
          <p:nvPr/>
        </p:nvPicPr>
        <p:blipFill>
          <a:blip r:embed="rId5"/>
          <a:stretch>
            <a:fillRect/>
          </a:stretch>
        </p:blipFill>
        <p:spPr>
          <a:xfrm>
            <a:off x="279397" y="4267814"/>
            <a:ext cx="5674742" cy="1101069"/>
          </a:xfrm>
          <a:prstGeom prst="rect">
            <a:avLst/>
          </a:prstGeom>
        </p:spPr>
      </p:pic>
      <p:pic>
        <p:nvPicPr>
          <p:cNvPr id="8" name="Picture 7"/>
          <p:cNvPicPr>
            <a:picLocks noChangeAspect="1"/>
          </p:cNvPicPr>
          <p:nvPr/>
        </p:nvPicPr>
        <p:blipFill>
          <a:blip r:embed="rId6"/>
          <a:stretch>
            <a:fillRect/>
          </a:stretch>
        </p:blipFill>
        <p:spPr>
          <a:xfrm>
            <a:off x="6600340" y="5116101"/>
            <a:ext cx="4890046" cy="1653190"/>
          </a:xfrm>
          <a:prstGeom prst="rect">
            <a:avLst/>
          </a:prstGeom>
        </p:spPr>
      </p:pic>
    </p:spTree>
    <p:extLst>
      <p:ext uri="{BB962C8B-B14F-4D97-AF65-F5344CB8AC3E}">
        <p14:creationId xmlns:p14="http://schemas.microsoft.com/office/powerpoint/2010/main" val="3838123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Fs async</a:t>
            </a:r>
            <a:endParaRPr lang="en-US" dirty="0"/>
          </a:p>
        </p:txBody>
      </p:sp>
      <p:pic>
        <p:nvPicPr>
          <p:cNvPr id="4" name="Content Placeholder 3"/>
          <p:cNvPicPr>
            <a:picLocks noGrp="1" noChangeAspect="1"/>
          </p:cNvPicPr>
          <p:nvPr>
            <p:ph idx="1"/>
          </p:nvPr>
        </p:nvPicPr>
        <p:blipFill>
          <a:blip r:embed="rId2"/>
          <a:stretch>
            <a:fillRect/>
          </a:stretch>
        </p:blipFill>
        <p:spPr>
          <a:xfrm>
            <a:off x="1288030" y="5924626"/>
            <a:ext cx="9391650" cy="666750"/>
          </a:xfrm>
          <a:prstGeom prst="rect">
            <a:avLst/>
          </a:prstGeom>
        </p:spPr>
      </p:pic>
      <p:pic>
        <p:nvPicPr>
          <p:cNvPr id="5" name="Picture 4"/>
          <p:cNvPicPr>
            <a:picLocks noChangeAspect="1"/>
          </p:cNvPicPr>
          <p:nvPr/>
        </p:nvPicPr>
        <p:blipFill>
          <a:blip r:embed="rId3"/>
          <a:stretch>
            <a:fillRect/>
          </a:stretch>
        </p:blipFill>
        <p:spPr>
          <a:xfrm>
            <a:off x="772063" y="4938261"/>
            <a:ext cx="3733800" cy="742950"/>
          </a:xfrm>
          <a:prstGeom prst="rect">
            <a:avLst/>
          </a:prstGeom>
        </p:spPr>
      </p:pic>
      <p:pic>
        <p:nvPicPr>
          <p:cNvPr id="6" name="Picture 5"/>
          <p:cNvPicPr>
            <a:picLocks noChangeAspect="1"/>
          </p:cNvPicPr>
          <p:nvPr/>
        </p:nvPicPr>
        <p:blipFill>
          <a:blip r:embed="rId4"/>
          <a:stretch>
            <a:fillRect/>
          </a:stretch>
        </p:blipFill>
        <p:spPr>
          <a:xfrm>
            <a:off x="1288030" y="1625511"/>
            <a:ext cx="9391650" cy="3103839"/>
          </a:xfrm>
          <a:prstGeom prst="rect">
            <a:avLst/>
          </a:prstGeom>
        </p:spPr>
      </p:pic>
      <p:pic>
        <p:nvPicPr>
          <p:cNvPr id="7" name="Picture 6"/>
          <p:cNvPicPr>
            <a:picLocks noChangeAspect="1"/>
          </p:cNvPicPr>
          <p:nvPr/>
        </p:nvPicPr>
        <p:blipFill>
          <a:blip r:embed="rId5"/>
          <a:stretch>
            <a:fillRect/>
          </a:stretch>
        </p:blipFill>
        <p:spPr>
          <a:xfrm>
            <a:off x="4612255" y="4823961"/>
            <a:ext cx="6067425" cy="971550"/>
          </a:xfrm>
          <a:prstGeom prst="rect">
            <a:avLst/>
          </a:prstGeom>
        </p:spPr>
      </p:pic>
    </p:spTree>
    <p:extLst>
      <p:ext uri="{BB962C8B-B14F-4D97-AF65-F5344CB8AC3E}">
        <p14:creationId xmlns:p14="http://schemas.microsoft.com/office/powerpoint/2010/main" val="2999183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Šta je node</a:t>
            </a:r>
            <a:endParaRPr lang="en-US" dirty="0"/>
          </a:p>
        </p:txBody>
      </p:sp>
      <p:sp>
        <p:nvSpPr>
          <p:cNvPr id="3" name="Content Placeholder 2"/>
          <p:cNvSpPr>
            <a:spLocks noGrp="1"/>
          </p:cNvSpPr>
          <p:nvPr>
            <p:ph idx="1"/>
          </p:nvPr>
        </p:nvSpPr>
        <p:spPr/>
        <p:txBody>
          <a:bodyPr/>
          <a:lstStyle/>
          <a:p>
            <a:r>
              <a:rPr lang="sr-Latn-RS" dirty="0" smtClean="0"/>
              <a:t>Nodejs je javascript okruženje za izvršavanje js koda van pregledača. Ovo nam omogućava da pišemo kod za server u JavaScriptu.</a:t>
            </a:r>
          </a:p>
        </p:txBody>
      </p:sp>
    </p:spTree>
    <p:extLst>
      <p:ext uri="{BB962C8B-B14F-4D97-AF65-F5344CB8AC3E}">
        <p14:creationId xmlns:p14="http://schemas.microsoft.com/office/powerpoint/2010/main" val="646969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http</a:t>
            </a:r>
            <a:endParaRPr lang="en-US" dirty="0"/>
          </a:p>
        </p:txBody>
      </p:sp>
      <p:sp>
        <p:nvSpPr>
          <p:cNvPr id="3" name="Content Placeholder 2"/>
          <p:cNvSpPr>
            <a:spLocks noGrp="1"/>
          </p:cNvSpPr>
          <p:nvPr>
            <p:ph idx="1"/>
          </p:nvPr>
        </p:nvSpPr>
        <p:spPr/>
        <p:txBody>
          <a:bodyPr/>
          <a:lstStyle/>
          <a:p>
            <a:r>
              <a:rPr lang="sr-Latn-RS" dirty="0" smtClean="0"/>
              <a:t>http modul se može koristiti za kreiranje servera</a:t>
            </a:r>
            <a:endParaRPr lang="en-US" dirty="0"/>
          </a:p>
        </p:txBody>
      </p:sp>
      <p:pic>
        <p:nvPicPr>
          <p:cNvPr id="4" name="Picture 3"/>
          <p:cNvPicPr>
            <a:picLocks noChangeAspect="1"/>
          </p:cNvPicPr>
          <p:nvPr/>
        </p:nvPicPr>
        <p:blipFill>
          <a:blip r:embed="rId2"/>
          <a:stretch>
            <a:fillRect/>
          </a:stretch>
        </p:blipFill>
        <p:spPr>
          <a:xfrm>
            <a:off x="689707" y="2746961"/>
            <a:ext cx="6844432" cy="2546765"/>
          </a:xfrm>
          <a:prstGeom prst="rect">
            <a:avLst/>
          </a:prstGeom>
        </p:spPr>
      </p:pic>
      <p:pic>
        <p:nvPicPr>
          <p:cNvPr id="5" name="Picture 4"/>
          <p:cNvPicPr>
            <a:picLocks noChangeAspect="1"/>
          </p:cNvPicPr>
          <p:nvPr/>
        </p:nvPicPr>
        <p:blipFill>
          <a:blip r:embed="rId3"/>
          <a:stretch>
            <a:fillRect/>
          </a:stretch>
        </p:blipFill>
        <p:spPr>
          <a:xfrm>
            <a:off x="534431" y="5873169"/>
            <a:ext cx="7367365" cy="682451"/>
          </a:xfrm>
          <a:prstGeom prst="rect">
            <a:avLst/>
          </a:prstGeom>
        </p:spPr>
      </p:pic>
      <p:pic>
        <p:nvPicPr>
          <p:cNvPr id="6" name="Picture 5"/>
          <p:cNvPicPr>
            <a:picLocks noChangeAspect="1"/>
          </p:cNvPicPr>
          <p:nvPr/>
        </p:nvPicPr>
        <p:blipFill>
          <a:blip r:embed="rId4"/>
          <a:stretch>
            <a:fillRect/>
          </a:stretch>
        </p:blipFill>
        <p:spPr>
          <a:xfrm>
            <a:off x="7633030" y="2562226"/>
            <a:ext cx="4448175" cy="3228975"/>
          </a:xfrm>
          <a:prstGeom prst="rect">
            <a:avLst/>
          </a:prstGeom>
        </p:spPr>
      </p:pic>
    </p:spTree>
    <p:extLst>
      <p:ext uri="{BB962C8B-B14F-4D97-AF65-F5344CB8AC3E}">
        <p14:creationId xmlns:p14="http://schemas.microsoft.com/office/powerpoint/2010/main" val="4184201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2346" y="211976"/>
            <a:ext cx="6279941" cy="6093271"/>
          </a:xfrm>
          <a:prstGeom prst="rect">
            <a:avLst/>
          </a:prstGeom>
        </p:spPr>
      </p:pic>
      <p:pic>
        <p:nvPicPr>
          <p:cNvPr id="5" name="Picture 4"/>
          <p:cNvPicPr>
            <a:picLocks noChangeAspect="1"/>
          </p:cNvPicPr>
          <p:nvPr/>
        </p:nvPicPr>
        <p:blipFill>
          <a:blip r:embed="rId3"/>
          <a:stretch>
            <a:fillRect/>
          </a:stretch>
        </p:blipFill>
        <p:spPr>
          <a:xfrm>
            <a:off x="8093375" y="211975"/>
            <a:ext cx="2853546" cy="1489108"/>
          </a:xfrm>
          <a:prstGeom prst="rect">
            <a:avLst/>
          </a:prstGeom>
        </p:spPr>
      </p:pic>
      <p:pic>
        <p:nvPicPr>
          <p:cNvPr id="6" name="Picture 5"/>
          <p:cNvPicPr>
            <a:picLocks noChangeAspect="1"/>
          </p:cNvPicPr>
          <p:nvPr/>
        </p:nvPicPr>
        <p:blipFill>
          <a:blip r:embed="rId4"/>
          <a:stretch>
            <a:fillRect/>
          </a:stretch>
        </p:blipFill>
        <p:spPr>
          <a:xfrm>
            <a:off x="8093375" y="1901355"/>
            <a:ext cx="2853546" cy="1415236"/>
          </a:xfrm>
          <a:prstGeom prst="rect">
            <a:avLst/>
          </a:prstGeom>
        </p:spPr>
      </p:pic>
      <p:pic>
        <p:nvPicPr>
          <p:cNvPr id="7" name="Picture 6"/>
          <p:cNvPicPr>
            <a:picLocks noChangeAspect="1"/>
          </p:cNvPicPr>
          <p:nvPr/>
        </p:nvPicPr>
        <p:blipFill>
          <a:blip r:embed="rId5"/>
          <a:stretch>
            <a:fillRect/>
          </a:stretch>
        </p:blipFill>
        <p:spPr>
          <a:xfrm>
            <a:off x="8093375" y="3516863"/>
            <a:ext cx="2853546" cy="1218922"/>
          </a:xfrm>
          <a:prstGeom prst="rect">
            <a:avLst/>
          </a:prstGeom>
        </p:spPr>
      </p:pic>
      <p:pic>
        <p:nvPicPr>
          <p:cNvPr id="8" name="Picture 7"/>
          <p:cNvPicPr>
            <a:picLocks noChangeAspect="1"/>
          </p:cNvPicPr>
          <p:nvPr/>
        </p:nvPicPr>
        <p:blipFill>
          <a:blip r:embed="rId6"/>
          <a:stretch>
            <a:fillRect/>
          </a:stretch>
        </p:blipFill>
        <p:spPr>
          <a:xfrm>
            <a:off x="8093375" y="4936057"/>
            <a:ext cx="2853546" cy="1369190"/>
          </a:xfrm>
          <a:prstGeom prst="rect">
            <a:avLst/>
          </a:prstGeom>
        </p:spPr>
      </p:pic>
    </p:spTree>
    <p:extLst>
      <p:ext uri="{BB962C8B-B14F-4D97-AF65-F5344CB8AC3E}">
        <p14:creationId xmlns:p14="http://schemas.microsoft.com/office/powerpoint/2010/main" val="3992518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Npm</a:t>
            </a:r>
            <a:endParaRPr lang="en-US" dirty="0"/>
          </a:p>
        </p:txBody>
      </p:sp>
      <p:sp>
        <p:nvSpPr>
          <p:cNvPr id="3" name="Content Placeholder 2"/>
          <p:cNvSpPr>
            <a:spLocks noGrp="1"/>
          </p:cNvSpPr>
          <p:nvPr>
            <p:ph idx="1"/>
          </p:nvPr>
        </p:nvSpPr>
        <p:spPr/>
        <p:txBody>
          <a:bodyPr/>
          <a:lstStyle/>
          <a:p>
            <a:r>
              <a:rPr lang="sr-Latn-RS" dirty="0" smtClean="0"/>
              <a:t>Do sada smo se susreli sa dve vrste modula, onim koje sami kreiramo i onim koji su ugrađeni u sam node, ali postoji i treći tip modula. Ove module je neko uradio, okačio na internet i omogućio nama da ih preuzmemo i koristimo. </a:t>
            </a:r>
            <a:r>
              <a:rPr lang="sr-Latn-RS" dirty="0" smtClean="0">
                <a:effectLst/>
              </a:rPr>
              <a:t>Takvi moduli se mogu nazvati i paketima, zasvisnostima (dependecies). Da bi radili sa tim paketima koristimo npm (Node Package Menager). Npm se instalira zajedno sa node-om. Npm paketi se mogu instalirati lokalno za projekat, a mogu se instalirati i globalno.</a:t>
            </a:r>
            <a:endParaRPr lang="sr-Latn-RS" dirty="0"/>
          </a:p>
        </p:txBody>
      </p:sp>
    </p:spTree>
    <p:extLst>
      <p:ext uri="{BB962C8B-B14F-4D97-AF65-F5344CB8AC3E}">
        <p14:creationId xmlns:p14="http://schemas.microsoft.com/office/powerpoint/2010/main" val="3675259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Instalacija npm paketa</a:t>
            </a:r>
            <a:endParaRPr lang="en-US" dirty="0"/>
          </a:p>
        </p:txBody>
      </p:sp>
      <p:sp>
        <p:nvSpPr>
          <p:cNvPr id="3" name="Content Placeholder 2"/>
          <p:cNvSpPr>
            <a:spLocks noGrp="1"/>
          </p:cNvSpPr>
          <p:nvPr>
            <p:ph idx="1"/>
          </p:nvPr>
        </p:nvSpPr>
        <p:spPr/>
        <p:txBody>
          <a:bodyPr/>
          <a:lstStyle/>
          <a:p>
            <a:r>
              <a:rPr lang="sr-Latn-RS" dirty="0" smtClean="0"/>
              <a:t>Da bi instalirali paket potrebno je da pokrenemo odgovorajuću npm naredbu u terminalu foldera gde želimo da instaliramo paket</a:t>
            </a:r>
          </a:p>
          <a:p>
            <a:r>
              <a:rPr lang="sr-Latn-RS" dirty="0" smtClean="0"/>
              <a:t>Naredba za instalaciju npm paketa je: </a:t>
            </a:r>
            <a:br>
              <a:rPr lang="sr-Latn-RS" dirty="0" smtClean="0"/>
            </a:br>
            <a:r>
              <a:rPr lang="sr-Latn-RS" dirty="0" smtClean="0"/>
              <a:t>npm install &lt;package_name&gt; [opcioni_parametri].</a:t>
            </a:r>
          </a:p>
          <a:p>
            <a:r>
              <a:rPr lang="sr-Latn-RS" dirty="0" smtClean="0"/>
              <a:t>Umesto pune reči install dovoljno je napisati „i“</a:t>
            </a:r>
          </a:p>
        </p:txBody>
      </p:sp>
    </p:spTree>
    <p:extLst>
      <p:ext uri="{BB962C8B-B14F-4D97-AF65-F5344CB8AC3E}">
        <p14:creationId xmlns:p14="http://schemas.microsoft.com/office/powerpoint/2010/main" val="332542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Fajl package.json</a:t>
            </a:r>
            <a:endParaRPr lang="en-US" dirty="0"/>
          </a:p>
        </p:txBody>
      </p:sp>
      <p:sp>
        <p:nvSpPr>
          <p:cNvPr id="3" name="Content Placeholder 2"/>
          <p:cNvSpPr>
            <a:spLocks noGrp="1"/>
          </p:cNvSpPr>
          <p:nvPr>
            <p:ph idx="1"/>
          </p:nvPr>
        </p:nvSpPr>
        <p:spPr>
          <a:xfrm>
            <a:off x="606574" y="1699404"/>
            <a:ext cx="11004581" cy="4779034"/>
          </a:xfrm>
        </p:spPr>
        <p:txBody>
          <a:bodyPr>
            <a:normAutofit/>
          </a:bodyPr>
          <a:lstStyle/>
          <a:p>
            <a:r>
              <a:rPr lang="en-US" dirty="0" err="1"/>
              <a:t>Package.json</a:t>
            </a:r>
            <a:r>
              <a:rPr lang="en-US" dirty="0"/>
              <a:t> se </a:t>
            </a:r>
            <a:r>
              <a:rPr lang="en-US" dirty="0" err="1"/>
              <a:t>koristi</a:t>
            </a:r>
            <a:r>
              <a:rPr lang="en-US" dirty="0"/>
              <a:t> od </a:t>
            </a:r>
            <a:r>
              <a:rPr lang="en-US" dirty="0" err="1"/>
              <a:t>strane</a:t>
            </a:r>
            <a:r>
              <a:rPr lang="en-US" dirty="0"/>
              <a:t> </a:t>
            </a:r>
            <a:r>
              <a:rPr lang="en-US" dirty="0" err="1"/>
              <a:t>npm</a:t>
            </a:r>
            <a:r>
              <a:rPr lang="en-US" dirty="0"/>
              <a:t>-a </a:t>
            </a:r>
            <a:r>
              <a:rPr lang="en-US" dirty="0" err="1"/>
              <a:t>jer</a:t>
            </a:r>
            <a:r>
              <a:rPr lang="en-US" dirty="0"/>
              <a:t> </a:t>
            </a:r>
            <a:r>
              <a:rPr lang="en-US" dirty="0" err="1"/>
              <a:t>čuva</a:t>
            </a:r>
            <a:r>
              <a:rPr lang="en-US" dirty="0"/>
              <a:t> meta </a:t>
            </a:r>
            <a:r>
              <a:rPr lang="en-US" dirty="0" err="1"/>
              <a:t>podatke</a:t>
            </a:r>
            <a:r>
              <a:rPr lang="en-US" dirty="0"/>
              <a:t> </a:t>
            </a:r>
            <a:r>
              <a:rPr lang="en-US" dirty="0" err="1"/>
              <a:t>vezane</a:t>
            </a:r>
            <a:r>
              <a:rPr lang="en-US" dirty="0"/>
              <a:t> </a:t>
            </a:r>
            <a:r>
              <a:rPr lang="en-US" dirty="0" err="1"/>
              <a:t>za</a:t>
            </a:r>
            <a:r>
              <a:rPr lang="en-US" dirty="0"/>
              <a:t> module </a:t>
            </a:r>
            <a:r>
              <a:rPr lang="en-US" dirty="0" err="1"/>
              <a:t>koje</a:t>
            </a:r>
            <a:r>
              <a:rPr lang="en-US" dirty="0"/>
              <a:t> </a:t>
            </a:r>
            <a:r>
              <a:rPr lang="en-US" dirty="0" err="1"/>
              <a:t>instalira</a:t>
            </a:r>
            <a:r>
              <a:rPr lang="en-US" dirty="0"/>
              <a:t> </a:t>
            </a:r>
            <a:r>
              <a:rPr lang="en-US" dirty="0" err="1"/>
              <a:t>npm</a:t>
            </a:r>
            <a:r>
              <a:rPr lang="en-US" dirty="0"/>
              <a:t> u </a:t>
            </a:r>
            <a:r>
              <a:rPr lang="en-US" dirty="0" err="1"/>
              <a:t>okviru</a:t>
            </a:r>
            <a:r>
              <a:rPr lang="en-US" dirty="0"/>
              <a:t> </a:t>
            </a:r>
            <a:r>
              <a:rPr lang="en-US" dirty="0" err="1"/>
              <a:t>projekta</a:t>
            </a:r>
            <a:r>
              <a:rPr lang="en-US" dirty="0"/>
              <a:t>. </a:t>
            </a:r>
            <a:r>
              <a:rPr lang="en-US" dirty="0" err="1"/>
              <a:t>Unutar</a:t>
            </a:r>
            <a:r>
              <a:rPr lang="en-US" dirty="0"/>
              <a:t> </a:t>
            </a:r>
            <a:r>
              <a:rPr lang="en-US" dirty="0" err="1"/>
              <a:t>fajla</a:t>
            </a:r>
            <a:r>
              <a:rPr lang="en-US" dirty="0"/>
              <a:t> se </a:t>
            </a:r>
            <a:r>
              <a:rPr lang="en-US" dirty="0" err="1"/>
              <a:t>nalazi</a:t>
            </a:r>
            <a:r>
              <a:rPr lang="en-US" dirty="0"/>
              <a:t> </a:t>
            </a:r>
            <a:r>
              <a:rPr lang="en-US" dirty="0" err="1"/>
              <a:t>lista</a:t>
            </a:r>
            <a:r>
              <a:rPr lang="en-US" dirty="0"/>
              <a:t> </a:t>
            </a:r>
            <a:r>
              <a:rPr lang="en-US" dirty="0" err="1"/>
              <a:t>i</a:t>
            </a:r>
            <a:r>
              <a:rPr lang="en-US" dirty="0"/>
              <a:t> </a:t>
            </a:r>
            <a:r>
              <a:rPr lang="en-US" dirty="0" err="1"/>
              <a:t>mapa</a:t>
            </a:r>
            <a:r>
              <a:rPr lang="en-US" dirty="0"/>
              <a:t> </a:t>
            </a:r>
            <a:r>
              <a:rPr lang="en-US" dirty="0" err="1"/>
              <a:t>sa</a:t>
            </a:r>
            <a:r>
              <a:rPr lang="en-US" dirty="0"/>
              <a:t> </a:t>
            </a:r>
            <a:r>
              <a:rPr lang="en-US" dirty="0" err="1"/>
              <a:t>zavisnostima</a:t>
            </a:r>
            <a:r>
              <a:rPr lang="en-US" dirty="0"/>
              <a:t> </a:t>
            </a:r>
            <a:r>
              <a:rPr lang="en-US" dirty="0" err="1"/>
              <a:t>projekta</a:t>
            </a:r>
            <a:r>
              <a:rPr lang="en-US" dirty="0"/>
              <a:t> (</a:t>
            </a:r>
            <a:r>
              <a:rPr lang="en-US" dirty="0" err="1"/>
              <a:t>dependecies</a:t>
            </a:r>
            <a:r>
              <a:rPr lang="en-US" dirty="0"/>
              <a:t> </a:t>
            </a:r>
            <a:r>
              <a:rPr lang="en-US" dirty="0" err="1"/>
              <a:t>ili</a:t>
            </a:r>
            <a:r>
              <a:rPr lang="en-US" dirty="0"/>
              <a:t> </a:t>
            </a:r>
            <a:r>
              <a:rPr lang="en-US" dirty="0" err="1"/>
              <a:t>devDependecies</a:t>
            </a:r>
            <a:r>
              <a:rPr lang="en-US" dirty="0"/>
              <a:t>) </a:t>
            </a:r>
            <a:r>
              <a:rPr lang="en-US" dirty="0" err="1"/>
              <a:t>koji</a:t>
            </a:r>
            <a:r>
              <a:rPr lang="en-US" dirty="0"/>
              <a:t> </a:t>
            </a:r>
            <a:r>
              <a:rPr lang="en-US" dirty="0" err="1"/>
              <a:t>mogu</a:t>
            </a:r>
            <a:r>
              <a:rPr lang="en-US" dirty="0"/>
              <a:t> da se </a:t>
            </a:r>
            <a:r>
              <a:rPr lang="en-US" dirty="0" err="1"/>
              <a:t>downloaduju</a:t>
            </a:r>
            <a:r>
              <a:rPr lang="en-US" dirty="0"/>
              <a:t>. </a:t>
            </a:r>
            <a:r>
              <a:rPr lang="en-US" dirty="0" err="1"/>
              <a:t>Ovime</a:t>
            </a:r>
            <a:r>
              <a:rPr lang="en-US" dirty="0"/>
              <a:t> </a:t>
            </a:r>
            <a:r>
              <a:rPr lang="en-US" dirty="0" err="1"/>
              <a:t>olakšavamo</a:t>
            </a:r>
            <a:r>
              <a:rPr lang="en-US" dirty="0"/>
              <a:t> </a:t>
            </a:r>
            <a:r>
              <a:rPr lang="en-US" dirty="0" err="1"/>
              <a:t>nekome</a:t>
            </a:r>
            <a:r>
              <a:rPr lang="en-US" dirty="0"/>
              <a:t> </a:t>
            </a:r>
            <a:r>
              <a:rPr lang="en-US" dirty="0" err="1"/>
              <a:t>ko</a:t>
            </a:r>
            <a:r>
              <a:rPr lang="en-US" dirty="0"/>
              <a:t> </a:t>
            </a:r>
            <a:r>
              <a:rPr lang="en-US" dirty="0" err="1"/>
              <a:t>će</a:t>
            </a:r>
            <a:r>
              <a:rPr lang="en-US" dirty="0"/>
              <a:t> da </a:t>
            </a:r>
            <a:r>
              <a:rPr lang="en-US" dirty="0" err="1"/>
              <a:t>koristi</a:t>
            </a:r>
            <a:r>
              <a:rPr lang="en-US" dirty="0"/>
              <a:t> </a:t>
            </a:r>
            <a:r>
              <a:rPr lang="en-US" dirty="0" err="1"/>
              <a:t>naš</a:t>
            </a:r>
            <a:r>
              <a:rPr lang="en-US" dirty="0"/>
              <a:t> </a:t>
            </a:r>
            <a:r>
              <a:rPr lang="en-US" dirty="0" err="1"/>
              <a:t>projekat</a:t>
            </a:r>
            <a:r>
              <a:rPr lang="en-US" dirty="0"/>
              <a:t> da </a:t>
            </a:r>
            <a:r>
              <a:rPr lang="en-US" dirty="0" err="1"/>
              <a:t>ih</a:t>
            </a:r>
            <a:r>
              <a:rPr lang="en-US" dirty="0"/>
              <a:t> </a:t>
            </a:r>
            <a:r>
              <a:rPr lang="en-US" dirty="0" err="1"/>
              <a:t>downloaduje</a:t>
            </a:r>
            <a:r>
              <a:rPr lang="en-US" dirty="0"/>
              <a:t> </a:t>
            </a:r>
            <a:r>
              <a:rPr lang="en-US" dirty="0" err="1"/>
              <a:t>samo</a:t>
            </a:r>
            <a:r>
              <a:rPr lang="en-US" dirty="0"/>
              <a:t> </a:t>
            </a:r>
            <a:r>
              <a:rPr lang="en-US" dirty="0" err="1"/>
              <a:t>ako</a:t>
            </a:r>
            <a:r>
              <a:rPr lang="en-US" dirty="0"/>
              <a:t> mu </a:t>
            </a:r>
            <a:r>
              <a:rPr lang="en-US" dirty="0" err="1"/>
              <a:t>trebaju</a:t>
            </a:r>
            <a:r>
              <a:rPr lang="en-US" dirty="0" smtClean="0"/>
              <a:t>.</a:t>
            </a:r>
            <a:endParaRPr lang="sr-Latn-RS" dirty="0" smtClean="0"/>
          </a:p>
          <a:p>
            <a:r>
              <a:rPr lang="sr-Latn-RS" dirty="0" smtClean="0"/>
              <a:t>Da bi napravili package.json fajl dovoljno je da u terminalu unesemo naredbu npm init. Onda će nas unutar terminala pitati za neke podatke vezane za projekat (autor, ključne reči, ime projekta...). Ukoliko želite da preskočite ovaj korak možete napisati npm init –y. Ova naredba će kreirati package.json fajl i postaviti neke podrazumevane vrednosti koje možemo kasnije da menjamo.</a:t>
            </a:r>
            <a:endParaRPr lang="en-US" dirty="0"/>
          </a:p>
        </p:txBody>
      </p:sp>
    </p:spTree>
    <p:extLst>
      <p:ext uri="{BB962C8B-B14F-4D97-AF65-F5344CB8AC3E}">
        <p14:creationId xmlns:p14="http://schemas.microsoft.com/office/powerpoint/2010/main" val="3230998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Package.json nakon npm init -y</a:t>
            </a:r>
            <a:endParaRPr lang="en-US" dirty="0"/>
          </a:p>
        </p:txBody>
      </p:sp>
      <p:pic>
        <p:nvPicPr>
          <p:cNvPr id="4" name="Content Placeholder 3"/>
          <p:cNvPicPr>
            <a:picLocks noGrp="1" noChangeAspect="1"/>
          </p:cNvPicPr>
          <p:nvPr>
            <p:ph idx="1"/>
          </p:nvPr>
        </p:nvPicPr>
        <p:blipFill>
          <a:blip r:embed="rId2"/>
          <a:stretch>
            <a:fillRect/>
          </a:stretch>
        </p:blipFill>
        <p:spPr>
          <a:xfrm>
            <a:off x="1787349" y="1697398"/>
            <a:ext cx="8469459" cy="4963450"/>
          </a:xfrm>
          <a:prstGeom prst="rect">
            <a:avLst/>
          </a:prstGeom>
        </p:spPr>
      </p:pic>
    </p:spTree>
    <p:extLst>
      <p:ext uri="{BB962C8B-B14F-4D97-AF65-F5344CB8AC3E}">
        <p14:creationId xmlns:p14="http://schemas.microsoft.com/office/powerpoint/2010/main" val="1531640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Package.json nakon npm i lodash</a:t>
            </a:r>
            <a:endParaRPr lang="en-US" dirty="0"/>
          </a:p>
        </p:txBody>
      </p:sp>
      <p:sp>
        <p:nvSpPr>
          <p:cNvPr id="3" name="Content Placeholder 2"/>
          <p:cNvSpPr>
            <a:spLocks noGrp="1"/>
          </p:cNvSpPr>
          <p:nvPr>
            <p:ph idx="1"/>
          </p:nvPr>
        </p:nvSpPr>
        <p:spPr>
          <a:xfrm>
            <a:off x="1141412" y="1656272"/>
            <a:ext cx="4655539" cy="4822166"/>
          </a:xfrm>
        </p:spPr>
        <p:txBody>
          <a:bodyPr>
            <a:normAutofit lnSpcReduction="10000"/>
          </a:bodyPr>
          <a:lstStyle/>
          <a:p>
            <a:r>
              <a:rPr lang="sr-Latn-RS" dirty="0" smtClean="0"/>
              <a:t>Ovde pomoću naredbe npm i lodash instaliramo lodash paket. On je sad dodatu u naš package.json kao zavisnost zajedno sa verzijom koju smo instalirali. Na ovaj način ćemo moći koristi lodash, a i ako neko preuzme naš kod moći će da instalira odgovarajuće zavisnosti bez obzira na verziju paketa u tom trenutku</a:t>
            </a:r>
            <a:endParaRPr lang="en-US" dirty="0"/>
          </a:p>
        </p:txBody>
      </p:sp>
      <p:pic>
        <p:nvPicPr>
          <p:cNvPr id="5" name="Picture 4"/>
          <p:cNvPicPr>
            <a:picLocks noChangeAspect="1"/>
          </p:cNvPicPr>
          <p:nvPr/>
        </p:nvPicPr>
        <p:blipFill>
          <a:blip r:embed="rId2"/>
          <a:stretch>
            <a:fillRect/>
          </a:stretch>
        </p:blipFill>
        <p:spPr>
          <a:xfrm>
            <a:off x="5671059" y="1787106"/>
            <a:ext cx="6129878" cy="4181159"/>
          </a:xfrm>
          <a:prstGeom prst="rect">
            <a:avLst/>
          </a:prstGeom>
        </p:spPr>
      </p:pic>
    </p:spTree>
    <p:extLst>
      <p:ext uri="{BB962C8B-B14F-4D97-AF65-F5344CB8AC3E}">
        <p14:creationId xmlns:p14="http://schemas.microsoft.com/office/powerpoint/2010/main" val="1979820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Node_modules folder</a:t>
            </a:r>
            <a:endParaRPr lang="en-US" dirty="0"/>
          </a:p>
        </p:txBody>
      </p:sp>
      <p:sp>
        <p:nvSpPr>
          <p:cNvPr id="3" name="Content Placeholder 2"/>
          <p:cNvSpPr>
            <a:spLocks noGrp="1"/>
          </p:cNvSpPr>
          <p:nvPr>
            <p:ph idx="1"/>
          </p:nvPr>
        </p:nvSpPr>
        <p:spPr>
          <a:xfrm>
            <a:off x="1141412" y="2249487"/>
            <a:ext cx="4819441" cy="4418732"/>
          </a:xfrm>
        </p:spPr>
        <p:txBody>
          <a:bodyPr>
            <a:normAutofit/>
          </a:bodyPr>
          <a:lstStyle/>
          <a:p>
            <a:r>
              <a:rPr lang="sr-Latn-RS" dirty="0" smtClean="0"/>
              <a:t>Kada npm instalira neki paket on prezume svak kod tog paketa, zajedno sa svim paketima od kojih paket zavisi, i smesti ih u folder node_modules. Unutar ovog foldera biće smešteni svi paketi koje instaliramo pomoću npm-a i node će znati odakle da ih povuče pri upotrebi</a:t>
            </a:r>
            <a:endParaRPr lang="en-US" dirty="0"/>
          </a:p>
        </p:txBody>
      </p:sp>
      <p:pic>
        <p:nvPicPr>
          <p:cNvPr id="4" name="Picture 3"/>
          <p:cNvPicPr>
            <a:picLocks noChangeAspect="1"/>
          </p:cNvPicPr>
          <p:nvPr/>
        </p:nvPicPr>
        <p:blipFill>
          <a:blip r:embed="rId2"/>
          <a:stretch>
            <a:fillRect/>
          </a:stretch>
        </p:blipFill>
        <p:spPr>
          <a:xfrm>
            <a:off x="7987340" y="2097088"/>
            <a:ext cx="3606561" cy="2295084"/>
          </a:xfrm>
          <a:prstGeom prst="rect">
            <a:avLst/>
          </a:prstGeom>
        </p:spPr>
      </p:pic>
    </p:spTree>
    <p:extLst>
      <p:ext uri="{BB962C8B-B14F-4D97-AF65-F5344CB8AC3E}">
        <p14:creationId xmlns:p14="http://schemas.microsoft.com/office/powerpoint/2010/main" val="1257752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Uklanjanje paketa</a:t>
            </a:r>
            <a:endParaRPr lang="en-US" dirty="0"/>
          </a:p>
        </p:txBody>
      </p:sp>
      <p:sp>
        <p:nvSpPr>
          <p:cNvPr id="3" name="Content Placeholder 2"/>
          <p:cNvSpPr>
            <a:spLocks noGrp="1"/>
          </p:cNvSpPr>
          <p:nvPr>
            <p:ph idx="1"/>
          </p:nvPr>
        </p:nvSpPr>
        <p:spPr/>
        <p:txBody>
          <a:bodyPr/>
          <a:lstStyle/>
          <a:p>
            <a:r>
              <a:rPr lang="sr-Latn-RS" dirty="0" smtClean="0"/>
              <a:t>Ako želimo da uklonimo nekih paket iz naše liste zavisnosti jer ga više ne koristimo možemo pokrenuti naredbu npm uninstall &lt;packageName&gt; da bi to uradili</a:t>
            </a:r>
            <a:endParaRPr lang="en-US" dirty="0"/>
          </a:p>
        </p:txBody>
      </p:sp>
    </p:spTree>
    <p:extLst>
      <p:ext uri="{BB962C8B-B14F-4D97-AF65-F5344CB8AC3E}">
        <p14:creationId xmlns:p14="http://schemas.microsoft.com/office/powerpoint/2010/main" val="3432283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Upotreba paketa</a:t>
            </a:r>
            <a:endParaRPr lang="en-US" dirty="0"/>
          </a:p>
        </p:txBody>
      </p:sp>
      <p:sp>
        <p:nvSpPr>
          <p:cNvPr id="3" name="Content Placeholder 2"/>
          <p:cNvSpPr>
            <a:spLocks noGrp="1"/>
          </p:cNvSpPr>
          <p:nvPr>
            <p:ph idx="1"/>
          </p:nvPr>
        </p:nvSpPr>
        <p:spPr>
          <a:xfrm>
            <a:off x="1141412" y="2249487"/>
            <a:ext cx="3361577" cy="4453238"/>
          </a:xfrm>
        </p:spPr>
        <p:txBody>
          <a:bodyPr>
            <a:normAutofit lnSpcReduction="10000"/>
          </a:bodyPr>
          <a:lstStyle/>
          <a:p>
            <a:r>
              <a:rPr lang="sr-Latn-RS" dirty="0" smtClean="0"/>
              <a:t>Paketi instalirani pomoću npm-a se pozivaju isto kao i ugradjeni moduli, navođenjem imena paketa. Node onda zna da je to instalirani modul i potražiće ga unutar node_modules foldera.</a:t>
            </a:r>
            <a:endParaRPr lang="en-US" dirty="0"/>
          </a:p>
        </p:txBody>
      </p:sp>
      <p:pic>
        <p:nvPicPr>
          <p:cNvPr id="4" name="Picture 3"/>
          <p:cNvPicPr>
            <a:picLocks noChangeAspect="1"/>
          </p:cNvPicPr>
          <p:nvPr/>
        </p:nvPicPr>
        <p:blipFill>
          <a:blip r:embed="rId2"/>
          <a:stretch>
            <a:fillRect/>
          </a:stretch>
        </p:blipFill>
        <p:spPr>
          <a:xfrm>
            <a:off x="5333370" y="434975"/>
            <a:ext cx="6200775" cy="3324225"/>
          </a:xfrm>
          <a:prstGeom prst="rect">
            <a:avLst/>
          </a:prstGeom>
        </p:spPr>
      </p:pic>
      <p:pic>
        <p:nvPicPr>
          <p:cNvPr id="5" name="Picture 4"/>
          <p:cNvPicPr>
            <a:picLocks noChangeAspect="1"/>
          </p:cNvPicPr>
          <p:nvPr/>
        </p:nvPicPr>
        <p:blipFill>
          <a:blip r:embed="rId3"/>
          <a:stretch>
            <a:fillRect/>
          </a:stretch>
        </p:blipFill>
        <p:spPr>
          <a:xfrm>
            <a:off x="5333370" y="4328574"/>
            <a:ext cx="6200775" cy="1592942"/>
          </a:xfrm>
          <a:prstGeom prst="rect">
            <a:avLst/>
          </a:prstGeom>
        </p:spPr>
      </p:pic>
    </p:spTree>
    <p:extLst>
      <p:ext uri="{BB962C8B-B14F-4D97-AF65-F5344CB8AC3E}">
        <p14:creationId xmlns:p14="http://schemas.microsoft.com/office/powerpoint/2010/main" val="519839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Zašto node?</a:t>
            </a:r>
            <a:endParaRPr lang="en-US" dirty="0"/>
          </a:p>
        </p:txBody>
      </p:sp>
      <p:sp>
        <p:nvSpPr>
          <p:cNvPr id="3" name="Content Placeholder 2"/>
          <p:cNvSpPr>
            <a:spLocks noGrp="1"/>
          </p:cNvSpPr>
          <p:nvPr>
            <p:ph idx="1"/>
          </p:nvPr>
        </p:nvSpPr>
        <p:spPr>
          <a:xfrm>
            <a:off x="1141412" y="1802920"/>
            <a:ext cx="9905999" cy="4796287"/>
          </a:xfrm>
        </p:spPr>
        <p:txBody>
          <a:bodyPr>
            <a:normAutofit fontScale="92500" lnSpcReduction="10000"/>
          </a:bodyPr>
          <a:lstStyle/>
          <a:p>
            <a:r>
              <a:rPr lang="en-US" b="1" dirty="0">
                <a:effectLst/>
              </a:rPr>
              <a:t>Kao </a:t>
            </a:r>
            <a:r>
              <a:rPr lang="en-US" b="1" dirty="0" err="1">
                <a:effectLst/>
              </a:rPr>
              <a:t>prvo</a:t>
            </a:r>
            <a:r>
              <a:rPr lang="en-US" dirty="0">
                <a:effectLst/>
              </a:rPr>
              <a:t> </a:t>
            </a:r>
            <a:r>
              <a:rPr lang="en-US" dirty="0" err="1">
                <a:effectLst/>
              </a:rPr>
              <a:t>omogućava</a:t>
            </a:r>
            <a:r>
              <a:rPr lang="en-US" dirty="0">
                <a:effectLst/>
              </a:rPr>
              <a:t> </a:t>
            </a:r>
            <a:r>
              <a:rPr lang="en-US" dirty="0" err="1">
                <a:effectLst/>
              </a:rPr>
              <a:t>korišćenje</a:t>
            </a:r>
            <a:r>
              <a:rPr lang="en-US" dirty="0">
                <a:effectLst/>
              </a:rPr>
              <a:t> </a:t>
            </a:r>
            <a:r>
              <a:rPr lang="en-US" dirty="0" err="1">
                <a:effectLst/>
              </a:rPr>
              <a:t>jedinstvenog</a:t>
            </a:r>
            <a:r>
              <a:rPr lang="en-US" dirty="0">
                <a:effectLst/>
              </a:rPr>
              <a:t>  </a:t>
            </a:r>
            <a:r>
              <a:rPr lang="en-US" dirty="0" err="1">
                <a:effectLst/>
              </a:rPr>
              <a:t>jezika</a:t>
            </a:r>
            <a:r>
              <a:rPr lang="en-US" dirty="0">
                <a:effectLst/>
              </a:rPr>
              <a:t> </a:t>
            </a:r>
            <a:r>
              <a:rPr lang="en-US" dirty="0" err="1">
                <a:effectLst/>
              </a:rPr>
              <a:t>između</a:t>
            </a:r>
            <a:r>
              <a:rPr lang="en-US" dirty="0">
                <a:effectLst/>
              </a:rPr>
              <a:t> front-end </a:t>
            </a:r>
            <a:r>
              <a:rPr lang="en-US" dirty="0" err="1">
                <a:effectLst/>
              </a:rPr>
              <a:t>i</a:t>
            </a:r>
            <a:r>
              <a:rPr lang="en-US" dirty="0">
                <a:effectLst/>
              </a:rPr>
              <a:t> back-end-a. To </a:t>
            </a:r>
            <a:r>
              <a:rPr lang="en-US" dirty="0" err="1">
                <a:effectLst/>
              </a:rPr>
              <a:t>znači</a:t>
            </a:r>
            <a:r>
              <a:rPr lang="en-US" dirty="0">
                <a:effectLst/>
              </a:rPr>
              <a:t> da </a:t>
            </a:r>
            <a:r>
              <a:rPr lang="en-US" dirty="0" err="1">
                <a:effectLst/>
              </a:rPr>
              <a:t>kompletnu</a:t>
            </a:r>
            <a:r>
              <a:rPr lang="en-US" dirty="0">
                <a:effectLst/>
              </a:rPr>
              <a:t> </a:t>
            </a:r>
            <a:r>
              <a:rPr lang="en-US" dirty="0" err="1">
                <a:effectLst/>
              </a:rPr>
              <a:t>aplikaciju</a:t>
            </a:r>
            <a:r>
              <a:rPr lang="en-US" dirty="0">
                <a:effectLst/>
              </a:rPr>
              <a:t> </a:t>
            </a:r>
            <a:r>
              <a:rPr lang="en-US" dirty="0" err="1">
                <a:effectLst/>
              </a:rPr>
              <a:t>možete</a:t>
            </a:r>
            <a:r>
              <a:rPr lang="en-US" dirty="0">
                <a:effectLst/>
              </a:rPr>
              <a:t> </a:t>
            </a:r>
            <a:r>
              <a:rPr lang="en-US" dirty="0" err="1">
                <a:effectLst/>
              </a:rPr>
              <a:t>realizovati</a:t>
            </a:r>
            <a:r>
              <a:rPr lang="en-US" dirty="0">
                <a:effectLst/>
              </a:rPr>
              <a:t> </a:t>
            </a:r>
            <a:r>
              <a:rPr lang="en-US" dirty="0" err="1">
                <a:effectLst/>
              </a:rPr>
              <a:t>pomoću</a:t>
            </a:r>
            <a:r>
              <a:rPr lang="en-US" dirty="0">
                <a:effectLst/>
              </a:rPr>
              <a:t> </a:t>
            </a:r>
            <a:r>
              <a:rPr lang="en-US" dirty="0" err="1">
                <a:effectLst/>
              </a:rPr>
              <a:t>jednog</a:t>
            </a:r>
            <a:r>
              <a:rPr lang="en-US" dirty="0">
                <a:effectLst/>
              </a:rPr>
              <a:t> </a:t>
            </a:r>
            <a:r>
              <a:rPr lang="en-US" dirty="0" err="1">
                <a:effectLst/>
              </a:rPr>
              <a:t>programskog</a:t>
            </a:r>
            <a:r>
              <a:rPr lang="en-US" dirty="0">
                <a:effectLst/>
              </a:rPr>
              <a:t> </a:t>
            </a:r>
            <a:r>
              <a:rPr lang="en-US" dirty="0" err="1">
                <a:effectLst/>
              </a:rPr>
              <a:t>jezika</a:t>
            </a:r>
            <a:r>
              <a:rPr lang="en-US" dirty="0" smtClean="0">
                <a:effectLst/>
              </a:rPr>
              <a:t>.</a:t>
            </a:r>
            <a:endParaRPr lang="sr-Latn-RS" dirty="0" smtClean="0">
              <a:effectLst/>
            </a:endParaRPr>
          </a:p>
          <a:p>
            <a:r>
              <a:rPr lang="en-US" b="1" dirty="0" err="1">
                <a:effectLst/>
              </a:rPr>
              <a:t>Drugo</a:t>
            </a:r>
            <a:r>
              <a:rPr lang="en-US" dirty="0">
                <a:effectLst/>
              </a:rPr>
              <a:t>, </a:t>
            </a:r>
            <a:r>
              <a:rPr lang="en-US" dirty="0" err="1">
                <a:effectLst/>
              </a:rPr>
              <a:t>Brzina</a:t>
            </a:r>
            <a:r>
              <a:rPr lang="en-US" dirty="0">
                <a:effectLst/>
              </a:rPr>
              <a:t> –  </a:t>
            </a:r>
            <a:r>
              <a:rPr lang="en-US" dirty="0" err="1">
                <a:effectLst/>
              </a:rPr>
              <a:t>Brz</a:t>
            </a:r>
            <a:r>
              <a:rPr lang="en-US" dirty="0">
                <a:effectLst/>
              </a:rPr>
              <a:t> je. </a:t>
            </a:r>
            <a:r>
              <a:rPr lang="en-US" dirty="0" err="1">
                <a:effectLst/>
              </a:rPr>
              <a:t>Zajedno</a:t>
            </a:r>
            <a:r>
              <a:rPr lang="en-US" dirty="0">
                <a:effectLst/>
              </a:rPr>
              <a:t> </a:t>
            </a:r>
            <a:r>
              <a:rPr lang="en-US" dirty="0" err="1">
                <a:effectLst/>
              </a:rPr>
              <a:t>sa</a:t>
            </a:r>
            <a:r>
              <a:rPr lang="en-US" dirty="0">
                <a:effectLst/>
              </a:rPr>
              <a:t>  </a:t>
            </a:r>
            <a:r>
              <a:rPr lang="en-US" dirty="0" err="1">
                <a:effectLst/>
              </a:rPr>
              <a:t>Guglovim</a:t>
            </a:r>
            <a:r>
              <a:rPr lang="en-US" dirty="0">
                <a:effectLst/>
              </a:rPr>
              <a:t> V8 JavaScript engine-om, </a:t>
            </a:r>
            <a:r>
              <a:rPr lang="en-US" dirty="0" err="1">
                <a:effectLst/>
              </a:rPr>
              <a:t>ima</a:t>
            </a:r>
            <a:r>
              <a:rPr lang="en-US" dirty="0">
                <a:effectLst/>
              </a:rPr>
              <a:t> </a:t>
            </a:r>
            <a:r>
              <a:rPr lang="en-US" dirty="0" err="1">
                <a:effectLst/>
              </a:rPr>
              <a:t>neverovatnu</a:t>
            </a:r>
            <a:r>
              <a:rPr lang="en-US" dirty="0">
                <a:effectLst/>
              </a:rPr>
              <a:t> </a:t>
            </a:r>
            <a:r>
              <a:rPr lang="en-US" dirty="0" err="1">
                <a:effectLst/>
              </a:rPr>
              <a:t>brzinu</a:t>
            </a:r>
            <a:r>
              <a:rPr lang="en-US" dirty="0">
                <a:effectLst/>
              </a:rPr>
              <a:t>. </a:t>
            </a:r>
            <a:r>
              <a:rPr lang="en-US" dirty="0" err="1">
                <a:effectLst/>
              </a:rPr>
              <a:t>Zapravo</a:t>
            </a:r>
            <a:r>
              <a:rPr lang="en-US" dirty="0">
                <a:effectLst/>
              </a:rPr>
              <a:t>, </a:t>
            </a:r>
            <a:r>
              <a:rPr lang="en-US" dirty="0" err="1">
                <a:effectLst/>
              </a:rPr>
              <a:t>nekoliko</a:t>
            </a:r>
            <a:r>
              <a:rPr lang="en-US" dirty="0">
                <a:effectLst/>
              </a:rPr>
              <a:t> puta je </a:t>
            </a:r>
            <a:r>
              <a:rPr lang="en-US" dirty="0" err="1">
                <a:effectLst/>
              </a:rPr>
              <a:t>brži</a:t>
            </a:r>
            <a:r>
              <a:rPr lang="en-US" dirty="0">
                <a:effectLst/>
              </a:rPr>
              <a:t> od </a:t>
            </a:r>
            <a:r>
              <a:rPr lang="en-US" dirty="0" err="1">
                <a:effectLst/>
              </a:rPr>
              <a:t>ostalih</a:t>
            </a:r>
            <a:r>
              <a:rPr lang="en-US" dirty="0">
                <a:effectLst/>
              </a:rPr>
              <a:t> </a:t>
            </a:r>
            <a:r>
              <a:rPr lang="en-US" dirty="0" err="1">
                <a:effectLst/>
              </a:rPr>
              <a:t>skriptnih</a:t>
            </a:r>
            <a:r>
              <a:rPr lang="en-US" dirty="0">
                <a:effectLst/>
              </a:rPr>
              <a:t> </a:t>
            </a:r>
            <a:r>
              <a:rPr lang="en-US" dirty="0" err="1">
                <a:effectLst/>
              </a:rPr>
              <a:t>jezika</a:t>
            </a:r>
            <a:r>
              <a:rPr lang="en-US" dirty="0">
                <a:effectLst/>
              </a:rPr>
              <a:t> </a:t>
            </a:r>
            <a:r>
              <a:rPr lang="en-US" dirty="0" err="1">
                <a:effectLst/>
              </a:rPr>
              <a:t>poput</a:t>
            </a:r>
            <a:r>
              <a:rPr lang="en-US" dirty="0">
                <a:effectLst/>
              </a:rPr>
              <a:t> Ruby-a </a:t>
            </a:r>
            <a:r>
              <a:rPr lang="en-US" dirty="0" err="1">
                <a:effectLst/>
              </a:rPr>
              <a:t>i</a:t>
            </a:r>
            <a:r>
              <a:rPr lang="en-US" dirty="0">
                <a:effectLst/>
              </a:rPr>
              <a:t> Python-a</a:t>
            </a:r>
            <a:r>
              <a:rPr lang="en-US" dirty="0" smtClean="0">
                <a:effectLst/>
              </a:rPr>
              <a:t>.</a:t>
            </a:r>
            <a:endParaRPr lang="sr-Latn-RS" dirty="0" smtClean="0">
              <a:effectLst/>
            </a:endParaRPr>
          </a:p>
          <a:p>
            <a:r>
              <a:rPr lang="en-US" b="1" dirty="0" err="1"/>
              <a:t>Treće</a:t>
            </a:r>
            <a:r>
              <a:rPr lang="en-US" dirty="0"/>
              <a:t>, </a:t>
            </a:r>
            <a:r>
              <a:rPr lang="en-US" dirty="0" err="1"/>
              <a:t>njegova</a:t>
            </a:r>
            <a:r>
              <a:rPr lang="en-US" dirty="0"/>
              <a:t> </a:t>
            </a:r>
            <a:r>
              <a:rPr lang="en-US" dirty="0" err="1"/>
              <a:t>neblokirajuća</a:t>
            </a:r>
            <a:r>
              <a:rPr lang="en-US" dirty="0"/>
              <a:t> </a:t>
            </a:r>
            <a:r>
              <a:rPr lang="en-US" dirty="0" err="1"/>
              <a:t>arhitektura</a:t>
            </a:r>
            <a:r>
              <a:rPr lang="en-US" dirty="0"/>
              <a:t> je </a:t>
            </a:r>
            <a:r>
              <a:rPr lang="en-US" dirty="0" err="1"/>
              <a:t>idealna</a:t>
            </a:r>
            <a:r>
              <a:rPr lang="en-US" dirty="0"/>
              <a:t> </a:t>
            </a:r>
            <a:r>
              <a:rPr lang="en-US" dirty="0" err="1"/>
              <a:t>za</a:t>
            </a:r>
            <a:r>
              <a:rPr lang="en-US" dirty="0"/>
              <a:t> </a:t>
            </a:r>
            <a:r>
              <a:rPr lang="en-US" dirty="0" err="1"/>
              <a:t>pravljenje</a:t>
            </a:r>
            <a:r>
              <a:rPr lang="en-US" dirty="0"/>
              <a:t> real-time web </a:t>
            </a:r>
            <a:r>
              <a:rPr lang="en-US" dirty="0" err="1"/>
              <a:t>aplikacija</a:t>
            </a:r>
            <a:r>
              <a:rPr lang="en-US" dirty="0"/>
              <a:t>. JavaScript je </a:t>
            </a:r>
            <a:r>
              <a:rPr lang="en-US" dirty="0" err="1"/>
              <a:t>izabran</a:t>
            </a:r>
            <a:r>
              <a:rPr lang="en-US" dirty="0"/>
              <a:t> </a:t>
            </a:r>
            <a:r>
              <a:rPr lang="en-US" dirty="0" err="1"/>
              <a:t>kao</a:t>
            </a:r>
            <a:r>
              <a:rPr lang="en-US" dirty="0"/>
              <a:t> </a:t>
            </a:r>
            <a:r>
              <a:rPr lang="en-US" dirty="0" err="1"/>
              <a:t>jezik</a:t>
            </a:r>
            <a:r>
              <a:rPr lang="en-US" dirty="0"/>
              <a:t> </a:t>
            </a:r>
            <a:r>
              <a:rPr lang="en-US" dirty="0" err="1"/>
              <a:t>zbog</a:t>
            </a:r>
            <a:r>
              <a:rPr lang="en-US" dirty="0"/>
              <a:t> </a:t>
            </a:r>
            <a:r>
              <a:rPr lang="en-US" dirty="0" err="1"/>
              <a:t>svog</a:t>
            </a:r>
            <a:r>
              <a:rPr lang="en-US" dirty="0"/>
              <a:t> </a:t>
            </a:r>
            <a:r>
              <a:rPr lang="en-US" dirty="0" err="1"/>
              <a:t>malog</a:t>
            </a:r>
            <a:r>
              <a:rPr lang="en-US" dirty="0"/>
              <a:t> core API-ja </a:t>
            </a:r>
            <a:r>
              <a:rPr lang="en-US" dirty="0" err="1"/>
              <a:t>i</a:t>
            </a:r>
            <a:r>
              <a:rPr lang="en-US" dirty="0"/>
              <a:t> </a:t>
            </a:r>
            <a:r>
              <a:rPr lang="en-US" dirty="0" err="1"/>
              <a:t>nonblocking</a:t>
            </a:r>
            <a:r>
              <a:rPr lang="en-US" dirty="0"/>
              <a:t> callbacks-a. To </a:t>
            </a:r>
            <a:r>
              <a:rPr lang="en-US" dirty="0" err="1"/>
              <a:t>znači</a:t>
            </a:r>
            <a:r>
              <a:rPr lang="en-US" dirty="0"/>
              <a:t> da je </a:t>
            </a:r>
            <a:r>
              <a:rPr lang="en-US" dirty="0" err="1"/>
              <a:t>moguće</a:t>
            </a:r>
            <a:r>
              <a:rPr lang="en-US" dirty="0"/>
              <a:t> </a:t>
            </a:r>
            <a:r>
              <a:rPr lang="en-US" dirty="0" err="1"/>
              <a:t>izgraditi</a:t>
            </a:r>
            <a:r>
              <a:rPr lang="en-US" dirty="0"/>
              <a:t> </a:t>
            </a:r>
            <a:r>
              <a:rPr lang="en-US" dirty="0" err="1"/>
              <a:t>kompletan</a:t>
            </a:r>
            <a:r>
              <a:rPr lang="en-US" dirty="0"/>
              <a:t> Node.js </a:t>
            </a:r>
            <a:r>
              <a:rPr lang="en-US" dirty="0" err="1"/>
              <a:t>ekosistem</a:t>
            </a:r>
            <a:r>
              <a:rPr lang="en-US" dirty="0"/>
              <a:t> </a:t>
            </a:r>
            <a:r>
              <a:rPr lang="en-US" dirty="0" err="1"/>
              <a:t>oko</a:t>
            </a:r>
            <a:r>
              <a:rPr lang="en-US" dirty="0"/>
              <a:t> </a:t>
            </a:r>
            <a:r>
              <a:rPr lang="en-US" dirty="0" err="1"/>
              <a:t>neblokirajućih</a:t>
            </a:r>
            <a:r>
              <a:rPr lang="en-US" dirty="0"/>
              <a:t> </a:t>
            </a:r>
            <a:r>
              <a:rPr lang="en-US" dirty="0" err="1"/>
              <a:t>paketa</a:t>
            </a:r>
            <a:r>
              <a:rPr lang="en-US" dirty="0"/>
              <a:t>, </a:t>
            </a:r>
            <a:r>
              <a:rPr lang="en-US" dirty="0" err="1"/>
              <a:t>kojih</a:t>
            </a:r>
            <a:r>
              <a:rPr lang="en-US" dirty="0"/>
              <a:t> </a:t>
            </a:r>
            <a:r>
              <a:rPr lang="en-US" dirty="0" err="1"/>
              <a:t>trenutno</a:t>
            </a:r>
            <a:r>
              <a:rPr lang="en-US" dirty="0"/>
              <a:t> </a:t>
            </a:r>
            <a:r>
              <a:rPr lang="en-US" dirty="0" err="1"/>
              <a:t>ima</a:t>
            </a:r>
            <a:r>
              <a:rPr lang="en-US" dirty="0"/>
              <a:t> </a:t>
            </a:r>
            <a:r>
              <a:rPr lang="en-US" dirty="0" err="1"/>
              <a:t>više</a:t>
            </a:r>
            <a:r>
              <a:rPr lang="en-US" dirty="0"/>
              <a:t> od </a:t>
            </a:r>
            <a:r>
              <a:rPr lang="en-US" dirty="0" err="1"/>
              <a:t>deset</a:t>
            </a:r>
            <a:r>
              <a:rPr lang="en-US" dirty="0"/>
              <a:t> </a:t>
            </a:r>
            <a:r>
              <a:rPr lang="en-US" dirty="0" err="1"/>
              <a:t>hiljada</a:t>
            </a:r>
            <a:r>
              <a:rPr lang="en-US" dirty="0"/>
              <a:t>. </a:t>
            </a:r>
            <a:r>
              <a:rPr lang="en-US" dirty="0" err="1"/>
              <a:t>Krajnji</a:t>
            </a:r>
            <a:r>
              <a:rPr lang="en-US" dirty="0"/>
              <a:t> </a:t>
            </a:r>
            <a:r>
              <a:rPr lang="en-US" dirty="0" err="1"/>
              <a:t>rezultat</a:t>
            </a:r>
            <a:r>
              <a:rPr lang="en-US" dirty="0"/>
              <a:t> je </a:t>
            </a:r>
            <a:r>
              <a:rPr lang="en-US" dirty="0" err="1"/>
              <a:t>platforma</a:t>
            </a:r>
            <a:r>
              <a:rPr lang="en-US" dirty="0"/>
              <a:t> </a:t>
            </a:r>
            <a:r>
              <a:rPr lang="en-US" dirty="0" err="1"/>
              <a:t>i</a:t>
            </a:r>
            <a:r>
              <a:rPr lang="en-US" dirty="0"/>
              <a:t> </a:t>
            </a:r>
            <a:r>
              <a:rPr lang="en-US" dirty="0" err="1"/>
              <a:t>ekosistem</a:t>
            </a:r>
            <a:r>
              <a:rPr lang="en-US" dirty="0"/>
              <a:t> </a:t>
            </a:r>
            <a:r>
              <a:rPr lang="en-US" dirty="0" err="1"/>
              <a:t>koji</a:t>
            </a:r>
            <a:r>
              <a:rPr lang="en-US" dirty="0"/>
              <a:t> se </a:t>
            </a:r>
            <a:r>
              <a:rPr lang="en-US" dirty="0" err="1"/>
              <a:t>arhitekturalno</a:t>
            </a:r>
            <a:r>
              <a:rPr lang="en-US" dirty="0"/>
              <a:t> </a:t>
            </a:r>
            <a:r>
              <a:rPr lang="en-US" dirty="0" err="1"/>
              <a:t>savršeno</a:t>
            </a:r>
            <a:r>
              <a:rPr lang="en-US" dirty="0"/>
              <a:t> </a:t>
            </a:r>
            <a:r>
              <a:rPr lang="en-US" dirty="0" err="1"/>
              <a:t>uklapa</a:t>
            </a:r>
            <a:r>
              <a:rPr lang="en-US" dirty="0"/>
              <a:t> </a:t>
            </a:r>
            <a:r>
              <a:rPr lang="en-US" dirty="0" err="1"/>
              <a:t>sa</a:t>
            </a:r>
            <a:r>
              <a:rPr lang="en-US" dirty="0"/>
              <a:t> </a:t>
            </a:r>
            <a:r>
              <a:rPr lang="en-US" dirty="0" err="1"/>
              <a:t>zahtevima</a:t>
            </a:r>
            <a:r>
              <a:rPr lang="en-US" dirty="0"/>
              <a:t> </a:t>
            </a:r>
            <a:r>
              <a:rPr lang="en-US" dirty="0" err="1"/>
              <a:t>izrade</a:t>
            </a:r>
            <a:r>
              <a:rPr lang="en-US" dirty="0"/>
              <a:t> </a:t>
            </a:r>
            <a:r>
              <a:rPr lang="en-US" dirty="0" err="1"/>
              <a:t>modernih</a:t>
            </a:r>
            <a:r>
              <a:rPr lang="en-US" dirty="0"/>
              <a:t> real-time web </a:t>
            </a:r>
            <a:r>
              <a:rPr lang="en-US" dirty="0" err="1"/>
              <a:t>aplikacija</a:t>
            </a:r>
            <a:r>
              <a:rPr lang="en-US" dirty="0"/>
              <a:t>.</a:t>
            </a:r>
          </a:p>
        </p:txBody>
      </p:sp>
    </p:spTree>
    <p:extLst>
      <p:ext uri="{BB962C8B-B14F-4D97-AF65-F5344CB8AC3E}">
        <p14:creationId xmlns:p14="http://schemas.microsoft.com/office/powerpoint/2010/main" val="1720094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http</a:t>
            </a:r>
            <a:endParaRPr lang="en-US" dirty="0"/>
          </a:p>
        </p:txBody>
      </p:sp>
      <p:sp>
        <p:nvSpPr>
          <p:cNvPr id="3" name="Content Placeholder 2"/>
          <p:cNvSpPr>
            <a:spLocks noGrp="1"/>
          </p:cNvSpPr>
          <p:nvPr>
            <p:ph idx="1"/>
          </p:nvPr>
        </p:nvSpPr>
        <p:spPr/>
        <p:txBody>
          <a:bodyPr/>
          <a:lstStyle/>
          <a:p>
            <a:r>
              <a:rPr lang="sr-Latn-RS" dirty="0" smtClean="0"/>
              <a:t>Već znamo da se internet zasniva na razmeni podataka izmedju klijenta i servera slanjem zahteva i odgovora. </a:t>
            </a:r>
            <a:endParaRPr lang="en-US" dirty="0"/>
          </a:p>
        </p:txBody>
      </p:sp>
      <p:pic>
        <p:nvPicPr>
          <p:cNvPr id="1028" name="Picture 4" descr="https://res.cloudinary.com/diqqf3eq2/image/upload/v1613596625/course%20slides/http-messages_lugv8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3406458"/>
            <a:ext cx="5615305" cy="3175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447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07642"/>
            <a:ext cx="9905998" cy="1478570"/>
          </a:xfrm>
        </p:spPr>
        <p:txBody>
          <a:bodyPr/>
          <a:lstStyle/>
          <a:p>
            <a:r>
              <a:rPr lang="sr-Latn-RS" dirty="0" smtClean="0"/>
              <a:t>Izgled zahteva i odgovora</a:t>
            </a:r>
            <a:endParaRPr lang="en-US" dirty="0"/>
          </a:p>
        </p:txBody>
      </p:sp>
      <p:pic>
        <p:nvPicPr>
          <p:cNvPr id="2050" name="Picture 2" descr="https://res.cloudinary.com/diqqf3eq2/image/upload/v1614137856/course%20slides/http-req-res_bslzni.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948" y="531339"/>
            <a:ext cx="12412720" cy="64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208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res.cloudinary.com/diqqf3eq2/image/upload/v1614201237/course%20slides/http-methods_w5lpp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074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Statusni kodovi</a:t>
            </a:r>
            <a:endParaRPr lang="en-US" dirty="0"/>
          </a:p>
        </p:txBody>
      </p:sp>
      <p:sp>
        <p:nvSpPr>
          <p:cNvPr id="3" name="Content Placeholder 2"/>
          <p:cNvSpPr>
            <a:spLocks noGrp="1"/>
          </p:cNvSpPr>
          <p:nvPr>
            <p:ph idx="1"/>
          </p:nvPr>
        </p:nvSpPr>
        <p:spPr/>
        <p:txBody>
          <a:bodyPr/>
          <a:lstStyle/>
          <a:p>
            <a:r>
              <a:rPr lang="sr-Latn-RS" dirty="0" smtClean="0"/>
              <a:t>Svaki zahtev i odgovor ima i statusni kod. Statusni kod označava da li je određeni zahtev uspešno obrađen. Statusni kodovi se grupišu u 5 grupa:</a:t>
            </a:r>
            <a:endParaRPr lang="en-US" dirty="0"/>
          </a:p>
        </p:txBody>
      </p:sp>
      <p:pic>
        <p:nvPicPr>
          <p:cNvPr id="4100" name="Picture 4" descr="https://res.cloudinary.com/practicaldev/image/fetch/s--LV0wKGNx--/c_imagga_scale,f_auto,fl_progressive,h_500,q_auto,w_1000/https:/dev-to-uploads.s3.amazonaws.com/i/warbvz1or1u6t30t5sy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5508" y="3269721"/>
            <a:ext cx="6507692" cy="325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415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Instalacija</a:t>
            </a:r>
            <a:endParaRPr lang="en-US" dirty="0"/>
          </a:p>
        </p:txBody>
      </p:sp>
      <p:sp>
        <p:nvSpPr>
          <p:cNvPr id="3" name="Content Placeholder 2"/>
          <p:cNvSpPr>
            <a:spLocks noGrp="1"/>
          </p:cNvSpPr>
          <p:nvPr>
            <p:ph idx="1"/>
          </p:nvPr>
        </p:nvSpPr>
        <p:spPr/>
        <p:txBody>
          <a:bodyPr/>
          <a:lstStyle/>
          <a:p>
            <a:r>
              <a:rPr lang="sr-Latn-RS" dirty="0"/>
              <a:t>Node se veoma lako instalira sa oficijalnog sajta (</a:t>
            </a:r>
            <a:r>
              <a:rPr lang="sr-Latn-RS" dirty="0">
                <a:hlinkClick r:id="rId2"/>
              </a:rPr>
              <a:t>https://nodejs.org/en/download</a:t>
            </a:r>
            <a:r>
              <a:rPr lang="sr-Latn-RS" dirty="0" smtClean="0">
                <a:hlinkClick r:id="rId2"/>
              </a:rPr>
              <a:t>/</a:t>
            </a:r>
            <a:r>
              <a:rPr lang="sr-Latn-RS" dirty="0" smtClean="0"/>
              <a:t>)</a:t>
            </a:r>
          </a:p>
          <a:p>
            <a:r>
              <a:rPr lang="sr-Latn-RS" dirty="0" smtClean="0"/>
              <a:t>Osim node-a u narednim lekcijama biće nam potreban i program koji se zove Postman. </a:t>
            </a:r>
            <a:r>
              <a:rPr lang="sr-Latn-RS" dirty="0"/>
              <a:t>On ima i online verziju i desktop verziju (koju možete preuzeti sa </a:t>
            </a:r>
            <a:r>
              <a:rPr lang="sr-Latn-RS" dirty="0">
                <a:hlinkClick r:id="rId3"/>
              </a:rPr>
              <a:t>https://www.postman.com/downloads/)</a:t>
            </a:r>
            <a:endParaRPr lang="en-US" dirty="0"/>
          </a:p>
        </p:txBody>
      </p:sp>
    </p:spTree>
    <p:extLst>
      <p:ext uri="{BB962C8B-B14F-4D97-AF65-F5344CB8AC3E}">
        <p14:creationId xmlns:p14="http://schemas.microsoft.com/office/powerpoint/2010/main" val="3319402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Veb serveri i klijenti</a:t>
            </a:r>
            <a:endParaRPr lang="en-US" dirty="0"/>
          </a:p>
        </p:txBody>
      </p:sp>
      <p:sp>
        <p:nvSpPr>
          <p:cNvPr id="3" name="Content Placeholder 2"/>
          <p:cNvSpPr>
            <a:spLocks noGrp="1"/>
          </p:cNvSpPr>
          <p:nvPr>
            <p:ph idx="1"/>
          </p:nvPr>
        </p:nvSpPr>
        <p:spPr>
          <a:xfrm>
            <a:off x="1141412" y="1759790"/>
            <a:ext cx="9905999" cy="4632384"/>
          </a:xfrm>
        </p:spPr>
        <p:txBody>
          <a:bodyPr>
            <a:normAutofit/>
          </a:bodyPr>
          <a:lstStyle/>
          <a:p>
            <a:r>
              <a:rPr lang="en-US" dirty="0" err="1"/>
              <a:t>Generalno</a:t>
            </a:r>
            <a:r>
              <a:rPr lang="en-US" dirty="0"/>
              <a:t>, </a:t>
            </a:r>
            <a:r>
              <a:rPr lang="en-US" dirty="0" err="1"/>
              <a:t>klijent</a:t>
            </a:r>
            <a:r>
              <a:rPr lang="en-US" dirty="0"/>
              <a:t> </a:t>
            </a:r>
            <a:r>
              <a:rPr lang="en-US" dirty="0" err="1"/>
              <a:t>na</a:t>
            </a:r>
            <a:r>
              <a:rPr lang="en-US" dirty="0"/>
              <a:t> </a:t>
            </a:r>
            <a:r>
              <a:rPr lang="en-US" dirty="0" err="1"/>
              <a:t>Internetu</a:t>
            </a:r>
            <a:r>
              <a:rPr lang="en-US" dirty="0"/>
              <a:t> je </a:t>
            </a:r>
            <a:r>
              <a:rPr lang="en-US" dirty="0" err="1"/>
              <a:t>uređaj</a:t>
            </a:r>
            <a:r>
              <a:rPr lang="en-US" dirty="0"/>
              <a:t> </a:t>
            </a:r>
            <a:r>
              <a:rPr lang="en-US" dirty="0" err="1"/>
              <a:t>koji</a:t>
            </a:r>
            <a:r>
              <a:rPr lang="en-US" dirty="0"/>
              <a:t> </a:t>
            </a:r>
            <a:r>
              <a:rPr lang="en-US" dirty="0" err="1"/>
              <a:t>koristi</a:t>
            </a:r>
            <a:r>
              <a:rPr lang="en-US" dirty="0"/>
              <a:t> </a:t>
            </a:r>
            <a:r>
              <a:rPr lang="en-US" dirty="0" err="1"/>
              <a:t>neki</a:t>
            </a:r>
            <a:r>
              <a:rPr lang="en-US" dirty="0"/>
              <a:t> Internet </a:t>
            </a:r>
            <a:r>
              <a:rPr lang="en-US" dirty="0" err="1"/>
              <a:t>servis</a:t>
            </a:r>
            <a:r>
              <a:rPr lang="en-US" dirty="0"/>
              <a:t>. Na primer, </a:t>
            </a:r>
            <a:r>
              <a:rPr lang="en-US" dirty="0" err="1"/>
              <a:t>kada</a:t>
            </a:r>
            <a:r>
              <a:rPr lang="en-US" dirty="0"/>
              <a:t> </a:t>
            </a:r>
            <a:r>
              <a:rPr lang="en-US" dirty="0" err="1"/>
              <a:t>pretražujete</a:t>
            </a:r>
            <a:r>
              <a:rPr lang="en-US" dirty="0"/>
              <a:t> </a:t>
            </a:r>
            <a:r>
              <a:rPr lang="en-US" dirty="0" err="1"/>
              <a:t>po</a:t>
            </a:r>
            <a:r>
              <a:rPr lang="en-US" dirty="0"/>
              <a:t> </a:t>
            </a:r>
            <a:r>
              <a:rPr lang="en-US" dirty="0" err="1"/>
              <a:t>Internetu</a:t>
            </a:r>
            <a:r>
              <a:rPr lang="en-US" dirty="0"/>
              <a:t>, </a:t>
            </a:r>
            <a:r>
              <a:rPr lang="en-US" dirty="0" err="1"/>
              <a:t>vaš</a:t>
            </a:r>
            <a:r>
              <a:rPr lang="en-US" dirty="0"/>
              <a:t> </a:t>
            </a:r>
            <a:r>
              <a:rPr lang="en-US" dirty="0" err="1"/>
              <a:t>računar</a:t>
            </a:r>
            <a:r>
              <a:rPr lang="en-US" dirty="0"/>
              <a:t> je </a:t>
            </a:r>
            <a:r>
              <a:rPr lang="en-US" dirty="0" err="1"/>
              <a:t>klijent</a:t>
            </a:r>
            <a:r>
              <a:rPr lang="en-US" dirty="0"/>
              <a:t>. Sa </a:t>
            </a:r>
            <a:r>
              <a:rPr lang="en-US" dirty="0" err="1"/>
              <a:t>druge</a:t>
            </a:r>
            <a:r>
              <a:rPr lang="en-US" dirty="0"/>
              <a:t> </a:t>
            </a:r>
            <a:r>
              <a:rPr lang="en-US" dirty="0" err="1"/>
              <a:t>strane</a:t>
            </a:r>
            <a:r>
              <a:rPr lang="en-US" dirty="0"/>
              <a:t>, server je </a:t>
            </a:r>
            <a:r>
              <a:rPr lang="en-US" dirty="0" err="1"/>
              <a:t>uređaj</a:t>
            </a:r>
            <a:r>
              <a:rPr lang="en-US" dirty="0"/>
              <a:t> </a:t>
            </a:r>
            <a:r>
              <a:rPr lang="en-US" dirty="0" err="1"/>
              <a:t>koji</a:t>
            </a:r>
            <a:r>
              <a:rPr lang="en-US" dirty="0"/>
              <a:t> </a:t>
            </a:r>
            <a:r>
              <a:rPr lang="en-US" dirty="0" err="1"/>
              <a:t>pruža</a:t>
            </a:r>
            <a:r>
              <a:rPr lang="en-US" dirty="0"/>
              <a:t> </a:t>
            </a:r>
            <a:r>
              <a:rPr lang="en-US" dirty="0" err="1"/>
              <a:t>neki</a:t>
            </a:r>
            <a:r>
              <a:rPr lang="en-US" dirty="0"/>
              <a:t> Internet </a:t>
            </a:r>
            <a:r>
              <a:rPr lang="en-US" dirty="0" err="1"/>
              <a:t>servis</a:t>
            </a:r>
            <a:r>
              <a:rPr lang="en-US" dirty="0"/>
              <a:t>. Na primer, </a:t>
            </a:r>
            <a:r>
              <a:rPr lang="en-US" dirty="0" err="1"/>
              <a:t>računar</a:t>
            </a:r>
            <a:r>
              <a:rPr lang="en-US" dirty="0"/>
              <a:t> </a:t>
            </a:r>
            <a:r>
              <a:rPr lang="en-US" dirty="0" err="1"/>
              <a:t>na</a:t>
            </a:r>
            <a:r>
              <a:rPr lang="en-US" dirty="0"/>
              <a:t> </a:t>
            </a:r>
            <a:r>
              <a:rPr lang="en-US" dirty="0" err="1"/>
              <a:t>kome</a:t>
            </a:r>
            <a:r>
              <a:rPr lang="en-US" dirty="0"/>
              <a:t> se </a:t>
            </a:r>
            <a:r>
              <a:rPr lang="en-US" dirty="0" err="1"/>
              <a:t>nalazi</a:t>
            </a:r>
            <a:r>
              <a:rPr lang="en-US" dirty="0"/>
              <a:t> </a:t>
            </a:r>
            <a:r>
              <a:rPr lang="en-US" dirty="0" err="1"/>
              <a:t>veb</a:t>
            </a:r>
            <a:r>
              <a:rPr lang="en-US" dirty="0"/>
              <a:t> </a:t>
            </a:r>
            <a:r>
              <a:rPr lang="en-US" dirty="0" err="1"/>
              <a:t>sajt</a:t>
            </a:r>
            <a:r>
              <a:rPr lang="en-US" dirty="0"/>
              <a:t> </a:t>
            </a:r>
            <a:r>
              <a:rPr lang="en-US" dirty="0" err="1"/>
              <a:t>škole</a:t>
            </a:r>
            <a:r>
              <a:rPr lang="en-US" dirty="0"/>
              <a:t> je </a:t>
            </a:r>
            <a:r>
              <a:rPr lang="en-US" dirty="0" smtClean="0"/>
              <a:t>server</a:t>
            </a:r>
            <a:endParaRPr lang="sr-Latn-RS" dirty="0" smtClean="0"/>
          </a:p>
          <a:p>
            <a:r>
              <a:rPr lang="en-US" dirty="0" err="1"/>
              <a:t>Serveru</a:t>
            </a:r>
            <a:r>
              <a:rPr lang="en-US" dirty="0"/>
              <a:t> se </a:t>
            </a:r>
            <a:r>
              <a:rPr lang="en-US" dirty="0" err="1"/>
              <a:t>šalje</a:t>
            </a:r>
            <a:r>
              <a:rPr lang="en-US" dirty="0"/>
              <a:t> HTTP </a:t>
            </a:r>
            <a:r>
              <a:rPr lang="en-US" dirty="0" err="1"/>
              <a:t>zahtev</a:t>
            </a:r>
            <a:r>
              <a:rPr lang="en-US" dirty="0"/>
              <a:t> s </a:t>
            </a:r>
            <a:r>
              <a:rPr lang="en-US" dirty="0" err="1"/>
              <a:t>nazivom</a:t>
            </a:r>
            <a:r>
              <a:rPr lang="en-US" dirty="0"/>
              <a:t> </a:t>
            </a:r>
            <a:r>
              <a:rPr lang="en-US" dirty="0" err="1"/>
              <a:t>i</a:t>
            </a:r>
            <a:r>
              <a:rPr lang="en-US" dirty="0"/>
              <a:t> </a:t>
            </a:r>
            <a:r>
              <a:rPr lang="en-US" dirty="0" err="1"/>
              <a:t>lokacijom</a:t>
            </a:r>
            <a:r>
              <a:rPr lang="en-US" dirty="0"/>
              <a:t> </a:t>
            </a:r>
            <a:r>
              <a:rPr lang="en-US" dirty="0" err="1"/>
              <a:t>zahtevane</a:t>
            </a:r>
            <a:r>
              <a:rPr lang="en-US" dirty="0"/>
              <a:t> </a:t>
            </a:r>
            <a:r>
              <a:rPr lang="en-US" dirty="0" err="1"/>
              <a:t>strane</a:t>
            </a:r>
            <a:r>
              <a:rPr lang="en-US" dirty="0"/>
              <a:t>. Server </a:t>
            </a:r>
            <a:r>
              <a:rPr lang="en-US" dirty="0" err="1"/>
              <a:t>proverava</a:t>
            </a:r>
            <a:r>
              <a:rPr lang="en-US" dirty="0"/>
              <a:t> da li </a:t>
            </a:r>
            <a:r>
              <a:rPr lang="en-US" dirty="0" err="1"/>
              <a:t>postoji</a:t>
            </a:r>
            <a:r>
              <a:rPr lang="en-US" dirty="0"/>
              <a:t> </a:t>
            </a:r>
            <a:r>
              <a:rPr lang="en-US" dirty="0" err="1"/>
              <a:t>strana</a:t>
            </a:r>
            <a:r>
              <a:rPr lang="en-US" dirty="0"/>
              <a:t> </a:t>
            </a:r>
            <a:r>
              <a:rPr lang="en-US" dirty="0" err="1"/>
              <a:t>i</a:t>
            </a:r>
            <a:r>
              <a:rPr lang="en-US" dirty="0"/>
              <a:t> </a:t>
            </a:r>
            <a:r>
              <a:rPr lang="en-US" dirty="0" err="1"/>
              <a:t>ako</a:t>
            </a:r>
            <a:r>
              <a:rPr lang="en-US" dirty="0"/>
              <a:t> </a:t>
            </a:r>
            <a:r>
              <a:rPr lang="en-US" dirty="0" err="1"/>
              <a:t>postoji</a:t>
            </a:r>
            <a:r>
              <a:rPr lang="en-US" dirty="0"/>
              <a:t> </a:t>
            </a:r>
            <a:r>
              <a:rPr lang="en-US" dirty="0" err="1"/>
              <a:t>šalje</a:t>
            </a:r>
            <a:r>
              <a:rPr lang="en-US" dirty="0"/>
              <a:t> je u </a:t>
            </a:r>
            <a:r>
              <a:rPr lang="en-US" dirty="0" err="1"/>
              <a:t>vidu</a:t>
            </a:r>
            <a:r>
              <a:rPr lang="en-US" dirty="0"/>
              <a:t> HTML </a:t>
            </a:r>
            <a:r>
              <a:rPr lang="en-US" dirty="0" err="1"/>
              <a:t>odgovora</a:t>
            </a:r>
            <a:r>
              <a:rPr lang="en-US" dirty="0"/>
              <a:t>. </a:t>
            </a:r>
            <a:r>
              <a:rPr lang="en-US" dirty="0" err="1"/>
              <a:t>Klijent</a:t>
            </a:r>
            <a:r>
              <a:rPr lang="en-US" dirty="0"/>
              <a:t> </a:t>
            </a:r>
            <a:r>
              <a:rPr lang="en-US" dirty="0" err="1"/>
              <a:t>analizira</a:t>
            </a:r>
            <a:r>
              <a:rPr lang="en-US" dirty="0"/>
              <a:t> HTML </a:t>
            </a:r>
            <a:r>
              <a:rPr lang="en-US" dirty="0" err="1"/>
              <a:t>opis</a:t>
            </a:r>
            <a:r>
              <a:rPr lang="en-US" dirty="0"/>
              <a:t> </a:t>
            </a:r>
            <a:r>
              <a:rPr lang="en-US" dirty="0" err="1"/>
              <a:t>i</a:t>
            </a:r>
            <a:r>
              <a:rPr lang="en-US" dirty="0"/>
              <a:t> </a:t>
            </a:r>
            <a:r>
              <a:rPr lang="en-US" dirty="0" err="1"/>
              <a:t>ako</a:t>
            </a:r>
            <a:r>
              <a:rPr lang="en-US" dirty="0"/>
              <a:t> se u </a:t>
            </a:r>
            <a:r>
              <a:rPr lang="en-US" dirty="0" err="1"/>
              <a:t>njemu</a:t>
            </a:r>
            <a:r>
              <a:rPr lang="en-US" dirty="0"/>
              <a:t> </a:t>
            </a:r>
            <a:r>
              <a:rPr lang="en-US" dirty="0" err="1"/>
              <a:t>spominje</a:t>
            </a:r>
            <a:r>
              <a:rPr lang="en-US" dirty="0"/>
              <a:t> </a:t>
            </a:r>
            <a:r>
              <a:rPr lang="en-US" dirty="0" err="1"/>
              <a:t>slika</a:t>
            </a:r>
            <a:r>
              <a:rPr lang="en-US" dirty="0"/>
              <a:t>, audio </a:t>
            </a:r>
            <a:r>
              <a:rPr lang="en-US" dirty="0" err="1"/>
              <a:t>ili</a:t>
            </a:r>
            <a:r>
              <a:rPr lang="en-US" dirty="0"/>
              <a:t> video </a:t>
            </a:r>
            <a:r>
              <a:rPr lang="en-US" dirty="0" err="1"/>
              <a:t>zapis</a:t>
            </a:r>
            <a:r>
              <a:rPr lang="en-US" dirty="0"/>
              <a:t> </a:t>
            </a:r>
            <a:r>
              <a:rPr lang="en-US" dirty="0" err="1"/>
              <a:t>šalje</a:t>
            </a:r>
            <a:r>
              <a:rPr lang="en-US" dirty="0"/>
              <a:t> </a:t>
            </a:r>
            <a:r>
              <a:rPr lang="en-US" dirty="0" err="1"/>
              <a:t>novi</a:t>
            </a:r>
            <a:r>
              <a:rPr lang="en-US" dirty="0"/>
              <a:t> HTTP </a:t>
            </a:r>
            <a:r>
              <a:rPr lang="en-US" dirty="0" err="1"/>
              <a:t>zahtev</a:t>
            </a:r>
            <a:r>
              <a:rPr lang="en-US" dirty="0"/>
              <a:t> </a:t>
            </a:r>
            <a:r>
              <a:rPr lang="en-US" dirty="0" err="1"/>
              <a:t>za</a:t>
            </a:r>
            <a:r>
              <a:rPr lang="en-US" dirty="0"/>
              <a:t> </a:t>
            </a:r>
            <a:r>
              <a:rPr lang="en-US" dirty="0" err="1"/>
              <a:t>tim</a:t>
            </a:r>
            <a:r>
              <a:rPr lang="en-US" dirty="0"/>
              <a:t> </a:t>
            </a:r>
            <a:r>
              <a:rPr lang="en-US" dirty="0" err="1"/>
              <a:t>resursima</a:t>
            </a:r>
            <a:r>
              <a:rPr lang="en-US" dirty="0"/>
              <a:t>. </a:t>
            </a:r>
            <a:r>
              <a:rPr lang="en-US" dirty="0" err="1"/>
              <a:t>Ako</a:t>
            </a:r>
            <a:r>
              <a:rPr lang="en-US" dirty="0"/>
              <a:t> </a:t>
            </a:r>
            <a:r>
              <a:rPr lang="en-US" dirty="0" err="1"/>
              <a:t>veb</a:t>
            </a:r>
            <a:r>
              <a:rPr lang="en-US" dirty="0"/>
              <a:t> server ne </a:t>
            </a:r>
            <a:r>
              <a:rPr lang="en-US" dirty="0" err="1"/>
              <a:t>može</a:t>
            </a:r>
            <a:r>
              <a:rPr lang="en-US" dirty="0"/>
              <a:t> da </a:t>
            </a:r>
            <a:r>
              <a:rPr lang="en-US" dirty="0" err="1"/>
              <a:t>pruži</a:t>
            </a:r>
            <a:r>
              <a:rPr lang="en-US" dirty="0"/>
              <a:t> </a:t>
            </a:r>
            <a:r>
              <a:rPr lang="en-US" dirty="0" err="1"/>
              <a:t>zahtevanu</a:t>
            </a:r>
            <a:r>
              <a:rPr lang="en-US" dirty="0"/>
              <a:t> </a:t>
            </a:r>
            <a:r>
              <a:rPr lang="en-US" dirty="0" err="1"/>
              <a:t>stranu</a:t>
            </a:r>
            <a:r>
              <a:rPr lang="en-US" dirty="0"/>
              <a:t>, HTML </a:t>
            </a:r>
            <a:r>
              <a:rPr lang="en-US" dirty="0" err="1"/>
              <a:t>odgovor</a:t>
            </a:r>
            <a:r>
              <a:rPr lang="en-US" dirty="0"/>
              <a:t> </a:t>
            </a:r>
            <a:r>
              <a:rPr lang="en-US" dirty="0" err="1"/>
              <a:t>sadrži</a:t>
            </a:r>
            <a:r>
              <a:rPr lang="en-US" dirty="0"/>
              <a:t> </a:t>
            </a:r>
            <a:r>
              <a:rPr lang="en-US" dirty="0" err="1"/>
              <a:t>informaciju</a:t>
            </a:r>
            <a:r>
              <a:rPr lang="en-US" dirty="0"/>
              <a:t> o tome (</a:t>
            </a:r>
            <a:r>
              <a:rPr lang="en-US" dirty="0" err="1"/>
              <a:t>oznaka</a:t>
            </a:r>
            <a:r>
              <a:rPr lang="en-US" dirty="0"/>
              <a:t> </a:t>
            </a:r>
            <a:r>
              <a:rPr lang="en-US" dirty="0" err="1"/>
              <a:t>greške</a:t>
            </a:r>
            <a:r>
              <a:rPr lang="en-US" dirty="0"/>
              <a:t> 404).</a:t>
            </a:r>
          </a:p>
        </p:txBody>
      </p:sp>
    </p:spTree>
    <p:extLst>
      <p:ext uri="{BB962C8B-B14F-4D97-AF65-F5344CB8AC3E}">
        <p14:creationId xmlns:p14="http://schemas.microsoft.com/office/powerpoint/2010/main" val="377528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y A Blockchain is a Better Application Server / Database Architecture |  by Daniel Larimer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29" y="486643"/>
            <a:ext cx="11849100" cy="605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37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Razlika izmenju klijentskog js i nodejs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029112"/>
              </p:ext>
            </p:extLst>
          </p:nvPr>
        </p:nvGraphicFramePr>
        <p:xfrm>
          <a:off x="1141413" y="2249488"/>
          <a:ext cx="9906000" cy="3505200"/>
        </p:xfrm>
        <a:graphic>
          <a:graphicData uri="http://schemas.openxmlformats.org/drawingml/2006/table">
            <a:tbl>
              <a:tblPr firstRow="1" bandRow="1">
                <a:tableStyleId>{5C22544A-7EE6-4342-B048-85BDC9FD1C3A}</a:tableStyleId>
              </a:tblPr>
              <a:tblGrid>
                <a:gridCol w="4953000"/>
                <a:gridCol w="4953000"/>
              </a:tblGrid>
              <a:tr h="370840">
                <a:tc>
                  <a:txBody>
                    <a:bodyPr/>
                    <a:lstStyle/>
                    <a:p>
                      <a:r>
                        <a:rPr lang="sr-Latn-RS" dirty="0" smtClean="0"/>
                        <a:t>Pregledač</a:t>
                      </a:r>
                      <a:endParaRPr lang="en-US" dirty="0"/>
                    </a:p>
                  </a:txBody>
                  <a:tcPr/>
                </a:tc>
                <a:tc>
                  <a:txBody>
                    <a:bodyPr/>
                    <a:lstStyle/>
                    <a:p>
                      <a:r>
                        <a:rPr lang="sr-Latn-RS" dirty="0" smtClean="0"/>
                        <a:t>Nodejs</a:t>
                      </a:r>
                      <a:endParaRPr lang="en-US" dirty="0"/>
                    </a:p>
                  </a:txBody>
                  <a:tcPr/>
                </a:tc>
              </a:tr>
              <a:tr h="370840">
                <a:tc>
                  <a:txBody>
                    <a:bodyPr/>
                    <a:lstStyle/>
                    <a:p>
                      <a:r>
                        <a:rPr lang="sr-Latn-RS" dirty="0" smtClean="0"/>
                        <a:t>DOM</a:t>
                      </a:r>
                      <a:endParaRPr lang="en-US" dirty="0"/>
                    </a:p>
                  </a:txBody>
                  <a:tcPr/>
                </a:tc>
                <a:tc>
                  <a:txBody>
                    <a:bodyPr/>
                    <a:lstStyle/>
                    <a:p>
                      <a:r>
                        <a:rPr lang="sr-Latn-RS" dirty="0" smtClean="0"/>
                        <a:t>nema DOM-a</a:t>
                      </a:r>
                      <a:endParaRPr lang="en-US" dirty="0"/>
                    </a:p>
                  </a:txBody>
                  <a:tcPr/>
                </a:tc>
              </a:tr>
              <a:tr h="370840">
                <a:tc>
                  <a:txBody>
                    <a:bodyPr/>
                    <a:lstStyle/>
                    <a:p>
                      <a:r>
                        <a:rPr lang="sr-Latn-RS" dirty="0" smtClean="0"/>
                        <a:t>window</a:t>
                      </a:r>
                      <a:endParaRPr lang="en-US" dirty="0"/>
                    </a:p>
                  </a:txBody>
                  <a:tcPr/>
                </a:tc>
                <a:tc>
                  <a:txBody>
                    <a:bodyPr/>
                    <a:lstStyle/>
                    <a:p>
                      <a:r>
                        <a:rPr lang="sr-Latn-RS" dirty="0" smtClean="0"/>
                        <a:t>nema window-a</a:t>
                      </a:r>
                      <a:endParaRPr lang="en-US" dirty="0"/>
                    </a:p>
                  </a:txBody>
                  <a:tcPr/>
                </a:tc>
              </a:tr>
              <a:tr h="370840">
                <a:tc>
                  <a:txBody>
                    <a:bodyPr/>
                    <a:lstStyle/>
                    <a:p>
                      <a:r>
                        <a:rPr lang="sr-Latn-RS" dirty="0" smtClean="0"/>
                        <a:t>interaktivne</a:t>
                      </a:r>
                      <a:r>
                        <a:rPr lang="sr-Latn-RS" baseline="0" dirty="0" smtClean="0"/>
                        <a:t> aplikacije</a:t>
                      </a:r>
                      <a:endParaRPr lang="en-US" dirty="0"/>
                    </a:p>
                  </a:txBody>
                  <a:tcPr/>
                </a:tc>
                <a:tc>
                  <a:txBody>
                    <a:bodyPr/>
                    <a:lstStyle/>
                    <a:p>
                      <a:r>
                        <a:rPr lang="sr-Latn-RS" dirty="0" smtClean="0"/>
                        <a:t>serverske aplikacije</a:t>
                      </a:r>
                      <a:endParaRPr lang="en-US" dirty="0"/>
                    </a:p>
                  </a:txBody>
                  <a:tcPr/>
                </a:tc>
              </a:tr>
              <a:tr h="370840">
                <a:tc>
                  <a:txBody>
                    <a:bodyPr/>
                    <a:lstStyle/>
                    <a:p>
                      <a:r>
                        <a:rPr lang="sr-Latn-RS" dirty="0" smtClean="0"/>
                        <a:t>korisnički interfejs</a:t>
                      </a:r>
                      <a:endParaRPr lang="en-US" dirty="0"/>
                    </a:p>
                  </a:txBody>
                  <a:tcPr/>
                </a:tc>
                <a:tc>
                  <a:txBody>
                    <a:bodyPr/>
                    <a:lstStyle/>
                    <a:p>
                      <a:r>
                        <a:rPr lang="sr-Latn-RS" dirty="0" smtClean="0"/>
                        <a:t>samo</a:t>
                      </a:r>
                      <a:r>
                        <a:rPr lang="sr-Latn-RS" baseline="0" dirty="0" smtClean="0"/>
                        <a:t> logika</a:t>
                      </a:r>
                      <a:endParaRPr lang="en-US" dirty="0"/>
                    </a:p>
                  </a:txBody>
                  <a:tcPr/>
                </a:tc>
              </a:tr>
              <a:tr h="370840">
                <a:tc>
                  <a:txBody>
                    <a:bodyPr/>
                    <a:lstStyle/>
                    <a:p>
                      <a:r>
                        <a:rPr lang="sr-Latn-RS" dirty="0" smtClean="0"/>
                        <a:t>nema</a:t>
                      </a:r>
                      <a:r>
                        <a:rPr lang="sr-Latn-RS" baseline="0" dirty="0" smtClean="0"/>
                        <a:t> rada sa fajlovima na računaru</a:t>
                      </a:r>
                      <a:endParaRPr lang="en-US" dirty="0"/>
                    </a:p>
                  </a:txBody>
                  <a:tcPr/>
                </a:tc>
                <a:tc>
                  <a:txBody>
                    <a:bodyPr/>
                    <a:lstStyle/>
                    <a:p>
                      <a:r>
                        <a:rPr lang="sr-Latn-RS" dirty="0" smtClean="0"/>
                        <a:t>može da</a:t>
                      </a:r>
                      <a:r>
                        <a:rPr lang="sr-Latn-RS" baseline="0" dirty="0" smtClean="0"/>
                        <a:t> kreira, čita, briše, menja fajlove na računaru (serveru)</a:t>
                      </a:r>
                      <a:endParaRPr lang="en-US" dirty="0"/>
                    </a:p>
                  </a:txBody>
                  <a:tcPr/>
                </a:tc>
              </a:tr>
              <a:tr h="370840">
                <a:tc>
                  <a:txBody>
                    <a:bodyPr/>
                    <a:lstStyle/>
                    <a:p>
                      <a:r>
                        <a:rPr lang="sr-Latn-RS" dirty="0" smtClean="0"/>
                        <a:t>zavisi od verzije pregledača</a:t>
                      </a:r>
                      <a:r>
                        <a:rPr lang="sr-Latn-RS" baseline="0" dirty="0" smtClean="0"/>
                        <a:t> i njegove podržanosti određenih funkcija</a:t>
                      </a:r>
                      <a:endParaRPr lang="en-US" dirty="0"/>
                    </a:p>
                  </a:txBody>
                  <a:tcPr/>
                </a:tc>
                <a:tc>
                  <a:txBody>
                    <a:bodyPr/>
                    <a:lstStyle/>
                    <a:p>
                      <a:r>
                        <a:rPr lang="sr-Latn-RS" dirty="0" smtClean="0"/>
                        <a:t>zavisi samo od nodejs</a:t>
                      </a:r>
                      <a:r>
                        <a:rPr lang="sr-Latn-RS" baseline="0" dirty="0" smtClean="0"/>
                        <a:t> verzije</a:t>
                      </a:r>
                      <a:endParaRPr lang="en-US" dirty="0"/>
                    </a:p>
                  </a:txBody>
                  <a:tcPr/>
                </a:tc>
              </a:tr>
              <a:tr h="370840">
                <a:tc>
                  <a:txBody>
                    <a:bodyPr/>
                    <a:lstStyle/>
                    <a:p>
                      <a:r>
                        <a:rPr lang="sr-Latn-RS" dirty="0" smtClean="0"/>
                        <a:t>ES6 modulu</a:t>
                      </a:r>
                      <a:endParaRPr lang="en-US" dirty="0"/>
                    </a:p>
                  </a:txBody>
                  <a:tcPr/>
                </a:tc>
                <a:tc>
                  <a:txBody>
                    <a:bodyPr/>
                    <a:lstStyle/>
                    <a:p>
                      <a:r>
                        <a:rPr lang="sr-Latn-RS" dirty="0" smtClean="0"/>
                        <a:t>commonjs moduli </a:t>
                      </a:r>
                      <a:endParaRPr lang="en-US" dirty="0"/>
                    </a:p>
                  </a:txBody>
                  <a:tcPr/>
                </a:tc>
              </a:tr>
            </a:tbl>
          </a:graphicData>
        </a:graphic>
      </p:graphicFrame>
    </p:spTree>
    <p:extLst>
      <p:ext uri="{BB962C8B-B14F-4D97-AF65-F5344CB8AC3E}">
        <p14:creationId xmlns:p14="http://schemas.microsoft.com/office/powerpoint/2010/main" val="1184477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Pokretanje nodejs programa</a:t>
            </a:r>
            <a:endParaRPr lang="en-US" dirty="0"/>
          </a:p>
        </p:txBody>
      </p:sp>
      <p:sp>
        <p:nvSpPr>
          <p:cNvPr id="3" name="Content Placeholder 2"/>
          <p:cNvSpPr>
            <a:spLocks noGrp="1"/>
          </p:cNvSpPr>
          <p:nvPr>
            <p:ph idx="1"/>
          </p:nvPr>
        </p:nvSpPr>
        <p:spPr/>
        <p:txBody>
          <a:bodyPr/>
          <a:lstStyle/>
          <a:p>
            <a:r>
              <a:rPr lang="sr-Latn-RS" dirty="0" smtClean="0"/>
              <a:t>Da bi pokrenuli node programe nije nam potreban html stranica. Potreban je samo instaliran node i bilo koji terminal.</a:t>
            </a:r>
          </a:p>
          <a:p>
            <a:r>
              <a:rPr lang="sr-Latn-RS" dirty="0" smtClean="0"/>
              <a:t>Kada otvorimo terminal u direktorijum gde nam se nalazi program dovoljno je pokrenuti naredbu </a:t>
            </a:r>
            <a:r>
              <a:rPr lang="sr-Latn-RS" i="1" dirty="0" smtClean="0"/>
              <a:t>node </a:t>
            </a:r>
            <a:r>
              <a:rPr lang="sr-Latn-RS" dirty="0" smtClean="0"/>
              <a:t>praćenu imenom fajla</a:t>
            </a:r>
            <a:endParaRPr lang="en-US" i="1" dirty="0"/>
          </a:p>
        </p:txBody>
      </p:sp>
      <p:pic>
        <p:nvPicPr>
          <p:cNvPr id="4" name="Picture 3"/>
          <p:cNvPicPr>
            <a:picLocks noChangeAspect="1"/>
          </p:cNvPicPr>
          <p:nvPr/>
        </p:nvPicPr>
        <p:blipFill>
          <a:blip r:embed="rId2"/>
          <a:stretch>
            <a:fillRect/>
          </a:stretch>
        </p:blipFill>
        <p:spPr>
          <a:xfrm>
            <a:off x="1141412" y="4294248"/>
            <a:ext cx="6220588" cy="1252538"/>
          </a:xfrm>
          <a:prstGeom prst="rect">
            <a:avLst/>
          </a:prstGeom>
        </p:spPr>
      </p:pic>
      <p:pic>
        <p:nvPicPr>
          <p:cNvPr id="5" name="Picture 4"/>
          <p:cNvPicPr>
            <a:picLocks noChangeAspect="1"/>
          </p:cNvPicPr>
          <p:nvPr/>
        </p:nvPicPr>
        <p:blipFill>
          <a:blip r:embed="rId3"/>
          <a:stretch>
            <a:fillRect/>
          </a:stretch>
        </p:blipFill>
        <p:spPr>
          <a:xfrm>
            <a:off x="158690" y="5678113"/>
            <a:ext cx="11291303" cy="530973"/>
          </a:xfrm>
          <a:prstGeom prst="rect">
            <a:avLst/>
          </a:prstGeom>
        </p:spPr>
      </p:pic>
    </p:spTree>
    <p:extLst>
      <p:ext uri="{BB962C8B-B14F-4D97-AF65-F5344CB8AC3E}">
        <p14:creationId xmlns:p14="http://schemas.microsoft.com/office/powerpoint/2010/main" val="254260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Globalne promenljive</a:t>
            </a:r>
            <a:endParaRPr lang="en-US" dirty="0"/>
          </a:p>
        </p:txBody>
      </p:sp>
      <p:sp>
        <p:nvSpPr>
          <p:cNvPr id="3" name="Content Placeholder 2"/>
          <p:cNvSpPr>
            <a:spLocks noGrp="1"/>
          </p:cNvSpPr>
          <p:nvPr>
            <p:ph idx="1"/>
          </p:nvPr>
        </p:nvSpPr>
        <p:spPr/>
        <p:txBody>
          <a:bodyPr/>
          <a:lstStyle/>
          <a:p>
            <a:r>
              <a:rPr lang="sr-Latn-RS" dirty="0" smtClean="0"/>
              <a:t>__dirname – putanja do trenutnog direktorijuma</a:t>
            </a:r>
          </a:p>
          <a:p>
            <a:r>
              <a:rPr lang="sr-Latn-RS" dirty="0" smtClean="0"/>
              <a:t>__filename – ime fajla</a:t>
            </a:r>
          </a:p>
          <a:p>
            <a:r>
              <a:rPr lang="sr-Latn-RS" dirty="0" smtClean="0"/>
              <a:t>require – commonjs verzija import-a (rad sa modulima)</a:t>
            </a:r>
          </a:p>
          <a:p>
            <a:r>
              <a:rPr lang="sr-Latn-RS" dirty="0" smtClean="0"/>
              <a:t>module – informaije o trenutnom modulu (fajlu) (kao što je export)</a:t>
            </a:r>
          </a:p>
          <a:p>
            <a:r>
              <a:rPr lang="sr-Latn-RS" dirty="0" smtClean="0"/>
              <a:t>proccess – informacije o okruženju u kom se program izvršava</a:t>
            </a:r>
            <a:endParaRPr lang="en-US" dirty="0"/>
          </a:p>
        </p:txBody>
      </p:sp>
    </p:spTree>
    <p:extLst>
      <p:ext uri="{BB962C8B-B14F-4D97-AF65-F5344CB8AC3E}">
        <p14:creationId xmlns:p14="http://schemas.microsoft.com/office/powerpoint/2010/main" val="847374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635</TotalTime>
  <Words>1005</Words>
  <Application>Microsoft Office PowerPoint</Application>
  <PresentationFormat>Widescreen</PresentationFormat>
  <Paragraphs>86</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Trebuchet MS</vt:lpstr>
      <vt:lpstr>Tw Cen MT</vt:lpstr>
      <vt:lpstr>Circuit</vt:lpstr>
      <vt:lpstr>Node.js</vt:lpstr>
      <vt:lpstr>Šta je node</vt:lpstr>
      <vt:lpstr>Zašto node?</vt:lpstr>
      <vt:lpstr>Instalacija</vt:lpstr>
      <vt:lpstr>Veb serveri i klijenti</vt:lpstr>
      <vt:lpstr>PowerPoint Presentation</vt:lpstr>
      <vt:lpstr>Razlika izmenju klijentskog js i nodejs</vt:lpstr>
      <vt:lpstr>Pokretanje nodejs programa</vt:lpstr>
      <vt:lpstr>Globalne promenljive</vt:lpstr>
      <vt:lpstr>PowerPoint Presentation</vt:lpstr>
      <vt:lpstr>Moduli u node-u</vt:lpstr>
      <vt:lpstr>Fajl somemodule.js</vt:lpstr>
      <vt:lpstr>Fajl app.js</vt:lpstr>
      <vt:lpstr>terminal</vt:lpstr>
      <vt:lpstr>Ugrađeni moduli</vt:lpstr>
      <vt:lpstr>os</vt:lpstr>
      <vt:lpstr>path</vt:lpstr>
      <vt:lpstr>FS - Sync</vt:lpstr>
      <vt:lpstr>Fs async</vt:lpstr>
      <vt:lpstr>http</vt:lpstr>
      <vt:lpstr>PowerPoint Presentation</vt:lpstr>
      <vt:lpstr>Npm</vt:lpstr>
      <vt:lpstr>Instalacija npm paketa</vt:lpstr>
      <vt:lpstr>Fajl package.json</vt:lpstr>
      <vt:lpstr>Package.json nakon npm init -y</vt:lpstr>
      <vt:lpstr>Package.json nakon npm i lodash</vt:lpstr>
      <vt:lpstr>Node_modules folder</vt:lpstr>
      <vt:lpstr>Uklanjanje paketa</vt:lpstr>
      <vt:lpstr>Upotreba paketa</vt:lpstr>
      <vt:lpstr>http</vt:lpstr>
      <vt:lpstr>Izgled zahteva i odgovora</vt:lpstr>
      <vt:lpstr>PowerPoint Presentation</vt:lpstr>
      <vt:lpstr>Statusni kodovi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Mihajlo Milojević</dc:creator>
  <cp:lastModifiedBy>Mihajlo Milojević</cp:lastModifiedBy>
  <cp:revision>30</cp:revision>
  <dcterms:created xsi:type="dcterms:W3CDTF">2022-10-30T18:34:38Z</dcterms:created>
  <dcterms:modified xsi:type="dcterms:W3CDTF">2022-11-01T19:10:48Z</dcterms:modified>
</cp:coreProperties>
</file>