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102" y="8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BCE4E5F-883C-4DAB-8A17-6F4592C1F320}" type="datetimeFigureOut">
              <a:rPr lang="ru-RU" smtClean="0"/>
              <a:t>22.12.2022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F6E2B44-4AFB-4666-99ED-84E855800794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7012450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E4E5F-883C-4DAB-8A17-6F4592C1F320}" type="datetimeFigureOut">
              <a:rPr lang="ru-RU" smtClean="0"/>
              <a:t>22.12.2022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E2B44-4AFB-4666-99ED-84E8558007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545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E4E5F-883C-4DAB-8A17-6F4592C1F320}" type="datetimeFigureOut">
              <a:rPr lang="ru-RU" smtClean="0"/>
              <a:t>22.12.2022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E2B44-4AFB-4666-99ED-84E8558007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1214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E4E5F-883C-4DAB-8A17-6F4592C1F320}" type="datetimeFigureOut">
              <a:rPr lang="ru-RU" smtClean="0"/>
              <a:t>22.12.2022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E2B44-4AFB-4666-99ED-84E8558007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1247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BCE4E5F-883C-4DAB-8A17-6F4592C1F320}" type="datetimeFigureOut">
              <a:rPr lang="ru-RU" smtClean="0"/>
              <a:t>22.12.2022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6E2B44-4AFB-4666-99ED-84E855800794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2811271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E4E5F-883C-4DAB-8A17-6F4592C1F320}" type="datetimeFigureOut">
              <a:rPr lang="ru-RU" smtClean="0"/>
              <a:t>22.12.2022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E2B44-4AFB-4666-99ED-84E8558007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7126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E4E5F-883C-4DAB-8A17-6F4592C1F320}" type="datetimeFigureOut">
              <a:rPr lang="ru-RU" smtClean="0"/>
              <a:t>22.12.2022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E2B44-4AFB-4666-99ED-84E8558007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9014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E4E5F-883C-4DAB-8A17-6F4592C1F320}" type="datetimeFigureOut">
              <a:rPr lang="ru-RU" smtClean="0"/>
              <a:t>22.12.2022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E2B44-4AFB-4666-99ED-84E8558007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4570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E4E5F-883C-4DAB-8A17-6F4592C1F320}" type="datetimeFigureOut">
              <a:rPr lang="ru-RU" smtClean="0"/>
              <a:t>22.12.2022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E2B44-4AFB-4666-99ED-84E8558007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1876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BCE4E5F-883C-4DAB-8A17-6F4592C1F320}" type="datetimeFigureOut">
              <a:rPr lang="ru-RU" smtClean="0"/>
              <a:t>22.12.2022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6E2B44-4AFB-4666-99ED-84E855800794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9704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BCE4E5F-883C-4DAB-8A17-6F4592C1F320}" type="datetimeFigureOut">
              <a:rPr lang="ru-RU" smtClean="0"/>
              <a:t>22.12.2022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6E2B44-4AFB-4666-99ED-84E855800794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88387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DBCE4E5F-883C-4DAB-8A17-6F4592C1F320}" type="datetimeFigureOut">
              <a:rPr lang="ru-RU" smtClean="0"/>
              <a:t>22.12.2022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7F6E2B44-4AFB-4666-99ED-84E855800794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47740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ДНК. Строение и функции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dirty="0" smtClean="0"/>
              <a:t>Подготовил: </a:t>
            </a:r>
          </a:p>
          <a:p>
            <a:pPr algn="r"/>
            <a:r>
              <a:rPr lang="ru-RU" dirty="0" smtClean="0"/>
              <a:t>Пустовалов Михаил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43930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Рисунок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873" y="2416548"/>
            <a:ext cx="2399835" cy="2302626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3493" y="2981126"/>
            <a:ext cx="3172098" cy="3133414"/>
          </a:xfrm>
          <a:prstGeom prst="rect">
            <a:avLst/>
          </a:prstGeom>
        </p:spPr>
      </p:pic>
      <p:cxnSp>
        <p:nvCxnSpPr>
          <p:cNvPr id="31" name="Прямая соединительная линия 30"/>
          <p:cNvCxnSpPr>
            <a:stCxn id="23" idx="3"/>
            <a:endCxn id="22" idx="1"/>
          </p:cNvCxnSpPr>
          <p:nvPr/>
        </p:nvCxnSpPr>
        <p:spPr>
          <a:xfrm flipV="1">
            <a:off x="8335885" y="1042328"/>
            <a:ext cx="307545" cy="112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Строение</a:t>
            </a:r>
            <a:endParaRPr lang="ru-RU" dirty="0"/>
          </a:p>
        </p:txBody>
      </p:sp>
      <p:pic>
        <p:nvPicPr>
          <p:cNvPr id="7" name="Picture 6" descr="https://himija-online.ru/wp-content/uploads/2018/06/%D0%BD%D1%83%D0%BA%D0%BB%D0%B5%D0%BE%D1%82%D0%B8%D0%B4_%D1%81%D0%B2%D1%8F%D0%B7%D0%B8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070" b="75692"/>
          <a:stretch/>
        </p:blipFill>
        <p:spPr bwMode="auto">
          <a:xfrm>
            <a:off x="1358506" y="2416547"/>
            <a:ext cx="2419004" cy="2302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5709" y="3475738"/>
            <a:ext cx="256168" cy="317904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7310476" y="4376493"/>
            <a:ext cx="510752" cy="34268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3978117" y="3449589"/>
            <a:ext cx="510752" cy="342680"/>
          </a:xfrm>
          <a:prstGeom prst="rect">
            <a:avLst/>
          </a:prstGeom>
        </p:spPr>
      </p:pic>
      <p:cxnSp>
        <p:nvCxnSpPr>
          <p:cNvPr id="17" name="Прямая соединительная линия 16"/>
          <p:cNvCxnSpPr/>
          <p:nvPr/>
        </p:nvCxnSpPr>
        <p:spPr>
          <a:xfrm flipV="1">
            <a:off x="6857996" y="4501662"/>
            <a:ext cx="452480" cy="287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Рисунок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43430" y="766064"/>
            <a:ext cx="3248478" cy="552527"/>
          </a:xfrm>
          <a:prstGeom prst="rect">
            <a:avLst/>
          </a:prstGeom>
        </p:spPr>
      </p:pic>
      <p:pic>
        <p:nvPicPr>
          <p:cNvPr id="23" name="Рисунок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75003" y="870987"/>
            <a:ext cx="260882" cy="365235"/>
          </a:xfrm>
          <a:prstGeom prst="rect">
            <a:avLst/>
          </a:prstGeom>
        </p:spPr>
      </p:pic>
      <p:cxnSp>
        <p:nvCxnSpPr>
          <p:cNvPr id="35" name="Прямая соединительная линия 34"/>
          <p:cNvCxnSpPr/>
          <p:nvPr/>
        </p:nvCxnSpPr>
        <p:spPr>
          <a:xfrm flipH="1">
            <a:off x="3341077" y="3620929"/>
            <a:ext cx="1147792" cy="0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Рисунок 3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46870" y="4921966"/>
            <a:ext cx="5571676" cy="1714807"/>
          </a:xfrm>
          <a:prstGeom prst="rect">
            <a:avLst/>
          </a:prstGeom>
        </p:spPr>
      </p:pic>
      <p:pic>
        <p:nvPicPr>
          <p:cNvPr id="41" name="Рисунок 4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8115" y="2978162"/>
            <a:ext cx="5571676" cy="1714807"/>
          </a:xfrm>
          <a:prstGeom prst="rect">
            <a:avLst/>
          </a:prstGeom>
        </p:spPr>
      </p:pic>
      <p:pic>
        <p:nvPicPr>
          <p:cNvPr id="42" name="Рисунок 4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8115" y="1259361"/>
            <a:ext cx="5571676" cy="1714807"/>
          </a:xfrm>
          <a:prstGeom prst="rect">
            <a:avLst/>
          </a:prstGeom>
        </p:spPr>
      </p:pic>
      <p:cxnSp>
        <p:nvCxnSpPr>
          <p:cNvPr id="39" name="Прямая соединительная линия 38"/>
          <p:cNvCxnSpPr/>
          <p:nvPr/>
        </p:nvCxnSpPr>
        <p:spPr>
          <a:xfrm flipH="1">
            <a:off x="1575643" y="2836985"/>
            <a:ext cx="1484080" cy="2334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9"/>
          <p:cNvCxnSpPr/>
          <p:nvPr/>
        </p:nvCxnSpPr>
        <p:spPr>
          <a:xfrm flipH="1">
            <a:off x="1529897" y="4530436"/>
            <a:ext cx="1529826" cy="5741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/>
          <p:cNvCxnSpPr/>
          <p:nvPr/>
        </p:nvCxnSpPr>
        <p:spPr>
          <a:xfrm flipH="1">
            <a:off x="1529895" y="5870432"/>
            <a:ext cx="1" cy="4766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Рисунок 5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H="1">
            <a:off x="6528676" y="4921966"/>
            <a:ext cx="5571676" cy="1714807"/>
          </a:xfrm>
          <a:prstGeom prst="rect">
            <a:avLst/>
          </a:prstGeom>
        </p:spPr>
      </p:pic>
      <p:pic>
        <p:nvPicPr>
          <p:cNvPr id="55" name="Рисунок 5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H="1">
            <a:off x="6559921" y="2978162"/>
            <a:ext cx="5571676" cy="1714807"/>
          </a:xfrm>
          <a:prstGeom prst="rect">
            <a:avLst/>
          </a:prstGeom>
        </p:spPr>
      </p:pic>
      <p:pic>
        <p:nvPicPr>
          <p:cNvPr id="56" name="Рисунок 5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H="1">
            <a:off x="6559921" y="1259361"/>
            <a:ext cx="5571676" cy="1714807"/>
          </a:xfrm>
          <a:prstGeom prst="rect">
            <a:avLst/>
          </a:prstGeom>
        </p:spPr>
      </p:pic>
      <p:cxnSp>
        <p:nvCxnSpPr>
          <p:cNvPr id="57" name="Прямая соединительная линия 56"/>
          <p:cNvCxnSpPr/>
          <p:nvPr/>
        </p:nvCxnSpPr>
        <p:spPr>
          <a:xfrm>
            <a:off x="10081846" y="2836985"/>
            <a:ext cx="1469802" cy="2334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57"/>
          <p:cNvCxnSpPr/>
          <p:nvPr/>
        </p:nvCxnSpPr>
        <p:spPr>
          <a:xfrm>
            <a:off x="10081846" y="4530436"/>
            <a:ext cx="1479975" cy="5501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58"/>
          <p:cNvCxnSpPr/>
          <p:nvPr/>
        </p:nvCxnSpPr>
        <p:spPr>
          <a:xfrm>
            <a:off x="11516074" y="6003015"/>
            <a:ext cx="1" cy="4766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Рисунок 6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69853" y="2752924"/>
            <a:ext cx="425470" cy="221244"/>
          </a:xfrm>
          <a:prstGeom prst="rect">
            <a:avLst/>
          </a:prstGeom>
        </p:spPr>
      </p:pic>
      <p:pic>
        <p:nvPicPr>
          <p:cNvPr id="70" name="Рисунок 6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69853" y="4488703"/>
            <a:ext cx="425470" cy="221244"/>
          </a:xfrm>
          <a:prstGeom prst="rect">
            <a:avLst/>
          </a:prstGeom>
        </p:spPr>
      </p:pic>
      <p:pic>
        <p:nvPicPr>
          <p:cNvPr id="71" name="Рисунок 7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flipH="1">
            <a:off x="9656376" y="2766144"/>
            <a:ext cx="425470" cy="221244"/>
          </a:xfrm>
          <a:prstGeom prst="rect">
            <a:avLst/>
          </a:prstGeom>
        </p:spPr>
      </p:pic>
      <p:pic>
        <p:nvPicPr>
          <p:cNvPr id="72" name="Рисунок 7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flipH="1">
            <a:off x="9623679" y="4488703"/>
            <a:ext cx="425470" cy="22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3444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3.33333E-6 L -0.01953 0.50857 " pathEditMode="relative" rAng="0" ptsTypes="AA">
                                      <p:cBhvr>
                                        <p:cTn id="3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7" y="25417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3.7037E-6 L -0.01068 0.50949 " pathEditMode="relative" rAng="0" ptsTypes="AA">
                                      <p:cBhvr>
                                        <p:cTn id="3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4" y="25463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2.22222E-6 L -0.01263 0.50787 " pathEditMode="relative" rAng="0" ptsTypes="AA">
                                      <p:cBhvr>
                                        <p:cTn id="3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8" y="25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0" dur="500" fill="hold"/>
                                        <p:tgtEl>
                                          <p:spTgt spid="31"/>
                                        </p:tgtEl>
                                      </p:cBhvr>
                                      <p:by x="10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00"/>
                            </p:stCondLst>
                            <p:childTnLst>
                              <p:par>
                                <p:cTn id="1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00"/>
                            </p:stCondLst>
                            <p:childTnLst>
                              <p:par>
                                <p:cTn id="1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0" name="Picture 12" descr="Аденин — Википедия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76" y="215900"/>
            <a:ext cx="3050676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Тимин — Википедия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208" y="76460"/>
            <a:ext cx="2955296" cy="3174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Гуанин — Википедия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253" y="3809779"/>
            <a:ext cx="3050676" cy="2272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Цитозин — Википедия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5808" y="3431589"/>
            <a:ext cx="1964843" cy="302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17452" y="1402090"/>
            <a:ext cx="1607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err="1" smtClean="0"/>
              <a:t>Аденин</a:t>
            </a:r>
            <a:endParaRPr lang="ru-RU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9114504" y="1402090"/>
            <a:ext cx="129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Тимин</a:t>
            </a:r>
            <a:endParaRPr lang="ru-RU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917452" y="4946155"/>
            <a:ext cx="1460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Гуанин</a:t>
            </a:r>
            <a:endParaRPr lang="ru-RU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9114504" y="4977410"/>
            <a:ext cx="35599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err="1" smtClean="0"/>
              <a:t>Цитозин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8678879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Комплементарность (биология) — Википедия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27663" y="0"/>
            <a:ext cx="987878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21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AutoShape 2" descr="7. Нуклеиновые кислоты. Строение и функции ДНК: Строение ДНК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4102" name="Picture 6" descr="Выделяем ДНК банана в домашних условиях / Хаб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75" y="7937"/>
            <a:ext cx="10347325" cy="6885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267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Транскрипция. Молекулярная биология. Часть 3 | Пикабу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0"/>
            <a:ext cx="11430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87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https://upload.wikimedia.org/wikipedia/commons/thumb/d/d0/DNA_replication_numbered.svg/1920px-DNA_replication_numbered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753" y="-371729"/>
            <a:ext cx="11099485" cy="5707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688258" y="5336049"/>
            <a:ext cx="1084498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Схематическое изображение процесса репликации, цифрами отмечены: (1) запаздывающая нить, (2) лидирующая нить, (3) ДНК-полимераза (</a:t>
            </a:r>
            <a:r>
              <a:rPr lang="ru-RU" dirty="0" err="1" smtClean="0"/>
              <a:t>Pol</a:t>
            </a:r>
            <a:r>
              <a:rPr lang="ru-RU" dirty="0" smtClean="0"/>
              <a:t>α), (4) ДНК-лигаза, (5) РНК-праймер, (6) праймаза, (7) фрагмент Оказаки, (8) ДНК-полимераза (Polδ), (9) хеликаза, (10) белки, связывающие одноцепочечную ДНК, (11) топоизомераза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881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75</TotalTime>
  <Words>87</Words>
  <Application>Microsoft Office PowerPoint</Application>
  <PresentationFormat>Широкоэкранный</PresentationFormat>
  <Paragraphs>9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0" baseType="lpstr">
      <vt:lpstr>Arial</vt:lpstr>
      <vt:lpstr>Franklin Gothic Book</vt:lpstr>
      <vt:lpstr>Crop</vt:lpstr>
      <vt:lpstr>ДНК. Строение и функции</vt:lpstr>
      <vt:lpstr>Строение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ДНК. Строение и функции</dc:title>
  <dc:creator>MihaiL</dc:creator>
  <cp:lastModifiedBy>MihaiL</cp:lastModifiedBy>
  <cp:revision>9</cp:revision>
  <dcterms:created xsi:type="dcterms:W3CDTF">2022-12-21T23:26:42Z</dcterms:created>
  <dcterms:modified xsi:type="dcterms:W3CDTF">2022-12-22T00:42:16Z</dcterms:modified>
</cp:coreProperties>
</file>