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4.jpeg" ContentType="image/jpe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51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41.xml.rels" ContentType="application/vnd.openxmlformats-package.relationships+xml"/>
  <Override PartName="/ppt/slides/_rels/slide39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1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178F1D4-8ACC-4924-A4DE-1095DBEE15B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74D9D5-AA92-4B22-BE3E-892AD85C321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319796-B885-4242-8958-0A07E2C9923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484015-9794-4FC0-8BC4-7C9A623DEF4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6519EA-3309-4239-B044-46FA01FDD3A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E5B356-9E00-4972-A6BF-8A8CFB6F4AA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0C4811-8B78-458A-985B-23F25E606DD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5EE6E7-206D-4A17-B895-CA2B08B10F9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4156C3-F7D0-4A01-956C-94F81A5A087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0C8C76-BD56-44BF-BC98-19872CB9B91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41FCB8-9F07-4A0C-8482-1302646808C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86562E-C5B9-4C47-91A4-52E3863EDE3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4771A5-00F7-4288-A14D-883D4845568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F5336-F7F2-4274-BDC0-0C7A3B1F0B9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4B864E-2D50-4342-AF5B-A3C74B55825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31ED39-0F5D-48B4-A420-4F2BD1BDC7E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4DF9C-60BA-40CD-8979-B63726CC002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BE8B51-F649-4DED-AB00-13889EECC39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33AB4C-3ED6-4D0E-8A0F-C4BB9F54E3B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05B58E-0154-46EE-87C2-ED42BCAC3C6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EE70DC-CF4E-49CD-8FBB-A6CFD84D1EC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8D534F-62A0-47B2-AA86-98DDB1E0706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E6F550-4F24-4096-8BF7-DFCCBE64C8F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3D2860-4108-4920-91B2-90C17DE2B94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F6742E-1430-4CF1-B2CA-C78BEE8CDB7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911602-4577-432F-AE88-48ED68B9D70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4E3646-FD6E-4BD1-8E58-BE91E7A8715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ED1A02-30E5-415F-8C3F-F8BABF6382C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D48B9-9DBC-4B03-91AA-79ABA573208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3DAF27-A2AC-436F-9153-5E83BE60715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5A680D-8E7C-4D4A-BEC5-D43C4AF1910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04BA40-41AE-4223-A08E-6A6FDBF4EBC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AC41E5-4AB8-4066-87C7-1CE373F952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ED866-A301-4D70-BAA8-B35408567F3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DECBAE-CBDE-4834-828F-92AE96704C0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DF750F-FA3A-4D43-AC91-0AF037BD1FE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A45FC2-64DA-470B-ABA5-50F75EC31D5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15D2E1-DC27-435E-BC3C-1414C62555A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80969E-CA6C-4795-AC11-7058B6F19101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CB9A7A-088C-439C-8032-EBB584B6BCB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1DF7A0-EB5A-4839-90E5-AB2029EF657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6E8B0F-F922-432B-978F-E793BF91136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5571E6-4D89-49D3-A958-A6674196714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F09038-E561-412B-8ED1-5EAF3C99DCB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2A17C3-CC1D-4A0E-BB09-3303A65DB63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463CC8-470B-4360-AE39-5AAFC38C642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64B7F9-095C-485E-B3D7-455C9FEF67A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EADB72-6980-4749-9583-2BB3902DCCC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51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54EBAD-257E-400E-A061-AA3D5EA9D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86CE35B-1D25-410B-A704-7670266F68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E69F23B-8622-4432-9C79-DE4135A68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116CC70-25A0-4038-9418-C5F9937D4E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D96B28-839C-4886-952A-969EC2A577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FB9773-D898-45F4-83CA-399F40E4B6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A4FABD-7844-4C44-9606-8AFA97A6A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E65ECE-D376-4319-8A85-B908FFED7D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2253EBF-8AA2-42DF-8E4F-D0DA29642D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5BADE4-2226-42A6-8EEB-300FBA3A94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FF4305F-8366-4CD1-9F9B-A47B013C6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8E23412-463F-4ED1-A149-302BD1B2F0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C9562E-C966-4551-93E5-F1864F997F7E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 vert="eaVert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 vert="eaVer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28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9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1CB37FD-9DE0-447E-9F1F-D96EAD774463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dt" idx="30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31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2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C15135C-3C90-4C8F-94D2-2F479DB5E3DA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33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BE10FA-DF2A-44C8-927B-8D9393570129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  <p:sldLayoutId id="2147483652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/>
          <p:nvPr/>
        </p:nvPicPr>
        <p:blipFill>
          <a:blip r:embed="rId3"/>
          <a:stretch/>
        </p:blipFill>
        <p:spPr>
          <a:xfrm>
            <a:off x="1013400" y="547920"/>
            <a:ext cx="10138320" cy="38156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9071B7F-1164-494E-BC5F-884E0B076EE9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0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1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9A6DEA-7786-474E-BCF7-9D8ED303F3E0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12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0"/>
          <p:cNvSpPr/>
          <p:nvPr/>
        </p:nvSpPr>
        <p:spPr>
          <a:xfrm>
            <a:off x="990360" y="88488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sto MT"/>
                <a:ea typeface="DejaVu Sans"/>
              </a:rPr>
              <a:t>“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TextBox 12"/>
          <p:cNvSpPr/>
          <p:nvPr/>
        </p:nvSpPr>
        <p:spPr>
          <a:xfrm>
            <a:off x="10501920" y="292824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alisto MT"/>
                <a:ea typeface="DejaVu Sans"/>
              </a:rPr>
              <a:t>”</a:t>
            </a:r>
            <a:endParaRPr b="0" lang="en-US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3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4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4728CB2-ADF8-4501-B84A-442F81F88AE6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15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16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17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B3DFB33-2E62-43A5-9383-309798BA8DDA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dt" idx="18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9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0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DDF1951-A47D-4457-9C13-022C4C69042D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21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 descr="Slate-V2-HD-3colPhotoInset.png"/>
          <p:cNvPicPr/>
          <p:nvPr/>
        </p:nvPicPr>
        <p:blipFill>
          <a:blip r:embed="rId3"/>
          <a:stretch/>
        </p:blipFill>
        <p:spPr>
          <a:xfrm>
            <a:off x="897480" y="1818360"/>
            <a:ext cx="3338280" cy="184680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35" descr="Slate-V2-HD-3colPhotoInset.png"/>
          <p:cNvPicPr/>
          <p:nvPr/>
        </p:nvPicPr>
        <p:blipFill>
          <a:blip r:embed="rId4"/>
          <a:stretch/>
        </p:blipFill>
        <p:spPr>
          <a:xfrm>
            <a:off x="4402440" y="1818360"/>
            <a:ext cx="3338280" cy="184680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36" descr="Slate-V2-HD-3colPhotoInset.png"/>
          <p:cNvPicPr/>
          <p:nvPr/>
        </p:nvPicPr>
        <p:blipFill>
          <a:blip r:embed="rId5"/>
          <a:stretch/>
        </p:blipFill>
        <p:spPr>
          <a:xfrm>
            <a:off x="7934040" y="1818360"/>
            <a:ext cx="3338280" cy="184680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22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3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1067C71-B0DD-43FA-B43A-D3BD61EBB0BA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dt" idx="24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3320" y="609480"/>
            <a:ext cx="10349640" cy="969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3320" y="1732320"/>
            <a:ext cx="10349640" cy="40575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0" rIns="0" tIns="0" bIns="0" anchor="t" vert="eaVer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25"/>
          </p:nvPr>
        </p:nvSpPr>
        <p:spPr>
          <a:xfrm>
            <a:off x="913320" y="5883120"/>
            <a:ext cx="667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26"/>
          </p:nvPr>
        </p:nvSpPr>
        <p:spPr>
          <a:xfrm>
            <a:off x="10511280" y="5883120"/>
            <a:ext cx="752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D9F47A-8C56-4178-8F97-C851D8BFAD26}" type="slidenum">
              <a:rPr b="0" lang="fr-FR" sz="1000" spc="-1" strike="noStrike">
                <a:solidFill>
                  <a:schemeClr val="dk1">
                    <a:lumMod val="95000"/>
                  </a:schemeClr>
                </a:solidFill>
                <a:latin typeface="Calisto MT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dt" idx="27"/>
          </p:nvPr>
        </p:nvSpPr>
        <p:spPr>
          <a:xfrm>
            <a:off x="7676640" y="5883120"/>
            <a:ext cx="2741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moncoachdata/MasterClass_DS_ML/main/fandango_scrape.csv" TargetMode="Externa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400" cy="3867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5400" spc="-1" strike="noStrike">
                <a:solidFill>
                  <a:srgbClr val="ffffff"/>
                </a:solidFill>
                <a:latin typeface="Calisto MT"/>
              </a:rPr>
              <a:t>CAPSTONE : </a:t>
            </a:r>
            <a:br>
              <a:rPr sz="5400"/>
            </a:br>
            <a:r>
              <a:rPr b="1" lang="fr-FR" sz="5400" spc="-1" strike="noStrike">
                <a:solidFill>
                  <a:srgbClr val="ffffff"/>
                </a:solidFill>
                <a:latin typeface="Calisto MT"/>
              </a:rPr>
              <a:t>Overview of the directed study</a:t>
            </a:r>
            <a:br>
              <a:rPr sz="5400"/>
            </a:b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Visualize the number of film par year with a graphic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sns.countplot(x = 'YEAR', data = fandango, palette = 'tab10')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22160" y="914400"/>
            <a:ext cx="6850440" cy="46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‘YEAR’, and the y-axis represents the number of film.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see that most of the film in the dataframe fandango was released on 2015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KDE diagram between ‘STARS’ and ‘RATING’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 fontScale="93333" lnSpcReduction="10000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sns.kdeplot(data = fandango, x = 'RATING', fill = True, clip = (0, 5), label = 'Note réelle')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sns.kdeplot(data = fandango, x = 'STARS', fill = True, clip = (0, 5), label = "Nombre d'étoiles affichées")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plt.legend()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plt.xlim(0, 5.5)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8360" y="1532880"/>
            <a:ext cx="12188520" cy="395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‘RATING’ and ‘STARS’, and the y-axis represents the density of both.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distribution of both is left-skewed  with a peak around 0.6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count plot to display the number of difference between ‘STARS’ and ‘RATING’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fandango['STARS_DIFF'] = round(fandango['STARS'] - fandango['RATING'], 1)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sns.countplot(data = fandango, x = 'STARS_DIFF', palette = 'magma')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54720" y="1071000"/>
            <a:ext cx="12188520" cy="441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‘STAR_DIFF’ which is the difference between ‘STARS’ and ‘RATING’ , and the y-axis represents the number of times of each differences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Although, the difference with high count is STAR_DIFF = 0.0, we can see that there’s difference with STAR_DIFF = 1.0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47880" y="1132920"/>
            <a:ext cx="10131840" cy="3867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5400" spc="-1" strike="noStrike">
                <a:solidFill>
                  <a:srgbClr val="ffffff"/>
                </a:solidFill>
                <a:latin typeface="Calisto MT"/>
              </a:rPr>
              <a:t>PART III :</a:t>
            </a:r>
            <a:br>
              <a:rPr sz="5400"/>
            </a:br>
            <a:r>
              <a:rPr b="0" lang="fr-FR" sz="5400" spc="-1" strike="noStrike">
                <a:solidFill>
                  <a:srgbClr val="ffffff"/>
                </a:solidFill>
                <a:latin typeface="Calisto MT"/>
              </a:rPr>
              <a:t>Comparison of Fandango ratings with other platforms</a:t>
            </a:r>
            <a:br>
              <a:rPr sz="5400"/>
            </a:b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160" y="1122480"/>
            <a:ext cx="9140400" cy="3867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5400" spc="-1" strike="noStrike">
                <a:solidFill>
                  <a:srgbClr val="ffffff"/>
                </a:solidFill>
                <a:latin typeface="Calisto MT"/>
              </a:rPr>
              <a:t>PART I 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:</a:t>
            </a:r>
            <a:br>
              <a:rPr sz="5400"/>
            </a:br>
            <a:r>
              <a:rPr b="0" lang="en-US" sz="5400" spc="-1" strike="noStrike">
                <a:solidFill>
                  <a:srgbClr val="ffffff"/>
                </a:solidFill>
                <a:latin typeface="Arial"/>
              </a:rPr>
              <a:t>Understanding the contexts and the data</a:t>
            </a:r>
            <a:br>
              <a:rPr sz="5400"/>
            </a:b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Read All_sites_scores.csv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url = 'https://raw.githubusercontent.com/moncoachdata/MasterClass_DS_ML/main/all_sites_scores.csv'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all_sites = pd.read_csv(url)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codes above allow to read the all_sites_scores.csv dataframe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scatter plot between ‘RottenTomatoes’ and ‘RottenTomatoes_User’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sns.scatterplot(x = 'RottenTomatoes', y = 'RottenTomatoes_User', data = all_sites)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plt.xlim(0, 100)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8360" y="843480"/>
            <a:ext cx="12188520" cy="52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‘RottenTomatoes’ , and the y-axis represents the columns ‘RottenTomatoes_User’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There appears to be a positive correlation between RottenTomatoes and RottenTomatoes_User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Display the differences distribution between ‘RottenTomatoes’ ‘and RottenTomatoes_User’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14400" y="2282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all_sites['Rotten_Diff'] = all_sites['RottenTomatoes'] – all_sites['RottenTomatoes_User']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sns.displot(x = 'Rotten_Diff', data = all_sites, kde = True, bins = 25)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plt.title('Distribution des notes RT - RT_User')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plt.ylim(0,20.5)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8360" y="685440"/>
            <a:ext cx="12188520" cy="551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‘Rotten_Diff’ which is the difference between ‘RottenTomatoes’ and ‘RottenTomatoes_User’ of the all_sites dataframe , and the y-axis represents the number of each differences.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diagram is unimodal with a peak ~ 20 in Rotten_Diff = 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spread is fairly narrow, with the majority of Rotten_Diff between -40 and 25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also see some outliers in the diagram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Display absolute values of ‘Rotten_Diff’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rotten_Diff_abs = all_sites['Rotten_Diff'].abs()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sns.displot(x = rotten_Diff_abs, kde = True, bins = 25)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plt.title('Différence absolue entre les notes des critiques RT et les notes des utilisateurs de RT')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8360" y="681840"/>
            <a:ext cx="12188520" cy="55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absolute values of the columns ‘Rotten_Diff’ , and the y-axis represents the number of each differences.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diagram is right-skewed with a peak ~ 17.5 in Rotten_Diff = 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spread is fairly narrow, with the majority of Rotten_Diff between 0 and 40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also see outliers in the diagram with Rotten_Diff &gt; 60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Importation of useful libraries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import pandas as pd </a:t>
            </a:r>
            <a:r>
              <a:rPr b="0" i="1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: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importation of the pandas library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import seaborn as sns</a:t>
            </a:r>
            <a:r>
              <a:rPr b="0" i="1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 :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importation of the seaborn library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import matplotlib.pyplot as plt</a:t>
            </a:r>
            <a:r>
              <a:rPr b="0" i="1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 :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importation of matplotlib library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import math </a:t>
            </a:r>
            <a:r>
              <a:rPr b="0" i="1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: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importation of mathematics library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scatter plot between ‘Metacritic’ and ‘Metacritic_User’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sns.scatterplot(data = all_sites, x = 'Metacritic', y = 'Metacritic_User')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plt.xlim(0, 100)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plt.ylim(0, 10)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18360" y="685800"/>
            <a:ext cx="12188520" cy="52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‘Metacritic’ , and the y-axis represents the columns ‘Metacritic_User’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There appears to be a positive correlation between Metacritic and Metacritic_User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Datas are mostly clustered between 20 and 100 on the x-axis, but there is outlier on  0 &lt; Metacritic &lt;  20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scatter plot between ‘Metacritic_user_vote_count’ and ‘IMDB_user_vote_count’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sns.scatterplot(data = all_sites, x = 'Metacritic_user_vote_count', y = 'IMDB_user_vote_count')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18360" y="914400"/>
            <a:ext cx="12188520" cy="512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‘Metacritic_user_vote_count’ , and the y-axis represents the columns ‘IMDB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_user_vote_count’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There appears to be a positive correlation between Metacritic and Metacritic_User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Datas are mostly clustered between 0 and 400 on the x-axis, but there are few outliers  like on Metacritic_user_vote_count &gt; 2000 or on 300000&lt;IMDB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_user_vote_count &lt;350000 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diagram of comparison between scores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norm_scores = fusion[['STARS', 'RATING', 'RT_Norm', 'RTU_Norm', 'Meta_Norm', 'Meta_U_Norm', 'IMDB_Norm']]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sns.kdeplot(data = norm_scores, fill = True, clip = (0, 5))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plt.xlim(-0.5, 5.5)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-107280" y="1076400"/>
            <a:ext cx="12188520" cy="48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see that the distribution of fandango is the most unequal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However, the distribution of RottenTomatoes is the most uniform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Display the comparison of RottenTomatoes and fandango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sns.kdeplot(data = norm_scores[['RT_Norm', 'STARS']], fill = True, clip = (0, 5))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plt.xlim(-0.5, 5.5)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47880" y="1132920"/>
            <a:ext cx="10131840" cy="386748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b">
            <a:normAutofit fontScale="89999"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5400" spc="-1" strike="noStrike">
                <a:solidFill>
                  <a:srgbClr val="ffffff"/>
                </a:solidFill>
                <a:latin typeface="Calisto MT"/>
              </a:rPr>
              <a:t>PART II :</a:t>
            </a:r>
            <a:br>
              <a:rPr sz="5400"/>
            </a:br>
            <a:r>
              <a:rPr b="0" lang="fr-FR" sz="5400" spc="-1" strike="noStrike">
                <a:solidFill>
                  <a:srgbClr val="ffffff"/>
                </a:solidFill>
                <a:latin typeface="Calisto MT"/>
              </a:rPr>
              <a:t>Exploring Fandango's displayed scores compared to actual user ratings</a:t>
            </a:r>
            <a:br>
              <a:rPr sz="5400"/>
            </a:b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-107280" y="1397160"/>
            <a:ext cx="12188520" cy="486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see that there’s big difference between the uniformity of RottenTomatoes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and fandango scores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density peak of RottenTomatoes is around 0.15 and for fandango is around </a:t>
            </a: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0.40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comparison histogram of every normalized scores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sns.histplot(data = norm_scores, palette = 'tab20', bins = 50)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plt.xlim(-0.5, 5.5)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-72720" y="1023480"/>
            <a:ext cx="12188520" cy="492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diagram is left-skewed with a peak around 55 and it is fandango scores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clustermap of normalized scores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sns.clustermap(norm_scores)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2596320" y="27000"/>
            <a:ext cx="6781320" cy="679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We can see that Fandango rates movies much more generously than other platforms in the clustermap.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213696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Visualize notes distribution of top 10 worst films in function of RottenTomatoes scores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914400" y="27867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norm_scores['FILM'] = fusion['FILM']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RT_rates = norm_scores.sort_values(by = 'RT_Norm', ascending = True).head(10)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sns.kdeplot(data = RT_rates, fill = True, clip = (0, 5))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0" y="914400"/>
            <a:ext cx="12188520" cy="508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Read the file fandango_scrape.csv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Url = '</a:t>
            </a:r>
            <a:r>
              <a:rPr b="0" i="1" lang="en-US" sz="1600" spc="-1" strike="noStrike">
                <a:solidFill>
                  <a:srgbClr val="ff6d6d"/>
                </a:solidFill>
                <a:latin typeface="Calisto MT"/>
                <a:ea typeface="Noto Sans CJK SC"/>
                <a:hlinkClick r:id="rId1"/>
              </a:rPr>
              <a:t>https://raw.githubusercontent.com/moncoachdata/MasterClass_DS_ML/main/fandango_scrape.csv</a:t>
            </a:r>
            <a:r>
              <a:rPr b="0" i="1" lang="en-US" sz="16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'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fandango = pd.read_csv(url)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codes above allow to read fandango_scrape.csv file in the fandango dataframe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Since that the distribution is in function of RottenTomatoes scores, we can see that the most high density is RT_norm which is situate between 0 and 0.9 in x-axis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Fandango has the most good score for the top 10 worst films which situate between 2.5 and 5 in x-axis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689760" y="1501560"/>
            <a:ext cx="10511640" cy="388944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CONCLUSION :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Fandango gives very good score for many bad films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 : Taken 3. Fandango gave 4.5 stars for a film which has average rating of 1.86 in the others platforms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scatter plot between RATING and VOTES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sns.scatterplot(x = 'RATING', y = 'VOTES', data = fandango)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plt.show()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28240" y="895320"/>
            <a:ext cx="11503080" cy="48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837720" y="68580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x-axis represents the columns ‘RATING’, and the y-axis represents the columns ‘VOTES’.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Most of data are clustered between 2 and 5 on the x-axis, but there are few outliers.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There appears to be a positive correlation between RATING and VOTES, as higher values of RATING are associated with higher values of VOTES.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Although, the correlation is positive, it appears to be minimal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3320" y="377640"/>
            <a:ext cx="10349640" cy="144720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Calisto MT"/>
              </a:rPr>
              <a:t>Task  : </a:t>
            </a:r>
            <a:r>
              <a:rPr b="1" lang="fr-FR" sz="4000" spc="-1" strike="noStrike">
                <a:solidFill>
                  <a:srgbClr val="ffffff"/>
                </a:solidFill>
                <a:latin typeface="Helvetica Neue"/>
              </a:rPr>
              <a:t>Create new columns ‘YEAR’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7720" y="1825560"/>
            <a:ext cx="10511640" cy="4803120"/>
          </a:xfrm>
          <a:prstGeom prst="rect">
            <a:avLst/>
          </a:prstGeom>
          <a:noFill/>
          <a:ln w="0">
            <a:noFill/>
          </a:ln>
          <a:effectLst>
            <a:outerShdw dist="0" dir="0" blurRad="25560" rotWithShape="0">
              <a:srgbClr val="000000">
                <a:alpha val="46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Solution : 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6d6d"/>
                </a:solidFill>
                <a:latin typeface="Calisto MT"/>
                <a:ea typeface="Noto Sans CJK SC"/>
              </a:rPr>
              <a:t>fandango['YEAR'] = fandango['FILM'].str.split('(').str[-1]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sto MT"/>
                <a:ea typeface="Noto Sans CJK SC"/>
              </a:rPr>
              <a:t>The codes above allow to add new columns named ‘YEAR’ in the dataframe of fandango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rdoise">
  <a:themeElements>
    <a:clrScheme name="Ardois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260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2025-04-03T17:26:19Z</dcterms:created>
  <dc:creator>Mihavana Anjara</dc:creator>
  <dc:description/>
  <dc:language>en-US</dc:language>
  <cp:lastModifiedBy/>
  <dcterms:modified xsi:type="dcterms:W3CDTF">2025-04-11T15:09:56Z</dcterms:modified>
  <cp:revision>34</cp:revision>
  <dc:subject/>
  <dc:title>Analyse de Données avec Pandas:  Présentation du Travail Dirigé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Grand écran</vt:lpwstr>
  </property>
  <property fmtid="{D5CDD505-2E9C-101B-9397-08002B2CF9AE}" pid="4" name="Slides">
    <vt:r8>22</vt:r8>
  </property>
</Properties>
</file>