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1A37D-8A66-42E1-B563-C4E04D2986F8}" type="datetimeFigureOut">
              <a:rPr lang="fr-FR" smtClean="0"/>
              <a:t>04/04/2025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DB6A7-FF9D-462B-9116-D8DFC5B535ED}" type="slidenum">
              <a:rPr lang="fr-FR" smtClean="0"/>
              <a:t>‹N°›</a:t>
            </a:fld>
            <a:endParaRPr lang="fr-FR"/>
          </a:p>
        </p:txBody>
      </p:sp>
    </p:spTree>
    <p:extLst>
      <p:ext uri="{BB962C8B-B14F-4D97-AF65-F5344CB8AC3E}">
        <p14:creationId xmlns:p14="http://schemas.microsoft.com/office/powerpoint/2010/main" val="4128489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47DB6A7-FF9D-462B-9116-D8DFC5B535ED}" type="slidenum">
              <a:rPr lang="fr-FR" smtClean="0"/>
              <a:t>2</a:t>
            </a:fld>
            <a:endParaRPr lang="fr-FR"/>
          </a:p>
        </p:txBody>
      </p:sp>
    </p:spTree>
    <p:extLst>
      <p:ext uri="{BB962C8B-B14F-4D97-AF65-F5344CB8AC3E}">
        <p14:creationId xmlns:p14="http://schemas.microsoft.com/office/powerpoint/2010/main" val="2735798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0266720-6E79-4444-B152-A5628951BD2A}" type="datetimeFigureOut">
              <a:rPr lang="fr-FR" smtClean="0"/>
              <a:t>04/04/2025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107958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0266720-6E79-4444-B152-A5628951BD2A}" type="datetimeFigureOut">
              <a:rPr lang="fr-FR" smtClean="0"/>
              <a:t>04/04/2025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1376811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0266720-6E79-4444-B152-A5628951BD2A}" type="datetimeFigureOut">
              <a:rPr lang="fr-FR" smtClean="0"/>
              <a:t>04/04/2025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1247208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0266720-6E79-4444-B152-A5628951BD2A}" type="datetimeFigureOut">
              <a:rPr lang="fr-FR" smtClean="0"/>
              <a:t>04/04/2025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3DDAA4C-8225-4E80-B783-84151D21F6C0}"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4258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0266720-6E79-4444-B152-A5628951BD2A}" type="datetimeFigureOut">
              <a:rPr lang="fr-FR" smtClean="0"/>
              <a:t>04/04/2025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4102417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0266720-6E79-4444-B152-A5628951BD2A}" type="datetimeFigureOut">
              <a:rPr lang="fr-FR" smtClean="0"/>
              <a:t>04/04/2025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1108471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0266720-6E79-4444-B152-A5628951BD2A}" type="datetimeFigureOut">
              <a:rPr lang="fr-FR" smtClean="0"/>
              <a:t>04/04/2025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1536165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0266720-6E79-4444-B152-A5628951BD2A}" type="datetimeFigureOut">
              <a:rPr lang="fr-FR" smtClean="0"/>
              <a:t>04/04/2025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1469392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0266720-6E79-4444-B152-A5628951BD2A}" type="datetimeFigureOut">
              <a:rPr lang="fr-FR" smtClean="0"/>
              <a:t>04/04/2025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320097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0266720-6E79-4444-B152-A5628951BD2A}" type="datetimeFigureOut">
              <a:rPr lang="fr-FR" smtClean="0"/>
              <a:t>04/04/2025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160018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0266720-6E79-4444-B152-A5628951BD2A}" type="datetimeFigureOut">
              <a:rPr lang="fr-FR" smtClean="0"/>
              <a:t>04/04/2025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1369555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0266720-6E79-4444-B152-A5628951BD2A}" type="datetimeFigureOut">
              <a:rPr lang="fr-FR" smtClean="0"/>
              <a:t>04/04/2025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923747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0266720-6E79-4444-B152-A5628951BD2A}" type="datetimeFigureOut">
              <a:rPr lang="fr-FR" smtClean="0"/>
              <a:t>04/04/2025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89886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0266720-6E79-4444-B152-A5628951BD2A}" type="datetimeFigureOut">
              <a:rPr lang="fr-FR" smtClean="0"/>
              <a:t>04/04/2025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123645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66720-6E79-4444-B152-A5628951BD2A}" type="datetimeFigureOut">
              <a:rPr lang="fr-FR" smtClean="0"/>
              <a:t>04/04/2025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294704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0266720-6E79-4444-B152-A5628951BD2A}" type="datetimeFigureOut">
              <a:rPr lang="fr-FR" smtClean="0"/>
              <a:t>04/04/2025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248111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0266720-6E79-4444-B152-A5628951BD2A}" type="datetimeFigureOut">
              <a:rPr lang="fr-FR" smtClean="0"/>
              <a:t>04/04/2025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3DDAA4C-8225-4E80-B783-84151D21F6C0}" type="slidenum">
              <a:rPr lang="fr-FR" smtClean="0"/>
              <a:t>‹N°›</a:t>
            </a:fld>
            <a:endParaRPr lang="fr-FR"/>
          </a:p>
        </p:txBody>
      </p:sp>
    </p:spTree>
    <p:extLst>
      <p:ext uri="{BB962C8B-B14F-4D97-AF65-F5344CB8AC3E}">
        <p14:creationId xmlns:p14="http://schemas.microsoft.com/office/powerpoint/2010/main" val="1047204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0266720-6E79-4444-B152-A5628951BD2A}" type="datetimeFigureOut">
              <a:rPr lang="fr-FR" smtClean="0"/>
              <a:t>04/04/2025</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3DDAA4C-8225-4E80-B783-84151D21F6C0}" type="slidenum">
              <a:rPr lang="fr-FR" smtClean="0"/>
              <a:t>‹N°›</a:t>
            </a:fld>
            <a:endParaRPr lang="fr-FR"/>
          </a:p>
        </p:txBody>
      </p:sp>
    </p:spTree>
    <p:extLst>
      <p:ext uri="{BB962C8B-B14F-4D97-AF65-F5344CB8AC3E}">
        <p14:creationId xmlns:p14="http://schemas.microsoft.com/office/powerpoint/2010/main" val="15233648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90885-9370-4D53-8E14-D61659A6BDF2}"/>
              </a:ext>
            </a:extLst>
          </p:cNvPr>
          <p:cNvSpPr>
            <a:spLocks noGrp="1"/>
          </p:cNvSpPr>
          <p:nvPr>
            <p:ph type="ctrTitle"/>
          </p:nvPr>
        </p:nvSpPr>
        <p:spPr>
          <a:xfrm>
            <a:off x="1524000" y="1122362"/>
            <a:ext cx="9144000" cy="3868737"/>
          </a:xfrm>
        </p:spPr>
        <p:txBody>
          <a:bodyPr>
            <a:normAutofit fontScale="90000"/>
          </a:bodyPr>
          <a:lstStyle/>
          <a:p>
            <a:r>
              <a:rPr lang="fr-FR" b="1" dirty="0"/>
              <a:t>Analyse de Données avec Pandas: </a:t>
            </a:r>
            <a:br>
              <a:rPr lang="fr-FR" b="1" dirty="0"/>
            </a:br>
            <a:r>
              <a:rPr lang="fr-FR" b="1" dirty="0"/>
              <a:t>Présentation du Travail Dirigé</a:t>
            </a:r>
            <a:br>
              <a:rPr lang="fr-FR" b="1" dirty="0"/>
            </a:br>
            <a:endParaRPr lang="fr-FR" dirty="0"/>
          </a:p>
        </p:txBody>
      </p:sp>
    </p:spTree>
    <p:extLst>
      <p:ext uri="{BB962C8B-B14F-4D97-AF65-F5344CB8AC3E}">
        <p14:creationId xmlns:p14="http://schemas.microsoft.com/office/powerpoint/2010/main" val="111156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733425" y="579437"/>
            <a:ext cx="10725150" cy="3394075"/>
          </a:xfrm>
        </p:spPr>
        <p:txBody>
          <a:bodyPr>
            <a:normAutofit fontScale="92500"/>
          </a:bodyPr>
          <a:lstStyle/>
          <a:p>
            <a:r>
              <a:rPr lang="en-US" sz="3200" dirty="0"/>
              <a:t> </a:t>
            </a:r>
            <a:r>
              <a:rPr lang="fr-FR" sz="3200" dirty="0"/>
              <a:t>ADR (</a:t>
            </a:r>
            <a:r>
              <a:rPr lang="fr-FR" sz="3200" dirty="0" err="1"/>
              <a:t>Average</a:t>
            </a:r>
            <a:r>
              <a:rPr lang="fr-FR" sz="3200" dirty="0"/>
              <a:t> Daily Rate) représente le prix moyen par nuit.</a:t>
            </a:r>
          </a:p>
          <a:p>
            <a:r>
              <a:rPr lang="fr-FR" sz="3200" dirty="0"/>
              <a:t>(Nuits week-end + Nuits en semaine) donnent le nombre total de nuits du séjour.</a:t>
            </a:r>
          </a:p>
          <a:p>
            <a:r>
              <a:rPr lang="fr-FR" sz="3200" dirty="0"/>
              <a:t>La moyenne de tous ces coûts totaux est ensuite calculée et arrondie à 2 décimales.</a:t>
            </a:r>
          </a:p>
          <a:p>
            <a:r>
              <a:rPr lang="fr-FR" sz="3200" dirty="0"/>
              <a:t>Résultat final : Montant moyen payé par séjour.</a:t>
            </a:r>
            <a:endParaRPr lang="en-US" sz="3200" dirty="0"/>
          </a:p>
        </p:txBody>
      </p:sp>
    </p:spTree>
    <p:extLst>
      <p:ext uri="{BB962C8B-B14F-4D97-AF65-F5344CB8AC3E}">
        <p14:creationId xmlns:p14="http://schemas.microsoft.com/office/powerpoint/2010/main" val="3721968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88D64-D6D3-4B14-A930-7C410466B58B}"/>
              </a:ext>
            </a:extLst>
          </p:cNvPr>
          <p:cNvSpPr>
            <a:spLocks noGrp="1"/>
          </p:cNvSpPr>
          <p:nvPr>
            <p:ph type="title"/>
          </p:nvPr>
        </p:nvSpPr>
        <p:spPr>
          <a:xfrm>
            <a:off x="838200" y="365124"/>
            <a:ext cx="10515600" cy="2101851"/>
          </a:xfrm>
        </p:spPr>
        <p:txBody>
          <a:bodyPr>
            <a:normAutofit/>
          </a:bodyPr>
          <a:lstStyle/>
          <a:p>
            <a:r>
              <a:rPr lang="fr-FR" dirty="0"/>
              <a:t>Question : </a:t>
            </a:r>
            <a:r>
              <a:rPr lang="fr-FR" b="1" i="0" dirty="0">
                <a:solidFill>
                  <a:srgbClr val="000000"/>
                </a:solidFill>
                <a:effectLst/>
                <a:latin typeface="Helvetica Neue"/>
              </a:rPr>
              <a:t>Quels sont les noms et les emails des personnes qui ont fait 5 "demandes/requêtes spéciales" ?</a:t>
            </a:r>
            <a:r>
              <a:rPr lang="fr-FR" b="0" i="0" dirty="0">
                <a:solidFill>
                  <a:srgbClr val="000000"/>
                </a:solidFill>
                <a:effectLst/>
                <a:latin typeface="Helvetica Neue"/>
              </a:rPr>
              <a:t> </a:t>
            </a:r>
            <a:endParaRPr lang="fr-FR" dirty="0"/>
          </a:p>
        </p:txBody>
      </p:sp>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500062" y="2368550"/>
            <a:ext cx="11191875" cy="4124326"/>
          </a:xfrm>
        </p:spPr>
        <p:txBody>
          <a:bodyPr>
            <a:normAutofit fontScale="92500"/>
          </a:bodyPr>
          <a:lstStyle/>
          <a:p>
            <a:pPr marL="0" indent="0">
              <a:buNone/>
            </a:pPr>
            <a:r>
              <a:rPr lang="fr-FR" sz="3200" dirty="0"/>
              <a:t>Solution : </a:t>
            </a:r>
          </a:p>
          <a:p>
            <a:pPr marL="0" indent="0">
              <a:buNone/>
            </a:pPr>
            <a:r>
              <a:rPr lang="en-US" sz="3200" i="1" dirty="0"/>
              <a:t>hotels[hotels["</a:t>
            </a:r>
            <a:r>
              <a:rPr lang="en-US" sz="3200" i="1" dirty="0" err="1"/>
              <a:t>total_of_special_requests</a:t>
            </a:r>
            <a:r>
              <a:rPr lang="en-US" sz="3200" i="1" dirty="0"/>
              <a:t>"] == 5][["</a:t>
            </a:r>
            <a:r>
              <a:rPr lang="en-US" sz="3200" i="1" dirty="0" err="1"/>
              <a:t>name","email</a:t>
            </a:r>
            <a:r>
              <a:rPr lang="en-US" sz="3200" i="1" dirty="0"/>
              <a:t>"]]</a:t>
            </a:r>
          </a:p>
          <a:p>
            <a:pPr marL="0" indent="0">
              <a:buNone/>
            </a:pPr>
            <a:endParaRPr lang="en-US" sz="3200" i="1" dirty="0"/>
          </a:p>
          <a:p>
            <a:r>
              <a:rPr lang="en-US" sz="3200" b="1" i="1" dirty="0">
                <a:solidFill>
                  <a:schemeClr val="accent1"/>
                </a:solidFill>
              </a:rPr>
              <a:t>hotels["</a:t>
            </a:r>
            <a:r>
              <a:rPr lang="en-US" sz="3200" b="1" i="1" dirty="0" err="1">
                <a:solidFill>
                  <a:schemeClr val="accent1"/>
                </a:solidFill>
              </a:rPr>
              <a:t>total_of_special_requests</a:t>
            </a:r>
            <a:r>
              <a:rPr lang="en-US" sz="3200" b="1" i="1" dirty="0">
                <a:solidFill>
                  <a:schemeClr val="accent1"/>
                </a:solidFill>
              </a:rPr>
              <a:t>"] == 5 </a:t>
            </a:r>
            <a:r>
              <a:rPr lang="fr-FR" sz="3200" dirty="0"/>
              <a:t>sélectionne uniquement les lignes où la colonne </a:t>
            </a:r>
            <a:r>
              <a:rPr lang="fr-FR" sz="3200" dirty="0" err="1"/>
              <a:t>total_of_special_requests</a:t>
            </a:r>
            <a:r>
              <a:rPr lang="fr-FR" sz="3200" dirty="0"/>
              <a:t> est égale à 5.</a:t>
            </a:r>
          </a:p>
          <a:p>
            <a:r>
              <a:rPr lang="en-US" sz="3200" b="1" i="1" dirty="0">
                <a:solidFill>
                  <a:schemeClr val="accent1"/>
                </a:solidFill>
              </a:rPr>
              <a:t>[["</a:t>
            </a:r>
            <a:r>
              <a:rPr lang="en-US" sz="3200" b="1" i="1" dirty="0" err="1">
                <a:solidFill>
                  <a:schemeClr val="accent1"/>
                </a:solidFill>
              </a:rPr>
              <a:t>name","email</a:t>
            </a:r>
            <a:r>
              <a:rPr lang="en-US" sz="3200" b="1" i="1" dirty="0">
                <a:solidFill>
                  <a:schemeClr val="accent1"/>
                </a:solidFill>
              </a:rPr>
              <a:t>"]] </a:t>
            </a:r>
            <a:r>
              <a:rPr lang="en-US" sz="3200" dirty="0" err="1"/>
              <a:t>sélectionne</a:t>
            </a:r>
            <a:r>
              <a:rPr lang="en-US" sz="3200" dirty="0"/>
              <a:t> </a:t>
            </a:r>
            <a:r>
              <a:rPr lang="en-US" sz="3200" dirty="0" err="1"/>
              <a:t>uniquement</a:t>
            </a:r>
            <a:r>
              <a:rPr lang="en-US" sz="3200" dirty="0"/>
              <a:t> les </a:t>
            </a:r>
            <a:r>
              <a:rPr lang="en-US" sz="3200" dirty="0" err="1"/>
              <a:t>colonnes</a:t>
            </a:r>
            <a:r>
              <a:rPr lang="en-US" sz="3200" dirty="0"/>
              <a:t> “name” et “email”</a:t>
            </a:r>
          </a:p>
        </p:txBody>
      </p:sp>
    </p:spTree>
    <p:extLst>
      <p:ext uri="{BB962C8B-B14F-4D97-AF65-F5344CB8AC3E}">
        <p14:creationId xmlns:p14="http://schemas.microsoft.com/office/powerpoint/2010/main" val="2831955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88D64-D6D3-4B14-A930-7C410466B58B}"/>
              </a:ext>
            </a:extLst>
          </p:cNvPr>
          <p:cNvSpPr>
            <a:spLocks noGrp="1"/>
          </p:cNvSpPr>
          <p:nvPr>
            <p:ph type="title"/>
          </p:nvPr>
        </p:nvSpPr>
        <p:spPr>
          <a:xfrm>
            <a:off x="838200" y="365124"/>
            <a:ext cx="10515600" cy="2101851"/>
          </a:xfrm>
        </p:spPr>
        <p:txBody>
          <a:bodyPr>
            <a:normAutofit/>
          </a:bodyPr>
          <a:lstStyle/>
          <a:p>
            <a:r>
              <a:rPr lang="fr-FR" dirty="0"/>
              <a:t>Question : </a:t>
            </a:r>
            <a:r>
              <a:rPr lang="fr-FR" b="1" i="0" dirty="0">
                <a:solidFill>
                  <a:srgbClr val="000000"/>
                </a:solidFill>
                <a:effectLst/>
                <a:latin typeface="Helvetica Neue"/>
              </a:rPr>
              <a:t>Quel est le pourcentage de séjours à l'hôtel classés comme "clients réguliers / </a:t>
            </a:r>
            <a:r>
              <a:rPr lang="fr-FR" b="1" i="0" dirty="0" err="1">
                <a:solidFill>
                  <a:srgbClr val="000000"/>
                </a:solidFill>
                <a:effectLst/>
                <a:latin typeface="Helvetica Neue"/>
              </a:rPr>
              <a:t>repeat</a:t>
            </a:r>
            <a:r>
              <a:rPr lang="fr-FR" b="1" i="0" dirty="0">
                <a:solidFill>
                  <a:srgbClr val="000000"/>
                </a:solidFill>
                <a:effectLst/>
                <a:latin typeface="Helvetica Neue"/>
              </a:rPr>
              <a:t> </a:t>
            </a:r>
            <a:r>
              <a:rPr lang="fr-FR" b="1" i="0" dirty="0" err="1">
                <a:solidFill>
                  <a:srgbClr val="000000"/>
                </a:solidFill>
                <a:effectLst/>
                <a:latin typeface="Helvetica Neue"/>
              </a:rPr>
              <a:t>guests</a:t>
            </a:r>
            <a:r>
              <a:rPr lang="fr-FR" b="1" i="0" dirty="0">
                <a:solidFill>
                  <a:srgbClr val="000000"/>
                </a:solidFill>
                <a:effectLst/>
                <a:latin typeface="Helvetica Neue"/>
              </a:rPr>
              <a:t>" ?</a:t>
            </a:r>
            <a:r>
              <a:rPr lang="fr-FR" b="0" i="0" dirty="0">
                <a:solidFill>
                  <a:srgbClr val="000000"/>
                </a:solidFill>
                <a:effectLst/>
                <a:latin typeface="Helvetica Neue"/>
              </a:rPr>
              <a:t> </a:t>
            </a:r>
            <a:endParaRPr lang="fr-FR" dirty="0"/>
          </a:p>
        </p:txBody>
      </p:sp>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500062" y="2368550"/>
            <a:ext cx="11191875" cy="4124326"/>
          </a:xfrm>
        </p:spPr>
        <p:txBody>
          <a:bodyPr>
            <a:normAutofit/>
          </a:bodyPr>
          <a:lstStyle/>
          <a:p>
            <a:pPr marL="0" indent="0">
              <a:buNone/>
            </a:pPr>
            <a:r>
              <a:rPr lang="fr-FR" sz="3200" dirty="0"/>
              <a:t>Solution : </a:t>
            </a:r>
            <a:r>
              <a:rPr lang="en-US" sz="3200" i="1" dirty="0"/>
              <a:t>round((hotels["</a:t>
            </a:r>
            <a:r>
              <a:rPr lang="en-US" sz="3200" i="1" dirty="0" err="1"/>
              <a:t>is_repeated_guest</a:t>
            </a:r>
            <a:r>
              <a:rPr lang="en-US" sz="3200" i="1" dirty="0"/>
              <a:t>"].sum()/(</a:t>
            </a:r>
            <a:r>
              <a:rPr lang="en-US" sz="3200" i="1" dirty="0" err="1"/>
              <a:t>len</a:t>
            </a:r>
            <a:r>
              <a:rPr lang="en-US" sz="3200" i="1" dirty="0"/>
              <a:t>(hotels)))*100, 2)</a:t>
            </a:r>
          </a:p>
          <a:p>
            <a:pPr marL="0" indent="0">
              <a:buNone/>
            </a:pPr>
            <a:endParaRPr lang="en-US" sz="3200" i="1" dirty="0"/>
          </a:p>
          <a:p>
            <a:r>
              <a:rPr lang="en-US" sz="3200" dirty="0" err="1"/>
              <a:t>Formule</a:t>
            </a:r>
            <a:r>
              <a:rPr lang="en-US" sz="3200" dirty="0"/>
              <a:t> :</a:t>
            </a:r>
          </a:p>
          <a:p>
            <a:pPr marL="0" indent="0">
              <a:buNone/>
            </a:pPr>
            <a:r>
              <a:rPr lang="en-US" sz="3200" b="1" dirty="0" err="1"/>
              <a:t>Pourcentage</a:t>
            </a:r>
            <a:r>
              <a:rPr lang="en-US" sz="3200" b="1" dirty="0"/>
              <a:t> de séjour = (Somme des clients </a:t>
            </a:r>
            <a:r>
              <a:rPr lang="en-US" sz="3200" b="1" dirty="0" err="1"/>
              <a:t>réguliers</a:t>
            </a:r>
            <a:r>
              <a:rPr lang="en-US" sz="3200" b="1" dirty="0"/>
              <a:t>/</a:t>
            </a:r>
            <a:r>
              <a:rPr lang="en-US" sz="3200" b="1" dirty="0" err="1"/>
              <a:t>nombre</a:t>
            </a:r>
            <a:r>
              <a:rPr lang="en-US" sz="3200" b="1" dirty="0"/>
              <a:t> </a:t>
            </a:r>
            <a:r>
              <a:rPr lang="en-US" sz="3200" b="1" dirty="0" err="1"/>
              <a:t>totale</a:t>
            </a:r>
            <a:r>
              <a:rPr lang="en-US" sz="3200" b="1" dirty="0"/>
              <a:t> de clients)*100</a:t>
            </a:r>
          </a:p>
          <a:p>
            <a:pPr marL="0" indent="0">
              <a:buNone/>
            </a:pPr>
            <a:endParaRPr lang="en-US" sz="3200" i="1" dirty="0"/>
          </a:p>
        </p:txBody>
      </p:sp>
    </p:spTree>
    <p:extLst>
      <p:ext uri="{BB962C8B-B14F-4D97-AF65-F5344CB8AC3E}">
        <p14:creationId xmlns:p14="http://schemas.microsoft.com/office/powerpoint/2010/main" val="3285129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88D64-D6D3-4B14-A930-7C410466B58B}"/>
              </a:ext>
            </a:extLst>
          </p:cNvPr>
          <p:cNvSpPr>
            <a:spLocks noGrp="1"/>
          </p:cNvSpPr>
          <p:nvPr>
            <p:ph type="title"/>
          </p:nvPr>
        </p:nvSpPr>
        <p:spPr>
          <a:xfrm>
            <a:off x="838200" y="365124"/>
            <a:ext cx="10515600" cy="2711451"/>
          </a:xfrm>
        </p:spPr>
        <p:txBody>
          <a:bodyPr>
            <a:normAutofit fontScale="90000"/>
          </a:bodyPr>
          <a:lstStyle/>
          <a:p>
            <a:r>
              <a:rPr lang="fr-FR" dirty="0"/>
              <a:t>Question : </a:t>
            </a:r>
            <a:r>
              <a:rPr lang="fr-FR" b="1" i="0" dirty="0">
                <a:solidFill>
                  <a:srgbClr val="000000"/>
                </a:solidFill>
                <a:effectLst/>
                <a:latin typeface="Helvetica Neue"/>
              </a:rPr>
              <a:t>Quels sont les 5 noms de famille les plus courants dans l'ensemble de données ?</a:t>
            </a:r>
            <a:r>
              <a:rPr lang="fr-FR" b="0" i="0" dirty="0">
                <a:solidFill>
                  <a:srgbClr val="000000"/>
                </a:solidFill>
                <a:effectLst/>
                <a:latin typeface="Helvetica Neue"/>
              </a:rPr>
              <a:t> </a:t>
            </a:r>
            <a:r>
              <a:rPr lang="fr-FR" b="1" i="0" dirty="0">
                <a:solidFill>
                  <a:srgbClr val="000000"/>
                </a:solidFill>
                <a:effectLst/>
                <a:latin typeface="Helvetica Neue"/>
              </a:rPr>
              <a:t>Bonus : Pouvez-vous résoudre ce problème en une seule ligne de code Pandas ?</a:t>
            </a:r>
            <a:endParaRPr lang="fr-FR" dirty="0"/>
          </a:p>
        </p:txBody>
      </p:sp>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500062" y="3209925"/>
            <a:ext cx="11191875" cy="3317875"/>
          </a:xfrm>
        </p:spPr>
        <p:txBody>
          <a:bodyPr>
            <a:normAutofit fontScale="92500" lnSpcReduction="20000"/>
          </a:bodyPr>
          <a:lstStyle/>
          <a:p>
            <a:pPr marL="0" indent="0">
              <a:buNone/>
            </a:pPr>
            <a:r>
              <a:rPr lang="fr-FR" sz="3200" dirty="0"/>
              <a:t>Solution : </a:t>
            </a:r>
            <a:r>
              <a:rPr lang="en-US" sz="3200" i="1" dirty="0"/>
              <a:t>hotels["name"].</a:t>
            </a:r>
            <a:r>
              <a:rPr lang="en-US" sz="3200" i="1" dirty="0" err="1"/>
              <a:t>str.split</a:t>
            </a:r>
            <a:r>
              <a:rPr lang="en-US" sz="3200" i="1" dirty="0"/>
              <a:t>().str[-1].</a:t>
            </a:r>
            <a:r>
              <a:rPr lang="en-US" sz="3200" i="1" dirty="0" err="1"/>
              <a:t>value_counts</a:t>
            </a:r>
            <a:r>
              <a:rPr lang="en-US" sz="3200" i="1" dirty="0"/>
              <a:t>().head()</a:t>
            </a:r>
          </a:p>
          <a:p>
            <a:pPr marL="0" indent="0">
              <a:buNone/>
            </a:pPr>
            <a:endParaRPr lang="en-US" sz="3200" i="1" dirty="0"/>
          </a:p>
          <a:p>
            <a:r>
              <a:rPr lang="fr-FR" sz="3200" b="1" i="1" dirty="0">
                <a:solidFill>
                  <a:schemeClr val="accent1"/>
                </a:solidFill>
              </a:rPr>
              <a:t>.</a:t>
            </a:r>
            <a:r>
              <a:rPr lang="fr-FR" sz="3200" b="1" i="1" dirty="0" err="1">
                <a:solidFill>
                  <a:schemeClr val="accent1"/>
                </a:solidFill>
              </a:rPr>
              <a:t>str.split</a:t>
            </a:r>
            <a:r>
              <a:rPr lang="fr-FR" sz="3200" b="1" i="1" dirty="0">
                <a:solidFill>
                  <a:schemeClr val="accent1"/>
                </a:solidFill>
              </a:rPr>
              <a:t>() </a:t>
            </a:r>
            <a:r>
              <a:rPr lang="fr-FR" sz="3200" dirty="0"/>
              <a:t>utilisée pour diviser une chaîne de caractères en utilisant un séparateur spécifique (comme un espace, une virgule, etc.). Si le séparateur n’est pas précisé, l’espace est le séparateur par défaut</a:t>
            </a:r>
          </a:p>
          <a:p>
            <a:r>
              <a:rPr lang="fr-FR" sz="3200" b="1" i="1" dirty="0">
                <a:solidFill>
                  <a:schemeClr val="accent1"/>
                </a:solidFill>
              </a:rPr>
              <a:t>.</a:t>
            </a:r>
            <a:r>
              <a:rPr lang="fr-FR" sz="3200" b="1" i="1" dirty="0" err="1">
                <a:solidFill>
                  <a:schemeClr val="accent1"/>
                </a:solidFill>
              </a:rPr>
              <a:t>str</a:t>
            </a:r>
            <a:r>
              <a:rPr lang="fr-FR" sz="3200" b="1" i="1" dirty="0">
                <a:solidFill>
                  <a:schemeClr val="accent1"/>
                </a:solidFill>
              </a:rPr>
              <a:t>[-1] </a:t>
            </a:r>
            <a:r>
              <a:rPr lang="fr-FR" sz="3200" dirty="0"/>
              <a:t>permet d’extraire le dernier élément d’une chaîne de caractère dans une colonne de pandas</a:t>
            </a:r>
            <a:endParaRPr lang="en-US" sz="3200" dirty="0"/>
          </a:p>
        </p:txBody>
      </p:sp>
    </p:spTree>
    <p:extLst>
      <p:ext uri="{BB962C8B-B14F-4D97-AF65-F5344CB8AC3E}">
        <p14:creationId xmlns:p14="http://schemas.microsoft.com/office/powerpoint/2010/main" val="58876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88D64-D6D3-4B14-A930-7C410466B58B}"/>
              </a:ext>
            </a:extLst>
          </p:cNvPr>
          <p:cNvSpPr>
            <a:spLocks noGrp="1"/>
          </p:cNvSpPr>
          <p:nvPr>
            <p:ph type="title"/>
          </p:nvPr>
        </p:nvSpPr>
        <p:spPr>
          <a:xfrm>
            <a:off x="838200" y="365124"/>
            <a:ext cx="10515600" cy="2711451"/>
          </a:xfrm>
        </p:spPr>
        <p:txBody>
          <a:bodyPr>
            <a:normAutofit/>
          </a:bodyPr>
          <a:lstStyle/>
          <a:p>
            <a:r>
              <a:rPr lang="fr-FR" dirty="0"/>
              <a:t>Question : </a:t>
            </a:r>
            <a:r>
              <a:rPr lang="fr-FR" b="1" i="0" dirty="0">
                <a:solidFill>
                  <a:srgbClr val="000000"/>
                </a:solidFill>
                <a:effectLst/>
                <a:latin typeface="Helvetica Neue"/>
              </a:rPr>
              <a:t>Quels sont les noms des personnes qui avaient réservé pour le plus grand nombre d'enfants et de bébés pour leur séjour ?</a:t>
            </a:r>
            <a:endParaRPr lang="fr-FR" dirty="0"/>
          </a:p>
        </p:txBody>
      </p:sp>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500062" y="3076575"/>
            <a:ext cx="11191875" cy="3317875"/>
          </a:xfrm>
        </p:spPr>
        <p:txBody>
          <a:bodyPr>
            <a:normAutofit/>
          </a:bodyPr>
          <a:lstStyle/>
          <a:p>
            <a:pPr marL="0" indent="0">
              <a:buNone/>
            </a:pPr>
            <a:r>
              <a:rPr lang="fr-FR" sz="3200" dirty="0"/>
              <a:t>Solution : </a:t>
            </a:r>
          </a:p>
          <a:p>
            <a:pPr marL="0" indent="0">
              <a:buNone/>
            </a:pPr>
            <a:r>
              <a:rPr lang="en-US" sz="3200" i="1" dirty="0"/>
              <a:t>hotels["</a:t>
            </a:r>
            <a:r>
              <a:rPr lang="en-US" sz="3200" i="1" dirty="0" err="1"/>
              <a:t>total_kids</a:t>
            </a:r>
            <a:r>
              <a:rPr lang="en-US" sz="3200" i="1" dirty="0"/>
              <a:t>"] = hotels["babies"] + hotels["children"]</a:t>
            </a:r>
          </a:p>
          <a:p>
            <a:pPr marL="0" indent="0">
              <a:buNone/>
            </a:pPr>
            <a:endParaRPr lang="en-US" sz="3200" i="1" dirty="0"/>
          </a:p>
          <a:p>
            <a:pPr marL="0" indent="0">
              <a:buNone/>
            </a:pPr>
            <a:r>
              <a:rPr lang="en-US" sz="3200" i="1" dirty="0" err="1"/>
              <a:t>hotels.sort_values</a:t>
            </a:r>
            <a:r>
              <a:rPr lang="en-US" sz="3200" i="1" dirty="0"/>
              <a:t>(by = "</a:t>
            </a:r>
            <a:r>
              <a:rPr lang="en-US" sz="3200" i="1" dirty="0" err="1"/>
              <a:t>total_kids</a:t>
            </a:r>
            <a:r>
              <a:rPr lang="en-US" sz="3200" i="1" dirty="0"/>
              <a:t>", ascending = False).head(3)[["name", "adults", "</a:t>
            </a:r>
            <a:r>
              <a:rPr lang="en-US" sz="3200" i="1" dirty="0" err="1"/>
              <a:t>total_kids</a:t>
            </a:r>
            <a:r>
              <a:rPr lang="en-US" sz="3200" i="1" dirty="0"/>
              <a:t>", "babies", "children"]]</a:t>
            </a:r>
          </a:p>
          <a:p>
            <a:pPr marL="0" indent="0">
              <a:buNone/>
            </a:pPr>
            <a:endParaRPr lang="en-US" sz="3200" i="1" dirty="0"/>
          </a:p>
        </p:txBody>
      </p:sp>
    </p:spTree>
    <p:extLst>
      <p:ext uri="{BB962C8B-B14F-4D97-AF65-F5344CB8AC3E}">
        <p14:creationId xmlns:p14="http://schemas.microsoft.com/office/powerpoint/2010/main" val="2011231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500062" y="381000"/>
            <a:ext cx="11191875" cy="4448175"/>
          </a:xfrm>
        </p:spPr>
        <p:txBody>
          <a:bodyPr>
            <a:normAutofit lnSpcReduction="10000"/>
          </a:bodyPr>
          <a:lstStyle/>
          <a:p>
            <a:r>
              <a:rPr lang="fr-FR" sz="3200" dirty="0"/>
              <a:t>La première ligne permet de faire la somme  des colonnes« babies » et « </a:t>
            </a:r>
            <a:r>
              <a:rPr lang="fr-FR" sz="3200" dirty="0" err="1"/>
              <a:t>children</a:t>
            </a:r>
            <a:r>
              <a:rPr lang="fr-FR" sz="3200" dirty="0"/>
              <a:t> » et de le stocker dans une nouvelle colonnes « </a:t>
            </a:r>
            <a:r>
              <a:rPr lang="fr-FR" sz="3200" dirty="0" err="1"/>
              <a:t>total_kids</a:t>
            </a:r>
            <a:r>
              <a:rPr lang="fr-FR" sz="3200" dirty="0"/>
              <a:t> »</a:t>
            </a:r>
          </a:p>
          <a:p>
            <a:r>
              <a:rPr lang="en-US" sz="3200" dirty="0"/>
              <a:t>La </a:t>
            </a:r>
            <a:r>
              <a:rPr lang="en-US" sz="3200" dirty="0" err="1"/>
              <a:t>seconde</a:t>
            </a:r>
            <a:r>
              <a:rPr lang="en-US" sz="3200" dirty="0"/>
              <a:t> </a:t>
            </a:r>
            <a:r>
              <a:rPr lang="en-US" sz="3200" dirty="0" err="1"/>
              <a:t>ligne</a:t>
            </a:r>
            <a:r>
              <a:rPr lang="en-US" sz="3200" dirty="0"/>
              <a:t> </a:t>
            </a:r>
            <a:r>
              <a:rPr lang="en-US" sz="3200" dirty="0" err="1"/>
              <a:t>sert</a:t>
            </a:r>
            <a:r>
              <a:rPr lang="en-US" sz="3200" dirty="0"/>
              <a:t> à </a:t>
            </a:r>
            <a:r>
              <a:rPr lang="en-US" sz="3200" dirty="0" err="1"/>
              <a:t>afficher</a:t>
            </a:r>
            <a:r>
              <a:rPr lang="en-US" sz="3200" dirty="0"/>
              <a:t>  les </a:t>
            </a:r>
            <a:r>
              <a:rPr lang="en-US" sz="3200" dirty="0" err="1"/>
              <a:t>colonnes</a:t>
            </a:r>
            <a:r>
              <a:rPr lang="en-US" sz="3200" dirty="0"/>
              <a:t> “name”, “adults”, “</a:t>
            </a:r>
            <a:r>
              <a:rPr lang="en-US" sz="3200" dirty="0" err="1"/>
              <a:t>total_kids</a:t>
            </a:r>
            <a:r>
              <a:rPr lang="en-US" sz="3200" dirty="0"/>
              <a:t>”, “babies”, “children” de manière </a:t>
            </a:r>
            <a:r>
              <a:rPr lang="en-US" sz="3200" dirty="0" err="1"/>
              <a:t>descendante</a:t>
            </a:r>
            <a:r>
              <a:rPr lang="en-US" sz="3200" dirty="0"/>
              <a:t> </a:t>
            </a:r>
            <a:r>
              <a:rPr lang="en-US" sz="3200" dirty="0" err="1"/>
              <a:t>selon</a:t>
            </a:r>
            <a:r>
              <a:rPr lang="en-US" sz="3200" dirty="0"/>
              <a:t> la </a:t>
            </a:r>
            <a:r>
              <a:rPr lang="en-US" sz="3200" dirty="0" err="1"/>
              <a:t>valeur</a:t>
            </a:r>
            <a:r>
              <a:rPr lang="en-US" sz="3200" dirty="0"/>
              <a:t> de la </a:t>
            </a:r>
            <a:r>
              <a:rPr lang="en-US" sz="3200" dirty="0" err="1"/>
              <a:t>colonne</a:t>
            </a:r>
            <a:r>
              <a:rPr lang="en-US" sz="3200" dirty="0"/>
              <a:t> “</a:t>
            </a:r>
            <a:r>
              <a:rPr lang="en-US" sz="3200" dirty="0" err="1"/>
              <a:t>total_kids</a:t>
            </a:r>
            <a:r>
              <a:rPr lang="en-US" sz="3200" dirty="0"/>
              <a:t>” </a:t>
            </a:r>
            <a:r>
              <a:rPr lang="en-US" sz="3200" dirty="0" err="1"/>
              <a:t>en</a:t>
            </a:r>
            <a:r>
              <a:rPr lang="en-US" sz="3200" dirty="0"/>
              <a:t> </a:t>
            </a:r>
            <a:r>
              <a:rPr lang="en-US" sz="3200" dirty="0" err="1"/>
              <a:t>utilisant</a:t>
            </a:r>
            <a:r>
              <a:rPr lang="en-US" sz="3200" dirty="0"/>
              <a:t> </a:t>
            </a:r>
            <a:r>
              <a:rPr lang="en-US" sz="3200" b="1" i="1" dirty="0">
                <a:solidFill>
                  <a:schemeClr val="accent1"/>
                </a:solidFill>
              </a:rPr>
              <a:t>.sort(by =“</a:t>
            </a:r>
            <a:r>
              <a:rPr lang="en-US" sz="3200" b="1" i="1" dirty="0" err="1">
                <a:solidFill>
                  <a:schemeClr val="accent1"/>
                </a:solidFill>
              </a:rPr>
              <a:t>total_kids</a:t>
            </a:r>
            <a:r>
              <a:rPr lang="en-US" sz="3200" b="1" i="1" dirty="0">
                <a:solidFill>
                  <a:schemeClr val="accent1"/>
                </a:solidFill>
              </a:rPr>
              <a:t>”, ascending = False)</a:t>
            </a:r>
          </a:p>
          <a:p>
            <a:r>
              <a:rPr lang="en-US" sz="3200" b="1" i="1" dirty="0">
                <a:solidFill>
                  <a:schemeClr val="accent1"/>
                </a:solidFill>
              </a:rPr>
              <a:t>.head(3) </a:t>
            </a:r>
            <a:r>
              <a:rPr lang="en-US" sz="3200" dirty="0" err="1"/>
              <a:t>permet</a:t>
            </a:r>
            <a:r>
              <a:rPr lang="en-US" sz="3200" dirty="0"/>
              <a:t> </a:t>
            </a:r>
            <a:r>
              <a:rPr lang="en-US" sz="3200" dirty="0" err="1"/>
              <a:t>d’afficher</a:t>
            </a:r>
            <a:r>
              <a:rPr lang="en-US" sz="3200" dirty="0"/>
              <a:t> les trois premières </a:t>
            </a:r>
            <a:r>
              <a:rPr lang="en-US" sz="3200" dirty="0" err="1"/>
              <a:t>lignes</a:t>
            </a:r>
            <a:r>
              <a:rPr lang="en-US" sz="3200" dirty="0"/>
              <a:t> du </a:t>
            </a:r>
            <a:r>
              <a:rPr lang="en-US" sz="3200" dirty="0" err="1"/>
              <a:t>dataframe</a:t>
            </a:r>
            <a:r>
              <a:rPr lang="en-US" sz="3200" dirty="0"/>
              <a:t> </a:t>
            </a:r>
          </a:p>
        </p:txBody>
      </p:sp>
    </p:spTree>
    <p:extLst>
      <p:ext uri="{BB962C8B-B14F-4D97-AF65-F5344CB8AC3E}">
        <p14:creationId xmlns:p14="http://schemas.microsoft.com/office/powerpoint/2010/main" val="388309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88D64-D6D3-4B14-A930-7C410466B58B}"/>
              </a:ext>
            </a:extLst>
          </p:cNvPr>
          <p:cNvSpPr>
            <a:spLocks noGrp="1"/>
          </p:cNvSpPr>
          <p:nvPr>
            <p:ph type="title"/>
          </p:nvPr>
        </p:nvSpPr>
        <p:spPr>
          <a:xfrm>
            <a:off x="838200" y="365124"/>
            <a:ext cx="10515600" cy="2120901"/>
          </a:xfrm>
        </p:spPr>
        <p:txBody>
          <a:bodyPr>
            <a:normAutofit/>
          </a:bodyPr>
          <a:lstStyle/>
          <a:p>
            <a:r>
              <a:rPr lang="fr-FR" dirty="0"/>
              <a:t>Question : </a:t>
            </a:r>
            <a:r>
              <a:rPr lang="fr-FR" b="1" i="0" dirty="0">
                <a:solidFill>
                  <a:srgbClr val="000000"/>
                </a:solidFill>
                <a:effectLst/>
                <a:latin typeface="Helvetica Neue"/>
              </a:rPr>
              <a:t>Quels sont les 3 indicatifs de région les plus courants dans les numéros de téléphone ?</a:t>
            </a:r>
            <a:endParaRPr lang="fr-FR" dirty="0"/>
          </a:p>
        </p:txBody>
      </p:sp>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500062" y="2614611"/>
            <a:ext cx="11191875" cy="4119564"/>
          </a:xfrm>
        </p:spPr>
        <p:txBody>
          <a:bodyPr>
            <a:normAutofit lnSpcReduction="10000"/>
          </a:bodyPr>
          <a:lstStyle/>
          <a:p>
            <a:pPr marL="0" indent="0">
              <a:buNone/>
            </a:pPr>
            <a:r>
              <a:rPr lang="fr-FR" sz="3200" dirty="0"/>
              <a:t>Solution :  </a:t>
            </a:r>
            <a:r>
              <a:rPr lang="en-US" sz="3200" i="1" dirty="0"/>
              <a:t>hotels["phone-number"].str[:3].</a:t>
            </a:r>
            <a:r>
              <a:rPr lang="en-US" sz="3200" i="1" dirty="0" err="1"/>
              <a:t>value_counts</a:t>
            </a:r>
            <a:r>
              <a:rPr lang="en-US" sz="3200" i="1" dirty="0"/>
              <a:t>().head(3)</a:t>
            </a:r>
          </a:p>
          <a:p>
            <a:pPr marL="0" indent="0">
              <a:buNone/>
            </a:pPr>
            <a:endParaRPr lang="en-US" sz="3200" i="1" dirty="0"/>
          </a:p>
          <a:p>
            <a:r>
              <a:rPr lang="en-US" sz="3200" b="1" i="1" dirty="0">
                <a:solidFill>
                  <a:schemeClr val="accent1"/>
                </a:solidFill>
              </a:rPr>
              <a:t>.str[:3]</a:t>
            </a:r>
            <a:r>
              <a:rPr lang="en-US" sz="3200" b="1" dirty="0">
                <a:solidFill>
                  <a:schemeClr val="accent1"/>
                </a:solidFill>
              </a:rPr>
              <a:t> </a:t>
            </a:r>
            <a:r>
              <a:rPr lang="fr-FR" sz="3200" dirty="0"/>
              <a:t>permet de sélectionner les 3 premiers caractères de chaque chaîne de caractères dans une colonne de pandas.</a:t>
            </a:r>
          </a:p>
          <a:p>
            <a:r>
              <a:rPr lang="fr-FR" sz="3200" b="1" i="1" dirty="0">
                <a:solidFill>
                  <a:schemeClr val="accent1"/>
                </a:solidFill>
              </a:rPr>
              <a:t>.</a:t>
            </a:r>
            <a:r>
              <a:rPr lang="fr-FR" sz="3200" b="1" i="1" dirty="0" err="1">
                <a:solidFill>
                  <a:schemeClr val="accent1"/>
                </a:solidFill>
              </a:rPr>
              <a:t>value_counts</a:t>
            </a:r>
            <a:r>
              <a:rPr lang="fr-FR" sz="3200" b="1" i="1" dirty="0">
                <a:solidFill>
                  <a:schemeClr val="accent1"/>
                </a:solidFill>
              </a:rPr>
              <a:t>() c</a:t>
            </a:r>
            <a:r>
              <a:rPr lang="fr-FR" sz="3200" dirty="0"/>
              <a:t>ompte le nombre d'occurrences de chaque indicatif.</a:t>
            </a:r>
          </a:p>
          <a:p>
            <a:r>
              <a:rPr lang="fr-FR" sz="3200" b="1" i="1" dirty="0">
                <a:solidFill>
                  <a:schemeClr val="accent1"/>
                </a:solidFill>
              </a:rPr>
              <a:t>.</a:t>
            </a:r>
            <a:r>
              <a:rPr lang="fr-FR" sz="3200" b="1" i="1" dirty="0" err="1">
                <a:solidFill>
                  <a:schemeClr val="accent1"/>
                </a:solidFill>
              </a:rPr>
              <a:t>head</a:t>
            </a:r>
            <a:r>
              <a:rPr lang="fr-FR" sz="3200" b="1" i="1" dirty="0">
                <a:solidFill>
                  <a:schemeClr val="accent1"/>
                </a:solidFill>
              </a:rPr>
              <a:t>(3) </a:t>
            </a:r>
            <a:r>
              <a:rPr lang="fr-FR" sz="3200" dirty="0"/>
              <a:t>affiche les 3 indicatifs les plus fréquents.</a:t>
            </a:r>
            <a:endParaRPr lang="en-US" sz="3200" dirty="0"/>
          </a:p>
        </p:txBody>
      </p:sp>
    </p:spTree>
    <p:extLst>
      <p:ext uri="{BB962C8B-B14F-4D97-AF65-F5344CB8AC3E}">
        <p14:creationId xmlns:p14="http://schemas.microsoft.com/office/powerpoint/2010/main" val="3928514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88D64-D6D3-4B14-A930-7C410466B58B}"/>
              </a:ext>
            </a:extLst>
          </p:cNvPr>
          <p:cNvSpPr>
            <a:spLocks noGrp="1"/>
          </p:cNvSpPr>
          <p:nvPr>
            <p:ph type="title"/>
          </p:nvPr>
        </p:nvSpPr>
        <p:spPr>
          <a:xfrm>
            <a:off x="838200" y="238126"/>
            <a:ext cx="10515600" cy="2247900"/>
          </a:xfrm>
        </p:spPr>
        <p:txBody>
          <a:bodyPr>
            <a:normAutofit fontScale="90000"/>
          </a:bodyPr>
          <a:lstStyle/>
          <a:p>
            <a:r>
              <a:rPr lang="fr-FR" dirty="0"/>
              <a:t>Question : </a:t>
            </a:r>
            <a:r>
              <a:rPr lang="fr-FR" b="1" i="0" dirty="0">
                <a:solidFill>
                  <a:srgbClr val="000000"/>
                </a:solidFill>
                <a:effectLst/>
                <a:latin typeface="Helvetica Neue"/>
              </a:rPr>
              <a:t>Combien d'arrivées ont eu lieu entre le 1er et le 15 du mois (1er et 15 inclus) ?</a:t>
            </a:r>
            <a:r>
              <a:rPr lang="fr-FR" b="0" i="0" dirty="0">
                <a:solidFill>
                  <a:srgbClr val="000000"/>
                </a:solidFill>
                <a:effectLst/>
                <a:latin typeface="Helvetica Neue"/>
              </a:rPr>
              <a:t> </a:t>
            </a:r>
            <a:r>
              <a:rPr lang="fr-FR" b="1" i="0" dirty="0">
                <a:solidFill>
                  <a:srgbClr val="000000"/>
                </a:solidFill>
                <a:effectLst/>
                <a:latin typeface="Helvetica Neue"/>
              </a:rPr>
              <a:t>Bonus : pouvez-vous faire cela en une seule ligne de code Pandas ?</a:t>
            </a:r>
            <a:endParaRPr lang="fr-FR" dirty="0"/>
          </a:p>
        </p:txBody>
      </p:sp>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500062" y="2486024"/>
            <a:ext cx="11191875" cy="4219575"/>
          </a:xfrm>
        </p:spPr>
        <p:txBody>
          <a:bodyPr>
            <a:normAutofit fontScale="92500" lnSpcReduction="10000"/>
          </a:bodyPr>
          <a:lstStyle/>
          <a:p>
            <a:pPr marL="0" indent="0">
              <a:buNone/>
            </a:pPr>
            <a:r>
              <a:rPr lang="fr-FR" sz="3200" dirty="0"/>
              <a:t>Solution : </a:t>
            </a:r>
          </a:p>
          <a:p>
            <a:pPr marL="0" indent="0">
              <a:buNone/>
            </a:pPr>
            <a:r>
              <a:rPr lang="en-US" sz="3200" i="1" dirty="0"/>
              <a:t>hotels[(hotels["</a:t>
            </a:r>
            <a:r>
              <a:rPr lang="en-US" sz="3200" i="1" dirty="0" err="1"/>
              <a:t>arrival_date_day_of_month</a:t>
            </a:r>
            <a:r>
              <a:rPr lang="en-US" sz="3200" i="1" dirty="0"/>
              <a:t>"] &gt;= 1) &amp; (hotels["</a:t>
            </a:r>
            <a:r>
              <a:rPr lang="en-US" sz="3200" i="1" dirty="0" err="1"/>
              <a:t>arrival_date_day_of_month</a:t>
            </a:r>
            <a:r>
              <a:rPr lang="en-US" sz="3200" i="1" dirty="0"/>
              <a:t>"] &lt;= 15)]["name"].shape[0]</a:t>
            </a:r>
          </a:p>
          <a:p>
            <a:pPr marL="0" indent="0">
              <a:buNone/>
            </a:pPr>
            <a:endParaRPr lang="en-US" sz="3200" i="1" dirty="0"/>
          </a:p>
          <a:p>
            <a:r>
              <a:rPr lang="en-US" sz="3200" i="1" dirty="0">
                <a:solidFill>
                  <a:schemeClr val="accent1"/>
                </a:solidFill>
              </a:rPr>
              <a:t>hotels["</a:t>
            </a:r>
            <a:r>
              <a:rPr lang="en-US" sz="3200" i="1" dirty="0" err="1">
                <a:solidFill>
                  <a:schemeClr val="accent1"/>
                </a:solidFill>
              </a:rPr>
              <a:t>arrival_date_day_of_month</a:t>
            </a:r>
            <a:r>
              <a:rPr lang="en-US" sz="3200" i="1" dirty="0">
                <a:solidFill>
                  <a:schemeClr val="accent1"/>
                </a:solidFill>
              </a:rPr>
              <a:t>"] &gt;= 1) &amp; (hotels["</a:t>
            </a:r>
            <a:r>
              <a:rPr lang="en-US" sz="3200" i="1" dirty="0" err="1">
                <a:solidFill>
                  <a:schemeClr val="accent1"/>
                </a:solidFill>
              </a:rPr>
              <a:t>arrival_date_day_of_month</a:t>
            </a:r>
            <a:r>
              <a:rPr lang="en-US" sz="3200" i="1" dirty="0">
                <a:solidFill>
                  <a:schemeClr val="accent1"/>
                </a:solidFill>
              </a:rPr>
              <a:t>"] &lt;= 15) </a:t>
            </a:r>
            <a:r>
              <a:rPr lang="en-US" sz="3200" dirty="0" err="1"/>
              <a:t>filtre</a:t>
            </a:r>
            <a:r>
              <a:rPr lang="en-US" sz="3200" dirty="0"/>
              <a:t> les </a:t>
            </a:r>
            <a:r>
              <a:rPr lang="en-US" sz="3200" dirty="0" err="1"/>
              <a:t>lignes</a:t>
            </a:r>
            <a:r>
              <a:rPr lang="en-US" sz="3200" dirty="0"/>
              <a:t> </a:t>
            </a:r>
            <a:r>
              <a:rPr lang="en-US" sz="3200" dirty="0" err="1"/>
              <a:t>où</a:t>
            </a:r>
            <a:r>
              <a:rPr lang="en-US" sz="3200" dirty="0"/>
              <a:t> le jour du </a:t>
            </a:r>
            <a:r>
              <a:rPr lang="en-US" sz="3200" dirty="0" err="1"/>
              <a:t>mois</a:t>
            </a:r>
            <a:r>
              <a:rPr lang="en-US" sz="3200" dirty="0"/>
              <a:t> se </a:t>
            </a:r>
            <a:r>
              <a:rPr lang="en-US" sz="3200" dirty="0" err="1"/>
              <a:t>situe</a:t>
            </a:r>
            <a:r>
              <a:rPr lang="en-US" sz="3200" dirty="0"/>
              <a:t> entre 1 et 15</a:t>
            </a:r>
            <a:endParaRPr lang="en-US" sz="3200" i="1" dirty="0"/>
          </a:p>
          <a:p>
            <a:r>
              <a:rPr lang="en-US" sz="3200" b="1" dirty="0"/>
              <a:t>[“name”] </a:t>
            </a:r>
            <a:r>
              <a:rPr lang="en-US" sz="3200" dirty="0" err="1"/>
              <a:t>sélectionne</a:t>
            </a:r>
            <a:r>
              <a:rPr lang="en-US" sz="3200" dirty="0"/>
              <a:t> la </a:t>
            </a:r>
            <a:r>
              <a:rPr lang="en-US" sz="3200" dirty="0" err="1"/>
              <a:t>colonne</a:t>
            </a:r>
            <a:r>
              <a:rPr lang="en-US" sz="3200" dirty="0"/>
              <a:t> "name“</a:t>
            </a:r>
          </a:p>
        </p:txBody>
      </p:sp>
    </p:spTree>
    <p:extLst>
      <p:ext uri="{BB962C8B-B14F-4D97-AF65-F5344CB8AC3E}">
        <p14:creationId xmlns:p14="http://schemas.microsoft.com/office/powerpoint/2010/main" val="2861409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500062" y="409574"/>
            <a:ext cx="11191875" cy="4219575"/>
          </a:xfrm>
        </p:spPr>
        <p:txBody>
          <a:bodyPr>
            <a:normAutofit/>
          </a:bodyPr>
          <a:lstStyle/>
          <a:p>
            <a:r>
              <a:rPr lang="en-US" sz="3200" b="1" i="1" dirty="0">
                <a:solidFill>
                  <a:schemeClr val="accent1"/>
                </a:solidFill>
              </a:rPr>
              <a:t>Len(…) </a:t>
            </a:r>
            <a:r>
              <a:rPr lang="fr-FR" sz="3200" dirty="0"/>
              <a:t>donne le nombre de lignes dans le </a:t>
            </a:r>
            <a:r>
              <a:rPr lang="fr-FR" sz="3200" dirty="0" err="1"/>
              <a:t>DataFrame</a:t>
            </a:r>
            <a:r>
              <a:rPr lang="fr-FR" sz="3200" dirty="0"/>
              <a:t> filtré, ce qui correspond au nombre d'arrivées.</a:t>
            </a:r>
            <a:endParaRPr lang="en-US" sz="3200" dirty="0"/>
          </a:p>
        </p:txBody>
      </p:sp>
    </p:spTree>
    <p:extLst>
      <p:ext uri="{BB962C8B-B14F-4D97-AF65-F5344CB8AC3E}">
        <p14:creationId xmlns:p14="http://schemas.microsoft.com/office/powerpoint/2010/main" val="1871964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88D64-D6D3-4B14-A930-7C410466B58B}"/>
              </a:ext>
            </a:extLst>
          </p:cNvPr>
          <p:cNvSpPr>
            <a:spLocks noGrp="1"/>
          </p:cNvSpPr>
          <p:nvPr>
            <p:ph type="title"/>
          </p:nvPr>
        </p:nvSpPr>
        <p:spPr>
          <a:xfrm>
            <a:off x="838200" y="2066925"/>
            <a:ext cx="10515600" cy="2724149"/>
          </a:xfrm>
        </p:spPr>
        <p:txBody>
          <a:bodyPr>
            <a:normAutofit fontScale="90000"/>
          </a:bodyPr>
          <a:lstStyle/>
          <a:p>
            <a:r>
              <a:rPr lang="fr-FR" dirty="0"/>
              <a:t>Question : </a:t>
            </a:r>
            <a:r>
              <a:rPr lang="fr-FR" b="1" i="0" dirty="0">
                <a:solidFill>
                  <a:srgbClr val="000000"/>
                </a:solidFill>
                <a:effectLst/>
                <a:latin typeface="Helvetica Neue"/>
              </a:rPr>
              <a:t>Tâche difficile à réaliser : Créer un tableau de comptage pour chaque jour de la semaine où des personnes sont arrivées.</a:t>
            </a:r>
            <a:r>
              <a:rPr lang="fr-FR" b="0" i="0" dirty="0">
                <a:solidFill>
                  <a:srgbClr val="000000"/>
                </a:solidFill>
                <a:effectLst/>
                <a:latin typeface="Helvetica Neue"/>
              </a:rPr>
              <a:t> </a:t>
            </a:r>
            <a:r>
              <a:rPr lang="fr-FR" b="1" i="0" dirty="0">
                <a:solidFill>
                  <a:srgbClr val="000000"/>
                </a:solidFill>
                <a:effectLst/>
                <a:latin typeface="Helvetica Neue"/>
              </a:rPr>
              <a:t>(Par exemple, 5000 personnes sont arrivées le lundi, 3000 le mardi, etc...)</a:t>
            </a:r>
            <a:endParaRPr lang="fr-FR" dirty="0"/>
          </a:p>
        </p:txBody>
      </p:sp>
    </p:spTree>
    <p:extLst>
      <p:ext uri="{BB962C8B-B14F-4D97-AF65-F5344CB8AC3E}">
        <p14:creationId xmlns:p14="http://schemas.microsoft.com/office/powerpoint/2010/main" val="11759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88D64-D6D3-4B14-A930-7C410466B58B}"/>
              </a:ext>
            </a:extLst>
          </p:cNvPr>
          <p:cNvSpPr>
            <a:spLocks noGrp="1"/>
          </p:cNvSpPr>
          <p:nvPr>
            <p:ph type="title"/>
          </p:nvPr>
        </p:nvSpPr>
        <p:spPr/>
        <p:txBody>
          <a:bodyPr/>
          <a:lstStyle/>
          <a:p>
            <a:r>
              <a:rPr lang="fr-FR" dirty="0"/>
              <a:t>Question : </a:t>
            </a:r>
            <a:r>
              <a:rPr lang="fr-FR" b="1" i="0" dirty="0">
                <a:solidFill>
                  <a:srgbClr val="000000"/>
                </a:solidFill>
                <a:effectLst/>
                <a:latin typeface="Helvetica Neue"/>
              </a:rPr>
              <a:t>Combien y-a-t-il de lignes ?</a:t>
            </a:r>
            <a:endParaRPr lang="fr-FR" dirty="0"/>
          </a:p>
        </p:txBody>
      </p:sp>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838200" y="1825625"/>
            <a:ext cx="10515600" cy="2079625"/>
          </a:xfrm>
        </p:spPr>
        <p:txBody>
          <a:bodyPr>
            <a:normAutofit fontScale="92500" lnSpcReduction="20000"/>
          </a:bodyPr>
          <a:lstStyle/>
          <a:p>
            <a:pPr marL="0" indent="0">
              <a:buNone/>
            </a:pPr>
            <a:r>
              <a:rPr lang="fr-FR" sz="3200" dirty="0"/>
              <a:t>Solution : </a:t>
            </a:r>
            <a:r>
              <a:rPr lang="fr-FR" sz="3200" i="1" dirty="0" err="1"/>
              <a:t>len</a:t>
            </a:r>
            <a:r>
              <a:rPr lang="fr-FR" sz="3200" i="1" dirty="0"/>
              <a:t>(</a:t>
            </a:r>
            <a:r>
              <a:rPr lang="fr-FR" sz="3200" i="1" dirty="0" err="1"/>
              <a:t>hotels</a:t>
            </a:r>
            <a:r>
              <a:rPr lang="fr-FR" sz="3200" i="1" dirty="0"/>
              <a:t>)</a:t>
            </a:r>
          </a:p>
          <a:p>
            <a:pPr marL="0" indent="0">
              <a:buNone/>
            </a:pPr>
            <a:endParaRPr lang="fr-FR" sz="3200" dirty="0"/>
          </a:p>
          <a:p>
            <a:r>
              <a:rPr lang="fr-FR" sz="3200" b="1" i="1" dirty="0" err="1">
                <a:solidFill>
                  <a:schemeClr val="accent1"/>
                </a:solidFill>
              </a:rPr>
              <a:t>len</a:t>
            </a:r>
            <a:r>
              <a:rPr lang="fr-FR" sz="3200" b="1" i="1" dirty="0">
                <a:solidFill>
                  <a:schemeClr val="accent1"/>
                </a:solidFill>
              </a:rPr>
              <a:t>() </a:t>
            </a:r>
            <a:r>
              <a:rPr lang="fr-FR" sz="3200" dirty="0"/>
              <a:t>permet d’obtenir la longueur d’un objet, dans notre cas afin de savoir le nombre de ligne du </a:t>
            </a:r>
            <a:r>
              <a:rPr lang="fr-FR" sz="3200" dirty="0" err="1"/>
              <a:t>DataFrame</a:t>
            </a:r>
            <a:r>
              <a:rPr lang="fr-FR" sz="3200" dirty="0"/>
              <a:t> </a:t>
            </a:r>
            <a:r>
              <a:rPr lang="fr-FR" sz="3200" b="1" i="1" dirty="0" err="1"/>
              <a:t>hotels</a:t>
            </a:r>
            <a:endParaRPr lang="fr-FR" sz="3200" b="1" i="1" dirty="0"/>
          </a:p>
          <a:p>
            <a:endParaRPr lang="fr-FR" sz="3200" dirty="0"/>
          </a:p>
        </p:txBody>
      </p:sp>
    </p:spTree>
    <p:extLst>
      <p:ext uri="{BB962C8B-B14F-4D97-AF65-F5344CB8AC3E}">
        <p14:creationId xmlns:p14="http://schemas.microsoft.com/office/powerpoint/2010/main" val="2889395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500062" y="409574"/>
            <a:ext cx="11191875" cy="6381751"/>
          </a:xfrm>
        </p:spPr>
        <p:txBody>
          <a:bodyPr>
            <a:normAutofit fontScale="70000" lnSpcReduction="20000"/>
          </a:bodyPr>
          <a:lstStyle/>
          <a:p>
            <a:pPr marL="0" indent="0">
              <a:buNone/>
            </a:pPr>
            <a:r>
              <a:rPr lang="fr-FR" sz="3200" dirty="0"/>
              <a:t>Solution : </a:t>
            </a:r>
          </a:p>
          <a:p>
            <a:pPr marL="0" indent="0">
              <a:buNone/>
            </a:pPr>
            <a:r>
              <a:rPr lang="en-US" sz="3200" i="1" dirty="0" err="1"/>
              <a:t>mois_dict</a:t>
            </a:r>
            <a:r>
              <a:rPr lang="en-US" sz="3200" i="1" dirty="0"/>
              <a:t> = {</a:t>
            </a:r>
          </a:p>
          <a:p>
            <a:pPr marL="0" indent="0">
              <a:buNone/>
            </a:pPr>
            <a:r>
              <a:rPr lang="en-US" sz="3200" i="1" dirty="0"/>
              <a:t>    "January": "1", "February": "2", "March": "3", "April": "4", "May": "5", "June": "6",</a:t>
            </a:r>
          </a:p>
          <a:p>
            <a:pPr marL="0" indent="0">
              <a:buNone/>
            </a:pPr>
            <a:r>
              <a:rPr lang="en-US" sz="3200" i="1" dirty="0"/>
              <a:t>    "July": "7", "August": "8", "September": "9", "October": "10", "November": "11", "December": "12"</a:t>
            </a:r>
          </a:p>
          <a:p>
            <a:pPr marL="0" indent="0">
              <a:buNone/>
            </a:pPr>
            <a:r>
              <a:rPr lang="en-US" sz="3200" i="1" dirty="0"/>
              <a:t>}</a:t>
            </a:r>
          </a:p>
          <a:p>
            <a:pPr marL="0" indent="0">
              <a:buNone/>
            </a:pPr>
            <a:endParaRPr lang="en-US" sz="3200" i="1" dirty="0"/>
          </a:p>
          <a:p>
            <a:pPr marL="0" indent="0">
              <a:buNone/>
            </a:pPr>
            <a:r>
              <a:rPr lang="en-US" sz="3200" i="1" dirty="0"/>
              <a:t>hotels["</a:t>
            </a:r>
            <a:r>
              <a:rPr lang="en-US" sz="3200" i="1" dirty="0" err="1"/>
              <a:t>date_format</a:t>
            </a:r>
            <a:r>
              <a:rPr lang="en-US" sz="3200" i="1" dirty="0"/>
              <a:t>"] = hotels["</a:t>
            </a:r>
            <a:r>
              <a:rPr lang="en-US" sz="3200" i="1" dirty="0" err="1"/>
              <a:t>arrival_date_day_of_month</a:t>
            </a:r>
            <a:r>
              <a:rPr lang="en-US" sz="3200" i="1" dirty="0"/>
              <a:t>"].</a:t>
            </a:r>
            <a:r>
              <a:rPr lang="en-US" sz="3200" i="1" dirty="0" err="1"/>
              <a:t>astype</a:t>
            </a:r>
            <a:r>
              <a:rPr lang="en-US" sz="3200" i="1" dirty="0"/>
              <a:t>(str) + "-" + hotels["</a:t>
            </a:r>
            <a:r>
              <a:rPr lang="en-US" sz="3200" i="1" dirty="0" err="1"/>
              <a:t>arrival_date_month</a:t>
            </a:r>
            <a:r>
              <a:rPr lang="en-US" sz="3200" i="1" dirty="0"/>
              <a:t>"].apply(lambda x: </a:t>
            </a:r>
            <a:r>
              <a:rPr lang="en-US" sz="3200" i="1" dirty="0" err="1"/>
              <a:t>mois_dict.get</a:t>
            </a:r>
            <a:r>
              <a:rPr lang="en-US" sz="3200" i="1" dirty="0"/>
              <a:t>(x, "Unknown")) + "-" + hotels["</a:t>
            </a:r>
            <a:r>
              <a:rPr lang="en-US" sz="3200" i="1" dirty="0" err="1"/>
              <a:t>arrival_date_year</a:t>
            </a:r>
            <a:r>
              <a:rPr lang="en-US" sz="3200" i="1" dirty="0"/>
              <a:t>"].</a:t>
            </a:r>
            <a:r>
              <a:rPr lang="en-US" sz="3200" i="1" dirty="0" err="1"/>
              <a:t>astype</a:t>
            </a:r>
            <a:r>
              <a:rPr lang="en-US" sz="3200" i="1" dirty="0"/>
              <a:t>(str)</a:t>
            </a:r>
          </a:p>
          <a:p>
            <a:pPr marL="0" indent="0">
              <a:buNone/>
            </a:pPr>
            <a:endParaRPr lang="en-US" sz="3200" i="1" dirty="0"/>
          </a:p>
          <a:p>
            <a:pPr marL="0" indent="0">
              <a:buNone/>
            </a:pPr>
            <a:r>
              <a:rPr lang="en-US" sz="3200" i="1" dirty="0"/>
              <a:t>hotels["</a:t>
            </a:r>
            <a:r>
              <a:rPr lang="en-US" sz="3200" i="1" dirty="0" err="1"/>
              <a:t>date_format</a:t>
            </a:r>
            <a:r>
              <a:rPr lang="en-US" sz="3200" i="1" dirty="0"/>
              <a:t>"] = </a:t>
            </a:r>
            <a:r>
              <a:rPr lang="en-US" sz="3200" i="1" dirty="0" err="1"/>
              <a:t>pd.to_datetime</a:t>
            </a:r>
            <a:r>
              <a:rPr lang="en-US" sz="3200" i="1" dirty="0"/>
              <a:t>(hotels["</a:t>
            </a:r>
            <a:r>
              <a:rPr lang="en-US" sz="3200" i="1" dirty="0" err="1"/>
              <a:t>date_format</a:t>
            </a:r>
            <a:r>
              <a:rPr lang="en-US" sz="3200" i="1" dirty="0"/>
              <a:t>"], format = "%d-%m-%Y")</a:t>
            </a:r>
          </a:p>
          <a:p>
            <a:pPr marL="0" indent="0">
              <a:buNone/>
            </a:pPr>
            <a:endParaRPr lang="en-US" sz="3200" i="1" dirty="0"/>
          </a:p>
          <a:p>
            <a:pPr marL="0" indent="0">
              <a:buNone/>
            </a:pPr>
            <a:r>
              <a:rPr lang="en-US" sz="3200" i="1" dirty="0"/>
              <a:t>hotels["date"] = hotels["</a:t>
            </a:r>
            <a:r>
              <a:rPr lang="en-US" sz="3200" i="1" dirty="0" err="1"/>
              <a:t>date_format</a:t>
            </a:r>
            <a:r>
              <a:rPr lang="en-US" sz="3200" i="1" dirty="0"/>
              <a:t>"].</a:t>
            </a:r>
            <a:r>
              <a:rPr lang="en-US" sz="3200" i="1" dirty="0" err="1"/>
              <a:t>dt.day_name</a:t>
            </a:r>
            <a:r>
              <a:rPr lang="en-US" sz="3200" i="1" dirty="0"/>
              <a:t>()</a:t>
            </a:r>
          </a:p>
          <a:p>
            <a:pPr marL="0" indent="0">
              <a:buNone/>
            </a:pPr>
            <a:endParaRPr lang="en-US" sz="3200" i="1" dirty="0"/>
          </a:p>
          <a:p>
            <a:pPr marL="0" indent="0">
              <a:buNone/>
            </a:pPr>
            <a:r>
              <a:rPr lang="en-US" sz="3200" i="1" dirty="0"/>
              <a:t>hotels["date"].</a:t>
            </a:r>
            <a:r>
              <a:rPr lang="en-US" sz="3200" i="1" dirty="0" err="1"/>
              <a:t>value_counts</a:t>
            </a:r>
            <a:r>
              <a:rPr lang="en-US" sz="3200" i="1" dirty="0"/>
              <a:t>()</a:t>
            </a:r>
          </a:p>
        </p:txBody>
      </p:sp>
    </p:spTree>
    <p:extLst>
      <p:ext uri="{BB962C8B-B14F-4D97-AF65-F5344CB8AC3E}">
        <p14:creationId xmlns:p14="http://schemas.microsoft.com/office/powerpoint/2010/main" val="1451681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500062" y="409574"/>
            <a:ext cx="11191875" cy="6381751"/>
          </a:xfrm>
        </p:spPr>
        <p:txBody>
          <a:bodyPr>
            <a:normAutofit fontScale="92500" lnSpcReduction="10000"/>
          </a:bodyPr>
          <a:lstStyle/>
          <a:p>
            <a:r>
              <a:rPr lang="fr-FR" sz="3200" b="1" dirty="0" err="1"/>
              <a:t>mois_dict</a:t>
            </a:r>
            <a:r>
              <a:rPr lang="fr-FR" sz="3200" b="1" dirty="0"/>
              <a:t> </a:t>
            </a:r>
            <a:r>
              <a:rPr lang="fr-FR" sz="3200" dirty="0"/>
              <a:t>: Un dictionnaire pour convertir les mois en chiffres</a:t>
            </a:r>
          </a:p>
          <a:p>
            <a:r>
              <a:rPr lang="fr-FR" sz="3200" b="1" dirty="0" err="1"/>
              <a:t>hotels</a:t>
            </a:r>
            <a:r>
              <a:rPr lang="fr-FR" sz="3200" b="1" dirty="0"/>
              <a:t>["</a:t>
            </a:r>
            <a:r>
              <a:rPr lang="fr-FR" sz="3200" b="1" dirty="0" err="1"/>
              <a:t>date_format</a:t>
            </a:r>
            <a:r>
              <a:rPr lang="fr-FR" sz="3200" b="1" dirty="0"/>
              <a:t>"] </a:t>
            </a:r>
            <a:r>
              <a:rPr lang="fr-FR" sz="3200" dirty="0"/>
              <a:t>: Crée une nouvelle colonne qui combine le jour, le mois (converti en chiffre) et l'année pour créer une date complète.</a:t>
            </a:r>
          </a:p>
          <a:p>
            <a:r>
              <a:rPr lang="fr-FR" sz="3200" b="1" i="1" dirty="0">
                <a:solidFill>
                  <a:schemeClr val="accent1"/>
                </a:solidFill>
              </a:rPr>
              <a:t>.</a:t>
            </a:r>
            <a:r>
              <a:rPr lang="fr-FR" sz="3200" b="1" i="1" dirty="0" err="1">
                <a:solidFill>
                  <a:schemeClr val="accent1"/>
                </a:solidFill>
              </a:rPr>
              <a:t>map</a:t>
            </a:r>
            <a:r>
              <a:rPr lang="fr-FR" sz="3200" b="1" i="1" dirty="0">
                <a:solidFill>
                  <a:schemeClr val="accent1"/>
                </a:solidFill>
              </a:rPr>
              <a:t>(…) </a:t>
            </a:r>
            <a:r>
              <a:rPr lang="fr-FR" sz="3200" dirty="0"/>
              <a:t>permet d’appliquer un mappage à chaque élément  d’une série. Elle permet de remplacer des valeurs en fonction d'un dictionnaire ou d'une fonction. Pour notre cas, permet de remplacer les mois en chiffre selon le données du dictionnaire </a:t>
            </a:r>
            <a:r>
              <a:rPr lang="fr-FR" sz="3200" i="1" dirty="0" err="1"/>
              <a:t>mois_dict</a:t>
            </a:r>
            <a:endParaRPr lang="fr-FR" sz="3200" i="1" dirty="0"/>
          </a:p>
          <a:p>
            <a:r>
              <a:rPr lang="fr-FR" sz="3200" b="1" i="1" dirty="0" err="1">
                <a:solidFill>
                  <a:schemeClr val="accent1"/>
                </a:solidFill>
              </a:rPr>
              <a:t>pd.to_datetime</a:t>
            </a:r>
            <a:r>
              <a:rPr lang="fr-FR" sz="3200" b="1" i="1" dirty="0">
                <a:solidFill>
                  <a:schemeClr val="accent1"/>
                </a:solidFill>
              </a:rPr>
              <a:t>() </a:t>
            </a:r>
            <a:r>
              <a:rPr lang="fr-FR" sz="3200" i="1" dirty="0"/>
              <a:t>: </a:t>
            </a:r>
            <a:r>
              <a:rPr lang="fr-FR" sz="3200" dirty="0"/>
              <a:t>Convertit </a:t>
            </a:r>
            <a:r>
              <a:rPr lang="fr-FR" sz="3200" b="1" dirty="0" err="1"/>
              <a:t>hotels</a:t>
            </a:r>
            <a:r>
              <a:rPr lang="fr-FR" sz="3200" b="1" dirty="0"/>
              <a:t>["</a:t>
            </a:r>
            <a:r>
              <a:rPr lang="fr-FR" sz="3200" b="1" dirty="0" err="1"/>
              <a:t>date_format</a:t>
            </a:r>
            <a:r>
              <a:rPr lang="fr-FR" sz="3200" b="1" dirty="0"/>
              <a:t>"] </a:t>
            </a:r>
            <a:r>
              <a:rPr lang="fr-FR" sz="3200" dirty="0"/>
              <a:t>en un format de date réel.</a:t>
            </a:r>
          </a:p>
          <a:p>
            <a:r>
              <a:rPr lang="fr-FR" sz="3200" b="1" dirty="0" err="1"/>
              <a:t>hotels</a:t>
            </a:r>
            <a:r>
              <a:rPr lang="fr-FR" sz="3200" b="1" dirty="0"/>
              <a:t>["date"].</a:t>
            </a:r>
            <a:r>
              <a:rPr lang="fr-FR" sz="3200" b="1" dirty="0" err="1"/>
              <a:t>value_counts</a:t>
            </a:r>
            <a:r>
              <a:rPr lang="fr-FR" sz="3200" b="1" dirty="0"/>
              <a:t>() </a:t>
            </a:r>
            <a:r>
              <a:rPr lang="fr-FR" sz="3200" dirty="0"/>
              <a:t>: Calcule le nombre d'occurrences pour chaque jour de la semaine (lundi, mardi, etc.).</a:t>
            </a:r>
            <a:endParaRPr lang="en-US" sz="3200" dirty="0"/>
          </a:p>
        </p:txBody>
      </p:sp>
    </p:spTree>
    <p:extLst>
      <p:ext uri="{BB962C8B-B14F-4D97-AF65-F5344CB8AC3E}">
        <p14:creationId xmlns:p14="http://schemas.microsoft.com/office/powerpoint/2010/main" val="2177564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500062" y="409574"/>
            <a:ext cx="11191875" cy="6381751"/>
          </a:xfrm>
        </p:spPr>
        <p:txBody>
          <a:bodyPr>
            <a:normAutofit/>
          </a:bodyPr>
          <a:lstStyle/>
          <a:p>
            <a:r>
              <a:rPr lang="fr-FR" sz="3200" b="1" dirty="0" err="1"/>
              <a:t>hotels</a:t>
            </a:r>
            <a:r>
              <a:rPr lang="fr-FR" sz="3200" b="1" dirty="0"/>
              <a:t>["date"] = </a:t>
            </a:r>
            <a:r>
              <a:rPr lang="fr-FR" sz="3200" b="1" dirty="0" err="1"/>
              <a:t>hotels</a:t>
            </a:r>
            <a:r>
              <a:rPr lang="fr-FR" sz="3200" b="1" dirty="0"/>
              <a:t>["</a:t>
            </a:r>
            <a:r>
              <a:rPr lang="fr-FR" sz="3200" b="1" dirty="0" err="1"/>
              <a:t>date_format</a:t>
            </a:r>
            <a:r>
              <a:rPr lang="fr-FR" sz="3200" b="1" dirty="0"/>
              <a:t>"].</a:t>
            </a:r>
            <a:r>
              <a:rPr lang="fr-FR" sz="3200" b="1" dirty="0" err="1"/>
              <a:t>dt.day_name</a:t>
            </a:r>
            <a:r>
              <a:rPr lang="fr-FR" sz="3200" b="1" dirty="0"/>
              <a:t>() : </a:t>
            </a:r>
            <a:r>
              <a:rPr lang="fr-FR" sz="3200" dirty="0"/>
              <a:t>extrait le jour de la semaine à partir de la colonne </a:t>
            </a:r>
            <a:r>
              <a:rPr lang="fr-FR" sz="3200" dirty="0" err="1"/>
              <a:t>date_format</a:t>
            </a:r>
            <a:r>
              <a:rPr lang="fr-FR" sz="3200" dirty="0"/>
              <a:t> qui </a:t>
            </a:r>
            <a:r>
              <a:rPr lang="fr-FR" sz="3200" b="1" dirty="0"/>
              <a:t>contient des dates</a:t>
            </a:r>
          </a:p>
          <a:p>
            <a:r>
              <a:rPr lang="fr-FR" sz="3200" b="1" dirty="0" err="1"/>
              <a:t>hotels</a:t>
            </a:r>
            <a:r>
              <a:rPr lang="fr-FR" sz="3200" b="1" dirty="0"/>
              <a:t>["date"].</a:t>
            </a:r>
            <a:r>
              <a:rPr lang="fr-FR" sz="3200" b="1" dirty="0" err="1"/>
              <a:t>value_counts</a:t>
            </a:r>
            <a:r>
              <a:rPr lang="fr-FR" sz="3200" b="1" dirty="0"/>
              <a:t>() </a:t>
            </a:r>
            <a:r>
              <a:rPr lang="fr-FR" sz="3200" dirty="0"/>
              <a:t>: Calcule le nombre d'occurrences pour chaque jour de la semaine (lundi, mardi, etc.).</a:t>
            </a:r>
            <a:endParaRPr lang="en-US" sz="3200" dirty="0"/>
          </a:p>
        </p:txBody>
      </p:sp>
    </p:spTree>
    <p:extLst>
      <p:ext uri="{BB962C8B-B14F-4D97-AF65-F5344CB8AC3E}">
        <p14:creationId xmlns:p14="http://schemas.microsoft.com/office/powerpoint/2010/main" val="416278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88D64-D6D3-4B14-A930-7C410466B58B}"/>
              </a:ext>
            </a:extLst>
          </p:cNvPr>
          <p:cNvSpPr>
            <a:spLocks noGrp="1"/>
          </p:cNvSpPr>
          <p:nvPr>
            <p:ph type="title"/>
          </p:nvPr>
        </p:nvSpPr>
        <p:spPr>
          <a:xfrm>
            <a:off x="838200" y="365125"/>
            <a:ext cx="10515600" cy="1911350"/>
          </a:xfrm>
        </p:spPr>
        <p:txBody>
          <a:bodyPr>
            <a:normAutofit fontScale="90000"/>
          </a:bodyPr>
          <a:lstStyle/>
          <a:p>
            <a:r>
              <a:rPr lang="fr-FR" dirty="0"/>
              <a:t>Question : </a:t>
            </a:r>
            <a:r>
              <a:rPr lang="fr-FR" b="1" i="0" dirty="0">
                <a:solidFill>
                  <a:srgbClr val="000000"/>
                </a:solidFill>
                <a:effectLst/>
                <a:latin typeface="Helvetica Neue"/>
              </a:rPr>
              <a:t>Y a-t-il des données manquantes ? Si oui, quelle colonne a le plus de données manquantes ?</a:t>
            </a:r>
            <a:endParaRPr lang="fr-FR" dirty="0"/>
          </a:p>
        </p:txBody>
      </p:sp>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838200" y="2425700"/>
            <a:ext cx="10515600" cy="4194175"/>
          </a:xfrm>
        </p:spPr>
        <p:txBody>
          <a:bodyPr>
            <a:normAutofit fontScale="92500" lnSpcReduction="10000"/>
          </a:bodyPr>
          <a:lstStyle/>
          <a:p>
            <a:pPr marL="0" indent="0">
              <a:buNone/>
            </a:pPr>
            <a:r>
              <a:rPr lang="fr-FR" sz="3200" dirty="0"/>
              <a:t>Solution : </a:t>
            </a:r>
            <a:r>
              <a:rPr lang="fr-FR" sz="3200" i="1" dirty="0" err="1"/>
              <a:t>hotels.isnull</a:t>
            </a:r>
            <a:r>
              <a:rPr lang="fr-FR" sz="3200" i="1" dirty="0"/>
              <a:t>().</a:t>
            </a:r>
            <a:r>
              <a:rPr lang="fr-FR" sz="3200" i="1" dirty="0" err="1"/>
              <a:t>sum</a:t>
            </a:r>
            <a:r>
              <a:rPr lang="fr-FR" sz="3200" i="1" dirty="0"/>
              <a:t>()</a:t>
            </a:r>
          </a:p>
          <a:p>
            <a:pPr marL="0" indent="0">
              <a:buNone/>
            </a:pPr>
            <a:endParaRPr lang="fr-FR" sz="3200" dirty="0">
              <a:solidFill>
                <a:schemeClr val="accent1"/>
              </a:solidFill>
            </a:endParaRPr>
          </a:p>
          <a:p>
            <a:r>
              <a:rPr lang="fr-FR" sz="3200" b="1" i="1" dirty="0" err="1">
                <a:solidFill>
                  <a:schemeClr val="accent1"/>
                </a:solidFill>
              </a:rPr>
              <a:t>isnull</a:t>
            </a:r>
            <a:r>
              <a:rPr lang="fr-FR" sz="3200" b="1" i="1" dirty="0">
                <a:solidFill>
                  <a:schemeClr val="accent1"/>
                </a:solidFill>
              </a:rPr>
              <a:t>() </a:t>
            </a:r>
            <a:r>
              <a:rPr lang="fr-FR" sz="3200" dirty="0"/>
              <a:t>permet d'identifier les valeurs manquantes (NaN) dans un </a:t>
            </a:r>
            <a:r>
              <a:rPr lang="fr-FR" sz="3200" dirty="0" err="1"/>
              <a:t>DataFrame</a:t>
            </a:r>
            <a:r>
              <a:rPr lang="fr-FR" sz="3200" dirty="0"/>
              <a:t> ou une Série</a:t>
            </a:r>
          </a:p>
          <a:p>
            <a:r>
              <a:rPr lang="fr-FR" sz="3200" b="1" i="1" dirty="0" err="1">
                <a:solidFill>
                  <a:schemeClr val="accent1"/>
                </a:solidFill>
              </a:rPr>
              <a:t>sum</a:t>
            </a:r>
            <a:r>
              <a:rPr lang="fr-FR" sz="3200" b="1" i="1" dirty="0">
                <a:solidFill>
                  <a:schemeClr val="accent1"/>
                </a:solidFill>
              </a:rPr>
              <a:t>() </a:t>
            </a:r>
            <a:r>
              <a:rPr lang="fr-FR" sz="3200" dirty="0"/>
              <a:t>est utilisée pour additionner les valeurs d'une colonne ou d'un </a:t>
            </a:r>
            <a:r>
              <a:rPr lang="fr-FR" sz="3200" dirty="0" err="1"/>
              <a:t>DataFrame</a:t>
            </a:r>
            <a:r>
              <a:rPr lang="fr-FR" sz="3200" dirty="0"/>
              <a:t>.</a:t>
            </a:r>
          </a:p>
          <a:p>
            <a:r>
              <a:rPr lang="fr-FR" sz="3200" b="1" i="1" dirty="0" err="1">
                <a:solidFill>
                  <a:schemeClr val="accent1"/>
                </a:solidFill>
              </a:rPr>
              <a:t>isnull</a:t>
            </a:r>
            <a:r>
              <a:rPr lang="fr-FR" sz="3200" b="1" i="1" dirty="0">
                <a:solidFill>
                  <a:schemeClr val="accent1"/>
                </a:solidFill>
              </a:rPr>
              <a:t>().</a:t>
            </a:r>
            <a:r>
              <a:rPr lang="fr-FR" sz="3200" b="1" i="1" dirty="0" err="1">
                <a:solidFill>
                  <a:schemeClr val="accent1"/>
                </a:solidFill>
              </a:rPr>
              <a:t>sum</a:t>
            </a:r>
            <a:r>
              <a:rPr lang="fr-FR" sz="3200" b="1" i="1" dirty="0">
                <a:solidFill>
                  <a:schemeClr val="accent1"/>
                </a:solidFill>
              </a:rPr>
              <a:t>() </a:t>
            </a:r>
            <a:r>
              <a:rPr lang="fr-FR" sz="3200" dirty="0"/>
              <a:t>permet donc de connaître le nombre de valeurs manquantes dans chaque colonne de </a:t>
            </a:r>
            <a:r>
              <a:rPr lang="fr-FR" sz="3200" dirty="0" err="1"/>
              <a:t>DataFrame</a:t>
            </a:r>
            <a:endParaRPr lang="fr-FR" sz="3200" dirty="0"/>
          </a:p>
          <a:p>
            <a:endParaRPr lang="fr-FR" sz="3200" dirty="0"/>
          </a:p>
        </p:txBody>
      </p:sp>
    </p:spTree>
    <p:extLst>
      <p:ext uri="{BB962C8B-B14F-4D97-AF65-F5344CB8AC3E}">
        <p14:creationId xmlns:p14="http://schemas.microsoft.com/office/powerpoint/2010/main" val="1873856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88D64-D6D3-4B14-A930-7C410466B58B}"/>
              </a:ext>
            </a:extLst>
          </p:cNvPr>
          <p:cNvSpPr>
            <a:spLocks noGrp="1"/>
          </p:cNvSpPr>
          <p:nvPr>
            <p:ph type="title"/>
          </p:nvPr>
        </p:nvSpPr>
        <p:spPr>
          <a:xfrm>
            <a:off x="838200" y="365125"/>
            <a:ext cx="10515600" cy="1911350"/>
          </a:xfrm>
        </p:spPr>
        <p:txBody>
          <a:bodyPr>
            <a:normAutofit/>
          </a:bodyPr>
          <a:lstStyle/>
          <a:p>
            <a:r>
              <a:rPr lang="fr-FR" dirty="0"/>
              <a:t>Question : </a:t>
            </a:r>
            <a:r>
              <a:rPr lang="fr-FR" b="1" i="0" dirty="0">
                <a:solidFill>
                  <a:srgbClr val="000000"/>
                </a:solidFill>
                <a:effectLst/>
                <a:latin typeface="Helvetica Neue"/>
              </a:rPr>
              <a:t>Supprimer la colonne "</a:t>
            </a:r>
            <a:r>
              <a:rPr lang="fr-FR" b="1" i="0" dirty="0" err="1">
                <a:solidFill>
                  <a:srgbClr val="000000"/>
                </a:solidFill>
                <a:effectLst/>
                <a:latin typeface="Helvetica Neue"/>
              </a:rPr>
              <a:t>company</a:t>
            </a:r>
            <a:r>
              <a:rPr lang="fr-FR" b="1" i="0" dirty="0">
                <a:solidFill>
                  <a:srgbClr val="000000"/>
                </a:solidFill>
                <a:effectLst/>
                <a:latin typeface="Helvetica Neue"/>
              </a:rPr>
              <a:t>" de l'ensemble de données</a:t>
            </a:r>
            <a:endParaRPr lang="fr-FR" dirty="0"/>
          </a:p>
        </p:txBody>
      </p:sp>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838200" y="2425700"/>
            <a:ext cx="10515600" cy="4194175"/>
          </a:xfrm>
        </p:spPr>
        <p:txBody>
          <a:bodyPr>
            <a:normAutofit/>
          </a:bodyPr>
          <a:lstStyle/>
          <a:p>
            <a:pPr marL="0" indent="0">
              <a:buNone/>
            </a:pPr>
            <a:r>
              <a:rPr lang="fr-FR" sz="3200" dirty="0"/>
              <a:t>Solution : </a:t>
            </a:r>
            <a:r>
              <a:rPr lang="fr-FR" sz="3200" i="1" dirty="0" err="1"/>
              <a:t>hotels.drop</a:t>
            </a:r>
            <a:r>
              <a:rPr lang="fr-FR" sz="3200" i="1" dirty="0"/>
              <a:t>(</a:t>
            </a:r>
            <a:r>
              <a:rPr lang="fr-FR" sz="3200" i="1" dirty="0" err="1"/>
              <a:t>columns</a:t>
            </a:r>
            <a:r>
              <a:rPr lang="fr-FR" sz="3200" i="1" dirty="0"/>
              <a:t>=["</a:t>
            </a:r>
            <a:r>
              <a:rPr lang="fr-FR" sz="3200" i="1" dirty="0" err="1"/>
              <a:t>company</a:t>
            </a:r>
            <a:r>
              <a:rPr lang="fr-FR" sz="3200" i="1" dirty="0"/>
              <a:t>"])</a:t>
            </a:r>
          </a:p>
          <a:p>
            <a:pPr marL="0" indent="0">
              <a:buNone/>
            </a:pPr>
            <a:endParaRPr lang="fr-FR" sz="3200" dirty="0">
              <a:solidFill>
                <a:schemeClr val="accent1"/>
              </a:solidFill>
            </a:endParaRPr>
          </a:p>
          <a:p>
            <a:r>
              <a:rPr lang="fr-FR" sz="3200" b="1" i="1" dirty="0">
                <a:solidFill>
                  <a:schemeClr val="accent1"/>
                </a:solidFill>
              </a:rPr>
              <a:t>drop(</a:t>
            </a:r>
            <a:r>
              <a:rPr lang="fr-FR" sz="3200" dirty="0"/>
              <a:t>) permet de supprimer des lignes ou des colonnes d’un </a:t>
            </a:r>
            <a:r>
              <a:rPr lang="fr-FR" sz="3200" dirty="0" err="1"/>
              <a:t>DatFrame</a:t>
            </a:r>
            <a:r>
              <a:rPr lang="fr-FR" sz="3200" dirty="0"/>
              <a:t>. </a:t>
            </a:r>
          </a:p>
          <a:p>
            <a:r>
              <a:rPr lang="fr-FR" sz="3200" b="1" dirty="0" err="1"/>
              <a:t>columns</a:t>
            </a:r>
            <a:r>
              <a:rPr lang="fr-FR" sz="3200" b="1" dirty="0"/>
              <a:t>=["</a:t>
            </a:r>
            <a:r>
              <a:rPr lang="fr-FR" sz="3200" b="1" dirty="0" err="1"/>
              <a:t>company</a:t>
            </a:r>
            <a:r>
              <a:rPr lang="fr-FR" sz="3200" b="1" dirty="0"/>
              <a:t>"]</a:t>
            </a:r>
            <a:r>
              <a:rPr lang="fr-FR" sz="3200" dirty="0"/>
              <a:t> est la colonne à supprimer pour ce cas</a:t>
            </a:r>
          </a:p>
        </p:txBody>
      </p:sp>
    </p:spTree>
    <p:extLst>
      <p:ext uri="{BB962C8B-B14F-4D97-AF65-F5344CB8AC3E}">
        <p14:creationId xmlns:p14="http://schemas.microsoft.com/office/powerpoint/2010/main" val="271892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88D64-D6D3-4B14-A930-7C410466B58B}"/>
              </a:ext>
            </a:extLst>
          </p:cNvPr>
          <p:cNvSpPr>
            <a:spLocks noGrp="1"/>
          </p:cNvSpPr>
          <p:nvPr>
            <p:ph type="title"/>
          </p:nvPr>
        </p:nvSpPr>
        <p:spPr>
          <a:xfrm>
            <a:off x="838200" y="212724"/>
            <a:ext cx="10515600" cy="2060575"/>
          </a:xfrm>
        </p:spPr>
        <p:txBody>
          <a:bodyPr>
            <a:normAutofit/>
          </a:bodyPr>
          <a:lstStyle/>
          <a:p>
            <a:r>
              <a:rPr lang="fr-FR" dirty="0"/>
              <a:t>Question : </a:t>
            </a:r>
            <a:r>
              <a:rPr lang="fr-FR" b="1" i="0" dirty="0">
                <a:solidFill>
                  <a:srgbClr val="000000"/>
                </a:solidFill>
                <a:effectLst/>
                <a:latin typeface="Helvetica Neue"/>
              </a:rPr>
              <a:t>Quels sont les 5 codes pays les plus fréquents dans l'ensemble de données ?</a:t>
            </a:r>
            <a:endParaRPr lang="fr-FR" dirty="0"/>
          </a:p>
        </p:txBody>
      </p:sp>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838200" y="2330450"/>
            <a:ext cx="10725150" cy="4194175"/>
          </a:xfrm>
        </p:spPr>
        <p:txBody>
          <a:bodyPr>
            <a:normAutofit fontScale="92500" lnSpcReduction="20000"/>
          </a:bodyPr>
          <a:lstStyle/>
          <a:p>
            <a:pPr marL="0" indent="0">
              <a:buNone/>
            </a:pPr>
            <a:r>
              <a:rPr lang="fr-FR" sz="3200" dirty="0"/>
              <a:t>Solution : </a:t>
            </a:r>
            <a:r>
              <a:rPr lang="en-US" sz="3200" i="1" dirty="0"/>
              <a:t>hotels["country"].</a:t>
            </a:r>
            <a:r>
              <a:rPr lang="en-US" sz="3200" i="1" dirty="0" err="1"/>
              <a:t>value_counts</a:t>
            </a:r>
            <a:r>
              <a:rPr lang="en-US" sz="3200" i="1" dirty="0"/>
              <a:t>().head()</a:t>
            </a:r>
          </a:p>
          <a:p>
            <a:pPr marL="0" indent="0">
              <a:buNone/>
            </a:pPr>
            <a:endParaRPr lang="fr-FR" sz="3200" i="1" dirty="0"/>
          </a:p>
          <a:p>
            <a:r>
              <a:rPr lang="en-US" sz="3200" b="1" dirty="0"/>
              <a:t>hotels["country"] </a:t>
            </a:r>
            <a:r>
              <a:rPr lang="en-US" sz="3200" dirty="0" err="1"/>
              <a:t>sert</a:t>
            </a:r>
            <a:r>
              <a:rPr lang="en-US" sz="3200" dirty="0"/>
              <a:t> à designer la </a:t>
            </a:r>
            <a:r>
              <a:rPr lang="en-US" sz="3200" dirty="0" err="1"/>
              <a:t>colonne</a:t>
            </a:r>
            <a:r>
              <a:rPr lang="en-US" sz="3200" dirty="0"/>
              <a:t> “country” du </a:t>
            </a:r>
            <a:r>
              <a:rPr lang="en-US" sz="3200" dirty="0" err="1"/>
              <a:t>dataframe</a:t>
            </a:r>
            <a:endParaRPr lang="en-US" sz="3200" dirty="0"/>
          </a:p>
          <a:p>
            <a:r>
              <a:rPr lang="en-US" sz="3200" b="1" i="1" dirty="0">
                <a:solidFill>
                  <a:schemeClr val="accent1"/>
                </a:solidFill>
              </a:rPr>
              <a:t>.</a:t>
            </a:r>
            <a:r>
              <a:rPr lang="en-US" sz="3200" b="1" i="1" dirty="0" err="1">
                <a:solidFill>
                  <a:schemeClr val="accent1"/>
                </a:solidFill>
              </a:rPr>
              <a:t>value_counts</a:t>
            </a:r>
            <a:r>
              <a:rPr lang="en-US" sz="3200" b="1" i="1" dirty="0">
                <a:solidFill>
                  <a:schemeClr val="accent1"/>
                </a:solidFill>
              </a:rPr>
              <a:t>() </a:t>
            </a:r>
            <a:r>
              <a:rPr lang="fr-FR" sz="3200" dirty="0"/>
              <a:t>permet de  compter le nombre d'occurrences uniques dans une colonne.</a:t>
            </a:r>
          </a:p>
          <a:p>
            <a:r>
              <a:rPr lang="fr-FR" sz="3200" b="1" i="1" dirty="0">
                <a:solidFill>
                  <a:schemeClr val="accent1"/>
                </a:solidFill>
              </a:rPr>
              <a:t>.</a:t>
            </a:r>
            <a:r>
              <a:rPr lang="fr-FR" sz="3200" b="1" i="1" dirty="0" err="1">
                <a:solidFill>
                  <a:schemeClr val="accent1"/>
                </a:solidFill>
              </a:rPr>
              <a:t>head</a:t>
            </a:r>
            <a:r>
              <a:rPr lang="fr-FR" sz="3200" b="1" i="1" dirty="0">
                <a:solidFill>
                  <a:schemeClr val="accent1"/>
                </a:solidFill>
              </a:rPr>
              <a:t>() </a:t>
            </a:r>
            <a:r>
              <a:rPr lang="fr-FR" sz="3200" dirty="0"/>
              <a:t>sert à afficher les premières lignes d’un </a:t>
            </a:r>
            <a:r>
              <a:rPr lang="fr-FR" sz="3200" dirty="0" err="1"/>
              <a:t>dataframe</a:t>
            </a:r>
            <a:r>
              <a:rPr lang="fr-FR" sz="3200" dirty="0"/>
              <a:t>. Par défaut, elle montre les 5 premières lignes, mais il est possible de préciser un autre nombre.</a:t>
            </a:r>
          </a:p>
        </p:txBody>
      </p:sp>
    </p:spTree>
    <p:extLst>
      <p:ext uri="{BB962C8B-B14F-4D97-AF65-F5344CB8AC3E}">
        <p14:creationId xmlns:p14="http://schemas.microsoft.com/office/powerpoint/2010/main" val="293786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88D64-D6D3-4B14-A930-7C410466B58B}"/>
              </a:ext>
            </a:extLst>
          </p:cNvPr>
          <p:cNvSpPr>
            <a:spLocks noGrp="1"/>
          </p:cNvSpPr>
          <p:nvPr>
            <p:ph type="title"/>
          </p:nvPr>
        </p:nvSpPr>
        <p:spPr>
          <a:xfrm>
            <a:off x="838200" y="365124"/>
            <a:ext cx="10515600" cy="2578101"/>
          </a:xfrm>
        </p:spPr>
        <p:txBody>
          <a:bodyPr>
            <a:normAutofit fontScale="90000"/>
          </a:bodyPr>
          <a:lstStyle/>
          <a:p>
            <a:r>
              <a:rPr lang="fr-FR" dirty="0"/>
              <a:t>Question : </a:t>
            </a:r>
            <a:r>
              <a:rPr lang="fr-FR" b="1" i="0" dirty="0">
                <a:solidFill>
                  <a:srgbClr val="000000"/>
                </a:solidFill>
                <a:effectLst/>
                <a:latin typeface="Helvetica Neue"/>
              </a:rPr>
              <a:t>Quel est le nom de la personne qui a payé le tarif journalier moyen le plus élevé ? Quel était ce montant ?</a:t>
            </a:r>
            <a:r>
              <a:rPr lang="fr-FR" b="0" i="0" dirty="0">
                <a:solidFill>
                  <a:srgbClr val="000000"/>
                </a:solidFill>
                <a:effectLst/>
                <a:latin typeface="Helvetica Neue"/>
              </a:rPr>
              <a:t> </a:t>
            </a:r>
            <a:r>
              <a:rPr lang="fr-FR" b="1" i="0" dirty="0">
                <a:solidFill>
                  <a:srgbClr val="000000"/>
                </a:solidFill>
                <a:effectLst/>
                <a:latin typeface="Helvetica Neue"/>
              </a:rPr>
              <a:t>taux/tarif journalier moyen = </a:t>
            </a:r>
            <a:r>
              <a:rPr lang="fr-FR" b="1" i="0" dirty="0" err="1">
                <a:solidFill>
                  <a:srgbClr val="000000"/>
                </a:solidFill>
                <a:effectLst/>
                <a:latin typeface="Helvetica Neue"/>
              </a:rPr>
              <a:t>adr</a:t>
            </a:r>
            <a:r>
              <a:rPr lang="fr-FR" b="1" i="0" dirty="0">
                <a:solidFill>
                  <a:srgbClr val="000000"/>
                </a:solidFill>
                <a:effectLst/>
                <a:latin typeface="Helvetica Neue"/>
              </a:rPr>
              <a:t> (</a:t>
            </a:r>
            <a:r>
              <a:rPr lang="fr-FR" b="1" i="0" dirty="0" err="1">
                <a:solidFill>
                  <a:srgbClr val="000000"/>
                </a:solidFill>
                <a:effectLst/>
                <a:latin typeface="Helvetica Neue"/>
              </a:rPr>
              <a:t>Average</a:t>
            </a:r>
            <a:r>
              <a:rPr lang="fr-FR" b="1" i="0" dirty="0">
                <a:solidFill>
                  <a:srgbClr val="000000"/>
                </a:solidFill>
                <a:effectLst/>
                <a:latin typeface="Helvetica Neue"/>
              </a:rPr>
              <a:t> Daily Rate)</a:t>
            </a:r>
            <a:endParaRPr lang="fr-FR" dirty="0"/>
          </a:p>
        </p:txBody>
      </p:sp>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838200" y="3263900"/>
            <a:ext cx="10725150" cy="3394075"/>
          </a:xfrm>
        </p:spPr>
        <p:txBody>
          <a:bodyPr>
            <a:normAutofit lnSpcReduction="10000"/>
          </a:bodyPr>
          <a:lstStyle/>
          <a:p>
            <a:pPr marL="0" indent="0">
              <a:buNone/>
            </a:pPr>
            <a:r>
              <a:rPr lang="fr-FR" sz="3200" dirty="0"/>
              <a:t>Solution : </a:t>
            </a:r>
            <a:r>
              <a:rPr lang="en-US" sz="3200" i="1" dirty="0" err="1"/>
              <a:t>hotels.loc</a:t>
            </a:r>
            <a:r>
              <a:rPr lang="en-US" sz="3200" i="1" dirty="0"/>
              <a:t>[hotels["</a:t>
            </a:r>
            <a:r>
              <a:rPr lang="en-US" sz="3200" i="1" dirty="0" err="1"/>
              <a:t>adr</a:t>
            </a:r>
            <a:r>
              <a:rPr lang="en-US" sz="3200" i="1" dirty="0"/>
              <a:t>"].</a:t>
            </a:r>
            <a:r>
              <a:rPr lang="en-US" sz="3200" i="1" dirty="0" err="1"/>
              <a:t>idxmax</a:t>
            </a:r>
            <a:r>
              <a:rPr lang="en-US" sz="3200" i="1" dirty="0"/>
              <a:t>(), ["</a:t>
            </a:r>
            <a:r>
              <a:rPr lang="en-US" sz="3200" i="1" dirty="0" err="1"/>
              <a:t>adr</a:t>
            </a:r>
            <a:r>
              <a:rPr lang="en-US" sz="3200" i="1" dirty="0"/>
              <a:t>", "name"]]</a:t>
            </a:r>
          </a:p>
          <a:p>
            <a:pPr marL="0" indent="0">
              <a:buNone/>
            </a:pPr>
            <a:endParaRPr lang="en-US" sz="3200" i="1" dirty="0"/>
          </a:p>
          <a:p>
            <a:r>
              <a:rPr lang="en-US" sz="3200" b="1" i="1" dirty="0">
                <a:solidFill>
                  <a:schemeClr val="accent1"/>
                </a:solidFill>
              </a:rPr>
              <a:t>hotels["</a:t>
            </a:r>
            <a:r>
              <a:rPr lang="en-US" sz="3200" b="1" i="1" dirty="0" err="1">
                <a:solidFill>
                  <a:schemeClr val="accent1"/>
                </a:solidFill>
              </a:rPr>
              <a:t>adr</a:t>
            </a:r>
            <a:r>
              <a:rPr lang="en-US" sz="3200" b="1" i="1" dirty="0">
                <a:solidFill>
                  <a:schemeClr val="accent1"/>
                </a:solidFill>
              </a:rPr>
              <a:t>"].</a:t>
            </a:r>
            <a:r>
              <a:rPr lang="en-US" sz="3200" b="1" i="1" dirty="0" err="1">
                <a:solidFill>
                  <a:schemeClr val="accent1"/>
                </a:solidFill>
              </a:rPr>
              <a:t>idxmax</a:t>
            </a:r>
            <a:r>
              <a:rPr lang="en-US" sz="3200" b="1" i="1" dirty="0">
                <a:solidFill>
                  <a:schemeClr val="accent1"/>
                </a:solidFill>
              </a:rPr>
              <a:t>() </a:t>
            </a:r>
            <a:r>
              <a:rPr lang="en-US" sz="3200" dirty="0" err="1"/>
              <a:t>permet</a:t>
            </a:r>
            <a:r>
              <a:rPr lang="en-US" sz="3200" dirty="0"/>
              <a:t> </a:t>
            </a:r>
            <a:r>
              <a:rPr lang="fr-FR" sz="3200" dirty="0"/>
              <a:t>de trouver l'index de la ligne où la valeur de la colonne "</a:t>
            </a:r>
            <a:r>
              <a:rPr lang="fr-FR" sz="3200" dirty="0" err="1"/>
              <a:t>adr</a:t>
            </a:r>
            <a:r>
              <a:rPr lang="fr-FR" sz="3200" dirty="0"/>
              <a:t>" est la plus élevée.</a:t>
            </a:r>
          </a:p>
          <a:p>
            <a:r>
              <a:rPr lang="fr-FR" sz="3200" b="1" i="1" dirty="0">
                <a:solidFill>
                  <a:schemeClr val="accent1"/>
                </a:solidFill>
              </a:rPr>
              <a:t>.</a:t>
            </a:r>
            <a:r>
              <a:rPr lang="fr-FR" sz="3200" b="1" i="1" dirty="0" err="1">
                <a:solidFill>
                  <a:schemeClr val="accent1"/>
                </a:solidFill>
              </a:rPr>
              <a:t>loc</a:t>
            </a:r>
            <a:r>
              <a:rPr lang="fr-FR" sz="3200" b="1" i="1" dirty="0">
                <a:solidFill>
                  <a:schemeClr val="accent1"/>
                </a:solidFill>
              </a:rPr>
              <a:t>[…] </a:t>
            </a:r>
            <a:r>
              <a:rPr lang="fr-FR" sz="3200" dirty="0"/>
              <a:t>sélectionne cette ligne et affiche uniquement les colonnes "</a:t>
            </a:r>
            <a:r>
              <a:rPr lang="fr-FR" sz="3200" dirty="0" err="1"/>
              <a:t>adr</a:t>
            </a:r>
            <a:r>
              <a:rPr lang="fr-FR" sz="3200" dirty="0"/>
              <a:t>" et "</a:t>
            </a:r>
            <a:r>
              <a:rPr lang="fr-FR" sz="3200" dirty="0" err="1"/>
              <a:t>name</a:t>
            </a:r>
            <a:r>
              <a:rPr lang="fr-FR" sz="3200" dirty="0"/>
              <a:t>"</a:t>
            </a:r>
          </a:p>
        </p:txBody>
      </p:sp>
    </p:spTree>
    <p:extLst>
      <p:ext uri="{BB962C8B-B14F-4D97-AF65-F5344CB8AC3E}">
        <p14:creationId xmlns:p14="http://schemas.microsoft.com/office/powerpoint/2010/main" val="175973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88D64-D6D3-4B14-A930-7C410466B58B}"/>
              </a:ext>
            </a:extLst>
          </p:cNvPr>
          <p:cNvSpPr>
            <a:spLocks noGrp="1"/>
          </p:cNvSpPr>
          <p:nvPr>
            <p:ph type="title"/>
          </p:nvPr>
        </p:nvSpPr>
        <p:spPr>
          <a:xfrm>
            <a:off x="838200" y="365124"/>
            <a:ext cx="10515600" cy="2768601"/>
          </a:xfrm>
        </p:spPr>
        <p:txBody>
          <a:bodyPr>
            <a:normAutofit fontScale="90000"/>
          </a:bodyPr>
          <a:lstStyle/>
          <a:p>
            <a:r>
              <a:rPr lang="fr-FR" dirty="0"/>
              <a:t>Question : </a:t>
            </a:r>
            <a:r>
              <a:rPr lang="fr-FR" b="1" i="0" dirty="0">
                <a:solidFill>
                  <a:srgbClr val="000000"/>
                </a:solidFill>
                <a:effectLst/>
                <a:latin typeface="Helvetica Neue"/>
              </a:rPr>
              <a:t>L'</a:t>
            </a:r>
            <a:r>
              <a:rPr lang="fr-FR" b="1" i="0" dirty="0" err="1">
                <a:solidFill>
                  <a:srgbClr val="000000"/>
                </a:solidFill>
                <a:effectLst/>
                <a:latin typeface="Helvetica Neue"/>
              </a:rPr>
              <a:t>adr</a:t>
            </a:r>
            <a:r>
              <a:rPr lang="fr-FR" b="1" i="0" dirty="0">
                <a:solidFill>
                  <a:srgbClr val="000000"/>
                </a:solidFill>
                <a:effectLst/>
                <a:latin typeface="Helvetica Neue"/>
              </a:rPr>
              <a:t> est le tarif journalier moyen pour le séjour d'une personne à l'hôtel. Quelle est la moyenne de l'</a:t>
            </a:r>
            <a:r>
              <a:rPr lang="fr-FR" b="1" i="0" dirty="0" err="1">
                <a:solidFill>
                  <a:srgbClr val="000000"/>
                </a:solidFill>
                <a:effectLst/>
                <a:latin typeface="Helvetica Neue"/>
              </a:rPr>
              <a:t>adr</a:t>
            </a:r>
            <a:r>
              <a:rPr lang="fr-FR" b="1" i="0" dirty="0">
                <a:solidFill>
                  <a:srgbClr val="000000"/>
                </a:solidFill>
                <a:effectLst/>
                <a:latin typeface="Helvetica Neue"/>
              </a:rPr>
              <a:t> pour tous les séjours à l'hôtel de l'ensemble de données ?</a:t>
            </a:r>
            <a:endParaRPr lang="fr-FR" dirty="0"/>
          </a:p>
        </p:txBody>
      </p:sp>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838200" y="3263900"/>
            <a:ext cx="10725150" cy="3394075"/>
          </a:xfrm>
        </p:spPr>
        <p:txBody>
          <a:bodyPr>
            <a:normAutofit/>
          </a:bodyPr>
          <a:lstStyle/>
          <a:p>
            <a:pPr marL="0" indent="0">
              <a:buNone/>
            </a:pPr>
            <a:r>
              <a:rPr lang="fr-FR" sz="3200" dirty="0"/>
              <a:t>Solution : </a:t>
            </a:r>
            <a:r>
              <a:rPr lang="en-US" sz="3200" i="1" dirty="0"/>
              <a:t>round(hotels["</a:t>
            </a:r>
            <a:r>
              <a:rPr lang="en-US" sz="3200" i="1" dirty="0" err="1"/>
              <a:t>adr</a:t>
            </a:r>
            <a:r>
              <a:rPr lang="en-US" sz="3200" i="1" dirty="0"/>
              <a:t>"].mean(), 2)</a:t>
            </a:r>
          </a:p>
          <a:p>
            <a:pPr marL="0" indent="0">
              <a:buNone/>
            </a:pPr>
            <a:endParaRPr lang="en-US" sz="3200" i="1" dirty="0"/>
          </a:p>
          <a:p>
            <a:r>
              <a:rPr lang="fr-FR" sz="3200" b="1" i="1" dirty="0">
                <a:solidFill>
                  <a:schemeClr val="accent1"/>
                </a:solidFill>
              </a:rPr>
              <a:t>Hotels</a:t>
            </a:r>
            <a:r>
              <a:rPr lang="en-US" sz="3200" b="1" i="1" dirty="0">
                <a:solidFill>
                  <a:schemeClr val="accent1"/>
                </a:solidFill>
              </a:rPr>
              <a:t>["</a:t>
            </a:r>
            <a:r>
              <a:rPr lang="en-US" sz="3200" b="1" i="1" dirty="0" err="1">
                <a:solidFill>
                  <a:schemeClr val="accent1"/>
                </a:solidFill>
              </a:rPr>
              <a:t>adr</a:t>
            </a:r>
            <a:r>
              <a:rPr lang="en-US" sz="3200" b="1" i="1" dirty="0">
                <a:solidFill>
                  <a:schemeClr val="accent1"/>
                </a:solidFill>
              </a:rPr>
              <a:t>"].</a:t>
            </a:r>
            <a:r>
              <a:rPr lang="fr-FR" sz="3200" b="1" i="1" dirty="0" err="1">
                <a:solidFill>
                  <a:schemeClr val="accent1"/>
                </a:solidFill>
              </a:rPr>
              <a:t>mean</a:t>
            </a:r>
            <a:r>
              <a:rPr lang="fr-FR" sz="3200" b="1" i="1" dirty="0">
                <a:solidFill>
                  <a:schemeClr val="accent1"/>
                </a:solidFill>
              </a:rPr>
              <a:t>() </a:t>
            </a:r>
            <a:r>
              <a:rPr lang="fr-FR" sz="3200" dirty="0"/>
              <a:t>sert à calculer la moyenne des valeurs dans la colonne «</a:t>
            </a:r>
            <a:r>
              <a:rPr lang="fr-FR" sz="3200" dirty="0" err="1"/>
              <a:t>adr</a:t>
            </a:r>
            <a:r>
              <a:rPr lang="fr-FR" sz="3200" dirty="0"/>
              <a:t>» du </a:t>
            </a:r>
            <a:r>
              <a:rPr lang="fr-FR" sz="3200" dirty="0" err="1"/>
              <a:t>dataframe</a:t>
            </a:r>
            <a:endParaRPr lang="fr-FR" sz="3200" dirty="0"/>
          </a:p>
          <a:p>
            <a:r>
              <a:rPr lang="fr-FR" sz="3200" b="1" i="1" dirty="0">
                <a:solidFill>
                  <a:schemeClr val="accent1"/>
                </a:solidFill>
              </a:rPr>
              <a:t>round(…) </a:t>
            </a:r>
            <a:r>
              <a:rPr lang="fr-FR" sz="3200" dirty="0"/>
              <a:t>permet d’arrondir la valeur à 2 décimales</a:t>
            </a:r>
          </a:p>
        </p:txBody>
      </p:sp>
    </p:spTree>
    <p:extLst>
      <p:ext uri="{BB962C8B-B14F-4D97-AF65-F5344CB8AC3E}">
        <p14:creationId xmlns:p14="http://schemas.microsoft.com/office/powerpoint/2010/main" val="2782687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88D64-D6D3-4B14-A930-7C410466B58B}"/>
              </a:ext>
            </a:extLst>
          </p:cNvPr>
          <p:cNvSpPr>
            <a:spLocks noGrp="1"/>
          </p:cNvSpPr>
          <p:nvPr>
            <p:ph type="title"/>
          </p:nvPr>
        </p:nvSpPr>
        <p:spPr>
          <a:xfrm>
            <a:off x="838200" y="365124"/>
            <a:ext cx="10515600" cy="2768601"/>
          </a:xfrm>
        </p:spPr>
        <p:txBody>
          <a:bodyPr>
            <a:normAutofit/>
          </a:bodyPr>
          <a:lstStyle/>
          <a:p>
            <a:r>
              <a:rPr lang="fr-FR" dirty="0"/>
              <a:t>Question : </a:t>
            </a:r>
            <a:r>
              <a:rPr lang="fr-FR" b="1" i="0" dirty="0">
                <a:solidFill>
                  <a:srgbClr val="000000"/>
                </a:solidFill>
                <a:effectLst/>
                <a:latin typeface="Helvetica Neue"/>
              </a:rPr>
              <a:t>Quel est le nombre moyen de nuits pour un séjour dans l'ensemble de données ?</a:t>
            </a:r>
            <a:r>
              <a:rPr lang="fr-FR" b="0" i="0" dirty="0">
                <a:solidFill>
                  <a:srgbClr val="000000"/>
                </a:solidFill>
                <a:effectLst/>
                <a:latin typeface="Helvetica Neue"/>
              </a:rPr>
              <a:t> </a:t>
            </a:r>
            <a:r>
              <a:rPr lang="fr-FR" b="1" i="0" dirty="0">
                <a:solidFill>
                  <a:srgbClr val="000000"/>
                </a:solidFill>
                <a:effectLst/>
                <a:latin typeface="Helvetica Neue"/>
              </a:rPr>
              <a:t>N'hésitez pas à arrondir à 2 décimales.</a:t>
            </a:r>
            <a:endParaRPr lang="fr-FR" dirty="0"/>
          </a:p>
        </p:txBody>
      </p:sp>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838200" y="3263900"/>
            <a:ext cx="10725150" cy="3394075"/>
          </a:xfrm>
        </p:spPr>
        <p:txBody>
          <a:bodyPr>
            <a:normAutofit/>
          </a:bodyPr>
          <a:lstStyle/>
          <a:p>
            <a:pPr marL="0" indent="0">
              <a:buNone/>
            </a:pPr>
            <a:r>
              <a:rPr lang="fr-FR" sz="3200" dirty="0"/>
              <a:t>Solution : </a:t>
            </a:r>
            <a:r>
              <a:rPr lang="en-US" sz="3200" i="1" dirty="0"/>
              <a:t>round(hotels["</a:t>
            </a:r>
            <a:r>
              <a:rPr lang="en-US" sz="3200" i="1" dirty="0" err="1"/>
              <a:t>stays_in_weekend_nights</a:t>
            </a:r>
            <a:r>
              <a:rPr lang="en-US" sz="3200" i="1" dirty="0"/>
              <a:t>"].mean(),2) + round(hotels["</a:t>
            </a:r>
            <a:r>
              <a:rPr lang="en-US" sz="3200" i="1" dirty="0" err="1"/>
              <a:t>stays_in_week_nights</a:t>
            </a:r>
            <a:r>
              <a:rPr lang="en-US" sz="3200" i="1" dirty="0"/>
              <a:t>"].mean(),2)</a:t>
            </a:r>
          </a:p>
          <a:p>
            <a:pPr marL="0" indent="0">
              <a:buNone/>
            </a:pPr>
            <a:endParaRPr lang="en-US" sz="3200" i="1" dirty="0"/>
          </a:p>
          <a:p>
            <a:r>
              <a:rPr lang="fr-FR" sz="3200" dirty="0"/>
              <a:t>Additionner la moyenne des valeurs de la colonne «</a:t>
            </a:r>
            <a:r>
              <a:rPr lang="en-US" sz="3200" i="1" dirty="0" err="1"/>
              <a:t>stays_in_weekend_nights</a:t>
            </a:r>
            <a:r>
              <a:rPr lang="fr-FR" sz="3200" dirty="0"/>
              <a:t>» et «</a:t>
            </a:r>
            <a:r>
              <a:rPr lang="en-US" sz="3200" i="1" dirty="0" err="1"/>
              <a:t>stays_in_week_nights</a:t>
            </a:r>
            <a:r>
              <a:rPr lang="fr-FR" sz="3200" dirty="0"/>
              <a:t>»</a:t>
            </a:r>
          </a:p>
        </p:txBody>
      </p:sp>
    </p:spTree>
    <p:extLst>
      <p:ext uri="{BB962C8B-B14F-4D97-AF65-F5344CB8AC3E}">
        <p14:creationId xmlns:p14="http://schemas.microsoft.com/office/powerpoint/2010/main" val="376648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88D64-D6D3-4B14-A930-7C410466B58B}"/>
              </a:ext>
            </a:extLst>
          </p:cNvPr>
          <p:cNvSpPr>
            <a:spLocks noGrp="1"/>
          </p:cNvSpPr>
          <p:nvPr>
            <p:ph type="title"/>
          </p:nvPr>
        </p:nvSpPr>
        <p:spPr>
          <a:xfrm>
            <a:off x="838200" y="365124"/>
            <a:ext cx="10515600" cy="2768601"/>
          </a:xfrm>
        </p:spPr>
        <p:txBody>
          <a:bodyPr>
            <a:normAutofit fontScale="90000"/>
          </a:bodyPr>
          <a:lstStyle/>
          <a:p>
            <a:r>
              <a:rPr lang="fr-FR" dirty="0"/>
              <a:t>Question : </a:t>
            </a:r>
            <a:r>
              <a:rPr lang="fr-FR" b="1" i="0" dirty="0">
                <a:solidFill>
                  <a:srgbClr val="000000"/>
                </a:solidFill>
                <a:effectLst/>
                <a:latin typeface="Helvetica Neue"/>
              </a:rPr>
              <a:t>Quel est le coût total moyen d'un séjour dans l'ensemble de données ?</a:t>
            </a:r>
            <a:r>
              <a:rPr lang="fr-FR" b="0" i="0" dirty="0">
                <a:solidFill>
                  <a:srgbClr val="000000"/>
                </a:solidFill>
                <a:effectLst/>
                <a:latin typeface="Helvetica Neue"/>
              </a:rPr>
              <a:t> </a:t>
            </a:r>
            <a:r>
              <a:rPr lang="fr-FR" b="1" i="0" dirty="0">
                <a:solidFill>
                  <a:srgbClr val="000000"/>
                </a:solidFill>
                <a:effectLst/>
                <a:latin typeface="Helvetica Neue"/>
              </a:rPr>
              <a:t>Pas le </a:t>
            </a:r>
            <a:r>
              <a:rPr lang="fr-FR" b="1" i="1" dirty="0">
                <a:solidFill>
                  <a:srgbClr val="000000"/>
                </a:solidFill>
                <a:effectLst/>
                <a:latin typeface="Helvetica Neue"/>
              </a:rPr>
              <a:t>coût moyen journalier</a:t>
            </a:r>
            <a:r>
              <a:rPr lang="fr-FR" b="1" i="0" dirty="0">
                <a:solidFill>
                  <a:srgbClr val="000000"/>
                </a:solidFill>
                <a:effectLst/>
                <a:latin typeface="Helvetica Neue"/>
              </a:rPr>
              <a:t>, mais le </a:t>
            </a:r>
            <a:r>
              <a:rPr lang="fr-FR" b="1" i="1" dirty="0">
                <a:solidFill>
                  <a:srgbClr val="000000"/>
                </a:solidFill>
                <a:effectLst/>
                <a:latin typeface="Helvetica Neue"/>
              </a:rPr>
              <a:t>coût total</a:t>
            </a:r>
            <a:r>
              <a:rPr lang="fr-FR" b="1" i="0" dirty="0">
                <a:solidFill>
                  <a:srgbClr val="000000"/>
                </a:solidFill>
                <a:effectLst/>
                <a:latin typeface="Helvetica Neue"/>
              </a:rPr>
              <a:t> du séjour. N'hésitez pas à arrondir à 2 décimales.</a:t>
            </a:r>
            <a:endParaRPr lang="fr-FR" dirty="0"/>
          </a:p>
        </p:txBody>
      </p:sp>
      <p:sp>
        <p:nvSpPr>
          <p:cNvPr id="3" name="Espace réservé du contenu 2">
            <a:extLst>
              <a:ext uri="{FF2B5EF4-FFF2-40B4-BE49-F238E27FC236}">
                <a16:creationId xmlns:a16="http://schemas.microsoft.com/office/drawing/2014/main" id="{120EA7C1-D8F8-4CBB-A34B-CCA766D89ADE}"/>
              </a:ext>
            </a:extLst>
          </p:cNvPr>
          <p:cNvSpPr>
            <a:spLocks noGrp="1"/>
          </p:cNvSpPr>
          <p:nvPr>
            <p:ph idx="1"/>
          </p:nvPr>
        </p:nvSpPr>
        <p:spPr>
          <a:xfrm>
            <a:off x="838200" y="3263900"/>
            <a:ext cx="10725150" cy="3394075"/>
          </a:xfrm>
        </p:spPr>
        <p:txBody>
          <a:bodyPr>
            <a:normAutofit lnSpcReduction="10000"/>
          </a:bodyPr>
          <a:lstStyle/>
          <a:p>
            <a:pPr marL="0" indent="0">
              <a:buNone/>
            </a:pPr>
            <a:r>
              <a:rPr lang="fr-FR" sz="3200" dirty="0"/>
              <a:t>Solution : </a:t>
            </a:r>
            <a:r>
              <a:rPr lang="en-US" sz="3200" i="1" dirty="0"/>
              <a:t>round((hotels["</a:t>
            </a:r>
            <a:r>
              <a:rPr lang="en-US" sz="3200" i="1" dirty="0" err="1"/>
              <a:t>adr</a:t>
            </a:r>
            <a:r>
              <a:rPr lang="en-US" sz="3200" i="1" dirty="0"/>
              <a:t>"]*(hotels["</a:t>
            </a:r>
            <a:r>
              <a:rPr lang="en-US" sz="3200" i="1" dirty="0" err="1"/>
              <a:t>stays_in_weekend_nights</a:t>
            </a:r>
            <a:r>
              <a:rPr lang="en-US" sz="3200" i="1" dirty="0"/>
              <a:t>"] + hotels["</a:t>
            </a:r>
            <a:r>
              <a:rPr lang="en-US" sz="3200" i="1" dirty="0" err="1"/>
              <a:t>stays_in_week_nights</a:t>
            </a:r>
            <a:r>
              <a:rPr lang="en-US" sz="3200" i="1" dirty="0"/>
              <a:t>"])).mean(), 2)</a:t>
            </a:r>
          </a:p>
          <a:p>
            <a:endParaRPr lang="en-US" sz="3200" i="1" dirty="0"/>
          </a:p>
          <a:p>
            <a:r>
              <a:rPr lang="en-US" sz="3200" i="1" dirty="0"/>
              <a:t> </a:t>
            </a:r>
            <a:r>
              <a:rPr lang="en-US" sz="3200" dirty="0" err="1"/>
              <a:t>Formule</a:t>
            </a:r>
            <a:r>
              <a:rPr lang="en-US" sz="3200" dirty="0"/>
              <a:t> : </a:t>
            </a:r>
          </a:p>
          <a:p>
            <a:pPr marL="0" indent="0">
              <a:buNone/>
            </a:pPr>
            <a:r>
              <a:rPr lang="fr-FR" sz="3200" dirty="0"/>
              <a:t>Coût total=ADR×(Nuits </a:t>
            </a:r>
            <a:r>
              <a:rPr lang="fr-FR" sz="3200" dirty="0" err="1"/>
              <a:t>week-end+Nuits</a:t>
            </a:r>
            <a:r>
              <a:rPr lang="fr-FR" sz="3200" dirty="0"/>
              <a:t> en semaine)</a:t>
            </a:r>
            <a:endParaRPr lang="en-US" sz="3200" i="1" dirty="0"/>
          </a:p>
        </p:txBody>
      </p:sp>
    </p:spTree>
    <p:extLst>
      <p:ext uri="{BB962C8B-B14F-4D97-AF65-F5344CB8AC3E}">
        <p14:creationId xmlns:p14="http://schemas.microsoft.com/office/powerpoint/2010/main" val="3495180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TM04033929[[fn=Ardoise]]</Template>
  <TotalTime>156</TotalTime>
  <Words>1774</Words>
  <Application>Microsoft Office PowerPoint</Application>
  <PresentationFormat>Grand écran</PresentationFormat>
  <Paragraphs>104</Paragraphs>
  <Slides>22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Calibri</vt:lpstr>
      <vt:lpstr>Calisto MT</vt:lpstr>
      <vt:lpstr>Helvetica Neue</vt:lpstr>
      <vt:lpstr>Wingdings 2</vt:lpstr>
      <vt:lpstr>Ardoise</vt:lpstr>
      <vt:lpstr>Analyse de Données avec Pandas:  Présentation du Travail Dirigé </vt:lpstr>
      <vt:lpstr>Question : Combien y-a-t-il de lignes ?</vt:lpstr>
      <vt:lpstr>Question : Y a-t-il des données manquantes ? Si oui, quelle colonne a le plus de données manquantes ?</vt:lpstr>
      <vt:lpstr>Question : Supprimer la colonne "company" de l'ensemble de données</vt:lpstr>
      <vt:lpstr>Question : Quels sont les 5 codes pays les plus fréquents dans l'ensemble de données ?</vt:lpstr>
      <vt:lpstr>Question : Quel est le nom de la personne qui a payé le tarif journalier moyen le plus élevé ? Quel était ce montant ? taux/tarif journalier moyen = adr (Average Daily Rate)</vt:lpstr>
      <vt:lpstr>Question : L'adr est le tarif journalier moyen pour le séjour d'une personne à l'hôtel. Quelle est la moyenne de l'adr pour tous les séjours à l'hôtel de l'ensemble de données ?</vt:lpstr>
      <vt:lpstr>Question : Quel est le nombre moyen de nuits pour un séjour dans l'ensemble de données ? N'hésitez pas à arrondir à 2 décimales.</vt:lpstr>
      <vt:lpstr>Question : Quel est le coût total moyen d'un séjour dans l'ensemble de données ? Pas le coût moyen journalier, mais le coût total du séjour. N'hésitez pas à arrondir à 2 décimales.</vt:lpstr>
      <vt:lpstr>Présentation PowerPoint</vt:lpstr>
      <vt:lpstr>Question : Quels sont les noms et les emails des personnes qui ont fait 5 "demandes/requêtes spéciales" ? </vt:lpstr>
      <vt:lpstr>Question : Quel est le pourcentage de séjours à l'hôtel classés comme "clients réguliers / repeat guests" ? </vt:lpstr>
      <vt:lpstr>Question : Quels sont les 5 noms de famille les plus courants dans l'ensemble de données ? Bonus : Pouvez-vous résoudre ce problème en une seule ligne de code Pandas ?</vt:lpstr>
      <vt:lpstr>Question : Quels sont les noms des personnes qui avaient réservé pour le plus grand nombre d'enfants et de bébés pour leur séjour ?</vt:lpstr>
      <vt:lpstr>Présentation PowerPoint</vt:lpstr>
      <vt:lpstr>Question : Quels sont les 3 indicatifs de région les plus courants dans les numéros de téléphone ?</vt:lpstr>
      <vt:lpstr>Question : Combien d'arrivées ont eu lieu entre le 1er et le 15 du mois (1er et 15 inclus) ? Bonus : pouvez-vous faire cela en une seule ligne de code Pandas ?</vt:lpstr>
      <vt:lpstr>Présentation PowerPoint</vt:lpstr>
      <vt:lpstr>Question : Tâche difficile à réaliser : Créer un tableau de comptage pour chaque jour de la semaine où des personnes sont arrivées. (Par exemple, 5000 personnes sont arrivées le lundi, 3000 le mardi, etc...)</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de Données avec Pandas:  Présentation du Travail Dirigé </dc:title>
  <dc:creator>Mihavana Anjara</dc:creator>
  <cp:lastModifiedBy>Mihavana Anjara</cp:lastModifiedBy>
  <cp:revision>18</cp:revision>
  <dcterms:created xsi:type="dcterms:W3CDTF">2025-04-03T17:26:19Z</dcterms:created>
  <dcterms:modified xsi:type="dcterms:W3CDTF">2025-04-04T16:08:13Z</dcterms:modified>
</cp:coreProperties>
</file>