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82" r:id="rId3"/>
    <p:sldId id="283" r:id="rId4"/>
    <p:sldId id="290" r:id="rId5"/>
    <p:sldId id="285" r:id="rId6"/>
    <p:sldId id="291" r:id="rId7"/>
    <p:sldId id="287" r:id="rId8"/>
    <p:sldId id="292" r:id="rId9"/>
    <p:sldId id="288" r:id="rId10"/>
    <p:sldId id="293" r:id="rId11"/>
    <p:sldId id="294" r:id="rId12"/>
    <p:sldId id="295" r:id="rId13"/>
    <p:sldId id="297" r:id="rId14"/>
    <p:sldId id="306" r:id="rId15"/>
    <p:sldId id="300" r:id="rId16"/>
    <p:sldId id="302" r:id="rId17"/>
    <p:sldId id="303" r:id="rId18"/>
    <p:sldId id="307" r:id="rId19"/>
    <p:sldId id="308" r:id="rId20"/>
    <p:sldId id="309" r:id="rId21"/>
    <p:sldId id="301" r:id="rId22"/>
    <p:sldId id="304" r:id="rId23"/>
    <p:sldId id="305" r:id="rId2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1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8038A-0CDE-4250-80E8-F900524DD1A0}" type="datetimeFigureOut">
              <a:rPr lang="ru-RU" smtClean="0"/>
              <a:pPr/>
              <a:t>21.04.2024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248C8-AE02-4D35-8992-A8AD697B3B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2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48C8-AE02-4D35-8992-A8AD697B3B9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833-C8F9-4B29-8CC8-DB534F574E64}" type="datetime1">
              <a:rPr lang="ru-RU" smtClean="0"/>
              <a:pPr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6000-486D-494D-A00A-CB1EF8FAEED7}" type="datetime1">
              <a:rPr lang="ru-RU" smtClean="0"/>
              <a:pPr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FF4E-7396-49C8-857A-ED6A259C6A54}" type="datetime1">
              <a:rPr lang="ru-RU" smtClean="0"/>
              <a:pPr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75EA-FF70-4D5A-87FD-9D8A5E4A3477}" type="datetime1">
              <a:rPr lang="ru-RU" smtClean="0"/>
              <a:pPr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A0F5-3DE8-4836-B7A0-BEC2C5FD88B5}" type="datetime1">
              <a:rPr lang="ru-RU" smtClean="0"/>
              <a:pPr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B956-2B09-401D-AE2A-F510F7EAFD2A}" type="datetime1">
              <a:rPr lang="ru-RU" smtClean="0"/>
              <a:pPr/>
              <a:t>21.04.2024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D0E5-1D74-4810-BB37-03AD3CC982DE}" type="datetime1">
              <a:rPr lang="ru-RU" smtClean="0"/>
              <a:pPr/>
              <a:t>21.04.2024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CE92-9BBD-4BF8-8B8B-437761CA8A42}" type="datetime1">
              <a:rPr lang="ru-RU" smtClean="0"/>
              <a:pPr/>
              <a:t>21.04.2024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latin typeface="Stem" pitchFamily="34" charset="-52"/>
                <a:ea typeface="Stem" pitchFamily="34" charset="-52"/>
              </a:defRPr>
            </a:lvl1pPr>
          </a:lstStyle>
          <a:p>
            <a:fld id="{6AEF655C-7482-4245-A906-DECEA9FD5ED2}" type="datetime1">
              <a:rPr lang="ru-RU" smtClean="0"/>
              <a:pPr/>
              <a:t>21.04.2024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latin typeface="Stem" pitchFamily="34" charset="-52"/>
                <a:ea typeface="Stem" pitchFamily="34" charset="-52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Stem" pitchFamily="34" charset="-52"/>
                <a:ea typeface="Stem" pitchFamily="34" charset="-52"/>
              </a:defRPr>
            </a:lvl1pPr>
          </a:lstStyle>
          <a:p>
            <a:fld id="{BED6A320-76D9-447F-A0AE-3C3B0BC4867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36A8-F724-4ADA-AA8B-E4056CCB1713}" type="datetime1">
              <a:rPr lang="ru-RU" smtClean="0"/>
              <a:pPr/>
              <a:t>21.04.2024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3D99-8FB4-4019-9B6F-2A0610503A0E}" type="datetime1">
              <a:rPr lang="ru-RU" smtClean="0"/>
              <a:pPr/>
              <a:t>21.04.2024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43A7-493F-4388-9919-1F4D517C1983}" type="datetime1">
              <a:rPr lang="ru-RU" smtClean="0"/>
              <a:pPr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ei03/WEB-RGR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23728" y="1779662"/>
            <a:ext cx="5616624" cy="540060"/>
          </a:xfrm>
        </p:spPr>
        <p:txBody>
          <a:bodyPr>
            <a:normAutofit fontScale="5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Разработка виджета, отображающего прогноз погоды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1782" y="444609"/>
            <a:ext cx="738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ФГОУ ВО «Новосибирский государственный технический университет»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Кафедра Автоматизированных систем управления</a:t>
            </a:r>
            <a:endParaRPr lang="ru-RU" b="1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003798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Выполнили:</a:t>
            </a:r>
          </a:p>
          <a:p>
            <a:r>
              <a:rPr lang="ru-RU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Киреенко Михаил Андреевич</a:t>
            </a:r>
          </a:p>
          <a:p>
            <a:r>
              <a:rPr lang="ru-RU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Матвеев Данил Александрович</a:t>
            </a:r>
            <a:endParaRPr lang="en-US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Осокин Дмитрий Михайлович</a:t>
            </a:r>
          </a:p>
          <a:p>
            <a:endParaRPr lang="ru-RU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Группа: АВТ-113</a:t>
            </a:r>
          </a:p>
          <a:p>
            <a:endParaRPr lang="ru-RU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t="20509" r="94558" b="71603"/>
          <a:stretch>
            <a:fillRect/>
          </a:stretch>
        </p:blipFill>
        <p:spPr bwMode="auto">
          <a:xfrm>
            <a:off x="323528" y="444132"/>
            <a:ext cx="995233" cy="766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201113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2. Описание структуры программной реализации</a:t>
            </a:r>
          </a:p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Клиентский интерфейс (Front-</a:t>
            </a:r>
            <a:r>
              <a:rPr lang="ru-RU" sz="1800" b="1" dirty="0" err="1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end</a:t>
            </a: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):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HTML и CSS для структуры и стилизации виджета.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JavaScript для интерактивности, включая AJAX-запросы к погодному API.</a:t>
            </a:r>
          </a:p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Серверная логика (Back-</a:t>
            </a:r>
            <a:r>
              <a:rPr lang="ru-RU" sz="1800" b="1" dirty="0" err="1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end</a:t>
            </a: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):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Использование </a:t>
            </a:r>
            <a:r>
              <a:rPr lang="ru-RU" sz="1800" dirty="0" err="1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WeatherAPI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 для получения данных. Запросы к API осуществляются через серверный скрипт или непосредственно из клиентского JavaScript.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896" y="102393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Описание особенностей программной реализации </a:t>
            </a:r>
            <a:r>
              <a:rPr lang="ru-RU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погодного виджета</a:t>
            </a:r>
          </a:p>
        </p:txBody>
      </p:sp>
    </p:spTree>
    <p:extLst>
      <p:ext uri="{BB962C8B-B14F-4D97-AF65-F5344CB8AC3E}">
        <p14:creationId xmlns:p14="http://schemas.microsoft.com/office/powerpoint/2010/main" val="232402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201113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2. Описание структуры программной реализации</a:t>
            </a:r>
          </a:p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Данные (Data </a:t>
            </a:r>
            <a:r>
              <a:rPr lang="ru-RU" sz="1800" b="1" dirty="0" err="1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Handling</a:t>
            </a: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):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Обработка и </a:t>
            </a:r>
            <a:r>
              <a:rPr lang="ru-RU" sz="1800" dirty="0" err="1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парсинг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 полученных данных из API.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Форматирование данных для отображения в пользовательском интерфейсе.</a:t>
            </a:r>
            <a:endParaRPr lang="ru-RU" sz="1800" b="1" i="1" dirty="0">
              <a:solidFill>
                <a:prstClr val="black"/>
              </a:solidFill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915" y="26680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Описание особенностей программной реализации </a:t>
            </a:r>
            <a:r>
              <a:rPr lang="ru-RU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погодного виджета</a:t>
            </a:r>
          </a:p>
        </p:txBody>
      </p:sp>
    </p:spTree>
    <p:extLst>
      <p:ext uri="{BB962C8B-B14F-4D97-AF65-F5344CB8AC3E}">
        <p14:creationId xmlns:p14="http://schemas.microsoft.com/office/powerpoint/2010/main" val="369958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49896" y="1059582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6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3. Разработанные основные алгоритмы</a:t>
            </a:r>
          </a:p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6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Алгоритм получения и отображения данных: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Получение ввода пользователя (название города).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Отправка запроса к API и получение ответа в формате JSON.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Парсинг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 ответа и извлечение необходимой информации.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Динамическое отображение информации в пользовательском интерфейсе.</a:t>
            </a:r>
          </a:p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6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Алгоритм адаптивной темы интерфейса: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Определение времени суток в зависимости от временной зоны города.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Автоматическое переключение между светлой и тёмной темой интерфейса.</a:t>
            </a:r>
            <a:endParaRPr lang="ru-RU" sz="1600" b="1" i="1" dirty="0">
              <a:solidFill>
                <a:prstClr val="black"/>
              </a:solidFill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548" y="102393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Описание особенностей программной реализации </a:t>
            </a:r>
            <a:r>
              <a:rPr lang="ru-RU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погодного виджета</a:t>
            </a:r>
          </a:p>
        </p:txBody>
      </p:sp>
    </p:spTree>
    <p:extLst>
      <p:ext uri="{BB962C8B-B14F-4D97-AF65-F5344CB8AC3E}">
        <p14:creationId xmlns:p14="http://schemas.microsoft.com/office/powerpoint/2010/main" val="571713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49896" y="1059582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4. Особенности программной реализации</a:t>
            </a:r>
          </a:p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Адаптивность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: Интерфейс адаптирован для различных устройств, обеспечивая корректное отображение на десктопах, планшетах и смартфонах.</a:t>
            </a:r>
          </a:p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Интерактивность: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Использование AJAX и JavaScript для реализации динамического обновления данных без перезагрузки страницы.</a:t>
            </a:r>
          </a:p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Надёжность: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Обработка ошибок и исключений при запросах к API, информирование пользователя о возможных проблемах с доступом к данным.</a:t>
            </a:r>
          </a:p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Масштабируемость: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Легкость добавления новых функций и поддержка множественных локаций и языков.</a:t>
            </a:r>
            <a:endParaRPr lang="ru-RU" sz="1800" i="1" dirty="0">
              <a:solidFill>
                <a:prstClr val="black"/>
              </a:solidFill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548" y="102393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Описание особенностей программной реализации </a:t>
            </a:r>
            <a:r>
              <a:rPr lang="ru-RU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погодного виджета</a:t>
            </a:r>
          </a:p>
        </p:txBody>
      </p:sp>
    </p:spTree>
    <p:extLst>
      <p:ext uri="{BB962C8B-B14F-4D97-AF65-F5344CB8AC3E}">
        <p14:creationId xmlns:p14="http://schemas.microsoft.com/office/powerpoint/2010/main" val="68745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201113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400" dirty="0">
              <a:latin typeface="Stem" pitchFamily="34" charset="-52"/>
              <a:ea typeface="Stem" pitchFamily="34" charset="-5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2400" dirty="0">
              <a:latin typeface="Stem" pitchFamily="34" charset="-52"/>
              <a:ea typeface="Stem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915" y="26680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Контрольный пример</a:t>
            </a:r>
            <a:endParaRPr lang="ru-RU" sz="32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3A981-896E-471C-AFED-4B0022A70A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851575"/>
            <a:ext cx="5017135" cy="2741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968DDE-42FD-4774-9B30-FA4305FDBB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396" y="1873018"/>
            <a:ext cx="5040630" cy="2813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5000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201113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400" dirty="0">
              <a:latin typeface="Stem" pitchFamily="34" charset="-52"/>
              <a:ea typeface="Stem" pitchFamily="34" charset="-5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2400" dirty="0">
              <a:latin typeface="Stem" pitchFamily="34" charset="-52"/>
              <a:ea typeface="Stem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915" y="26680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Контрольный пример</a:t>
            </a:r>
            <a:endParaRPr lang="ru-RU" sz="32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A1A1E5-F45B-4E5A-AC92-B5A87E015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51" y="932135"/>
            <a:ext cx="6849431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76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201113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400" dirty="0">
              <a:latin typeface="Stem" pitchFamily="34" charset="-52"/>
              <a:ea typeface="Stem" pitchFamily="34" charset="-5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2400" dirty="0">
              <a:latin typeface="Stem" pitchFamily="34" charset="-52"/>
              <a:ea typeface="Stem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915" y="26680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Контрольный пример</a:t>
            </a:r>
            <a:endParaRPr lang="ru-RU" sz="32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2B4FC-3339-4166-A9E8-2B3B72F72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89" y="1120553"/>
            <a:ext cx="6696422" cy="353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64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201113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400" dirty="0">
              <a:latin typeface="Stem" pitchFamily="34" charset="-52"/>
              <a:ea typeface="Stem" pitchFamily="34" charset="-5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2400" dirty="0">
              <a:latin typeface="Stem" pitchFamily="34" charset="-52"/>
              <a:ea typeface="Stem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915" y="26680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Контрольный пример</a:t>
            </a:r>
            <a:endParaRPr lang="ru-RU" sz="32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89228-B2A0-40F6-905D-F387D41BF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61" y="932135"/>
            <a:ext cx="7276678" cy="37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9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201113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400" dirty="0">
              <a:latin typeface="Stem" pitchFamily="34" charset="-52"/>
              <a:ea typeface="Stem" pitchFamily="34" charset="-5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2400" dirty="0">
              <a:latin typeface="Stem" pitchFamily="34" charset="-52"/>
              <a:ea typeface="Stem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915" y="26680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Контрольный пример</a:t>
            </a:r>
            <a:endParaRPr lang="ru-RU" sz="32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661C7E-B353-4291-951F-B0226B151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32" y="854784"/>
            <a:ext cx="7363544" cy="399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30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201113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400" dirty="0">
              <a:latin typeface="Stem" pitchFamily="34" charset="-52"/>
              <a:ea typeface="Stem" pitchFamily="34" charset="-5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2400" dirty="0">
              <a:latin typeface="Stem" pitchFamily="34" charset="-52"/>
              <a:ea typeface="Stem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915" y="26680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Контрольный пример</a:t>
            </a:r>
            <a:endParaRPr lang="ru-RU" sz="32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98E486-400F-4329-92F5-4091705F6E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0077" y="965186"/>
            <a:ext cx="6515854" cy="37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3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347614"/>
            <a:ext cx="8136904" cy="3339088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spcBef>
                <a:spcPts val="0"/>
              </a:spcBef>
            </a:pPr>
            <a:endParaRPr lang="ru-RU" sz="20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1200"/>
              </a:spcBef>
              <a:buNone/>
            </a:pPr>
            <a:r>
              <a:rPr lang="ru-RU" sz="26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Выявленная проблема или противоречие, решаемое в работе:</a:t>
            </a:r>
          </a:p>
          <a:p>
            <a:pPr algn="just">
              <a:spcBef>
                <a:spcPts val="1200"/>
              </a:spcBef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Неудовлетворительное состояние существующих инструментов.</a:t>
            </a:r>
          </a:p>
          <a:p>
            <a:pPr algn="just">
              <a:spcBef>
                <a:spcPts val="1200"/>
              </a:spcBef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Отсутствие гибкости и интерактивности.</a:t>
            </a:r>
          </a:p>
          <a:p>
            <a:pPr algn="just">
              <a:spcBef>
                <a:spcPts val="1200"/>
              </a:spcBef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Неэффективные методы организации бизнес-процессов в объекте исследования.</a:t>
            </a:r>
          </a:p>
          <a:p>
            <a:pPr algn="just">
              <a:spcBef>
                <a:spcPts val="1200"/>
              </a:spcBef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Неэффективные инструментальные средства реализации.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357505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Актуальность</a:t>
            </a:r>
            <a:endParaRPr lang="ru-RU" sz="32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47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201113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400" dirty="0">
              <a:latin typeface="Stem" pitchFamily="34" charset="-52"/>
              <a:ea typeface="Stem" pitchFamily="34" charset="-5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2400" dirty="0">
              <a:latin typeface="Stem" pitchFamily="34" charset="-52"/>
              <a:ea typeface="Stem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915" y="26680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Интеграция компонентов</a:t>
            </a:r>
            <a:endParaRPr lang="ru-RU" sz="32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C4D35-E4BE-4845-B504-7EF9BBFF14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7184" y="851575"/>
            <a:ext cx="5328592" cy="1144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7748FB-A1B5-4731-B905-A681D25282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79712" y="1809650"/>
            <a:ext cx="59245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91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201113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Абрамов А.А. "Web-программирование: основы и практика". М.: ДМК Пресс, 2019.</a:t>
            </a:r>
          </a:p>
          <a:p>
            <a:pPr indent="0">
              <a:lnSpc>
                <a:spcPct val="150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Барышева А.А. "Использование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openweatherapi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прогнозирования погоды". Материалы конференции "Современные технологии метеорологических исследований". 2020.</a:t>
            </a:r>
          </a:p>
          <a:p>
            <a:pPr indent="0">
              <a:lnSpc>
                <a:spcPct val="150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Голубев В.П. "Анализ точности прогнозирования погоды с использованием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weatherapi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". Журнал метеорологии и гидрологии. Т. 25, № 3. 2019.</a:t>
            </a:r>
          </a:p>
          <a:p>
            <a:pPr indent="0">
              <a:lnSpc>
                <a:spcPct val="150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Дмитриев П.Н. "Интеграция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gismeteoapi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приложения для прогнозирования погоды". Сборник статей "Инновационные технологии в метеорологии". 2018.</a:t>
            </a:r>
          </a:p>
          <a:p>
            <a:pPr indent="0">
              <a:lnSpc>
                <a:spcPct val="150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Иванов В.С. "Развитие систем прогнозирования погоды с использованием открытых API". Материалы научно-практической конференции "Современные информационные технологии в метеорологии". 2021.</a:t>
            </a:r>
          </a:p>
          <a:p>
            <a:pPr marL="0" indent="0" algn="just">
              <a:buNone/>
            </a:pPr>
            <a:endParaRPr lang="ru-RU" sz="1400" dirty="0">
              <a:latin typeface="Stem" pitchFamily="34" charset="-52"/>
              <a:ea typeface="Stem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915" y="26680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Список использованных источников</a:t>
            </a:r>
            <a:endParaRPr lang="ru-RU" sz="32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258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201113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Кузнецов Д.М. "Эффективность использования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openweatherapi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предсказания погоды в городских условиях". Журнал инженерных исследований. Т. 12, № 2. 2022.</a:t>
            </a:r>
          </a:p>
          <a:p>
            <a:pPr indent="0">
              <a:lnSpc>
                <a:spcPct val="150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Лебедев Г.И. "Сравнительный анализ надежности прогнозов погоды на основе данных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weatherapi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gismeteoapi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". Конференция по информационным технологиям и прикладной математике. 2017.</a:t>
            </a:r>
          </a:p>
          <a:p>
            <a:pPr indent="0">
              <a:lnSpc>
                <a:spcPct val="150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8. Морозова Е.Н. "Применение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openweatherapi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системах мониторинга климата". Сборник научных трудов "Современные аспекты метеорологии". 2023.</a:t>
            </a:r>
          </a:p>
          <a:p>
            <a:pPr indent="0">
              <a:lnSpc>
                <a:spcPct val="150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9. Никитин А.С. "Интеграция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gismeteoapi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мобильные приложения для прогнозирования погоды". Конференция по программному обеспечению и информационным технологиям. 2020.</a:t>
            </a:r>
          </a:p>
          <a:p>
            <a:pPr indent="0">
              <a:lnSpc>
                <a:spcPct val="150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10. Никитин Н.П. "Основы разработки веб-приложений". М.: Издательство "Лори", 2017.</a:t>
            </a:r>
          </a:p>
          <a:p>
            <a:pPr marL="0" indent="0" algn="just">
              <a:buNone/>
            </a:pPr>
            <a:endParaRPr lang="ru-RU" sz="1400" dirty="0">
              <a:latin typeface="Stem" pitchFamily="34" charset="-52"/>
              <a:ea typeface="Stem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915" y="26680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Список использованных источников</a:t>
            </a:r>
            <a:endParaRPr lang="ru-RU" sz="32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748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201113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sz="2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ru-RU" sz="2400" dirty="0"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ru-RU" sz="2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Mihei03, WEB-RGR: 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hlinkClick r:id="rId2"/>
              </a:rPr>
              <a:t>https://github.com/Mihei03/WEB-RGR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915" y="26680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Ссылка на репозиторий </a:t>
            </a:r>
            <a:r>
              <a:rPr lang="en-US" sz="3200" b="1" dirty="0" err="1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github</a:t>
            </a:r>
            <a:endParaRPr lang="ru-RU" sz="32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4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093101"/>
            <a:ext cx="8136904" cy="3593601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spcBef>
                <a:spcPts val="0"/>
              </a:spcBef>
            </a:pPr>
            <a:endParaRPr lang="ru-RU" sz="20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  <a:p>
            <a:pPr marL="360000" indent="-360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Цель работы: </a:t>
            </a:r>
            <a:r>
              <a:rPr lang="ru-RU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разработка погодного виджета на базе API.</a:t>
            </a:r>
          </a:p>
          <a:p>
            <a:pPr marL="360000" indent="-360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Задачи работы: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4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1) Изучение существующих решений</a:t>
            </a:r>
            <a:r>
              <a:rPr lang="en-US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2) Выбор технологий</a:t>
            </a:r>
            <a:r>
              <a:rPr lang="en-US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3) Проектирование интерфейса</a:t>
            </a:r>
            <a:r>
              <a:rPr lang="en-US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4) Реализация функционала</a:t>
            </a:r>
            <a:r>
              <a:rPr lang="en-US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5) Тестирование.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357505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Общая характеристика</a:t>
            </a:r>
          </a:p>
        </p:txBody>
      </p:sp>
    </p:spTree>
    <p:extLst>
      <p:ext uri="{BB962C8B-B14F-4D97-AF65-F5344CB8AC3E}">
        <p14:creationId xmlns:p14="http://schemas.microsoft.com/office/powerpoint/2010/main" val="311519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093101"/>
            <a:ext cx="8136904" cy="3593601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spcBef>
                <a:spcPts val="0"/>
              </a:spcBef>
            </a:pPr>
            <a:endParaRPr lang="ru-RU" sz="20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  <a:p>
            <a:pPr marL="360000" indent="-360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Используемые методы</a:t>
            </a:r>
            <a:r>
              <a:rPr lang="en-US" sz="24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методы программирования и </a:t>
            </a:r>
            <a:r>
              <a:rPr lang="en-US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интерфейсной разработки, включая HTML, CSS, и </a:t>
            </a:r>
            <a:r>
              <a:rPr lang="en-US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  <a:p>
            <a:pPr marL="360000" indent="-360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Практическая значимость</a:t>
            </a:r>
            <a:r>
              <a:rPr lang="en-US" sz="24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разработанный виджет 	улучшит доступ к погодным данным.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357505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Общая характеристика</a:t>
            </a:r>
          </a:p>
        </p:txBody>
      </p:sp>
    </p:spTree>
    <p:extLst>
      <p:ext uri="{BB962C8B-B14F-4D97-AF65-F5344CB8AC3E}">
        <p14:creationId xmlns:p14="http://schemas.microsoft.com/office/powerpoint/2010/main" val="399357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093101"/>
            <a:ext cx="8136904" cy="3593601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30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Краткая характеристика предметной области: </a:t>
            </a:r>
            <a:r>
              <a:rPr lang="ru-RU" sz="30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предметная 	область данного исследования — погодные данные и 	их 	использование через цифровые технологии.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Структура и процессы: 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в современном мире погодная 	информация собирается через обширную сеть 	метеостанций 	и спутников, данных которых достаточно 	для создания точных 	прогнозов.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Показатели эффективности и особенности: 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эффективность 	погодных приложений часто оценивается по точности 	прогнозов, удобству интерфейса, и гибкости в настройках.</a:t>
            </a: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2800" dirty="0">
              <a:solidFill>
                <a:prstClr val="black"/>
              </a:solidFill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357504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Описание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160483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093101"/>
            <a:ext cx="8136904" cy="3593601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2000" u="sng" dirty="0">
              <a:solidFill>
                <a:prstClr val="black"/>
              </a:solidFill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Проблема, решаемая в работе: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основная 	проблема, решаемая в 	данной работе — 	необходимость улучшения доступа к 	актуальной и точной погодной информации 	через 	разработку более совершенного 	погодного виджета.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357504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Описание</a:t>
            </a:r>
            <a:r>
              <a:rPr lang="ru-RU" sz="2800" b="1" dirty="0">
                <a:latin typeface="Stem" pitchFamily="34" charset="-52"/>
                <a:ea typeface="Stem" pitchFamily="34" charset="-52"/>
              </a:rPr>
              <a:t>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38521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148032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6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Для разработки погодного виджета были рассмотрены различные инструментальные средства, включая API для получения данных о погоде, клиентские технологии, и платформы разработки. </a:t>
            </a: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6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Ниже представлен сравнительный обзор основных инструментов.</a:t>
            </a: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6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Сравнительная таблица инструментов:</a:t>
            </a: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1600" b="1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304023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Обоснование выбора инструментальных средств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183DE13-9753-43EB-A418-44CA66177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718282"/>
              </p:ext>
            </p:extLst>
          </p:nvPr>
        </p:nvGraphicFramePr>
        <p:xfrm>
          <a:off x="549897" y="2890827"/>
          <a:ext cx="8136903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3898834223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1144629068"/>
                    </a:ext>
                  </a:extLst>
                </a:gridCol>
                <a:gridCol w="2304255">
                  <a:extLst>
                    <a:ext uri="{9D8B030D-6E8A-4147-A177-3AD203B41FA5}">
                      <a16:colId xmlns:a16="http://schemas.microsoft.com/office/drawing/2014/main" val="2592761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Программный инструмент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Достоинства для данной работы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 для данной работы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680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JavaScript/HTML/CSS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Универсальность, широкая поддержка, подходит для разработки интерактивных пользовательских интерфейсов.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Требует управления зависимостями и согласованности в работе на разных устройствах.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6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72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64016" y="828955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6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Сравнительная таблица инструментов:</a:t>
            </a: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1600" b="1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304023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Обоснование выбора инструментальных средств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183DE13-9753-43EB-A418-44CA66177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54388"/>
              </p:ext>
            </p:extLst>
          </p:nvPr>
        </p:nvGraphicFramePr>
        <p:xfrm>
          <a:off x="539553" y="1221309"/>
          <a:ext cx="8136903" cy="353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3898834223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1144629068"/>
                    </a:ext>
                  </a:extLst>
                </a:gridCol>
                <a:gridCol w="2700299">
                  <a:extLst>
                    <a:ext uri="{9D8B030D-6E8A-4147-A177-3AD203B41FA5}">
                      <a16:colId xmlns:a16="http://schemas.microsoft.com/office/drawing/2014/main" val="2592761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Программный инструмент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Достоинства для данной работы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 для данной работы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680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WeatherAPI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Высокая точность данных, обширные функциональные возможности, легкость интеграции, поддержка исторических данных.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Более высокая стоимость в сравнении с бесплатными планами других API.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6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OpenWeatherAPI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Хорошая точность, широкий набор функций, поддержка реального времени и прогнозов на несколько дней.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Доступ к некоторым продвинутым функциям только в платных планах.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4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GismeteoAPI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Доступность основных прогнозов, локальная популярность.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Меньшая гибкость в настройках и сложности с доступом к API для новых пользователей.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39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58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7115" y="1131590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6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1. Описание входной и выходной информации</a:t>
            </a:r>
          </a:p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6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Входная информация: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Название города или географические координаты.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Запрос пользователя на получение текущей погоды или прогноза на два/три дня вперёд.</a:t>
            </a:r>
          </a:p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6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Выходная информация: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Текущие данные о погоде: температура, влажность, атмосферное давление, скорость и направление ветра, количество осадков.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Прогноз погоды на выбранный период с детальной информацией по часам или дням.</a:t>
            </a:r>
            <a:endParaRPr lang="ru-RU" sz="1600" b="1" i="1" dirty="0">
              <a:solidFill>
                <a:prstClr val="black"/>
              </a:solidFill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667" y="186028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Описание особенностей программной реализации </a:t>
            </a:r>
            <a:r>
              <a:rPr lang="ru-RU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погодного виджета</a:t>
            </a:r>
          </a:p>
        </p:txBody>
      </p:sp>
    </p:spTree>
    <p:extLst>
      <p:ext uri="{BB962C8B-B14F-4D97-AF65-F5344CB8AC3E}">
        <p14:creationId xmlns:p14="http://schemas.microsoft.com/office/powerpoint/2010/main" val="36668726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defRPr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1081</Words>
  <Application>Microsoft Office PowerPoint</Application>
  <PresentationFormat>On-screen Show (16:9)</PresentationFormat>
  <Paragraphs>143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Stem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user</dc:creator>
  <cp:lastModifiedBy>Mihei Lis</cp:lastModifiedBy>
  <cp:revision>124</cp:revision>
  <dcterms:created xsi:type="dcterms:W3CDTF">2020-06-03T04:12:11Z</dcterms:created>
  <dcterms:modified xsi:type="dcterms:W3CDTF">2024-04-21T12:46:59Z</dcterms:modified>
</cp:coreProperties>
</file>