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9" r:id="rId4"/>
    <p:sldId id="261" r:id="rId5"/>
    <p:sldId id="262" r:id="rId6"/>
    <p:sldId id="265" r:id="rId7"/>
    <p:sldId id="264" r:id="rId8"/>
    <p:sldId id="266" r:id="rId9"/>
    <p:sldId id="267" r:id="rId10"/>
    <p:sldId id="268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2" r:id="rId22"/>
    <p:sldId id="281" r:id="rId23"/>
    <p:sldId id="284" r:id="rId24"/>
    <p:sldId id="286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0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05635-A63B-FF9C-10FB-125BB81B8C6C}" v="80" dt="2024-02-20T10:57:12.070"/>
    <p1510:client id="{EB900867-C7D9-1F04-4563-7FC2AC21BAC7}" v="23" dt="2024-02-20T08:16:03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2/20/2024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2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3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6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7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7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600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0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8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719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2/20/2024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08" r:id="rId6"/>
    <p:sldLayoutId id="2147483804" r:id="rId7"/>
    <p:sldLayoutId id="2147483805" r:id="rId8"/>
    <p:sldLayoutId id="2147483806" r:id="rId9"/>
    <p:sldLayoutId id="2147483807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OegmPiL-sE?feature=oembed" TargetMode="Externa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" TargetMode="External"/><Relationship Id="rId2" Type="http://schemas.openxmlformats.org/officeDocument/2006/relationships/hyperlink" Target="https://pll.harvard.edu/course/cs50-introduction-computer-science?delta=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t.openai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02035-5B48-E2D5-2517-354C258130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829" b="28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ru-RU"/>
              <a:t>To-Do-List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solidFill>
                  <a:schemeClr val="tx1"/>
                </a:solidFill>
              </a:rPr>
              <a:t>SPTV22</a:t>
            </a:r>
          </a:p>
          <a:p>
            <a:r>
              <a:rPr lang="ru-RU">
                <a:solidFill>
                  <a:schemeClr val="tx1"/>
                </a:solidFill>
              </a:rPr>
              <a:t>Ivan Antipov,Eduard Toomemets,Michail Kakourov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6C3DE-201D-67CF-EEA7-B7537B79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ru-RU"/>
              <a:t>Сервисы (</a:t>
            </a:r>
            <a:r>
              <a:rPr lang="af-ZA"/>
              <a:t>Service)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2ACC-97C5-3352-70C0-14F2EBB5F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84143"/>
            <a:ext cx="5782586" cy="343303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"/>
              <a:buChar char="•"/>
            </a:pPr>
            <a:r>
              <a:rPr lang="ru-RU">
                <a:latin typeface="Franklin Gothic"/>
                <a:ea typeface="Söhne"/>
                <a:cs typeface="Söhne"/>
              </a:rPr>
              <a:t>Сервисы содержат бизнес-логику приложения и взаимодействуют с репозиториями для выполнения операций с данными.</a:t>
            </a:r>
          </a:p>
          <a:p>
            <a:pPr>
              <a:buFont typeface=""/>
              <a:buChar char="•"/>
            </a:pPr>
            <a:r>
              <a:rPr lang="ru-RU" dirty="0">
                <a:latin typeface="Franklin Gothic"/>
                <a:ea typeface="Söhne"/>
                <a:cs typeface="Söhne"/>
              </a:rPr>
              <a:t>Примеры сервисов в проекте: </a:t>
            </a:r>
            <a:r>
              <a:rPr lang="af-ZA" dirty="0" err="1">
                <a:latin typeface="Franklin Gothic"/>
                <a:ea typeface="Söhne"/>
                <a:cs typeface="Söhne"/>
              </a:rPr>
              <a:t>RegistrationService</a:t>
            </a:r>
            <a:r>
              <a:rPr lang="af-ZA" dirty="0">
                <a:latin typeface="Franklin Gothic"/>
                <a:ea typeface="Söhne"/>
                <a:cs typeface="Söhne"/>
              </a:rPr>
              <a:t>, </a:t>
            </a:r>
            <a:r>
              <a:rPr lang="af-ZA" dirty="0" err="1">
                <a:latin typeface="Franklin Gothic"/>
                <a:ea typeface="Söhne"/>
                <a:cs typeface="Söhne"/>
              </a:rPr>
              <a:t>TaskAddService</a:t>
            </a:r>
            <a:r>
              <a:rPr lang="af-ZA" dirty="0">
                <a:latin typeface="Franklin Gothic"/>
                <a:ea typeface="Söhne"/>
                <a:cs typeface="Söhne"/>
              </a:rPr>
              <a:t>, </a:t>
            </a:r>
            <a:r>
              <a:rPr lang="af-ZA" dirty="0" err="1">
                <a:latin typeface="Franklin Gothic"/>
                <a:ea typeface="Söhne"/>
                <a:cs typeface="Söhne"/>
              </a:rPr>
              <a:t>UserService</a:t>
            </a:r>
            <a:r>
              <a:rPr lang="af-ZA" dirty="0">
                <a:latin typeface="Franklin Gothic"/>
                <a:ea typeface="Söhne"/>
                <a:cs typeface="Söhne"/>
              </a:rPr>
              <a:t>.</a:t>
            </a:r>
            <a:endParaRPr lang="ru-RU" dirty="0">
              <a:latin typeface="Franklin Gothic"/>
            </a:endParaRPr>
          </a:p>
        </p:txBody>
      </p:sp>
      <p:pic>
        <p:nvPicPr>
          <p:cNvPr id="4" name="Рисунок 3" descr="Black Coder Images - Free Download on Freepik">
            <a:extLst>
              <a:ext uri="{FF2B5EF4-FFF2-40B4-BE49-F238E27FC236}">
                <a16:creationId xmlns:a16="http://schemas.microsoft.com/office/drawing/2014/main" id="{5979396F-7568-7195-1F97-CA6C60B7F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175" y="2852382"/>
            <a:ext cx="3364792" cy="33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56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5151B-0272-C480-0319-15EE53B9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ru-RU" sz="5100">
                <a:solidFill>
                  <a:schemeClr val="tx1"/>
                </a:solidFill>
              </a:rPr>
              <a:t>Репозитории (</a:t>
            </a:r>
            <a:r>
              <a:rPr lang="af-ZA" sz="5100">
                <a:solidFill>
                  <a:schemeClr val="tx1"/>
                </a:solidFill>
              </a:rPr>
              <a:t>Repository)</a:t>
            </a:r>
            <a:endParaRPr lang="ru-RU" sz="510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908C10-19C5-E6A5-2DFD-660781C27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1000"/>
              </a:lnSpc>
              <a:buFont typeface=""/>
              <a:buChar char="•"/>
            </a:pPr>
            <a:r>
              <a:rPr lang="ru-RU" sz="2200">
                <a:latin typeface="Franklin Gothic"/>
                <a:ea typeface="Söhne"/>
                <a:cs typeface="Söhne"/>
              </a:rPr>
              <a:t>Репозитории предоставляют абстракцию для доступа к данным. Они обеспечивают </a:t>
            </a:r>
            <a:r>
              <a:rPr lang="af-ZA" sz="2200">
                <a:latin typeface="Franklin Gothic"/>
                <a:ea typeface="Söhne"/>
                <a:cs typeface="Söhne"/>
              </a:rPr>
              <a:t>CRUD (</a:t>
            </a:r>
            <a:r>
              <a:rPr lang="af-ZA" sz="2200" err="1">
                <a:latin typeface="Franklin Gothic"/>
                <a:ea typeface="Söhne"/>
                <a:cs typeface="Söhne"/>
              </a:rPr>
              <a:t>Create</a:t>
            </a:r>
            <a:r>
              <a:rPr lang="af-ZA" sz="2200">
                <a:latin typeface="Franklin Gothic"/>
                <a:ea typeface="Söhne"/>
                <a:cs typeface="Söhne"/>
              </a:rPr>
              <a:t>, </a:t>
            </a:r>
            <a:r>
              <a:rPr lang="af-ZA" sz="2200" err="1">
                <a:latin typeface="Franklin Gothic"/>
                <a:ea typeface="Söhne"/>
                <a:cs typeface="Söhne"/>
              </a:rPr>
              <a:t>Read</a:t>
            </a:r>
            <a:r>
              <a:rPr lang="af-ZA" sz="2200">
                <a:latin typeface="Franklin Gothic"/>
                <a:ea typeface="Söhne"/>
                <a:cs typeface="Söhne"/>
              </a:rPr>
              <a:t>, </a:t>
            </a:r>
            <a:r>
              <a:rPr lang="af-ZA" sz="2200" err="1">
                <a:latin typeface="Franklin Gothic"/>
                <a:ea typeface="Söhne"/>
                <a:cs typeface="Söhne"/>
              </a:rPr>
              <a:t>Update</a:t>
            </a:r>
            <a:r>
              <a:rPr lang="af-ZA" sz="2200">
                <a:latin typeface="Franklin Gothic"/>
                <a:ea typeface="Söhne"/>
                <a:cs typeface="Söhne"/>
              </a:rPr>
              <a:t>, </a:t>
            </a:r>
            <a:r>
              <a:rPr lang="af-ZA" sz="2200" err="1">
                <a:latin typeface="Franklin Gothic"/>
                <a:ea typeface="Söhne"/>
                <a:cs typeface="Söhne"/>
              </a:rPr>
              <a:t>Delete</a:t>
            </a:r>
            <a:r>
              <a:rPr lang="af-ZA" sz="2200">
                <a:latin typeface="Franklin Gothic"/>
                <a:ea typeface="Söhne"/>
                <a:cs typeface="Söhne"/>
              </a:rPr>
              <a:t>) </a:t>
            </a:r>
            <a:r>
              <a:rPr lang="ru-RU" sz="2200">
                <a:latin typeface="Franklin Gothic"/>
                <a:ea typeface="Söhne"/>
                <a:cs typeface="Söhne"/>
              </a:rPr>
              <a:t>операции с базой данных для соответствующих сущностей.</a:t>
            </a:r>
          </a:p>
          <a:p>
            <a:pPr>
              <a:lnSpc>
                <a:spcPct val="91000"/>
              </a:lnSpc>
              <a:buFont typeface=""/>
              <a:buChar char="•"/>
            </a:pPr>
            <a:r>
              <a:rPr lang="ru-RU" sz="2200">
                <a:latin typeface="Franklin Gothic"/>
                <a:ea typeface="Söhne"/>
                <a:cs typeface="Söhne"/>
              </a:rPr>
              <a:t>Примеры репозиториев в проекте: </a:t>
            </a:r>
            <a:r>
              <a:rPr lang="af-ZA" sz="2200" err="1">
                <a:latin typeface="Franklin Gothic"/>
                <a:ea typeface="Söhne"/>
                <a:cs typeface="Söhne"/>
              </a:rPr>
              <a:t>UserRepository</a:t>
            </a:r>
            <a:r>
              <a:rPr lang="af-ZA" sz="2200">
                <a:latin typeface="Franklin Gothic"/>
                <a:ea typeface="Söhne"/>
                <a:cs typeface="Söhne"/>
              </a:rPr>
              <a:t>, </a:t>
            </a:r>
            <a:r>
              <a:rPr lang="af-ZA" sz="2200" err="1">
                <a:latin typeface="Franklin Gothic"/>
                <a:ea typeface="Söhne"/>
                <a:cs typeface="Söhne"/>
              </a:rPr>
              <a:t>TaskRepository</a:t>
            </a:r>
            <a:r>
              <a:rPr lang="af-ZA" sz="2200">
                <a:latin typeface="Franklin Gothic"/>
                <a:ea typeface="Söhne"/>
                <a:cs typeface="Söhne"/>
              </a:rPr>
              <a:t>.</a:t>
            </a:r>
            <a:endParaRPr lang="ru-RU" sz="2200">
              <a:latin typeface="Franklin Gothic"/>
            </a:endParaRPr>
          </a:p>
        </p:txBody>
      </p:sp>
      <p:pic>
        <p:nvPicPr>
          <p:cNvPr id="8" name="Объект 7" descr="37 Programmer Code Backgrounds, coding motivation HD wallpaper, programmers  wallpaper - thirstymag.com">
            <a:extLst>
              <a:ext uri="{FF2B5EF4-FFF2-40B4-BE49-F238E27FC236}">
                <a16:creationId xmlns:a16="http://schemas.microsoft.com/office/drawing/2014/main" id="{D030AB58-48DA-647E-81FC-C44BBD5C1B77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2"/>
          <a:srcRect l="24151" r="9166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37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Объект 6" descr="programmers, hacking, code, minimalism, Retro computers, ASCII art, dark  1833x985, dark code HD wallpaper | Pxfuel">
            <a:extLst>
              <a:ext uri="{FF2B5EF4-FFF2-40B4-BE49-F238E27FC236}">
                <a16:creationId xmlns:a16="http://schemas.microsoft.com/office/drawing/2014/main" id="{7D2B596E-E5DA-ACEA-F369-9AE82D692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59" r="108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816E978-1809-4EE5-9DFC-90ECA301A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DB9AA-779E-70D0-3910-D713C423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681454"/>
            <a:ext cx="10268712" cy="1550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>
                <a:solidFill>
                  <a:srgbClr val="FFFFFF"/>
                </a:solidFill>
              </a:rPr>
              <a:t>Аутентификация</a:t>
            </a:r>
          </a:p>
        </p:txBody>
      </p:sp>
    </p:spTree>
    <p:extLst>
      <p:ext uri="{BB962C8B-B14F-4D97-AF65-F5344CB8AC3E}">
        <p14:creationId xmlns:p14="http://schemas.microsoft.com/office/powerpoint/2010/main" val="3524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09555-0AFD-C160-33FA-6E73C06C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/>
              <a:t>Форма входа (Login Form)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E94DE8-E9CE-8898-2D62-4062BF02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4858154"/>
            <a:ext cx="4670233" cy="54013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1000"/>
              </a:lnSpc>
            </a:pPr>
            <a:r>
              <a:rPr lang="en-US" sz="2400" dirty="0" err="1"/>
              <a:t>Пользователь</a:t>
            </a:r>
            <a:r>
              <a:rPr lang="en-US" sz="2400" dirty="0"/>
              <a:t> </a:t>
            </a:r>
            <a:r>
              <a:rPr lang="en-US" sz="2400" dirty="0" err="1"/>
              <a:t>вводит</a:t>
            </a:r>
            <a:r>
              <a:rPr lang="en-US" sz="2400" dirty="0"/>
              <a:t> </a:t>
            </a:r>
            <a:r>
              <a:rPr lang="en-US" sz="2400" dirty="0" err="1"/>
              <a:t>свои</a:t>
            </a:r>
            <a:r>
              <a:rPr lang="en-US" sz="2400" dirty="0"/>
              <a:t> </a:t>
            </a:r>
            <a:r>
              <a:rPr lang="en-US" sz="2400" dirty="0" err="1"/>
              <a:t>учетные</a:t>
            </a:r>
            <a:r>
              <a:rPr lang="en-US" sz="2400" dirty="0"/>
              <a:t> </a:t>
            </a:r>
            <a:r>
              <a:rPr lang="en-US" sz="2400" dirty="0" err="1"/>
              <a:t>данные</a:t>
            </a:r>
            <a:r>
              <a:rPr lang="en-US" sz="2400" dirty="0"/>
              <a:t> (</a:t>
            </a:r>
            <a:r>
              <a:rPr lang="en-US" sz="2400" dirty="0" err="1"/>
              <a:t>имя</a:t>
            </a:r>
            <a:r>
              <a:rPr lang="en-US" sz="2400" dirty="0"/>
              <a:t> </a:t>
            </a:r>
            <a:r>
              <a:rPr lang="en-US" sz="2400" dirty="0" err="1"/>
              <a:t>пользователя</a:t>
            </a:r>
            <a:r>
              <a:rPr lang="en-US" sz="2400" dirty="0"/>
              <a:t> и </a:t>
            </a:r>
            <a:r>
              <a:rPr lang="en-US" sz="2400" dirty="0" err="1"/>
              <a:t>пароль</a:t>
            </a:r>
            <a:r>
              <a:rPr lang="en-US" sz="2400" dirty="0"/>
              <a:t>)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странице</a:t>
            </a:r>
            <a:r>
              <a:rPr lang="en-US" sz="2400" dirty="0"/>
              <a:t> </a:t>
            </a:r>
            <a:r>
              <a:rPr lang="en-US" sz="2400" dirty="0" err="1"/>
              <a:t>входа</a:t>
            </a:r>
            <a:r>
              <a:rPr lang="en-US" sz="2400" dirty="0"/>
              <a:t> в </a:t>
            </a:r>
            <a:r>
              <a:rPr lang="en-US" sz="2400" dirty="0" err="1"/>
              <a:t>систему</a:t>
            </a:r>
            <a:r>
              <a:rPr lang="en-US" sz="2400" dirty="0"/>
              <a:t>.</a:t>
            </a:r>
          </a:p>
        </p:txBody>
      </p:sp>
      <p:pic>
        <p:nvPicPr>
          <p:cNvPr id="4" name="Рисунок 3" descr="Вход – Бесплатные иконки: интерфейс">
            <a:extLst>
              <a:ext uri="{FF2B5EF4-FFF2-40B4-BE49-F238E27FC236}">
                <a16:creationId xmlns:a16="http://schemas.microsoft.com/office/drawing/2014/main" id="{20F706CB-F82F-9CD0-9BCC-AF2453BA1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450" y="1169425"/>
            <a:ext cx="4519149" cy="451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5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93011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32F03-6201-737F-5133-AC8AF9B19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029200"/>
            <a:ext cx="10268712" cy="1327554"/>
          </a:xfrm>
        </p:spPr>
        <p:txBody>
          <a:bodyPr>
            <a:normAutofit/>
          </a:bodyPr>
          <a:lstStyle/>
          <a:p>
            <a:r>
              <a:rPr lang="ru-RU" sz="6100" dirty="0"/>
              <a:t>Проверка учетных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929B11-34A6-7C00-78FD-1CEDD3491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1" y="670241"/>
            <a:ext cx="5938520" cy="3593592"/>
          </a:xfrm>
        </p:spPr>
        <p:txBody>
          <a:bodyPr anchor="ctr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После отправки формы входа, учетные данные отправляются на сервер для проверки. </a:t>
            </a:r>
            <a:r>
              <a:rPr lang="ru-RU" dirty="0" err="1">
                <a:ea typeface="+mn-lt"/>
                <a:cs typeface="+mn-lt"/>
              </a:rPr>
              <a:t>Аутентификационная</a:t>
            </a:r>
            <a:r>
              <a:rPr lang="ru-RU" dirty="0">
                <a:ea typeface="+mn-lt"/>
                <a:cs typeface="+mn-lt"/>
              </a:rPr>
              <a:t> информация проверяется на соответствие данным в базе данных.</a:t>
            </a:r>
            <a:endParaRPr lang="ru-RU" dirty="0"/>
          </a:p>
        </p:txBody>
      </p:sp>
      <p:pic>
        <p:nvPicPr>
          <p:cNvPr id="4" name="Рисунок 3" descr="Изображение выглядит как зарисовка, символ, белый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264692DE-66D8-E653-88F9-097FA0239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008" y="670241"/>
            <a:ext cx="3107971" cy="359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86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E1D3E-2FD7-0D21-F3BE-E7357E2F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ru-RU" sz="4100">
                <a:solidFill>
                  <a:schemeClr val="tx1"/>
                </a:solidFill>
              </a:rPr>
              <a:t>Успешная аутентификация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C8EBD8-5E91-7CE2-3BB2-CAFD2337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r>
              <a:rPr lang="ru-RU"/>
              <a:t>Если учетные данные верны, пользователь аутентифицирован. Система предоставляет пользователю доступ к защищенным ресурсам и функциям приложения.</a:t>
            </a:r>
            <a:endParaRPr lang="en-US"/>
          </a:p>
        </p:txBody>
      </p:sp>
      <p:pic>
        <p:nvPicPr>
          <p:cNvPr id="4" name="Объект 3" descr="The Zero Trust Security Model for Business - Microsoft Experiences |  Microsoft Australia : Microsoft Experiences | Microsoft Australia">
            <a:extLst>
              <a:ext uri="{FF2B5EF4-FFF2-40B4-BE49-F238E27FC236}">
                <a16:creationId xmlns:a16="http://schemas.microsoft.com/office/drawing/2014/main" id="{3587FEAC-9E88-F614-B7FA-5815E5855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09" r="22378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92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598ED9-10DE-9A31-8F7A-11A46012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 cap="all" spc="12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Неудачная аутентификация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B4931-D86B-8678-FF62-747B1F1C5395}"/>
              </a:ext>
            </a:extLst>
          </p:cNvPr>
          <p:cNvSpPr txBox="1"/>
          <p:nvPr/>
        </p:nvSpPr>
        <p:spPr>
          <a:xfrm>
            <a:off x="960438" y="2587625"/>
            <a:ext cx="4500737" cy="35941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z="2000" spc="50" dirty="0"/>
              <a:t>В </a:t>
            </a:r>
            <a:r>
              <a:rPr lang="en-US" sz="2000" spc="50" err="1"/>
              <a:t>случае</a:t>
            </a:r>
            <a:r>
              <a:rPr lang="en-US" sz="2000" spc="50" dirty="0"/>
              <a:t> </a:t>
            </a:r>
            <a:r>
              <a:rPr lang="en-US" sz="2000" spc="50" err="1"/>
              <a:t>неправильного</a:t>
            </a:r>
            <a:r>
              <a:rPr lang="en-US" sz="2000" spc="50" dirty="0"/>
              <a:t> </a:t>
            </a:r>
            <a:r>
              <a:rPr lang="en-US" sz="2000" spc="50" err="1"/>
              <a:t>ввода</a:t>
            </a:r>
            <a:r>
              <a:rPr lang="en-US" sz="2000" spc="50" dirty="0"/>
              <a:t> </a:t>
            </a:r>
            <a:r>
              <a:rPr lang="en-US" sz="2000" spc="50" err="1"/>
              <a:t>учетных</a:t>
            </a:r>
            <a:r>
              <a:rPr lang="en-US" sz="2000" spc="50" dirty="0"/>
              <a:t> </a:t>
            </a:r>
            <a:r>
              <a:rPr lang="en-US" sz="2000" spc="50" err="1"/>
              <a:t>данных</a:t>
            </a:r>
            <a:r>
              <a:rPr lang="en-US" sz="2000" spc="50" dirty="0"/>
              <a:t> </a:t>
            </a:r>
            <a:r>
              <a:rPr lang="en-US" sz="2000" spc="50" err="1"/>
              <a:t>пользователю</a:t>
            </a:r>
            <a:r>
              <a:rPr lang="en-US" sz="2000" spc="50" dirty="0"/>
              <a:t> </a:t>
            </a:r>
            <a:r>
              <a:rPr lang="en-US" sz="2000" spc="50" err="1"/>
              <a:t>может</a:t>
            </a:r>
            <a:r>
              <a:rPr lang="en-US" sz="2000" spc="50" dirty="0"/>
              <a:t> </a:t>
            </a:r>
            <a:r>
              <a:rPr lang="en-US" sz="2000" spc="50" err="1"/>
              <a:t>быть</a:t>
            </a:r>
            <a:r>
              <a:rPr lang="en-US" sz="2000" spc="50" dirty="0"/>
              <a:t> </a:t>
            </a:r>
            <a:r>
              <a:rPr lang="en-US" sz="2000" spc="50" err="1"/>
              <a:t>отказано</a:t>
            </a:r>
            <a:r>
              <a:rPr lang="en-US" sz="2000" spc="50" dirty="0"/>
              <a:t> в </a:t>
            </a:r>
            <a:r>
              <a:rPr lang="en-US" sz="2000" spc="50" err="1"/>
              <a:t>доступе</a:t>
            </a:r>
            <a:r>
              <a:rPr lang="en-US" sz="2000" spc="50" dirty="0"/>
              <a:t>. </a:t>
            </a:r>
            <a:r>
              <a:rPr lang="en-US" sz="2000" spc="50" err="1"/>
              <a:t>Обычно</a:t>
            </a:r>
            <a:r>
              <a:rPr lang="en-US" sz="2000" spc="50" dirty="0"/>
              <a:t> </a:t>
            </a:r>
            <a:r>
              <a:rPr lang="en-US" sz="2000" spc="50" err="1"/>
              <a:t>отображается</a:t>
            </a:r>
            <a:r>
              <a:rPr lang="en-US" sz="2000" spc="50" dirty="0"/>
              <a:t> </a:t>
            </a:r>
            <a:r>
              <a:rPr lang="en-US" sz="2000" spc="50" err="1"/>
              <a:t>сообщение</a:t>
            </a:r>
            <a:r>
              <a:rPr lang="en-US" sz="2000" spc="50" dirty="0"/>
              <a:t> </a:t>
            </a:r>
            <a:r>
              <a:rPr lang="en-US" sz="2000" spc="50" err="1"/>
              <a:t>об</a:t>
            </a:r>
            <a:r>
              <a:rPr lang="en-US" sz="2000" spc="50" dirty="0"/>
              <a:t> </a:t>
            </a:r>
            <a:r>
              <a:rPr lang="en-US" sz="2000" spc="50" err="1"/>
              <a:t>ошибке</a:t>
            </a:r>
            <a:r>
              <a:rPr lang="en-US" sz="2000" spc="50" dirty="0"/>
              <a:t> с </a:t>
            </a:r>
            <a:r>
              <a:rPr lang="en-US" sz="2000" spc="50" err="1"/>
              <a:t>просьбой</a:t>
            </a:r>
            <a:r>
              <a:rPr lang="en-US" sz="2000" spc="50" dirty="0"/>
              <a:t> </a:t>
            </a:r>
            <a:r>
              <a:rPr lang="en-US" sz="2000" spc="50" err="1"/>
              <a:t>повторить</a:t>
            </a:r>
            <a:r>
              <a:rPr lang="en-US" sz="2000" spc="50" dirty="0"/>
              <a:t> </a:t>
            </a:r>
            <a:r>
              <a:rPr lang="en-US" sz="2000" spc="50" err="1"/>
              <a:t>попытку</a:t>
            </a:r>
            <a:r>
              <a:rPr lang="en-US" sz="2000" spc="50" dirty="0"/>
              <a:t> </a:t>
            </a:r>
            <a:r>
              <a:rPr lang="en-US" sz="2000" spc="50" err="1"/>
              <a:t>входа</a:t>
            </a:r>
            <a:r>
              <a:rPr lang="en-US" sz="2000" spc="50" dirty="0"/>
              <a:t>.</a:t>
            </a:r>
          </a:p>
        </p:txBody>
      </p:sp>
      <p:pic>
        <p:nvPicPr>
          <p:cNvPr id="4" name="Объект 3" descr="Значок черного замка на белом фоне вектор значка защиты 10 eps | Премиум  векторы">
            <a:extLst>
              <a:ext uri="{FF2B5EF4-FFF2-40B4-BE49-F238E27FC236}">
                <a16:creationId xmlns:a16="http://schemas.microsoft.com/office/drawing/2014/main" id="{76181421-7D99-B172-7565-3CDFFD6F2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76" r="5513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23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E7559-DC6C-B8EB-9196-5677E351C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Видео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40428D-57F4-5DC0-8CAC-29851E218899}"/>
              </a:ext>
            </a:extLst>
          </p:cNvPr>
          <p:cNvSpPr txBox="1"/>
          <p:nvPr/>
        </p:nvSpPr>
        <p:spPr>
          <a:xfrm>
            <a:off x="960438" y="2497836"/>
            <a:ext cx="4500737" cy="32644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z="4000" spc="50" dirty="0">
                <a:solidFill>
                  <a:schemeClr val="bg1"/>
                </a:solidFill>
              </a:rPr>
              <a:t>В </a:t>
            </a:r>
            <a:r>
              <a:rPr lang="en-US" sz="4000" spc="50" dirty="0" err="1">
                <a:solidFill>
                  <a:schemeClr val="bg1"/>
                </a:solidFill>
              </a:rPr>
              <a:t>данном</a:t>
            </a:r>
            <a:r>
              <a:rPr lang="en-US" sz="4000" spc="50" dirty="0">
                <a:solidFill>
                  <a:schemeClr val="bg1"/>
                </a:solidFill>
              </a:rPr>
              <a:t> </a:t>
            </a:r>
            <a:r>
              <a:rPr lang="en-US" sz="4000" spc="50" dirty="0" err="1">
                <a:solidFill>
                  <a:schemeClr val="bg1"/>
                </a:solidFill>
              </a:rPr>
              <a:t>видео</a:t>
            </a:r>
            <a:r>
              <a:rPr lang="en-US" sz="4000" spc="50" dirty="0">
                <a:solidFill>
                  <a:schemeClr val="bg1"/>
                </a:solidFill>
              </a:rPr>
              <a:t> </a:t>
            </a:r>
            <a:r>
              <a:rPr lang="en-US" sz="4000" spc="50" dirty="0" err="1">
                <a:solidFill>
                  <a:schemeClr val="bg1"/>
                </a:solidFill>
              </a:rPr>
              <a:t>вы</a:t>
            </a:r>
            <a:r>
              <a:rPr lang="en-US" sz="4000" spc="50" dirty="0">
                <a:solidFill>
                  <a:schemeClr val="bg1"/>
                </a:solidFill>
              </a:rPr>
              <a:t> </a:t>
            </a:r>
            <a:r>
              <a:rPr lang="en-US" sz="4000" spc="50" dirty="0" err="1">
                <a:solidFill>
                  <a:schemeClr val="bg1"/>
                </a:solidFill>
              </a:rPr>
              <a:t>сможете</a:t>
            </a:r>
            <a:r>
              <a:rPr lang="en-US" sz="4000" spc="50" dirty="0">
                <a:solidFill>
                  <a:schemeClr val="bg1"/>
                </a:solidFill>
              </a:rPr>
              <a:t> </a:t>
            </a:r>
            <a:r>
              <a:rPr lang="en-US" sz="4000" spc="50" dirty="0" err="1">
                <a:solidFill>
                  <a:schemeClr val="bg1"/>
                </a:solidFill>
              </a:rPr>
              <a:t>посмотреть</a:t>
            </a:r>
            <a:r>
              <a:rPr lang="en-US" sz="4000" spc="50" dirty="0">
                <a:solidFill>
                  <a:schemeClr val="bg1"/>
                </a:solidFill>
              </a:rPr>
              <a:t> </a:t>
            </a:r>
            <a:r>
              <a:rPr lang="en-US" sz="4000" spc="50" dirty="0" err="1">
                <a:solidFill>
                  <a:schemeClr val="bg1"/>
                </a:solidFill>
              </a:rPr>
              <a:t>как</a:t>
            </a:r>
            <a:r>
              <a:rPr lang="en-US" sz="4000" spc="50" dirty="0">
                <a:solidFill>
                  <a:schemeClr val="bg1"/>
                </a:solidFill>
              </a:rPr>
              <a:t> </a:t>
            </a:r>
            <a:r>
              <a:rPr lang="en-US" sz="4000" spc="50" dirty="0" err="1">
                <a:solidFill>
                  <a:schemeClr val="bg1"/>
                </a:solidFill>
              </a:rPr>
              <a:t>работает</a:t>
            </a:r>
            <a:r>
              <a:rPr lang="en-US" sz="4000" spc="50" dirty="0">
                <a:solidFill>
                  <a:schemeClr val="bg1"/>
                </a:solidFill>
              </a:rPr>
              <a:t> </a:t>
            </a:r>
            <a:r>
              <a:rPr lang="en-US" sz="4000" spc="50" dirty="0" err="1">
                <a:solidFill>
                  <a:schemeClr val="bg1"/>
                </a:solidFill>
              </a:rPr>
              <a:t>наш</a:t>
            </a:r>
            <a:r>
              <a:rPr lang="en-US" sz="4000" spc="50" dirty="0">
                <a:solidFill>
                  <a:schemeClr val="bg1"/>
                </a:solidFill>
              </a:rPr>
              <a:t> </a:t>
            </a:r>
            <a:r>
              <a:rPr lang="en-US" sz="4000" spc="50" dirty="0" err="1">
                <a:solidFill>
                  <a:schemeClr val="bg1"/>
                </a:solidFill>
              </a:rPr>
              <a:t>проект</a:t>
            </a:r>
            <a:endParaRPr lang="en-US" sz="4000" spc="50" dirty="0">
              <a:solidFill>
                <a:schemeClr val="bg1"/>
              </a:solidFill>
            </a:endParaRPr>
          </a:p>
        </p:txBody>
      </p:sp>
      <p:pic>
        <p:nvPicPr>
          <p:cNvPr id="4" name="Объект 3" descr="Удалить фон видео без зеленого экрана, полностью автоматически и бесплатно  - Cutout.Pro">
            <a:extLst>
              <a:ext uri="{FF2B5EF4-FFF2-40B4-BE49-F238E27FC236}">
                <a16:creationId xmlns:a16="http://schemas.microsoft.com/office/drawing/2014/main" id="{D4872BD6-87E2-6B36-E30C-3F00F1412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88549" y="2067418"/>
            <a:ext cx="4795019" cy="3392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158207-ECCF-A416-3218-CB983038EB85}"/>
              </a:ext>
            </a:extLst>
          </p:cNvPr>
          <p:cNvSpPr txBox="1"/>
          <p:nvPr/>
        </p:nvSpPr>
        <p:spPr>
          <a:xfrm>
            <a:off x="7653051" y="31728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Aptos"/>
            </a:endParaRPr>
          </a:p>
        </p:txBody>
      </p:sp>
      <p:pic>
        <p:nvPicPr>
          <p:cNvPr id="7" name="Online Media 3" title="Desktop 2024 02 20   00 44 16 11">
            <a:hlinkClick r:id="" action="ppaction://media"/>
            <a:extLst>
              <a:ext uri="{FF2B5EF4-FFF2-40B4-BE49-F238E27FC236}">
                <a16:creationId xmlns:a16="http://schemas.microsoft.com/office/drawing/2014/main" id="{6C53A07B-B63D-8759-E50A-1B4293C41D0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612894" y="2091867"/>
            <a:ext cx="4763667" cy="279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53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94BE8-095F-6C72-541C-8D40BA87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Дальнейшее развитие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FE965A-4273-E11A-1ADE-1F6860A6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45" y="2302002"/>
            <a:ext cx="10925937" cy="234581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800" b="1" dirty="0">
                <a:ea typeface="+mn-lt"/>
                <a:cs typeface="+mn-lt"/>
              </a:rPr>
              <a:t>Улучшение пользовательского интерфейса</a:t>
            </a:r>
            <a:r>
              <a:rPr lang="ru-RU" sz="1800" dirty="0">
                <a:solidFill>
                  <a:srgbClr val="0D0D0D"/>
                </a:solidFill>
                <a:ea typeface="+mn-lt"/>
                <a:cs typeface="+mn-lt"/>
              </a:rPr>
              <a:t>:</a:t>
            </a:r>
            <a:endParaRPr lang="ru-RU" sz="1800" dirty="0"/>
          </a:p>
          <a:p>
            <a:pPr lvl="1">
              <a:buFont typeface="Wingdings"/>
              <a:buChar char="§"/>
            </a:pPr>
            <a:r>
              <a:rPr lang="ru-RU" sz="1800" dirty="0">
                <a:solidFill>
                  <a:srgbClr val="0D0D0D"/>
                </a:solidFill>
                <a:ea typeface="+mn-lt"/>
                <a:cs typeface="+mn-lt"/>
              </a:rPr>
              <a:t>Добавление анимаций, визуальных эффектов для повышения привлекательности и удобства использования.</a:t>
            </a:r>
            <a:endParaRPr lang="ru-RU" sz="1800"/>
          </a:p>
          <a:p>
            <a:pPr lvl="1">
              <a:buFont typeface="Wingdings"/>
              <a:buChar char="§"/>
            </a:pPr>
            <a:r>
              <a:rPr lang="ru-RU" sz="1800" dirty="0">
                <a:solidFill>
                  <a:srgbClr val="0D0D0D"/>
                </a:solidFill>
                <a:ea typeface="+mn-lt"/>
                <a:cs typeface="+mn-lt"/>
              </a:rPr>
              <a:t>Разработка адаптивного дизайна для поддержки мобильных устройств.</a:t>
            </a:r>
            <a:endParaRPr lang="ru-RU" sz="1800"/>
          </a:p>
          <a:p>
            <a:pPr>
              <a:buFont typeface="Wingdings"/>
              <a:buChar char="§"/>
            </a:pPr>
            <a:r>
              <a:rPr lang="ru-RU" sz="1800" b="1" dirty="0">
                <a:ea typeface="+mn-lt"/>
                <a:cs typeface="+mn-lt"/>
              </a:rPr>
              <a:t>Расширение функциональности</a:t>
            </a:r>
            <a:r>
              <a:rPr lang="ru-RU" sz="1800" dirty="0">
                <a:solidFill>
                  <a:srgbClr val="0D0D0D"/>
                </a:solidFill>
                <a:ea typeface="+mn-lt"/>
                <a:cs typeface="+mn-lt"/>
              </a:rPr>
              <a:t>:</a:t>
            </a:r>
            <a:endParaRPr lang="ru-RU" sz="1800"/>
          </a:p>
          <a:p>
            <a:pPr lvl="1">
              <a:buFont typeface="Wingdings"/>
              <a:buChar char="§"/>
            </a:pPr>
            <a:r>
              <a:rPr lang="ru-RU" sz="1800" dirty="0">
                <a:solidFill>
                  <a:srgbClr val="0D0D0D"/>
                </a:solidFill>
                <a:ea typeface="+mn-lt"/>
                <a:cs typeface="+mn-lt"/>
              </a:rPr>
              <a:t>Добавление возможности прикрепления файлов к задачам.</a:t>
            </a:r>
            <a:endParaRPr lang="ru-RU" sz="1800"/>
          </a:p>
          <a:p>
            <a:pPr lvl="1">
              <a:buFont typeface="Wingdings"/>
              <a:buChar char="§"/>
            </a:pPr>
            <a:r>
              <a:rPr lang="ru-RU" sz="1800" dirty="0">
                <a:solidFill>
                  <a:srgbClr val="0D0D0D"/>
                </a:solidFill>
                <a:ea typeface="+mn-lt"/>
                <a:cs typeface="+mn-lt"/>
              </a:rPr>
              <a:t>Реализация функционала уведомлений (например, по электронной почте) для напоминания о задачах или изменениях.</a:t>
            </a:r>
            <a:endParaRPr lang="ru-RU" sz="1800"/>
          </a:p>
          <a:p>
            <a:pPr>
              <a:buFont typeface="Wingdings"/>
              <a:buChar char="§"/>
            </a:pPr>
            <a:r>
              <a:rPr lang="ru-RU" sz="1800" b="1" dirty="0">
                <a:ea typeface="+mn-lt"/>
                <a:cs typeface="+mn-lt"/>
              </a:rPr>
              <a:t>Многопользовательский режим</a:t>
            </a:r>
            <a:r>
              <a:rPr lang="ru-RU" sz="1800" dirty="0">
                <a:solidFill>
                  <a:srgbClr val="0D0D0D"/>
                </a:solidFill>
                <a:ea typeface="+mn-lt"/>
                <a:cs typeface="+mn-lt"/>
              </a:rPr>
              <a:t>:</a:t>
            </a:r>
            <a:endParaRPr lang="ru-RU" sz="1800"/>
          </a:p>
          <a:p>
            <a:pPr lvl="1">
              <a:buFont typeface="Wingdings"/>
              <a:buChar char="§"/>
            </a:pPr>
            <a:r>
              <a:rPr lang="ru-RU" sz="1800" dirty="0">
                <a:solidFill>
                  <a:srgbClr val="0D0D0D"/>
                </a:solidFill>
                <a:ea typeface="+mn-lt"/>
                <a:cs typeface="+mn-lt"/>
              </a:rPr>
              <a:t>Реализация механизма управления правами доступа для различных ролей пользователей.</a:t>
            </a:r>
            <a:endParaRPr lang="ru-RU" sz="1800"/>
          </a:p>
          <a:p>
            <a:pPr lvl="1">
              <a:buFont typeface="Wingdings"/>
              <a:buChar char="§"/>
            </a:pPr>
            <a:r>
              <a:rPr lang="ru-RU" sz="1800" dirty="0">
                <a:solidFill>
                  <a:srgbClr val="0D0D0D"/>
                </a:solidFill>
                <a:ea typeface="+mn-lt"/>
                <a:cs typeface="+mn-lt"/>
              </a:rPr>
              <a:t>Возможность создания совместных списков задач и обмена ими между пользователями.</a:t>
            </a:r>
            <a:endParaRPr lang="ru-RU" sz="1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679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C5ED7-7118-55DC-00BE-822971909223}"/>
              </a:ext>
            </a:extLst>
          </p:cNvPr>
          <p:cNvSpPr txBox="1"/>
          <p:nvPr/>
        </p:nvSpPr>
        <p:spPr>
          <a:xfrm>
            <a:off x="960120" y="1841412"/>
            <a:ext cx="10268712" cy="26880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cap="all" spc="12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Распределение работы</a:t>
            </a:r>
          </a:p>
        </p:txBody>
      </p:sp>
    </p:spTree>
    <p:extLst>
      <p:ext uri="{BB962C8B-B14F-4D97-AF65-F5344CB8AC3E}">
        <p14:creationId xmlns:p14="http://schemas.microsoft.com/office/powerpoint/2010/main" val="192933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 descr="40+ Free Black Programming &amp; Programming Images - Pixabay">
            <a:extLst>
              <a:ext uri="{FF2B5EF4-FFF2-40B4-BE49-F238E27FC236}">
                <a16:creationId xmlns:a16="http://schemas.microsoft.com/office/drawing/2014/main" id="{BBE32030-0DBD-1155-4B82-9912F218B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3759" b="199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CCED1-FB9F-8B2F-1D6A-6C13C68A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712" cy="3227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>
                <a:solidFill>
                  <a:schemeClr val="tx1"/>
                </a:solidFill>
              </a:rPr>
              <a:t>Используемые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364044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404C6-B675-242E-982B-48711CB1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152" y="126999"/>
            <a:ext cx="4500737" cy="2095501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tx1"/>
                </a:solidFill>
              </a:rPr>
              <a:t>эдуард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64CA4-D774-858E-C06F-71CF104CE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r>
              <a:rPr lang="ru-RU" dirty="0"/>
              <a:t> 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6E18C-F7A1-73FD-D6CB-8A2ADF78DFB8}"/>
              </a:ext>
            </a:extLst>
          </p:cNvPr>
          <p:cNvSpPr txBox="1"/>
          <p:nvPr/>
        </p:nvSpPr>
        <p:spPr>
          <a:xfrm>
            <a:off x="1650093" y="2304596"/>
            <a:ext cx="762317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err="1"/>
              <a:t>Эдуард</a:t>
            </a:r>
            <a:r>
              <a:rPr lang="en-US" sz="2800" dirty="0"/>
              <a:t> </a:t>
            </a:r>
            <a:r>
              <a:rPr lang="en-US" sz="2800" err="1"/>
              <a:t>занимался</a:t>
            </a:r>
            <a:r>
              <a:rPr lang="en-US" sz="2800" dirty="0"/>
              <a:t> в </a:t>
            </a:r>
            <a:r>
              <a:rPr lang="en-US" sz="2800" err="1"/>
              <a:t>нашей</a:t>
            </a:r>
            <a:r>
              <a:rPr lang="en-US" sz="2800" dirty="0"/>
              <a:t> </a:t>
            </a:r>
            <a:r>
              <a:rPr lang="en-US" sz="2800" err="1"/>
              <a:t>команде</a:t>
            </a:r>
            <a:r>
              <a:rPr lang="en-US" sz="2800" dirty="0"/>
              <a:t> </a:t>
            </a:r>
            <a:r>
              <a:rPr lang="en-US" sz="2800" err="1"/>
              <a:t>Backend,Frontend</a:t>
            </a:r>
            <a:r>
              <a:rPr lang="en-US" sz="2800" dirty="0"/>
              <a:t> и </a:t>
            </a:r>
            <a:r>
              <a:rPr lang="en-US" sz="2800" err="1"/>
              <a:t>так</a:t>
            </a:r>
            <a:r>
              <a:rPr lang="en-US" sz="2800" dirty="0"/>
              <a:t> </a:t>
            </a:r>
            <a:r>
              <a:rPr lang="en-US" sz="2800" err="1"/>
              <a:t>же</a:t>
            </a:r>
            <a:r>
              <a:rPr lang="en-US" sz="2800" dirty="0"/>
              <a:t> </a:t>
            </a:r>
            <a:r>
              <a:rPr lang="en-US" sz="2800" err="1"/>
              <a:t>создание</a:t>
            </a:r>
            <a:r>
              <a:rPr lang="en-US" sz="2800" dirty="0"/>
              <a:t> </a:t>
            </a:r>
            <a:r>
              <a:rPr lang="en-US" sz="2800" err="1"/>
              <a:t>базы</a:t>
            </a:r>
            <a:r>
              <a:rPr lang="en-US" sz="2800" dirty="0"/>
              <a:t> </a:t>
            </a:r>
            <a:r>
              <a:rPr lang="en-US" sz="2800" err="1"/>
              <a:t>данных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86970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404C6-B675-242E-982B-48711CB1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152" y="244928"/>
            <a:ext cx="4500737" cy="2095501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chemeClr val="tx1"/>
                </a:solidFill>
              </a:rPr>
              <a:t>михайил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64CA4-D774-858E-C06F-71CF104CE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r>
              <a:rPr lang="ru-RU" dirty="0"/>
              <a:t> 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6E18C-F7A1-73FD-D6CB-8A2ADF78DFB8}"/>
              </a:ext>
            </a:extLst>
          </p:cNvPr>
          <p:cNvSpPr txBox="1"/>
          <p:nvPr/>
        </p:nvSpPr>
        <p:spPr>
          <a:xfrm>
            <a:off x="1586593" y="2259239"/>
            <a:ext cx="819467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/>
              <a:t>Михайил</a:t>
            </a:r>
            <a:r>
              <a:rPr lang="en-US" sz="2800" dirty="0"/>
              <a:t> </a:t>
            </a:r>
            <a:r>
              <a:rPr lang="en-US" sz="2800" dirty="0" err="1"/>
              <a:t>занимался</a:t>
            </a:r>
            <a:r>
              <a:rPr lang="en-US" sz="2800" dirty="0"/>
              <a:t> в </a:t>
            </a:r>
            <a:r>
              <a:rPr lang="en-US" sz="2800" dirty="0" err="1"/>
              <a:t>нашей</a:t>
            </a:r>
            <a:r>
              <a:rPr lang="en-US" sz="2800" dirty="0"/>
              <a:t> </a:t>
            </a:r>
            <a:r>
              <a:rPr lang="en-US" sz="2800" dirty="0" err="1"/>
              <a:t>команде</a:t>
            </a:r>
            <a:r>
              <a:rPr lang="en-US" sz="2800" dirty="0"/>
              <a:t> </a:t>
            </a:r>
            <a:r>
              <a:rPr lang="en-US" sz="2800" dirty="0" err="1"/>
              <a:t>тем</a:t>
            </a:r>
            <a:r>
              <a:rPr lang="en-US" sz="2800" dirty="0"/>
              <a:t> </a:t>
            </a:r>
            <a:r>
              <a:rPr lang="en-US" sz="2800" dirty="0" err="1"/>
              <a:t>что</a:t>
            </a:r>
            <a:r>
              <a:rPr lang="en-US" sz="2800" dirty="0"/>
              <a:t> </a:t>
            </a:r>
            <a:r>
              <a:rPr lang="en-US" sz="2800" dirty="0" err="1"/>
              <a:t>сделал</a:t>
            </a:r>
            <a:r>
              <a:rPr lang="en-US" sz="2800" dirty="0"/>
              <a:t> </a:t>
            </a:r>
            <a:r>
              <a:rPr lang="en-US" sz="2800" dirty="0" err="1"/>
              <a:t>большею</a:t>
            </a:r>
            <a:r>
              <a:rPr lang="en-US" sz="2800" dirty="0"/>
              <a:t> </a:t>
            </a:r>
            <a:r>
              <a:rPr lang="en-US" sz="2800" dirty="0" err="1"/>
              <a:t>часть</a:t>
            </a:r>
            <a:r>
              <a:rPr lang="en-US" sz="2800" dirty="0"/>
              <a:t> Backend</a:t>
            </a:r>
          </a:p>
        </p:txBody>
      </p:sp>
    </p:spTree>
    <p:extLst>
      <p:ext uri="{BB962C8B-B14F-4D97-AF65-F5344CB8AC3E}">
        <p14:creationId xmlns:p14="http://schemas.microsoft.com/office/powerpoint/2010/main" val="1750272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404C6-B675-242E-982B-48711CB1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010" y="54428"/>
            <a:ext cx="4500737" cy="209550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Иван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64CA4-D774-858E-C06F-71CF104CE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r>
              <a:rPr lang="ru-RU" dirty="0"/>
              <a:t> 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6E18C-F7A1-73FD-D6CB-8A2ADF78DFB8}"/>
              </a:ext>
            </a:extLst>
          </p:cNvPr>
          <p:cNvSpPr txBox="1"/>
          <p:nvPr/>
        </p:nvSpPr>
        <p:spPr>
          <a:xfrm>
            <a:off x="1712231" y="2195740"/>
            <a:ext cx="921974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/>
              <a:t>Иван</a:t>
            </a:r>
            <a:r>
              <a:rPr lang="en-US" sz="2800" dirty="0"/>
              <a:t> </a:t>
            </a:r>
            <a:r>
              <a:rPr lang="en-US" sz="2800" dirty="0" err="1"/>
              <a:t>занимался</a:t>
            </a:r>
            <a:r>
              <a:rPr lang="en-US" sz="2800" dirty="0"/>
              <a:t> в </a:t>
            </a:r>
            <a:r>
              <a:rPr lang="en-US" sz="2800" dirty="0" err="1"/>
              <a:t>нашей</a:t>
            </a:r>
            <a:r>
              <a:rPr lang="en-US" sz="2800" dirty="0"/>
              <a:t> </a:t>
            </a:r>
            <a:r>
              <a:rPr lang="en-US" sz="2800" dirty="0" err="1"/>
              <a:t>команде</a:t>
            </a:r>
            <a:r>
              <a:rPr lang="en-US" sz="2800" dirty="0"/>
              <a:t> </a:t>
            </a:r>
            <a:r>
              <a:rPr lang="en-US" sz="2800" dirty="0" err="1"/>
              <a:t>Frontend,немного</a:t>
            </a:r>
            <a:r>
              <a:rPr lang="en-US" sz="2800" dirty="0"/>
              <a:t> Backend а </a:t>
            </a:r>
            <a:r>
              <a:rPr lang="en-US" sz="2800" dirty="0" err="1"/>
              <a:t>так</a:t>
            </a:r>
            <a:r>
              <a:rPr lang="en-US" sz="2800" dirty="0"/>
              <a:t> </a:t>
            </a:r>
            <a:r>
              <a:rPr lang="en-US" sz="2800" dirty="0" err="1"/>
              <a:t>же</a:t>
            </a:r>
            <a:r>
              <a:rPr lang="en-US" sz="2800" dirty="0"/>
              <a:t> </a:t>
            </a:r>
            <a:r>
              <a:rPr lang="en-US" sz="2800" dirty="0" err="1"/>
              <a:t>создал</a:t>
            </a:r>
            <a:r>
              <a:rPr lang="en-US" sz="2800" dirty="0"/>
              <a:t> </a:t>
            </a:r>
            <a:r>
              <a:rPr lang="en-US" sz="2800" dirty="0" err="1"/>
              <a:t>презинтацию</a:t>
            </a:r>
          </a:p>
        </p:txBody>
      </p:sp>
    </p:spTree>
    <p:extLst>
      <p:ext uri="{BB962C8B-B14F-4D97-AF65-F5344CB8AC3E}">
        <p14:creationId xmlns:p14="http://schemas.microsoft.com/office/powerpoint/2010/main" val="1548318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495A0-6957-431F-0218-24B9D532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 на 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F5552D-6592-9ABC-B09F-C40E7573F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  <a:hlinkClick r:id="rId2"/>
              </a:rPr>
              <a:t>https://pll.harvard.edu/course/cs50-introduction-computer-science?delta=0</a:t>
            </a:r>
            <a:endParaRPr lang="ru-RU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  <a:hlinkClick r:id="rId3"/>
              </a:rPr>
              <a:t>https://www.codecademy.com/</a:t>
            </a:r>
            <a:endParaRPr lang="ru-RU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  <a:hlinkClick r:id="rId4"/>
              </a:rPr>
              <a:t>https://chat.openai.com/</a:t>
            </a:r>
            <a:endParaRPr lang="ru-RU">
              <a:ea typeface="+mn-lt"/>
              <a:cs typeface="+mn-l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7432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611972-7F75-4BA4-5F52-AB58BEA876E0}"/>
              </a:ext>
            </a:extLst>
          </p:cNvPr>
          <p:cNvSpPr txBox="1"/>
          <p:nvPr/>
        </p:nvSpPr>
        <p:spPr>
          <a:xfrm>
            <a:off x="969486" y="2420038"/>
            <a:ext cx="129613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97932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625DF-B383-3E7A-020D-B33E8661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3" y="317814"/>
            <a:ext cx="12241350" cy="1700784"/>
          </a:xfrm>
        </p:spPr>
        <p:txBody>
          <a:bodyPr>
            <a:normAutofit/>
          </a:bodyPr>
          <a:lstStyle/>
          <a:p>
            <a:r>
              <a:rPr lang="ru-RU" dirty="0"/>
              <a:t>Spring </a:t>
            </a:r>
            <a:r>
              <a:rPr lang="ru-RU" dirty="0" err="1"/>
              <a:t>boot</a:t>
            </a:r>
            <a:r>
              <a:rPr lang="ru-RU" dirty="0"/>
              <a:t>       Spring Security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847E2E-EA8D-1DE5-3980-8F94724AD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29" y="2282470"/>
            <a:ext cx="4774595" cy="4498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solidFill>
                  <a:srgbClr val="0D0D0D"/>
                </a:solidFill>
                <a:latin typeface="Franklin Gothic"/>
                <a:ea typeface="+mn-lt"/>
                <a:cs typeface="+mn-lt"/>
              </a:rPr>
              <a:t>Фреймворк для создания приложений на языке Java. Spring Boot упрощает конфигурацию и развертывание приложений, предоставляя множество готовых библиотек и инструментов для работы с различными аспектами приложения.</a:t>
            </a:r>
            <a:endParaRPr lang="ru-RU" sz="2000" dirty="0">
              <a:latin typeface="Frankli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0F7CF-A368-022A-82B7-08081C2EA2B2}"/>
              </a:ext>
            </a:extLst>
          </p:cNvPr>
          <p:cNvSpPr txBox="1"/>
          <p:nvPr/>
        </p:nvSpPr>
        <p:spPr>
          <a:xfrm>
            <a:off x="6682450" y="2284071"/>
            <a:ext cx="451798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solidFill>
                  <a:srgbClr val="0D0D0D"/>
                </a:solidFill>
                <a:latin typeface="Franklin Gothic"/>
              </a:rPr>
              <a:t>Фреймворк</a:t>
            </a:r>
            <a:r>
              <a:rPr lang="en-US" sz="2000" dirty="0">
                <a:solidFill>
                  <a:srgbClr val="0D0D0D"/>
                </a:solidFill>
                <a:latin typeface="Franklin Gothic"/>
              </a:rPr>
              <a:t> </a:t>
            </a:r>
            <a:r>
              <a:rPr lang="en-US" sz="2000" err="1">
                <a:solidFill>
                  <a:srgbClr val="0D0D0D"/>
                </a:solidFill>
                <a:latin typeface="Franklin Gothic"/>
              </a:rPr>
              <a:t>для</a:t>
            </a:r>
            <a:r>
              <a:rPr lang="en-US" sz="2000" dirty="0">
                <a:solidFill>
                  <a:srgbClr val="0D0D0D"/>
                </a:solidFill>
                <a:latin typeface="Franklin Gothic"/>
              </a:rPr>
              <a:t> </a:t>
            </a:r>
            <a:r>
              <a:rPr lang="en-US" sz="2000" err="1">
                <a:solidFill>
                  <a:srgbClr val="0D0D0D"/>
                </a:solidFill>
                <a:latin typeface="Franklin Gothic"/>
              </a:rPr>
              <a:t>обеспечения</a:t>
            </a:r>
            <a:r>
              <a:rPr lang="en-US" sz="2000" dirty="0">
                <a:solidFill>
                  <a:srgbClr val="0D0D0D"/>
                </a:solidFill>
                <a:latin typeface="Franklin Gothic"/>
              </a:rPr>
              <a:t> </a:t>
            </a:r>
            <a:r>
              <a:rPr lang="en-US" sz="2000" err="1">
                <a:solidFill>
                  <a:srgbClr val="0D0D0D"/>
                </a:solidFill>
                <a:latin typeface="Franklin Gothic"/>
              </a:rPr>
              <a:t>безопасности</a:t>
            </a:r>
            <a:r>
              <a:rPr lang="en-US" sz="2000" dirty="0">
                <a:solidFill>
                  <a:srgbClr val="0D0D0D"/>
                </a:solidFill>
                <a:latin typeface="Franklin Gothic"/>
              </a:rPr>
              <a:t> </a:t>
            </a:r>
            <a:r>
              <a:rPr lang="en-US" sz="2000" err="1">
                <a:solidFill>
                  <a:srgbClr val="0D0D0D"/>
                </a:solidFill>
                <a:latin typeface="Franklin Gothic"/>
              </a:rPr>
              <a:t>приложения</a:t>
            </a:r>
            <a:r>
              <a:rPr lang="en-US" sz="2000" dirty="0">
                <a:solidFill>
                  <a:srgbClr val="0D0D0D"/>
                </a:solidFill>
                <a:latin typeface="Franklin Gothic"/>
              </a:rPr>
              <a:t>. В </a:t>
            </a:r>
            <a:r>
              <a:rPr lang="en-US" sz="2000" err="1">
                <a:solidFill>
                  <a:srgbClr val="0D0D0D"/>
                </a:solidFill>
                <a:latin typeface="Franklin Gothic"/>
              </a:rPr>
              <a:t>данном</a:t>
            </a:r>
            <a:r>
              <a:rPr lang="en-US" sz="2000" dirty="0">
                <a:solidFill>
                  <a:srgbClr val="0D0D0D"/>
                </a:solidFill>
                <a:latin typeface="Franklin Gothic"/>
              </a:rPr>
              <a:t> </a:t>
            </a:r>
            <a:r>
              <a:rPr lang="en-US" sz="2000" err="1">
                <a:solidFill>
                  <a:srgbClr val="0D0D0D"/>
                </a:solidFill>
                <a:latin typeface="Franklin Gothic"/>
              </a:rPr>
              <a:t>проекте</a:t>
            </a:r>
            <a:r>
              <a:rPr lang="en-US" sz="2000" dirty="0">
                <a:solidFill>
                  <a:srgbClr val="0D0D0D"/>
                </a:solidFill>
                <a:latin typeface="Franklin Gothic"/>
              </a:rPr>
              <a:t> Spring Security </a:t>
            </a:r>
            <a:r>
              <a:rPr lang="en-US" sz="2000" err="1">
                <a:solidFill>
                  <a:srgbClr val="0D0D0D"/>
                </a:solidFill>
                <a:latin typeface="Franklin Gothic"/>
              </a:rPr>
              <a:t>используется</a:t>
            </a:r>
            <a:r>
              <a:rPr lang="en-US" sz="2000" dirty="0">
                <a:solidFill>
                  <a:srgbClr val="0D0D0D"/>
                </a:solidFill>
                <a:latin typeface="Franklin Gothic"/>
              </a:rPr>
              <a:t> </a:t>
            </a:r>
            <a:r>
              <a:rPr lang="en-US" sz="2000" err="1">
                <a:solidFill>
                  <a:srgbClr val="0D0D0D"/>
                </a:solidFill>
                <a:latin typeface="Franklin Gothic"/>
              </a:rPr>
              <a:t>для</a:t>
            </a:r>
            <a:r>
              <a:rPr lang="en-US" sz="2000" dirty="0">
                <a:solidFill>
                  <a:srgbClr val="0D0D0D"/>
                </a:solidFill>
                <a:latin typeface="Franklin Gothic"/>
              </a:rPr>
              <a:t> </a:t>
            </a:r>
            <a:r>
              <a:rPr lang="en-US" sz="2000" err="1">
                <a:solidFill>
                  <a:srgbClr val="0D0D0D"/>
                </a:solidFill>
                <a:latin typeface="Franklin Gothic"/>
              </a:rPr>
              <a:t>аутентификации</a:t>
            </a:r>
            <a:r>
              <a:rPr lang="en-US" sz="2000" dirty="0">
                <a:solidFill>
                  <a:srgbClr val="0D0D0D"/>
                </a:solidFill>
                <a:latin typeface="Franklin Gothic"/>
              </a:rPr>
              <a:t> и </a:t>
            </a:r>
            <a:r>
              <a:rPr lang="en-US" sz="2000" err="1">
                <a:solidFill>
                  <a:srgbClr val="0D0D0D"/>
                </a:solidFill>
                <a:latin typeface="Franklin Gothic"/>
              </a:rPr>
              <a:t>авторизации</a:t>
            </a:r>
            <a:r>
              <a:rPr lang="en-US" sz="2000" dirty="0">
                <a:solidFill>
                  <a:srgbClr val="0D0D0D"/>
                </a:solidFill>
                <a:latin typeface="Franklin Gothic"/>
              </a:rPr>
              <a:t> </a:t>
            </a:r>
            <a:r>
              <a:rPr lang="en-US" sz="2000" err="1">
                <a:solidFill>
                  <a:srgbClr val="0D0D0D"/>
                </a:solidFill>
                <a:latin typeface="Franklin Gothic"/>
              </a:rPr>
              <a:t>пользователей</a:t>
            </a:r>
            <a:r>
              <a:rPr lang="en-US" sz="2000" dirty="0">
                <a:solidFill>
                  <a:srgbClr val="0D0D0D"/>
                </a:solidFill>
                <a:latin typeface="Franklin Gothic"/>
              </a:rPr>
              <a:t>.</a:t>
            </a:r>
            <a:endParaRPr lang="en-US" sz="2000" dirty="0">
              <a:latin typeface="Franklin Gothic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F95F31B-14A9-B3F6-88C6-5672BBDFC6CE}"/>
              </a:ext>
            </a:extLst>
          </p:cNvPr>
          <p:cNvSpPr/>
          <p:nvPr/>
        </p:nvSpPr>
        <p:spPr>
          <a:xfrm>
            <a:off x="5461683" y="0"/>
            <a:ext cx="96456" cy="22474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2ACA4FD-9035-CF92-D36F-700272E70F35}"/>
              </a:ext>
            </a:extLst>
          </p:cNvPr>
          <p:cNvSpPr/>
          <p:nvPr/>
        </p:nvSpPr>
        <p:spPr>
          <a:xfrm>
            <a:off x="5458668" y="2246935"/>
            <a:ext cx="96456" cy="46105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 descr="spring boot&quot; Icon - Download for free – Iconduck">
            <a:extLst>
              <a:ext uri="{FF2B5EF4-FFF2-40B4-BE49-F238E27FC236}">
                <a16:creationId xmlns:a16="http://schemas.microsoft.com/office/drawing/2014/main" id="{C635A612-4FF3-B896-2943-DDBBE1E18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14" y="4412259"/>
            <a:ext cx="2791427" cy="2354698"/>
          </a:xfrm>
          <a:prstGeom prst="rect">
            <a:avLst/>
          </a:prstGeom>
        </p:spPr>
      </p:pic>
      <p:pic>
        <p:nvPicPr>
          <p:cNvPr id="11" name="Рисунок 10" descr="GitHub - rbiodies/Spring_Boot: :film_projector: A final MVP for application  using Spring Boot, Spring Security framework and Spring Data JPA technology">
            <a:extLst>
              <a:ext uri="{FF2B5EF4-FFF2-40B4-BE49-F238E27FC236}">
                <a16:creationId xmlns:a16="http://schemas.microsoft.com/office/drawing/2014/main" id="{F1BE8866-F9B9-4D61-1AFA-7CA330B48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856" y="4180449"/>
            <a:ext cx="3069099" cy="252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5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Premium Vector | Thymeleaf black and white vector template set for cutting  and printing">
            <a:extLst>
              <a:ext uri="{FF2B5EF4-FFF2-40B4-BE49-F238E27FC236}">
                <a16:creationId xmlns:a16="http://schemas.microsoft.com/office/drawing/2014/main" id="{68C369EF-009C-C6E2-1A48-97AAAED2D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0" y="3743325"/>
            <a:ext cx="3743325" cy="30384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625DF-B383-3E7A-020D-B33E8661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28" y="270189"/>
            <a:ext cx="4773750" cy="1700784"/>
          </a:xfrm>
        </p:spPr>
        <p:txBody>
          <a:bodyPr>
            <a:noAutofit/>
          </a:bodyPr>
          <a:lstStyle/>
          <a:p>
            <a:r>
              <a:rPr lang="af-ZA" dirty="0">
                <a:latin typeface="Franklin Gothic Demi Cond"/>
                <a:ea typeface="Franklin Gothic Demi Cond"/>
                <a:cs typeface="Franklin Gothic Demi Cond"/>
              </a:rPr>
              <a:t>Spring data </a:t>
            </a:r>
            <a:r>
              <a:rPr lang="af-ZA" dirty="0" err="1">
                <a:latin typeface="Franklin Gothic Demi Cond"/>
                <a:ea typeface="Franklin Gothic Demi Cond"/>
                <a:cs typeface="Franklin Gothic Demi Cond"/>
              </a:rPr>
              <a:t>jpa</a:t>
            </a:r>
            <a:r>
              <a:rPr lang="af-ZA" sz="6600" dirty="0">
                <a:latin typeface="Franklin Gothic Demi Cond"/>
                <a:ea typeface="Franklin Gothic Demi Cond"/>
                <a:cs typeface="Franklin Gothic Demi Cond"/>
              </a:rPr>
              <a:t>​</a:t>
            </a: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847E2E-EA8D-1DE5-3980-8F94724AD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29" y="2282470"/>
            <a:ext cx="4774595" cy="4498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solidFill>
                  <a:srgbClr val="0D0D0D"/>
                </a:solidFill>
                <a:ea typeface="+mn-lt"/>
                <a:cs typeface="+mn-lt"/>
              </a:rPr>
              <a:t>Часть проекта Spring Data, предоставляющая удобный способ работы с базами данных с использованием Java </a:t>
            </a:r>
            <a:r>
              <a:rPr lang="ru-RU" sz="2000" err="1">
                <a:solidFill>
                  <a:srgbClr val="0D0D0D"/>
                </a:solidFill>
                <a:ea typeface="+mn-lt"/>
                <a:cs typeface="+mn-lt"/>
              </a:rPr>
              <a:t>Persistence</a:t>
            </a:r>
            <a:r>
              <a:rPr lang="ru-RU" sz="2000" dirty="0">
                <a:solidFill>
                  <a:srgbClr val="0D0D0D"/>
                </a:solidFill>
                <a:ea typeface="+mn-lt"/>
                <a:cs typeface="+mn-lt"/>
              </a:rPr>
              <a:t> API (JPA). Spring Data JPA автоматически создает репозитории для работы с сущностями.</a:t>
            </a:r>
            <a:endParaRPr lang="ru-RU" sz="2000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0F7CF-A368-022A-82B7-08081C2EA2B2}"/>
              </a:ext>
            </a:extLst>
          </p:cNvPr>
          <p:cNvSpPr txBox="1"/>
          <p:nvPr/>
        </p:nvSpPr>
        <p:spPr>
          <a:xfrm>
            <a:off x="6682450" y="2284071"/>
            <a:ext cx="451798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solidFill>
                  <a:srgbClr val="0D0D0D"/>
                </a:solidFill>
                <a:ea typeface="+mn-lt"/>
                <a:cs typeface="+mn-lt"/>
              </a:rPr>
              <a:t>Шаблонизатор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D0D0D"/>
                </a:solidFill>
                <a:ea typeface="+mn-lt"/>
                <a:cs typeface="+mn-lt"/>
              </a:rPr>
              <a:t>для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D0D0D"/>
                </a:solidFill>
                <a:ea typeface="+mn-lt"/>
                <a:cs typeface="+mn-lt"/>
              </a:rPr>
              <a:t>создания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D0D0D"/>
                </a:solidFill>
                <a:ea typeface="+mn-lt"/>
                <a:cs typeface="+mn-lt"/>
              </a:rPr>
              <a:t>веб-страниц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с </a:t>
            </a:r>
            <a:r>
              <a:rPr lang="en-US" sz="2000" err="1">
                <a:solidFill>
                  <a:srgbClr val="0D0D0D"/>
                </a:solidFill>
                <a:ea typeface="+mn-lt"/>
                <a:cs typeface="+mn-lt"/>
              </a:rPr>
              <a:t>использованием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Java. </a:t>
            </a:r>
            <a:r>
              <a:rPr lang="en-US" sz="2000" err="1">
                <a:solidFill>
                  <a:srgbClr val="0D0D0D"/>
                </a:solidFill>
                <a:ea typeface="+mn-lt"/>
                <a:cs typeface="+mn-lt"/>
              </a:rPr>
              <a:t>Thymeleaf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D0D0D"/>
                </a:solidFill>
                <a:ea typeface="+mn-lt"/>
                <a:cs typeface="+mn-lt"/>
              </a:rPr>
              <a:t>позволяет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D0D0D"/>
                </a:solidFill>
                <a:ea typeface="+mn-lt"/>
                <a:cs typeface="+mn-lt"/>
              </a:rPr>
              <a:t>встраивать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D0D0D"/>
                </a:solidFill>
                <a:ea typeface="+mn-lt"/>
                <a:cs typeface="+mn-lt"/>
              </a:rPr>
              <a:t>выражения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D0D0D"/>
                </a:solidFill>
                <a:ea typeface="+mn-lt"/>
                <a:cs typeface="+mn-lt"/>
              </a:rPr>
              <a:t>языке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Java в HTML-</a:t>
            </a:r>
            <a:r>
              <a:rPr lang="en-US" sz="2000" err="1">
                <a:solidFill>
                  <a:srgbClr val="0D0D0D"/>
                </a:solidFill>
                <a:ea typeface="+mn-lt"/>
                <a:cs typeface="+mn-lt"/>
              </a:rPr>
              <a:t>шаблоны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2000" err="1">
                <a:solidFill>
                  <a:srgbClr val="0D0D0D"/>
                </a:solidFill>
                <a:ea typeface="+mn-lt"/>
                <a:cs typeface="+mn-lt"/>
              </a:rPr>
              <a:t>что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D0D0D"/>
                </a:solidFill>
                <a:ea typeface="+mn-lt"/>
                <a:cs typeface="+mn-lt"/>
              </a:rPr>
              <a:t>делает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D0D0D"/>
                </a:solidFill>
                <a:ea typeface="+mn-lt"/>
                <a:cs typeface="+mn-lt"/>
              </a:rPr>
              <a:t>их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D0D0D"/>
                </a:solidFill>
                <a:ea typeface="+mn-lt"/>
                <a:cs typeface="+mn-lt"/>
              </a:rPr>
              <a:t>более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D0D0D"/>
                </a:solidFill>
                <a:ea typeface="+mn-lt"/>
                <a:cs typeface="+mn-lt"/>
              </a:rPr>
              <a:t>динамичными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ru-RU" sz="2000">
              <a:ea typeface="+mn-lt"/>
              <a:cs typeface="+mn-lt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F95F31B-14A9-B3F6-88C6-5672BBDFC6CE}"/>
              </a:ext>
            </a:extLst>
          </p:cNvPr>
          <p:cNvSpPr/>
          <p:nvPr/>
        </p:nvSpPr>
        <p:spPr>
          <a:xfrm>
            <a:off x="5461683" y="0"/>
            <a:ext cx="86931" cy="2247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2ACA4FD-9035-CF92-D36F-700272E70F35}"/>
              </a:ext>
            </a:extLst>
          </p:cNvPr>
          <p:cNvSpPr/>
          <p:nvPr/>
        </p:nvSpPr>
        <p:spPr>
          <a:xfrm>
            <a:off x="5458668" y="2246935"/>
            <a:ext cx="96456" cy="46105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5F61F13-7D73-8B4E-BFAB-2A780A27250D}"/>
              </a:ext>
            </a:extLst>
          </p:cNvPr>
          <p:cNvSpPr txBox="1">
            <a:spLocks/>
          </p:cNvSpPr>
          <p:nvPr/>
        </p:nvSpPr>
        <p:spPr>
          <a:xfrm>
            <a:off x="6553828" y="222564"/>
            <a:ext cx="4773750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f-ZA">
                <a:solidFill>
                  <a:srgbClr val="FFFFFF"/>
                </a:solidFill>
                <a:latin typeface="Franklin Gothic Demi Cond"/>
              </a:rPr>
              <a:t>THYMELEAF</a:t>
            </a:r>
            <a:r>
              <a:rPr lang="af-ZA">
                <a:latin typeface="Franklin Gothic Demi Cond"/>
                <a:ea typeface="Franklin Gothic Demi Cond"/>
                <a:cs typeface="Franklin Gothic Demi Cond"/>
              </a:rPr>
              <a:t>​</a:t>
            </a:r>
            <a:endParaRPr lang="ru-RU" sz="5400"/>
          </a:p>
        </p:txBody>
      </p:sp>
      <p:pic>
        <p:nvPicPr>
          <p:cNvPr id="8" name="Рисунок 7" descr="Spring Data JPA : Bulk insert | by Sakthi | Medium">
            <a:extLst>
              <a:ext uri="{FF2B5EF4-FFF2-40B4-BE49-F238E27FC236}">
                <a16:creationId xmlns:a16="http://schemas.microsoft.com/office/drawing/2014/main" id="{C2060D7A-CE19-F46D-2CAA-719B5E74E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5" y="4219575"/>
            <a:ext cx="24860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AFB7A-E527-3A58-3449-A9823B74C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/>
              <a:t>ER диаграмма базы данных</a:t>
            </a:r>
          </a:p>
        </p:txBody>
      </p:sp>
      <p:pic>
        <p:nvPicPr>
          <p:cNvPr id="7" name="Объект 6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0820F6DF-A588-88B5-BCA2-CE20BA14E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339" y="31623"/>
            <a:ext cx="9039225" cy="3981450"/>
          </a:xfrm>
        </p:spPr>
      </p:pic>
    </p:spTree>
    <p:extLst>
      <p:ext uri="{BB962C8B-B14F-4D97-AF65-F5344CB8AC3E}">
        <p14:creationId xmlns:p14="http://schemas.microsoft.com/office/powerpoint/2010/main" val="387961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81DD9-5FF4-7801-4617-9DC30E76A404}"/>
              </a:ext>
            </a:extLst>
          </p:cNvPr>
          <p:cNvSpPr txBox="1"/>
          <p:nvPr/>
        </p:nvSpPr>
        <p:spPr>
          <a:xfrm>
            <a:off x="960120" y="1841412"/>
            <a:ext cx="10268712" cy="26880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cap="all" spc="12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СТРУКТУРА/АРХИТЕКТУРА ПРОЕКТА</a:t>
            </a:r>
          </a:p>
        </p:txBody>
      </p:sp>
    </p:spTree>
    <p:extLst>
      <p:ext uri="{BB962C8B-B14F-4D97-AF65-F5344CB8AC3E}">
        <p14:creationId xmlns:p14="http://schemas.microsoft.com/office/powerpoint/2010/main" val="681376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631A4-DF25-C0E4-8078-69F6B615B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tx1"/>
                </a:solidFill>
                <a:ea typeface="+mj-lt"/>
                <a:cs typeface="+mj-lt"/>
              </a:rPr>
              <a:t>Модель (Model)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E0632B-4C13-71EE-29DC-ADA0ED51B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Entity</a:t>
            </a:r>
            <a:r>
              <a:rPr lang="ru-RU" dirty="0">
                <a:ea typeface="+mn-lt"/>
                <a:cs typeface="+mn-lt"/>
              </a:rPr>
              <a:t> (Сущности): Представляют объекты предметной области. В данном проекте сущности представлены классами User, </a:t>
            </a:r>
            <a:r>
              <a:rPr lang="ru-RU" dirty="0" err="1">
                <a:ea typeface="+mn-lt"/>
                <a:cs typeface="+mn-lt"/>
              </a:rPr>
              <a:t>Role</a:t>
            </a:r>
            <a:r>
              <a:rPr lang="ru-RU" dirty="0">
                <a:ea typeface="+mn-lt"/>
                <a:cs typeface="+mn-lt"/>
              </a:rPr>
              <a:t>, Task.</a:t>
            </a:r>
            <a:endParaRPr lang="ru-RU" dirty="0"/>
          </a:p>
        </p:txBody>
      </p:sp>
      <p:pic>
        <p:nvPicPr>
          <p:cNvPr id="4" name="Рисунок 3" descr="21,600+ Black Programmer Stock Photos, Pictures &amp; Royalty-Free Images -  iStock | Technology, Computer programmer, Hacker">
            <a:extLst>
              <a:ext uri="{FF2B5EF4-FFF2-40B4-BE49-F238E27FC236}">
                <a16:creationId xmlns:a16="http://schemas.microsoft.com/office/drawing/2014/main" id="{23167382-1AA9-B0B3-2F5A-B69A73C5D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01" r="7450" b="-1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3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27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B952B-A90F-160A-9CDD-C91637E4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ru-RU" sz="4600">
                <a:solidFill>
                  <a:schemeClr val="tx1"/>
                </a:solidFill>
                <a:ea typeface="+mj-lt"/>
                <a:cs typeface="+mj-lt"/>
              </a:rPr>
              <a:t>Представление (View)</a:t>
            </a:r>
            <a:endParaRPr lang="ru-RU" sz="460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18EC5-FA0A-CEA4-DADB-94D21E92D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91000"/>
              </a:lnSpc>
              <a:buFont typeface="Arial"/>
              <a:buChar char="•"/>
            </a:pPr>
            <a:r>
              <a:rPr lang="ru-RU" sz="2000">
                <a:latin typeface="Franklin Gothic"/>
                <a:ea typeface="+mn-lt"/>
                <a:cs typeface="+mn-lt"/>
              </a:rPr>
              <a:t>Представления отвечают за отображение данных пользователю. В данном проекте представления реализованы с использованием </a:t>
            </a:r>
            <a:r>
              <a:rPr lang="ru-RU" sz="2000" err="1">
                <a:latin typeface="Franklin Gothic"/>
                <a:ea typeface="+mn-lt"/>
                <a:cs typeface="+mn-lt"/>
              </a:rPr>
              <a:t>шаблонизатора</a:t>
            </a:r>
            <a:r>
              <a:rPr lang="ru-RU" sz="2000">
                <a:latin typeface="Franklin Gothic"/>
                <a:ea typeface="+mn-lt"/>
                <a:cs typeface="+mn-lt"/>
              </a:rPr>
              <a:t> </a:t>
            </a:r>
            <a:r>
              <a:rPr lang="ru-RU" sz="2000" err="1">
                <a:latin typeface="Franklin Gothic"/>
                <a:ea typeface="+mn-lt"/>
                <a:cs typeface="+mn-lt"/>
              </a:rPr>
              <a:t>Thymeleaf</a:t>
            </a:r>
            <a:r>
              <a:rPr lang="ru-RU" sz="2000">
                <a:latin typeface="Franklin Gothic"/>
                <a:ea typeface="+mn-lt"/>
                <a:cs typeface="+mn-lt"/>
              </a:rPr>
              <a:t> для создания динамических HTML-страниц.</a:t>
            </a:r>
            <a:endParaRPr lang="ru-RU" sz="2000">
              <a:latin typeface="Franklin Gothic"/>
            </a:endParaRPr>
          </a:p>
          <a:p>
            <a:pPr marL="285750" indent="-285750">
              <a:lnSpc>
                <a:spcPct val="91000"/>
              </a:lnSpc>
              <a:buFont typeface="Arial"/>
              <a:buChar char="•"/>
            </a:pPr>
            <a:r>
              <a:rPr lang="ru-RU" sz="2000">
                <a:latin typeface="Franklin Gothic"/>
                <a:ea typeface="+mn-lt"/>
                <a:cs typeface="+mn-lt"/>
              </a:rPr>
              <a:t>Примеры представлений в проекте: </a:t>
            </a:r>
            <a:r>
              <a:rPr lang="ru-RU" sz="2000" b="1">
                <a:latin typeface="Franklin Gothic"/>
              </a:rPr>
              <a:t>index.html</a:t>
            </a:r>
            <a:r>
              <a:rPr lang="ru-RU" sz="2000">
                <a:latin typeface="Franklin Gothic"/>
                <a:ea typeface="+mn-lt"/>
                <a:cs typeface="+mn-lt"/>
              </a:rPr>
              <a:t>, </a:t>
            </a:r>
            <a:r>
              <a:rPr lang="ru-RU" sz="2000" b="1">
                <a:latin typeface="Franklin Gothic"/>
              </a:rPr>
              <a:t>register.html</a:t>
            </a:r>
            <a:r>
              <a:rPr lang="ru-RU" sz="2000">
                <a:latin typeface="Franklin Gothic"/>
                <a:ea typeface="+mn-lt"/>
                <a:cs typeface="+mn-lt"/>
              </a:rPr>
              <a:t>, </a:t>
            </a:r>
            <a:r>
              <a:rPr lang="ru-RU" sz="2000" b="1">
                <a:latin typeface="Franklin Gothic"/>
              </a:rPr>
              <a:t>tasks.html</a:t>
            </a:r>
            <a:r>
              <a:rPr lang="ru-RU" sz="2000">
                <a:latin typeface="Franklin Gothic"/>
                <a:ea typeface="+mn-lt"/>
                <a:cs typeface="+mn-lt"/>
              </a:rPr>
              <a:t>.</a:t>
            </a:r>
            <a:endParaRPr lang="ru-RU" sz="2000">
              <a:latin typeface="Franklin Gothic"/>
            </a:endParaRPr>
          </a:p>
          <a:p>
            <a:pPr>
              <a:lnSpc>
                <a:spcPct val="91000"/>
              </a:lnSpc>
            </a:pPr>
            <a:endParaRPr lang="ru-RU" sz="2000"/>
          </a:p>
        </p:txBody>
      </p:sp>
      <p:pic>
        <p:nvPicPr>
          <p:cNvPr id="7" name="Рисунок 6" descr="The Huge Power and Potential Danger of AI-Generated Code | WIRED">
            <a:extLst>
              <a:ext uri="{FF2B5EF4-FFF2-40B4-BE49-F238E27FC236}">
                <a16:creationId xmlns:a16="http://schemas.microsoft.com/office/drawing/2014/main" id="{23CE9D86-5A42-94AE-E6D4-DA26C070E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44" r="34144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39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BF7379-927A-F3B4-67C4-D922B5BA7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9763" y="2311400"/>
            <a:ext cx="4500737" cy="5051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91000"/>
              </a:lnSpc>
              <a:buFont typeface="Arial"/>
              <a:buChar char="•"/>
            </a:pPr>
            <a:r>
              <a:rPr lang="ru-RU" sz="2200">
                <a:latin typeface="Franklin Gothic"/>
                <a:ea typeface="+mn-lt"/>
                <a:cs typeface="+mn-lt"/>
              </a:rPr>
              <a:t>Контроллеры обрабатывают запросы от клиентов и возвращают соответствующие представления или данные.</a:t>
            </a:r>
            <a:endParaRPr lang="ru-RU" sz="2200">
              <a:latin typeface="Franklin Gothic"/>
            </a:endParaRPr>
          </a:p>
          <a:p>
            <a:pPr marL="285750" indent="-285750">
              <a:lnSpc>
                <a:spcPct val="91000"/>
              </a:lnSpc>
              <a:buFont typeface="Arial"/>
              <a:buChar char="•"/>
            </a:pPr>
            <a:r>
              <a:rPr lang="ru-RU" sz="2200">
                <a:latin typeface="Franklin Gothic"/>
                <a:ea typeface="+mn-lt"/>
                <a:cs typeface="+mn-lt"/>
              </a:rPr>
              <a:t>Примеры контроллеров в проекте: </a:t>
            </a:r>
            <a:r>
              <a:rPr lang="ru-RU" sz="2200" b="1" err="1">
                <a:latin typeface="Franklin Gothic"/>
              </a:rPr>
              <a:t>RegistrationController</a:t>
            </a:r>
            <a:r>
              <a:rPr lang="ru-RU" sz="2200">
                <a:latin typeface="Franklin Gothic"/>
                <a:ea typeface="+mn-lt"/>
                <a:cs typeface="+mn-lt"/>
              </a:rPr>
              <a:t>, </a:t>
            </a:r>
            <a:r>
              <a:rPr lang="ru-RU" sz="2200" b="1" err="1">
                <a:latin typeface="Franklin Gothic"/>
              </a:rPr>
              <a:t>TaskViewController</a:t>
            </a:r>
            <a:r>
              <a:rPr lang="ru-RU" sz="2200">
                <a:latin typeface="Franklin Gothic"/>
                <a:ea typeface="+mn-lt"/>
                <a:cs typeface="+mn-lt"/>
              </a:rPr>
              <a:t>, </a:t>
            </a:r>
            <a:r>
              <a:rPr lang="ru-RU" sz="2200" b="1" err="1">
                <a:latin typeface="Franklin Gothic"/>
              </a:rPr>
              <a:t>TaskAddController</a:t>
            </a:r>
            <a:endParaRPr lang="ru-RU" sz="2200">
              <a:latin typeface="Franklin Gothic"/>
            </a:endParaRPr>
          </a:p>
          <a:p>
            <a:pPr>
              <a:lnSpc>
                <a:spcPct val="91000"/>
              </a:lnSpc>
            </a:pPr>
            <a:endParaRPr lang="ru-RU" sz="2200"/>
          </a:p>
        </p:txBody>
      </p:sp>
      <p:pic>
        <p:nvPicPr>
          <p:cNvPr id="4" name="Рисунок 3" descr="Programmer Free Stock Photos, Images, and Pictures of Programmer">
            <a:extLst>
              <a:ext uri="{FF2B5EF4-FFF2-40B4-BE49-F238E27FC236}">
                <a16:creationId xmlns:a16="http://schemas.microsoft.com/office/drawing/2014/main" id="{24AD2F86-F03C-2814-31BC-A856DDA906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38" r="19550"/>
          <a:stretch/>
        </p:blipFill>
        <p:spPr>
          <a:xfrm>
            <a:off x="-1526" y="10"/>
            <a:ext cx="6097526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33D18-BB9E-4D47-58F3-FFAE0BA6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763" y="41274"/>
            <a:ext cx="4500737" cy="2095501"/>
          </a:xfrm>
        </p:spPr>
        <p:txBody>
          <a:bodyPr>
            <a:normAutofit/>
          </a:bodyPr>
          <a:lstStyle/>
          <a:p>
            <a:r>
              <a:rPr lang="ru-RU" sz="5100">
                <a:solidFill>
                  <a:schemeClr val="tx1"/>
                </a:solidFill>
                <a:ea typeface="+mj-lt"/>
                <a:cs typeface="+mj-lt"/>
              </a:rPr>
              <a:t>Контроллеры (Controller)</a:t>
            </a:r>
            <a:endParaRPr lang="ru-RU" sz="5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165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JuxtaposeVTI</vt:lpstr>
      <vt:lpstr>To-Do-List</vt:lpstr>
      <vt:lpstr>Используемые Технологии</vt:lpstr>
      <vt:lpstr>Spring boot       Spring Security</vt:lpstr>
      <vt:lpstr>Spring data jpa​</vt:lpstr>
      <vt:lpstr>ER диаграмма базы данных</vt:lpstr>
      <vt:lpstr>PowerPoint Presentation</vt:lpstr>
      <vt:lpstr>Модель (Model)</vt:lpstr>
      <vt:lpstr>Представление (View)</vt:lpstr>
      <vt:lpstr>Контроллеры (Controller)</vt:lpstr>
      <vt:lpstr>Сервисы (Service)</vt:lpstr>
      <vt:lpstr>Репозитории (Repository)</vt:lpstr>
      <vt:lpstr>Аутентификация</vt:lpstr>
      <vt:lpstr>Форма входа (Login Form)</vt:lpstr>
      <vt:lpstr>Проверка учетных данных</vt:lpstr>
      <vt:lpstr>Успешная аутентификация</vt:lpstr>
      <vt:lpstr>Неудачная аутентификация</vt:lpstr>
      <vt:lpstr>Видео</vt:lpstr>
      <vt:lpstr>Дальнейшее развитие проекта</vt:lpstr>
      <vt:lpstr>PowerPoint Presentation</vt:lpstr>
      <vt:lpstr>эдуард</vt:lpstr>
      <vt:lpstr>михайил</vt:lpstr>
      <vt:lpstr>Иван</vt:lpstr>
      <vt:lpstr>Ссылки на источники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513</cp:revision>
  <dcterms:created xsi:type="dcterms:W3CDTF">2024-02-16T08:04:42Z</dcterms:created>
  <dcterms:modified xsi:type="dcterms:W3CDTF">2024-02-20T10:57:35Z</dcterms:modified>
</cp:coreProperties>
</file>