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70" r:id="rId12"/>
    <p:sldId id="265" r:id="rId13"/>
    <p:sldId id="267" r:id="rId14"/>
    <p:sldId id="268" r:id="rId15"/>
    <p:sldId id="271" r:id="rId16"/>
    <p:sldId id="272" r:id="rId17"/>
    <p:sldId id="27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6942-0D6F-4FE9-9D4A-7CDA5D256BF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76C-821A-42D1-9ED2-BF910AF6BE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2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6942-0D6F-4FE9-9D4A-7CDA5D256BF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76C-821A-42D1-9ED2-BF910AF6B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37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6942-0D6F-4FE9-9D4A-7CDA5D256BF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76C-821A-42D1-9ED2-BF910AF6B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40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6942-0D6F-4FE9-9D4A-7CDA5D256BF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76C-821A-42D1-9ED2-BF910AF6B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87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6942-0D6F-4FE9-9D4A-7CDA5D256BF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76C-821A-42D1-9ED2-BF910AF6BE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1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6942-0D6F-4FE9-9D4A-7CDA5D256BF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76C-821A-42D1-9ED2-BF910AF6B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6942-0D6F-4FE9-9D4A-7CDA5D256BF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76C-821A-42D1-9ED2-BF910AF6B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3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6942-0D6F-4FE9-9D4A-7CDA5D256BF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76C-821A-42D1-9ED2-BF910AF6B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84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6942-0D6F-4FE9-9D4A-7CDA5D256BF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76C-821A-42D1-9ED2-BF910AF6B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8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DE6942-0D6F-4FE9-9D4A-7CDA5D256BF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88E76C-821A-42D1-9ED2-BF910AF6B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89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E6942-0D6F-4FE9-9D4A-7CDA5D256BF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88E76C-821A-42D1-9ED2-BF910AF6B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4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DE6942-0D6F-4FE9-9D4A-7CDA5D256BF4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88E76C-821A-42D1-9ED2-BF910AF6BEA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18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mossys.fr/desktop-elements-detection-using-deep-learn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4830-2D55-46A5-8DE5-5CA3804D6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5321" y="1096298"/>
            <a:ext cx="4943744" cy="278990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gency FB" panose="020B0503020202020204" pitchFamily="34" charset="0"/>
              </a:rPr>
              <a:t>Sign Language Translator App </a:t>
            </a:r>
          </a:p>
        </p:txBody>
      </p:sp>
      <p:pic>
        <p:nvPicPr>
          <p:cNvPr id="6" name="Graphic 5" descr="Headphones">
            <a:extLst>
              <a:ext uri="{FF2B5EF4-FFF2-40B4-BE49-F238E27FC236}">
                <a16:creationId xmlns:a16="http://schemas.microsoft.com/office/drawing/2014/main" id="{21DD0784-20BD-416A-AB3B-BC867630C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443680"/>
            <a:ext cx="4001315" cy="4001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35F5D3-64BC-45D6-A466-7FD882DD4F2D}"/>
              </a:ext>
            </a:extLst>
          </p:cNvPr>
          <p:cNvSpPr txBox="1"/>
          <p:nvPr/>
        </p:nvSpPr>
        <p:spPr>
          <a:xfrm>
            <a:off x="5950660" y="4746039"/>
            <a:ext cx="4653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latin typeface="Cambria Math" panose="02040503050406030204" pitchFamily="18" charset="0"/>
                <a:ea typeface="Cambria Math" panose="02040503050406030204" pitchFamily="18" charset="0"/>
              </a:rPr>
              <a:t> By: Mihika Nigam</a:t>
            </a:r>
          </a:p>
          <a:p>
            <a:pPr algn="ctr"/>
            <a:endParaRPr lang="en-IN" sz="2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IN" sz="2000">
                <a:latin typeface="Cambria Math" panose="02040503050406030204" pitchFamily="18" charset="0"/>
                <a:ea typeface="Cambria Math" panose="02040503050406030204" pitchFamily="18" charset="0"/>
              </a:rPr>
              <a:t>Mentored By: Kavita Ma’am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FF992-5FEC-4720-B850-07D1B4F6C912}"/>
              </a:ext>
            </a:extLst>
          </p:cNvPr>
          <p:cNvSpPr txBox="1"/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 Work or Smart Work?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xtBox 13">
            <a:extLst>
              <a:ext uri="{FF2B5EF4-FFF2-40B4-BE49-F238E27FC236}">
                <a16:creationId xmlns:a16="http://schemas.microsoft.com/office/drawing/2014/main" id="{7A677B70-5BDE-49BE-BC6E-DAAB19EEAF15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While working on an edge service we always aim towards developing a mobile application which is scalable and offers the best performance.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we go towards implementing a ml model inside a mobile device, we must take care of things such as the time a model takes to load in our device and the size it occupies on device’s disk.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this ml architectures were developed which consists of weights pretrained on image net.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MobileNet is a streamlined architecture that uses depth wise separable convolutions to construct lightweight deep convolutional neural networks and provides an efficient model for mobile and embedded vision applications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B9FDF-A5AB-459A-9ACC-C9DA6401B10E}"/>
              </a:ext>
            </a:extLst>
          </p:cNvPr>
          <p:cNvSpPr txBox="1"/>
          <p:nvPr/>
        </p:nvSpPr>
        <p:spPr>
          <a:xfrm>
            <a:off x="620785" y="490539"/>
            <a:ext cx="1062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Model building and training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514DAD-15FB-4265-9648-532DCDF11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18"/>
          <a:stretch/>
        </p:blipFill>
        <p:spPr>
          <a:xfrm>
            <a:off x="473632" y="1236151"/>
            <a:ext cx="5105048" cy="3421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94A4AD-B696-4062-8A8B-881A72D76769}"/>
              </a:ext>
            </a:extLst>
          </p:cNvPr>
          <p:cNvSpPr txBox="1"/>
          <p:nvPr/>
        </p:nvSpPr>
        <p:spPr>
          <a:xfrm>
            <a:off x="1795245" y="4875710"/>
            <a:ext cx="7788418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We load the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mobilenet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from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keras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and define the input shape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02890F-6D1E-440A-AF7D-722B1E8C02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7" b="2422"/>
          <a:stretch>
            <a:fillRect/>
          </a:stretch>
        </p:blipFill>
        <p:spPr bwMode="auto">
          <a:xfrm>
            <a:off x="7085347" y="1182616"/>
            <a:ext cx="3056942" cy="3528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6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FDFF987-0590-4545-BC2C-44C58A800D67}"/>
              </a:ext>
            </a:extLst>
          </p:cNvPr>
          <p:cNvSpPr txBox="1"/>
          <p:nvPr/>
        </p:nvSpPr>
        <p:spPr>
          <a:xfrm>
            <a:off x="2448127" y="64909"/>
            <a:ext cx="729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spc="600" dirty="0">
                <a:latin typeface="Arial Nova Light" panose="020B0304020202020204" pitchFamily="34" charset="0"/>
              </a:rPr>
              <a:t>Results</a:t>
            </a:r>
            <a:endParaRPr lang="en-IN" sz="4400" spc="600" dirty="0">
              <a:latin typeface="Arial Nova Light" panose="020B03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BCBC3-DC74-4D81-9476-C1B80932345C}"/>
              </a:ext>
            </a:extLst>
          </p:cNvPr>
          <p:cNvSpPr txBox="1"/>
          <p:nvPr/>
        </p:nvSpPr>
        <p:spPr>
          <a:xfrm>
            <a:off x="1184696" y="1057416"/>
            <a:ext cx="9270664" cy="53920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 the dataset was 84000 images big, I decided to train only 20000 images at once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Batch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Batch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Batch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86FDE5-2343-4538-9C10-12853B15C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084" y="1436849"/>
            <a:ext cx="5474788" cy="2143821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78A9509-35CF-4FED-9434-BE3B43BE7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084" y="3781738"/>
            <a:ext cx="5596287" cy="1146926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530CBA6D-682F-4862-89B7-FF13A2369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084" y="5158364"/>
            <a:ext cx="5905044" cy="9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6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4129D8-0ECE-4D46-AA0A-8902FE92D1E2}"/>
              </a:ext>
            </a:extLst>
          </p:cNvPr>
          <p:cNvSpPr txBox="1"/>
          <p:nvPr/>
        </p:nvSpPr>
        <p:spPr>
          <a:xfrm>
            <a:off x="1322799" y="492016"/>
            <a:ext cx="904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3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batch, I tested its accuracy on the test dataset which was a snippet from the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given set with 4000 images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1AF0521-E98C-4A0F-9773-309CD4CA4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55" y="1465276"/>
            <a:ext cx="5163857" cy="4297947"/>
          </a:xfrm>
          <a:prstGeom prst="rect">
            <a:avLst/>
          </a:prstGeom>
        </p:spPr>
      </p:pic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6065FE39-8D14-4922-A882-C2E6D9BB434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027"/>
          <a:stretch/>
        </p:blipFill>
        <p:spPr bwMode="auto">
          <a:xfrm>
            <a:off x="5632581" y="1338816"/>
            <a:ext cx="6353341" cy="46047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044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64DA03-CB14-46C9-AE1C-5F597A70C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2651-199F-426F-A04B-736F42D19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0BB902-C972-43E8-A1C9-15E2867A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E63D10-0755-45F9-A039-ED177DABBC6D}"/>
              </a:ext>
            </a:extLst>
          </p:cNvPr>
          <p:cNvSpPr txBox="1"/>
          <p:nvPr/>
        </p:nvSpPr>
        <p:spPr>
          <a:xfrm>
            <a:off x="477078" y="516835"/>
            <a:ext cx="3100136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2nd Phase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FB22B9-0B9C-4AEE-B2EE-50E0B101F8D8}"/>
              </a:ext>
            </a:extLst>
          </p:cNvPr>
          <p:cNvSpPr txBox="1"/>
          <p:nvPr/>
        </p:nvSpPr>
        <p:spPr>
          <a:xfrm>
            <a:off x="492371" y="2736574"/>
            <a:ext cx="3084844" cy="33660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next part of the project, I created a flutter application which uses this TensorFlow model in its backend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CD1FC-2C61-4A8D-A4C3-ED9A43934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52" r="-1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CF8A7F9-4A32-4708-A80F-C37ABD3D71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84" y="1082452"/>
            <a:ext cx="5764698" cy="18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44A5CA-8841-4940-8960-766450094CBD}"/>
              </a:ext>
            </a:extLst>
          </p:cNvPr>
          <p:cNvSpPr txBox="1"/>
          <p:nvPr/>
        </p:nvSpPr>
        <p:spPr>
          <a:xfrm>
            <a:off x="1011676" y="492015"/>
            <a:ext cx="98268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we must save the model and convert it into tflite 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Now we create a flutter project and create an assets folder to save our file. Then we create a function to load our model.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5B53CE3-E4C7-4EA4-8DB7-B802EE8BA9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80" y="4343093"/>
            <a:ext cx="2621280" cy="142621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10DC0A-FC55-411A-93D3-45E3AEB36A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 b="44984"/>
          <a:stretch/>
        </p:blipFill>
        <p:spPr>
          <a:xfrm>
            <a:off x="2771538" y="3908335"/>
            <a:ext cx="1897544" cy="22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01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E5E2E-32A9-449B-8AD6-72919E187A1A}"/>
              </a:ext>
            </a:extLst>
          </p:cNvPr>
          <p:cNvSpPr txBox="1"/>
          <p:nvPr/>
        </p:nvSpPr>
        <p:spPr>
          <a:xfrm>
            <a:off x="982493" y="209913"/>
            <a:ext cx="98268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call our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load_model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function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State function so that on the startup of the app, our model loads itself in the memory of app lifecycle.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then also create our helper widgets which lets us click an image and pick image from our device.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then feed our image selected by the user to classify function. Remember to preprocess it using the tflite flutter plugin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BCEA6C-2688-4A1B-99CA-79FA23B19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072" y="869652"/>
            <a:ext cx="2183167" cy="157811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B108380-5B95-4632-96DF-5FC29A9C2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82" y="3295532"/>
            <a:ext cx="3782390" cy="29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7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2670E6C-3EB2-4855-AF0B-10BDB79A0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B0F960-82E6-4FA5-8C3B-A5A429BA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22C183-29B1-46E9-A431-9A1A2ADD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C040D9-358C-49C1-B0E7-AED66149B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6BB890-2E5F-47B3-A559-D747D59BE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2098E6-2F50-4764-8FF8-B4A304AE2139}"/>
              </a:ext>
            </a:extLst>
          </p:cNvPr>
          <p:cNvSpPr txBox="1"/>
          <p:nvPr/>
        </p:nvSpPr>
        <p:spPr>
          <a:xfrm>
            <a:off x="1065197" y="5120640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Screenshots from application: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8396F4-9D17-4033-B9E3-2C5D3A008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166" y="640080"/>
            <a:ext cx="1801368" cy="36027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942DE8-68C0-4C7E-88D6-9F42C49F4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DFD36E-B7C4-46B5-B3C7-8400BAFB1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466" y="640080"/>
            <a:ext cx="1801368" cy="360273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FE84F0C-1D0C-4C5A-AC89-C14028A4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4524411-DB1F-40D9-96DE-1CD90A312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434" y="579540"/>
            <a:ext cx="1801368" cy="360273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E1AAAC-5FC8-4885-8211-3DEB5F60E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34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005AFF-553E-4C8B-A166-99E09ED9AB51}"/>
              </a:ext>
            </a:extLst>
          </p:cNvPr>
          <p:cNvSpPr/>
          <p:nvPr/>
        </p:nvSpPr>
        <p:spPr>
          <a:xfrm>
            <a:off x="4121102" y="2967335"/>
            <a:ext cx="394980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45343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DDB89-2681-4DEE-A2BA-37CB8CEE0B89}"/>
              </a:ext>
            </a:extLst>
          </p:cNvPr>
          <p:cNvSpPr txBox="1"/>
          <p:nvPr/>
        </p:nvSpPr>
        <p:spPr>
          <a:xfrm>
            <a:off x="2448127" y="661329"/>
            <a:ext cx="7295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spc="600" dirty="0">
                <a:latin typeface="Arial Nova Light" panose="020B0304020202020204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D4520-73BA-4D5F-A8FB-099FE4EBC289}"/>
              </a:ext>
            </a:extLst>
          </p:cNvPr>
          <p:cNvSpPr txBox="1"/>
          <p:nvPr/>
        </p:nvSpPr>
        <p:spPr>
          <a:xfrm>
            <a:off x="963039" y="2013626"/>
            <a:ext cx="10486417" cy="341632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Sign Languages are a set of languages that use predefined actions and movements to convey a message. These languages are primarily developed to aid deaf and other verbally challenged people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This sign language recognition model aims towards analyzing and recognizing various alphabets from a test database of sign images.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In this project we will be trying to build a model  to achieve an accuracy of 98%  or  more.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0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81B06-D5C0-459B-9307-E69C777C16E3}"/>
              </a:ext>
            </a:extLst>
          </p:cNvPr>
          <p:cNvSpPr txBox="1"/>
          <p:nvPr/>
        </p:nvSpPr>
        <p:spPr>
          <a:xfrm>
            <a:off x="2448127" y="644551"/>
            <a:ext cx="7295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spc="600" dirty="0">
                <a:latin typeface="Arial Nova Light" panose="020B03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22DC3-4232-467F-9E14-9DBE3A9E3D02}"/>
              </a:ext>
            </a:extLst>
          </p:cNvPr>
          <p:cNvSpPr txBox="1"/>
          <p:nvPr/>
        </p:nvSpPr>
        <p:spPr>
          <a:xfrm>
            <a:off x="996595" y="2458242"/>
            <a:ext cx="10486417" cy="2677656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design a model which will clearly classify the hand gesture to its corresponding sign language alphabet.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Giving this model a simple user-friendly interface.</a:t>
            </a: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Using the flutter application to show the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398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721AA-160B-4CAF-B0A1-F6AC2CDF49F0}"/>
              </a:ext>
            </a:extLst>
          </p:cNvPr>
          <p:cNvSpPr txBox="1"/>
          <p:nvPr/>
        </p:nvSpPr>
        <p:spPr>
          <a:xfrm>
            <a:off x="2448128" y="320057"/>
            <a:ext cx="704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600" dirty="0">
                <a:latin typeface="Arial Nova Light" panose="020B0304020202020204" pitchFamily="34" charset="0"/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33122-32D6-43D2-9656-7C86787222E8}"/>
              </a:ext>
            </a:extLst>
          </p:cNvPr>
          <p:cNvSpPr txBox="1"/>
          <p:nvPr/>
        </p:nvSpPr>
        <p:spPr>
          <a:xfrm>
            <a:off x="876977" y="1161386"/>
            <a:ext cx="1062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Collecting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D0139-C7A3-4329-8BE9-37B95713EF61}"/>
              </a:ext>
            </a:extLst>
          </p:cNvPr>
          <p:cNvSpPr txBox="1"/>
          <p:nvPr/>
        </p:nvSpPr>
        <p:spPr>
          <a:xfrm>
            <a:off x="1188457" y="4901524"/>
            <a:ext cx="904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Inter"/>
              </a:rPr>
              <a:t>The dataset consists of 87000 images of hand gestures. The images belong to 29 classes : 26 alphabets and 3 extra classes(delete, space and nothing).</a:t>
            </a:r>
            <a:endParaRPr lang="en-IN" dirty="0"/>
          </a:p>
          <a:p>
            <a:endParaRPr lang="en-IN" dirty="0"/>
          </a:p>
          <a:p>
            <a:r>
              <a:rPr lang="en-IN" dirty="0"/>
              <a:t>We created a </a:t>
            </a:r>
            <a:r>
              <a:rPr lang="en-IN" dirty="0" err="1"/>
              <a:t>dataframe</a:t>
            </a:r>
            <a:r>
              <a:rPr lang="en-IN" dirty="0"/>
              <a:t> of all the </a:t>
            </a:r>
            <a:r>
              <a:rPr lang="en-IN" dirty="0" err="1"/>
              <a:t>filepaths</a:t>
            </a:r>
            <a:r>
              <a:rPr lang="en-IN" dirty="0"/>
              <a:t> of images and their respective labels.</a:t>
            </a:r>
          </a:p>
        </p:txBody>
      </p:sp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CE915ABD-0EEF-451F-908A-BCD9EFF98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9" y="2002692"/>
            <a:ext cx="4612343" cy="2728103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98DDD9-0893-4D45-8CFF-6859646C6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01" y="1607838"/>
            <a:ext cx="3394792" cy="32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8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298259-3F18-4AF1-8D39-B8F20E24EFE9}"/>
              </a:ext>
            </a:extLst>
          </p:cNvPr>
          <p:cNvSpPr txBox="1"/>
          <p:nvPr/>
        </p:nvSpPr>
        <p:spPr>
          <a:xfrm>
            <a:off x="937097" y="5628649"/>
            <a:ext cx="1062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Each image is of size (200,200)  in </a:t>
            </a:r>
            <a:r>
              <a:rPr lang="en-IN" dirty="0" err="1"/>
              <a:t>rgb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 format.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28C916-2D54-47B0-81D3-1673D48A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20" y="1428576"/>
            <a:ext cx="5296359" cy="4000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BC0CA7-3CCF-497F-BA4A-49B099304096}"/>
              </a:ext>
            </a:extLst>
          </p:cNvPr>
          <p:cNvSpPr txBox="1"/>
          <p:nvPr/>
        </p:nvSpPr>
        <p:spPr>
          <a:xfrm>
            <a:off x="937097" y="860019"/>
            <a:ext cx="1062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Analysing the Data</a:t>
            </a:r>
          </a:p>
        </p:txBody>
      </p:sp>
    </p:spTree>
    <p:extLst>
      <p:ext uri="{BB962C8B-B14F-4D97-AF65-F5344CB8AC3E}">
        <p14:creationId xmlns:p14="http://schemas.microsoft.com/office/powerpoint/2010/main" val="39551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044D918-CB9E-472E-A37A-C6EACBE18878}"/>
              </a:ext>
            </a:extLst>
          </p:cNvPr>
          <p:cNvSpPr txBox="1"/>
          <p:nvPr/>
        </p:nvSpPr>
        <p:spPr>
          <a:xfrm>
            <a:off x="2287474" y="5622587"/>
            <a:ext cx="904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Visualizing how the data is distributed in the dataset for better understanding.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F2576-E78A-40F5-ACF6-853F4E5F7BE4}"/>
              </a:ext>
            </a:extLst>
          </p:cNvPr>
          <p:cNvSpPr txBox="1"/>
          <p:nvPr/>
        </p:nvSpPr>
        <p:spPr>
          <a:xfrm>
            <a:off x="784698" y="496749"/>
            <a:ext cx="1062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Visualising the Data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7D0A46C-52AD-43F5-AE50-265583721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4" y="1409525"/>
            <a:ext cx="9602032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7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8B1EA-8F86-4B4C-972A-69157BCEE3A4}"/>
              </a:ext>
            </a:extLst>
          </p:cNvPr>
          <p:cNvSpPr txBox="1"/>
          <p:nvPr/>
        </p:nvSpPr>
        <p:spPr>
          <a:xfrm>
            <a:off x="840998" y="452044"/>
            <a:ext cx="1062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Data Pre-processing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7DB95-FDC9-4883-9873-6D7B61877802}"/>
              </a:ext>
            </a:extLst>
          </p:cNvPr>
          <p:cNvSpPr txBox="1"/>
          <p:nvPr/>
        </p:nvSpPr>
        <p:spPr>
          <a:xfrm>
            <a:off x="840998" y="943404"/>
            <a:ext cx="96510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There is no scope in the dataset to have</a:t>
            </a:r>
            <a:r>
              <a:rPr lang="en-IN" b="0" i="0" dirty="0">
                <a:effectLst/>
                <a:latin typeface="Inter"/>
              </a:rPr>
              <a:t> any missin</a:t>
            </a:r>
            <a:r>
              <a:rPr lang="en-IN" dirty="0">
                <a:latin typeface="Inter"/>
              </a:rPr>
              <a:t>g values or an extra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Inter"/>
              </a:rPr>
              <a:t>Since we have the image directory as our dataset, we will be using data-generators to access our images 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Inter"/>
              </a:rPr>
              <a:t>As per requirements for our model, we will now resize our images to (224,224), convert it to </a:t>
            </a:r>
            <a:r>
              <a:rPr lang="en-IN" dirty="0" err="1">
                <a:latin typeface="Inter"/>
              </a:rPr>
              <a:t>numpy</a:t>
            </a:r>
            <a:r>
              <a:rPr lang="en-IN" dirty="0">
                <a:latin typeface="Inter"/>
              </a:rPr>
              <a:t> array and divide it by 255 for encoding. </a:t>
            </a:r>
          </a:p>
          <a:p>
            <a:endParaRPr lang="en-IN" dirty="0">
              <a:latin typeface="Inter"/>
            </a:endParaRPr>
          </a:p>
          <a:p>
            <a:endParaRPr lang="en-IN" dirty="0">
              <a:latin typeface="Inter"/>
            </a:endParaRP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5DE5D49-4500-4983-A1B5-CAD3EBF9F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34" y="2467997"/>
            <a:ext cx="5140594" cy="147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15C102C-BAF6-438E-8004-161B78FD8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17" y="466928"/>
            <a:ext cx="4738704" cy="37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6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5E8619-36EC-4F13-9662-476D3DD59AA6}"/>
              </a:ext>
            </a:extLst>
          </p:cNvPr>
          <p:cNvSpPr txBox="1"/>
          <p:nvPr/>
        </p:nvSpPr>
        <p:spPr>
          <a:xfrm>
            <a:off x="620785" y="490539"/>
            <a:ext cx="1062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Model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3E698-0457-4BF1-B0CF-DCFBF61AA6E3}"/>
              </a:ext>
            </a:extLst>
          </p:cNvPr>
          <p:cNvSpPr txBox="1"/>
          <p:nvPr/>
        </p:nvSpPr>
        <p:spPr>
          <a:xfrm>
            <a:off x="2371069" y="226319"/>
            <a:ext cx="640506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Convolutional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EB6FD-7C36-42ED-B4D3-26746D89FB7E}"/>
              </a:ext>
            </a:extLst>
          </p:cNvPr>
          <p:cNvSpPr txBox="1"/>
          <p:nvPr/>
        </p:nvSpPr>
        <p:spPr>
          <a:xfrm>
            <a:off x="4948676" y="2459680"/>
            <a:ext cx="640506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Convolutional Neural Network is a class of deep neural network that is used for Computer Vision or analyzing visual imagery.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Computers read images as pixels and it is expressed as a matrix (NxNx3) — (height by width by depth). Images make use of three channels (RGB), so that is why we have a depth of 3.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Convolutional Layer makes use of a set of learnable filters. A filter is used to detect the presence of specific features or patterns present in the original image (input).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BFC69E0-A9C6-4489-8195-FE310256F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75" y="2229263"/>
            <a:ext cx="4020297" cy="93471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05FD88F1-C05E-47C8-A963-085B55311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83478" y="3411819"/>
            <a:ext cx="2575181" cy="24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282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629</TotalTime>
  <Words>690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Agency FB</vt:lpstr>
      <vt:lpstr>Arial</vt:lpstr>
      <vt:lpstr>Arial Nova Light</vt:lpstr>
      <vt:lpstr>Calibri</vt:lpstr>
      <vt:lpstr>Calibri Light</vt:lpstr>
      <vt:lpstr>Cambria Math</vt:lpstr>
      <vt:lpstr>Inter</vt:lpstr>
      <vt:lpstr>Wingdings</vt:lpstr>
      <vt:lpstr>Retrospect</vt:lpstr>
      <vt:lpstr>Sign Language Translator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To Audio Translator app </dc:title>
  <dc:creator> </dc:creator>
  <cp:lastModifiedBy> </cp:lastModifiedBy>
  <cp:revision>40</cp:revision>
  <dcterms:created xsi:type="dcterms:W3CDTF">2021-04-12T16:49:25Z</dcterms:created>
  <dcterms:modified xsi:type="dcterms:W3CDTF">2021-06-16T23:46:33Z</dcterms:modified>
</cp:coreProperties>
</file>