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1"/>
  </p:notesMasterIdLst>
  <p:sldIdLst>
    <p:sldId id="256" r:id="rId2"/>
    <p:sldId id="257" r:id="rId3"/>
    <p:sldId id="272" r:id="rId4"/>
    <p:sldId id="258" r:id="rId5"/>
    <p:sldId id="259" r:id="rId6"/>
    <p:sldId id="260" r:id="rId7"/>
    <p:sldId id="261" r:id="rId8"/>
    <p:sldId id="295" r:id="rId9"/>
    <p:sldId id="262" r:id="rId10"/>
    <p:sldId id="284" r:id="rId11"/>
    <p:sldId id="263" r:id="rId12"/>
    <p:sldId id="273" r:id="rId13"/>
    <p:sldId id="265" r:id="rId14"/>
    <p:sldId id="269" r:id="rId15"/>
    <p:sldId id="296" r:id="rId16"/>
    <p:sldId id="297" r:id="rId17"/>
    <p:sldId id="267" r:id="rId18"/>
    <p:sldId id="266" r:id="rId19"/>
    <p:sldId id="298" r:id="rId20"/>
    <p:sldId id="299" r:id="rId21"/>
    <p:sldId id="300" r:id="rId22"/>
    <p:sldId id="301" r:id="rId23"/>
    <p:sldId id="302" r:id="rId24"/>
    <p:sldId id="303" r:id="rId25"/>
    <p:sldId id="277" r:id="rId26"/>
    <p:sldId id="305" r:id="rId27"/>
    <p:sldId id="306" r:id="rId28"/>
    <p:sldId id="307" r:id="rId29"/>
    <p:sldId id="30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Roboto Slab" panose="02000000000000000000" pitchFamily="2" charset="0"/>
      <p:regular r:id="rId36"/>
      <p:bold r:id="rId37"/>
    </p:embeddedFont>
    <p:embeddedFont>
      <p:font typeface="Source Sans Pr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3.fntdata"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2.fntdata" /><Relationship Id="rId38"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10.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1.fntdata" /><Relationship Id="rId37" Type="http://schemas.openxmlformats.org/officeDocument/2006/relationships/font" Target="fonts/font6.fntdata" /><Relationship Id="rId40" Type="http://schemas.openxmlformats.org/officeDocument/2006/relationships/font" Target="fonts/font9.fntdata"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5.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4.fntdata" /><Relationship Id="rId43"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8CE70-71E4-0E4B-BBE4-9700440BAF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1CA0B2C7-D364-EB4E-8566-211B322D35C4}">
      <dgm:prSet phldrT="[Text]" phldr="0"/>
      <dgm:spPr/>
      <dgm:t>
        <a:bodyPr/>
        <a:lstStyle/>
        <a:p>
          <a:r>
            <a:rPr lang="en-US" dirty="0"/>
            <a:t>Fixed Acidity</a:t>
          </a:r>
          <a:endParaRPr lang="en-GB" dirty="0"/>
        </a:p>
      </dgm:t>
    </dgm:pt>
    <dgm:pt modelId="{19E87555-E67A-1D4A-8DE8-7DAF4A7791F2}" type="parTrans" cxnId="{A70C0F11-7A61-7F4D-88FF-AA89E08AA3BB}">
      <dgm:prSet/>
      <dgm:spPr/>
      <dgm:t>
        <a:bodyPr/>
        <a:lstStyle/>
        <a:p>
          <a:endParaRPr lang="en-GB"/>
        </a:p>
      </dgm:t>
    </dgm:pt>
    <dgm:pt modelId="{532D2248-0939-884A-B68D-40F5A1C1E665}" type="sibTrans" cxnId="{A70C0F11-7A61-7F4D-88FF-AA89E08AA3BB}">
      <dgm:prSet/>
      <dgm:spPr/>
      <dgm:t>
        <a:bodyPr/>
        <a:lstStyle/>
        <a:p>
          <a:endParaRPr lang="en-GB"/>
        </a:p>
      </dgm:t>
    </dgm:pt>
    <dgm:pt modelId="{D4011EAD-B482-1442-8B4B-B130607B8FD2}">
      <dgm:prSet phldrT="[Text]" phldr="0"/>
      <dgm:spPr/>
      <dgm:t>
        <a:bodyPr/>
        <a:lstStyle/>
        <a:p>
          <a:r>
            <a:rPr lang="en-US" dirty="0"/>
            <a:t>Volatile Acidity</a:t>
          </a:r>
          <a:endParaRPr lang="en-GB" dirty="0"/>
        </a:p>
      </dgm:t>
    </dgm:pt>
    <dgm:pt modelId="{9FDE5CE2-AC1D-E14A-88EC-C8B1DD1AF08D}" type="parTrans" cxnId="{CA5B4310-5229-0340-A5FD-149F19CB8017}">
      <dgm:prSet/>
      <dgm:spPr/>
      <dgm:t>
        <a:bodyPr/>
        <a:lstStyle/>
        <a:p>
          <a:endParaRPr lang="en-GB"/>
        </a:p>
      </dgm:t>
    </dgm:pt>
    <dgm:pt modelId="{DFB3CB0C-E040-F040-B514-310496E0FF40}" type="sibTrans" cxnId="{CA5B4310-5229-0340-A5FD-149F19CB8017}">
      <dgm:prSet/>
      <dgm:spPr/>
      <dgm:t>
        <a:bodyPr/>
        <a:lstStyle/>
        <a:p>
          <a:endParaRPr lang="en-GB"/>
        </a:p>
      </dgm:t>
    </dgm:pt>
    <dgm:pt modelId="{978E46B0-73A5-7647-A777-F46D73073D50}">
      <dgm:prSet phldrT="[Text]" phldr="0"/>
      <dgm:spPr/>
      <dgm:t>
        <a:bodyPr/>
        <a:lstStyle/>
        <a:p>
          <a:r>
            <a:rPr lang="en-US" dirty="0"/>
            <a:t>Citric Acid</a:t>
          </a:r>
          <a:endParaRPr lang="en-GB" dirty="0"/>
        </a:p>
      </dgm:t>
    </dgm:pt>
    <dgm:pt modelId="{B987031B-E1D6-0746-B2A8-F499CCDD507F}" type="parTrans" cxnId="{5ACB4CB6-9E55-1D45-BD24-8D224DD16607}">
      <dgm:prSet/>
      <dgm:spPr/>
      <dgm:t>
        <a:bodyPr/>
        <a:lstStyle/>
        <a:p>
          <a:endParaRPr lang="en-GB"/>
        </a:p>
      </dgm:t>
    </dgm:pt>
    <dgm:pt modelId="{ADF70D3B-0557-D947-BBAC-E3F1A4536791}" type="sibTrans" cxnId="{5ACB4CB6-9E55-1D45-BD24-8D224DD16607}">
      <dgm:prSet/>
      <dgm:spPr/>
      <dgm:t>
        <a:bodyPr/>
        <a:lstStyle/>
        <a:p>
          <a:endParaRPr lang="en-GB"/>
        </a:p>
      </dgm:t>
    </dgm:pt>
    <dgm:pt modelId="{9A82F347-D234-4944-B180-603731F1F67A}">
      <dgm:prSet phldrT="[Text]" phldr="0"/>
      <dgm:spPr/>
      <dgm:t>
        <a:bodyPr/>
        <a:lstStyle/>
        <a:p>
          <a:r>
            <a:rPr lang="en-US" dirty="0"/>
            <a:t>Residual Sugar</a:t>
          </a:r>
          <a:endParaRPr lang="en-GB" dirty="0"/>
        </a:p>
      </dgm:t>
    </dgm:pt>
    <dgm:pt modelId="{C351E6CB-93D5-FE46-A1DD-F1CF196D4F82}" type="parTrans" cxnId="{43238A90-2F1B-744C-8D59-39F6C34D5199}">
      <dgm:prSet/>
      <dgm:spPr/>
      <dgm:t>
        <a:bodyPr/>
        <a:lstStyle/>
        <a:p>
          <a:endParaRPr lang="en-GB"/>
        </a:p>
      </dgm:t>
    </dgm:pt>
    <dgm:pt modelId="{34A33733-5E34-2141-8960-EBBDEB1C7484}" type="sibTrans" cxnId="{43238A90-2F1B-744C-8D59-39F6C34D5199}">
      <dgm:prSet/>
      <dgm:spPr/>
      <dgm:t>
        <a:bodyPr/>
        <a:lstStyle/>
        <a:p>
          <a:endParaRPr lang="en-GB"/>
        </a:p>
      </dgm:t>
    </dgm:pt>
    <dgm:pt modelId="{E69A41CE-4550-D94C-83D5-9DDA998EAB21}">
      <dgm:prSet phldrT="[Text]" phldr="0"/>
      <dgm:spPr/>
      <dgm:t>
        <a:bodyPr/>
        <a:lstStyle/>
        <a:p>
          <a:r>
            <a:rPr lang="en-US" dirty="0"/>
            <a:t>Chlorides</a:t>
          </a:r>
          <a:endParaRPr lang="en-GB" dirty="0"/>
        </a:p>
      </dgm:t>
    </dgm:pt>
    <dgm:pt modelId="{3D4C61D1-9563-AE4B-BDA8-AC13BC217612}" type="parTrans" cxnId="{B58E14D7-E189-3540-846C-1EACDA904081}">
      <dgm:prSet/>
      <dgm:spPr/>
      <dgm:t>
        <a:bodyPr/>
        <a:lstStyle/>
        <a:p>
          <a:endParaRPr lang="en-GB"/>
        </a:p>
      </dgm:t>
    </dgm:pt>
    <dgm:pt modelId="{9A124898-1544-0D48-8135-FE8119FDBB52}" type="sibTrans" cxnId="{B58E14D7-E189-3540-846C-1EACDA904081}">
      <dgm:prSet/>
      <dgm:spPr/>
      <dgm:t>
        <a:bodyPr/>
        <a:lstStyle/>
        <a:p>
          <a:endParaRPr lang="en-GB"/>
        </a:p>
      </dgm:t>
    </dgm:pt>
    <dgm:pt modelId="{7F57BA77-7909-6441-886B-7430B4E3DAD0}">
      <dgm:prSet phldrT="[Text]" phldr="0"/>
      <dgm:spPr/>
      <dgm:t>
        <a:bodyPr/>
        <a:lstStyle/>
        <a:p>
          <a:r>
            <a:rPr lang="en-US" dirty="0"/>
            <a:t>Density</a:t>
          </a:r>
          <a:endParaRPr lang="en-GB" dirty="0"/>
        </a:p>
      </dgm:t>
    </dgm:pt>
    <dgm:pt modelId="{AD65E24A-7B9F-5745-A101-CFA0450DCC56}" type="parTrans" cxnId="{4BE5D327-0571-B141-93A2-681E6EFED5E5}">
      <dgm:prSet/>
      <dgm:spPr/>
      <dgm:t>
        <a:bodyPr/>
        <a:lstStyle/>
        <a:p>
          <a:endParaRPr lang="en-GB"/>
        </a:p>
      </dgm:t>
    </dgm:pt>
    <dgm:pt modelId="{63A97766-E41A-C34D-BFCD-010F824640C3}" type="sibTrans" cxnId="{4BE5D327-0571-B141-93A2-681E6EFED5E5}">
      <dgm:prSet/>
      <dgm:spPr/>
      <dgm:t>
        <a:bodyPr/>
        <a:lstStyle/>
        <a:p>
          <a:endParaRPr lang="en-GB"/>
        </a:p>
      </dgm:t>
    </dgm:pt>
    <dgm:pt modelId="{AF4543A3-065B-0046-95D2-447C82A13746}">
      <dgm:prSet phldrT="[Text]" phldr="0"/>
      <dgm:spPr/>
      <dgm:t>
        <a:bodyPr/>
        <a:lstStyle/>
        <a:p>
          <a:r>
            <a:rPr lang="en-US" dirty="0"/>
            <a:t>Most Acids Involved with wine or Non -Volatile Acids</a:t>
          </a:r>
          <a:endParaRPr lang="en-GB" dirty="0"/>
        </a:p>
      </dgm:t>
    </dgm:pt>
    <dgm:pt modelId="{4203B8A1-9F29-A146-8D0E-6BA0846E11D1}" type="parTrans" cxnId="{57C68C97-3C2A-6D43-ACDD-F89CC66DF22D}">
      <dgm:prSet/>
      <dgm:spPr/>
      <dgm:t>
        <a:bodyPr/>
        <a:lstStyle/>
        <a:p>
          <a:endParaRPr lang="en-GB"/>
        </a:p>
      </dgm:t>
    </dgm:pt>
    <dgm:pt modelId="{97296EA2-B396-2646-AD49-3F5DE94911EF}" type="sibTrans" cxnId="{57C68C97-3C2A-6D43-ACDD-F89CC66DF22D}">
      <dgm:prSet/>
      <dgm:spPr/>
      <dgm:t>
        <a:bodyPr/>
        <a:lstStyle/>
        <a:p>
          <a:endParaRPr lang="en-GB"/>
        </a:p>
      </dgm:t>
    </dgm:pt>
    <dgm:pt modelId="{21D2670C-43E8-DD4C-9255-E231F10A40B1}">
      <dgm:prSet phldrT="[Text]" phldr="0"/>
      <dgm:spPr/>
      <dgm:t>
        <a:bodyPr/>
        <a:lstStyle/>
        <a:p>
          <a:r>
            <a:rPr lang="en-US" dirty="0"/>
            <a:t>Amount of acetic acid in wine which at high levels can lead to unpleasant taste</a:t>
          </a:r>
          <a:endParaRPr lang="en-GB" dirty="0"/>
        </a:p>
      </dgm:t>
    </dgm:pt>
    <dgm:pt modelId="{99476688-7337-E948-957A-3C13697C6657}" type="parTrans" cxnId="{BA5DAD37-194B-2A4C-BCDB-7FF875718E6F}">
      <dgm:prSet/>
      <dgm:spPr/>
      <dgm:t>
        <a:bodyPr/>
        <a:lstStyle/>
        <a:p>
          <a:endParaRPr lang="en-GB"/>
        </a:p>
      </dgm:t>
    </dgm:pt>
    <dgm:pt modelId="{341AFAC9-EF4B-5D41-AB2F-191F1FC492F4}" type="sibTrans" cxnId="{BA5DAD37-194B-2A4C-BCDB-7FF875718E6F}">
      <dgm:prSet/>
      <dgm:spPr/>
      <dgm:t>
        <a:bodyPr/>
        <a:lstStyle/>
        <a:p>
          <a:endParaRPr lang="en-GB"/>
        </a:p>
      </dgm:t>
    </dgm:pt>
    <dgm:pt modelId="{16EBA8C5-1712-0E49-9343-AED4A0268E58}">
      <dgm:prSet phldrT="[Text]" phldr="0"/>
      <dgm:spPr/>
      <dgm:t>
        <a:bodyPr/>
        <a:lstStyle/>
        <a:p>
          <a:r>
            <a:rPr lang="en-US" dirty="0"/>
            <a:t>Adds freshness and </a:t>
          </a:r>
          <a:r>
            <a:rPr lang="en-US" dirty="0" err="1"/>
            <a:t>Flavour</a:t>
          </a:r>
          <a:r>
            <a:rPr lang="en-US" dirty="0"/>
            <a:t> to Wine</a:t>
          </a:r>
          <a:endParaRPr lang="en-GB" dirty="0"/>
        </a:p>
      </dgm:t>
    </dgm:pt>
    <dgm:pt modelId="{3DA28B1A-D546-C742-9925-160D085CBA72}" type="parTrans" cxnId="{21C4EF33-F85E-1C4A-8BF5-60DC88C26D96}">
      <dgm:prSet/>
      <dgm:spPr/>
      <dgm:t>
        <a:bodyPr/>
        <a:lstStyle/>
        <a:p>
          <a:endParaRPr lang="en-GB"/>
        </a:p>
      </dgm:t>
    </dgm:pt>
    <dgm:pt modelId="{D34699CB-EF5D-434E-899F-E9E93DC0AD57}" type="sibTrans" cxnId="{21C4EF33-F85E-1C4A-8BF5-60DC88C26D96}">
      <dgm:prSet/>
      <dgm:spPr/>
      <dgm:t>
        <a:bodyPr/>
        <a:lstStyle/>
        <a:p>
          <a:endParaRPr lang="en-GB"/>
        </a:p>
      </dgm:t>
    </dgm:pt>
    <dgm:pt modelId="{ACFBD16E-98A2-9E43-85C1-B0B396F9BD5C}">
      <dgm:prSet phldrT="[Text]" phldr="0"/>
      <dgm:spPr/>
      <dgm:t>
        <a:bodyPr/>
        <a:lstStyle/>
        <a:p>
          <a:r>
            <a:rPr lang="en-US"/>
            <a:t>Remaining Sugar after Fermentation Stops</a:t>
          </a:r>
          <a:endParaRPr lang="en-GB" dirty="0"/>
        </a:p>
      </dgm:t>
    </dgm:pt>
    <dgm:pt modelId="{690684C2-9ACF-9D40-B89E-DC11A835759E}" type="parTrans" cxnId="{8012BCDB-341D-B742-9BCF-DE496A0533C4}">
      <dgm:prSet/>
      <dgm:spPr/>
      <dgm:t>
        <a:bodyPr/>
        <a:lstStyle/>
        <a:p>
          <a:endParaRPr lang="en-GB"/>
        </a:p>
      </dgm:t>
    </dgm:pt>
    <dgm:pt modelId="{8D3C4258-081B-3743-ABA3-9E7A25AB0E06}" type="sibTrans" cxnId="{8012BCDB-341D-B742-9BCF-DE496A0533C4}">
      <dgm:prSet/>
      <dgm:spPr/>
      <dgm:t>
        <a:bodyPr/>
        <a:lstStyle/>
        <a:p>
          <a:endParaRPr lang="en-GB"/>
        </a:p>
      </dgm:t>
    </dgm:pt>
    <dgm:pt modelId="{AD76B9E4-EBA3-EA4A-97EA-C38248FFEDF1}">
      <dgm:prSet phldrT="[Text]" phldr="0"/>
      <dgm:spPr/>
      <dgm:t>
        <a:bodyPr/>
        <a:lstStyle/>
        <a:p>
          <a:r>
            <a:rPr lang="en-US"/>
            <a:t>The amount of Salt in th Wine</a:t>
          </a:r>
          <a:endParaRPr lang="en-GB" dirty="0"/>
        </a:p>
      </dgm:t>
    </dgm:pt>
    <dgm:pt modelId="{D38F70A4-09CD-FE4A-A752-AC8903E87BDD}" type="parTrans" cxnId="{65320E89-500E-884E-AF6F-1A555EE1F984}">
      <dgm:prSet/>
      <dgm:spPr/>
      <dgm:t>
        <a:bodyPr/>
        <a:lstStyle/>
        <a:p>
          <a:endParaRPr lang="en-GB"/>
        </a:p>
      </dgm:t>
    </dgm:pt>
    <dgm:pt modelId="{1FA6FD85-6E46-1347-9F22-8FA64BE8E841}" type="sibTrans" cxnId="{65320E89-500E-884E-AF6F-1A555EE1F984}">
      <dgm:prSet/>
      <dgm:spPr/>
      <dgm:t>
        <a:bodyPr/>
        <a:lstStyle/>
        <a:p>
          <a:endParaRPr lang="en-GB"/>
        </a:p>
      </dgm:t>
    </dgm:pt>
    <dgm:pt modelId="{3C30A7C1-9783-F347-ADC9-251876529E9F}">
      <dgm:prSet phldrT="[Text]" phldr="0"/>
      <dgm:spPr/>
      <dgm:t>
        <a:bodyPr/>
        <a:lstStyle/>
        <a:p>
          <a:r>
            <a:rPr lang="en-US"/>
            <a:t>Depemds on Alcohol &amp; Sugar</a:t>
          </a:r>
          <a:endParaRPr lang="en-GB" dirty="0"/>
        </a:p>
      </dgm:t>
    </dgm:pt>
    <dgm:pt modelId="{2F3F4F0E-4257-084A-845D-2831BB9E75AF}" type="parTrans" cxnId="{F2493A4B-EA0F-2746-B014-26981B145DAA}">
      <dgm:prSet/>
      <dgm:spPr/>
      <dgm:t>
        <a:bodyPr/>
        <a:lstStyle/>
        <a:p>
          <a:endParaRPr lang="en-GB"/>
        </a:p>
      </dgm:t>
    </dgm:pt>
    <dgm:pt modelId="{541A25B1-E2DB-1F47-8314-F2875A12AD2F}" type="sibTrans" cxnId="{F2493A4B-EA0F-2746-B014-26981B145DAA}">
      <dgm:prSet/>
      <dgm:spPr/>
      <dgm:t>
        <a:bodyPr/>
        <a:lstStyle/>
        <a:p>
          <a:endParaRPr lang="en-GB"/>
        </a:p>
      </dgm:t>
    </dgm:pt>
    <dgm:pt modelId="{F0A30957-4CBD-C14B-A0E8-5465BB0A403B}" type="pres">
      <dgm:prSet presAssocID="{B8B8CE70-71E4-0E4B-BBE4-9700440BAF33}" presName="linear" presStyleCnt="0">
        <dgm:presLayoutVars>
          <dgm:dir/>
          <dgm:animLvl val="lvl"/>
          <dgm:resizeHandles val="exact"/>
        </dgm:presLayoutVars>
      </dgm:prSet>
      <dgm:spPr/>
    </dgm:pt>
    <dgm:pt modelId="{CE7639C1-800D-C14E-940A-E7A0152A9F61}" type="pres">
      <dgm:prSet presAssocID="{1CA0B2C7-D364-EB4E-8566-211B322D35C4}" presName="parentLin" presStyleCnt="0"/>
      <dgm:spPr/>
    </dgm:pt>
    <dgm:pt modelId="{B8775749-DE8D-CA4E-A3B5-7133648D584A}" type="pres">
      <dgm:prSet presAssocID="{1CA0B2C7-D364-EB4E-8566-211B322D35C4}" presName="parentLeftMargin" presStyleLbl="node1" presStyleIdx="0" presStyleCnt="6"/>
      <dgm:spPr/>
    </dgm:pt>
    <dgm:pt modelId="{137BAD3C-65ED-8241-A2B1-91D6BA4C2CC1}" type="pres">
      <dgm:prSet presAssocID="{1CA0B2C7-D364-EB4E-8566-211B322D35C4}" presName="parentText" presStyleLbl="node1" presStyleIdx="0" presStyleCnt="6">
        <dgm:presLayoutVars>
          <dgm:chMax val="0"/>
          <dgm:bulletEnabled val="1"/>
        </dgm:presLayoutVars>
      </dgm:prSet>
      <dgm:spPr/>
    </dgm:pt>
    <dgm:pt modelId="{DA2E46D6-C628-7549-96A3-E3E04F16FDB7}" type="pres">
      <dgm:prSet presAssocID="{1CA0B2C7-D364-EB4E-8566-211B322D35C4}" presName="negativeSpace" presStyleCnt="0"/>
      <dgm:spPr/>
    </dgm:pt>
    <dgm:pt modelId="{079D1872-EC71-5D4E-BC52-6FCD75D64B8D}" type="pres">
      <dgm:prSet presAssocID="{1CA0B2C7-D364-EB4E-8566-211B322D35C4}" presName="childText" presStyleLbl="conFgAcc1" presStyleIdx="0" presStyleCnt="6">
        <dgm:presLayoutVars>
          <dgm:bulletEnabled val="1"/>
        </dgm:presLayoutVars>
      </dgm:prSet>
      <dgm:spPr/>
    </dgm:pt>
    <dgm:pt modelId="{977D2F34-4587-BE43-B85D-AD8615FF13E5}" type="pres">
      <dgm:prSet presAssocID="{532D2248-0939-884A-B68D-40F5A1C1E665}" presName="spaceBetweenRectangles" presStyleCnt="0"/>
      <dgm:spPr/>
    </dgm:pt>
    <dgm:pt modelId="{AE2E4D3A-C38C-AF4B-B580-E0758893CC4D}" type="pres">
      <dgm:prSet presAssocID="{D4011EAD-B482-1442-8B4B-B130607B8FD2}" presName="parentLin" presStyleCnt="0"/>
      <dgm:spPr/>
    </dgm:pt>
    <dgm:pt modelId="{5761A84C-1214-4B40-A6C2-2122FEDC38A1}" type="pres">
      <dgm:prSet presAssocID="{D4011EAD-B482-1442-8B4B-B130607B8FD2}" presName="parentLeftMargin" presStyleLbl="node1" presStyleIdx="0" presStyleCnt="6"/>
      <dgm:spPr/>
    </dgm:pt>
    <dgm:pt modelId="{7AA4C0FA-BDE2-2A43-BA00-5DB3192C94A4}" type="pres">
      <dgm:prSet presAssocID="{D4011EAD-B482-1442-8B4B-B130607B8FD2}" presName="parentText" presStyleLbl="node1" presStyleIdx="1" presStyleCnt="6">
        <dgm:presLayoutVars>
          <dgm:chMax val="0"/>
          <dgm:bulletEnabled val="1"/>
        </dgm:presLayoutVars>
      </dgm:prSet>
      <dgm:spPr/>
    </dgm:pt>
    <dgm:pt modelId="{DC9A84B5-AC9F-D349-BCB3-A328C399412A}" type="pres">
      <dgm:prSet presAssocID="{D4011EAD-B482-1442-8B4B-B130607B8FD2}" presName="negativeSpace" presStyleCnt="0"/>
      <dgm:spPr/>
    </dgm:pt>
    <dgm:pt modelId="{D57C5CD4-5B57-2346-8670-B5F76FF5D79C}" type="pres">
      <dgm:prSet presAssocID="{D4011EAD-B482-1442-8B4B-B130607B8FD2}" presName="childText" presStyleLbl="conFgAcc1" presStyleIdx="1" presStyleCnt="6">
        <dgm:presLayoutVars>
          <dgm:bulletEnabled val="1"/>
        </dgm:presLayoutVars>
      </dgm:prSet>
      <dgm:spPr/>
    </dgm:pt>
    <dgm:pt modelId="{788D87E4-D8C0-5543-8A3F-8729706081DC}" type="pres">
      <dgm:prSet presAssocID="{DFB3CB0C-E040-F040-B514-310496E0FF40}" presName="spaceBetweenRectangles" presStyleCnt="0"/>
      <dgm:spPr/>
    </dgm:pt>
    <dgm:pt modelId="{E3BB73C6-6806-0445-8015-294D6A1DDFF8}" type="pres">
      <dgm:prSet presAssocID="{978E46B0-73A5-7647-A777-F46D73073D50}" presName="parentLin" presStyleCnt="0"/>
      <dgm:spPr/>
    </dgm:pt>
    <dgm:pt modelId="{BCBE971C-B26F-E84A-8764-D407E172771E}" type="pres">
      <dgm:prSet presAssocID="{978E46B0-73A5-7647-A777-F46D73073D50}" presName="parentLeftMargin" presStyleLbl="node1" presStyleIdx="1" presStyleCnt="6"/>
      <dgm:spPr/>
    </dgm:pt>
    <dgm:pt modelId="{1CAA8695-D547-0643-87C7-1C84AB9908A0}" type="pres">
      <dgm:prSet presAssocID="{978E46B0-73A5-7647-A777-F46D73073D50}" presName="parentText" presStyleLbl="node1" presStyleIdx="2" presStyleCnt="6">
        <dgm:presLayoutVars>
          <dgm:chMax val="0"/>
          <dgm:bulletEnabled val="1"/>
        </dgm:presLayoutVars>
      </dgm:prSet>
      <dgm:spPr/>
    </dgm:pt>
    <dgm:pt modelId="{A8F65423-6B42-A547-A0D2-40BD10204691}" type="pres">
      <dgm:prSet presAssocID="{978E46B0-73A5-7647-A777-F46D73073D50}" presName="negativeSpace" presStyleCnt="0"/>
      <dgm:spPr/>
    </dgm:pt>
    <dgm:pt modelId="{B56916D5-7301-8946-9DF0-DA799E8A8877}" type="pres">
      <dgm:prSet presAssocID="{978E46B0-73A5-7647-A777-F46D73073D50}" presName="childText" presStyleLbl="conFgAcc1" presStyleIdx="2" presStyleCnt="6">
        <dgm:presLayoutVars>
          <dgm:bulletEnabled val="1"/>
        </dgm:presLayoutVars>
      </dgm:prSet>
      <dgm:spPr/>
    </dgm:pt>
    <dgm:pt modelId="{A82F1D63-D927-7647-8536-23E14210B618}" type="pres">
      <dgm:prSet presAssocID="{ADF70D3B-0557-D947-BBAC-E3F1A4536791}" presName="spaceBetweenRectangles" presStyleCnt="0"/>
      <dgm:spPr/>
    </dgm:pt>
    <dgm:pt modelId="{C9EB03E5-4EA4-5540-8A41-A2A628566F3A}" type="pres">
      <dgm:prSet presAssocID="{9A82F347-D234-4944-B180-603731F1F67A}" presName="parentLin" presStyleCnt="0"/>
      <dgm:spPr/>
    </dgm:pt>
    <dgm:pt modelId="{AA4B53C7-35D0-3142-A14F-3B4A619CC346}" type="pres">
      <dgm:prSet presAssocID="{9A82F347-D234-4944-B180-603731F1F67A}" presName="parentLeftMargin" presStyleLbl="node1" presStyleIdx="2" presStyleCnt="6"/>
      <dgm:spPr/>
    </dgm:pt>
    <dgm:pt modelId="{C030D7C3-6D6E-8243-B3EA-BA5670EEE4A7}" type="pres">
      <dgm:prSet presAssocID="{9A82F347-D234-4944-B180-603731F1F67A}" presName="parentText" presStyleLbl="node1" presStyleIdx="3" presStyleCnt="6">
        <dgm:presLayoutVars>
          <dgm:chMax val="0"/>
          <dgm:bulletEnabled val="1"/>
        </dgm:presLayoutVars>
      </dgm:prSet>
      <dgm:spPr/>
    </dgm:pt>
    <dgm:pt modelId="{036E49B5-D0B6-4B49-9111-7C89431FF704}" type="pres">
      <dgm:prSet presAssocID="{9A82F347-D234-4944-B180-603731F1F67A}" presName="negativeSpace" presStyleCnt="0"/>
      <dgm:spPr/>
    </dgm:pt>
    <dgm:pt modelId="{373B7CFC-8F13-F241-86C5-CA13FD10D453}" type="pres">
      <dgm:prSet presAssocID="{9A82F347-D234-4944-B180-603731F1F67A}" presName="childText" presStyleLbl="conFgAcc1" presStyleIdx="3" presStyleCnt="6">
        <dgm:presLayoutVars>
          <dgm:bulletEnabled val="1"/>
        </dgm:presLayoutVars>
      </dgm:prSet>
      <dgm:spPr/>
    </dgm:pt>
    <dgm:pt modelId="{ABF7B94C-C09B-5540-A8BD-71FCB3D2E11C}" type="pres">
      <dgm:prSet presAssocID="{34A33733-5E34-2141-8960-EBBDEB1C7484}" presName="spaceBetweenRectangles" presStyleCnt="0"/>
      <dgm:spPr/>
    </dgm:pt>
    <dgm:pt modelId="{48FFAA31-620D-ED48-9E94-F978DDD52F86}" type="pres">
      <dgm:prSet presAssocID="{E69A41CE-4550-D94C-83D5-9DDA998EAB21}" presName="parentLin" presStyleCnt="0"/>
      <dgm:spPr/>
    </dgm:pt>
    <dgm:pt modelId="{91A9F864-3342-204C-B8DB-0D4BD73925CB}" type="pres">
      <dgm:prSet presAssocID="{E69A41CE-4550-D94C-83D5-9DDA998EAB21}" presName="parentLeftMargin" presStyleLbl="node1" presStyleIdx="3" presStyleCnt="6"/>
      <dgm:spPr/>
    </dgm:pt>
    <dgm:pt modelId="{FCF656F9-5C9B-4E4C-A61A-75988798D98F}" type="pres">
      <dgm:prSet presAssocID="{E69A41CE-4550-D94C-83D5-9DDA998EAB21}" presName="parentText" presStyleLbl="node1" presStyleIdx="4" presStyleCnt="6">
        <dgm:presLayoutVars>
          <dgm:chMax val="0"/>
          <dgm:bulletEnabled val="1"/>
        </dgm:presLayoutVars>
      </dgm:prSet>
      <dgm:spPr/>
    </dgm:pt>
    <dgm:pt modelId="{04E2DCF1-2D51-7B4E-97A4-189A2C2F23AC}" type="pres">
      <dgm:prSet presAssocID="{E69A41CE-4550-D94C-83D5-9DDA998EAB21}" presName="negativeSpace" presStyleCnt="0"/>
      <dgm:spPr/>
    </dgm:pt>
    <dgm:pt modelId="{80EB9095-F3EF-574C-A5BD-D34F8EFDD965}" type="pres">
      <dgm:prSet presAssocID="{E69A41CE-4550-D94C-83D5-9DDA998EAB21}" presName="childText" presStyleLbl="conFgAcc1" presStyleIdx="4" presStyleCnt="6">
        <dgm:presLayoutVars>
          <dgm:bulletEnabled val="1"/>
        </dgm:presLayoutVars>
      </dgm:prSet>
      <dgm:spPr/>
    </dgm:pt>
    <dgm:pt modelId="{BB482E9D-7D25-604A-B1A9-8F7945CA5BF2}" type="pres">
      <dgm:prSet presAssocID="{9A124898-1544-0D48-8135-FE8119FDBB52}" presName="spaceBetweenRectangles" presStyleCnt="0"/>
      <dgm:spPr/>
    </dgm:pt>
    <dgm:pt modelId="{AA4FF665-5A59-244B-92FF-80581BD50CB1}" type="pres">
      <dgm:prSet presAssocID="{7F57BA77-7909-6441-886B-7430B4E3DAD0}" presName="parentLin" presStyleCnt="0"/>
      <dgm:spPr/>
    </dgm:pt>
    <dgm:pt modelId="{2100D0D9-0B5B-6D47-8F93-F01179933851}" type="pres">
      <dgm:prSet presAssocID="{7F57BA77-7909-6441-886B-7430B4E3DAD0}" presName="parentLeftMargin" presStyleLbl="node1" presStyleIdx="4" presStyleCnt="6"/>
      <dgm:spPr/>
    </dgm:pt>
    <dgm:pt modelId="{BF76D1A0-EFDD-5641-97F4-4A8281AB807C}" type="pres">
      <dgm:prSet presAssocID="{7F57BA77-7909-6441-886B-7430B4E3DAD0}" presName="parentText" presStyleLbl="node1" presStyleIdx="5" presStyleCnt="6">
        <dgm:presLayoutVars>
          <dgm:chMax val="0"/>
          <dgm:bulletEnabled val="1"/>
        </dgm:presLayoutVars>
      </dgm:prSet>
      <dgm:spPr/>
    </dgm:pt>
    <dgm:pt modelId="{7F733AFF-F903-0146-86B8-E5E8095A6D1A}" type="pres">
      <dgm:prSet presAssocID="{7F57BA77-7909-6441-886B-7430B4E3DAD0}" presName="negativeSpace" presStyleCnt="0"/>
      <dgm:spPr/>
    </dgm:pt>
    <dgm:pt modelId="{E3F14817-6AE5-D048-86A1-766EED76E395}" type="pres">
      <dgm:prSet presAssocID="{7F57BA77-7909-6441-886B-7430B4E3DAD0}" presName="childText" presStyleLbl="conFgAcc1" presStyleIdx="5" presStyleCnt="6">
        <dgm:presLayoutVars>
          <dgm:bulletEnabled val="1"/>
        </dgm:presLayoutVars>
      </dgm:prSet>
      <dgm:spPr/>
    </dgm:pt>
  </dgm:ptLst>
  <dgm:cxnLst>
    <dgm:cxn modelId="{CA5B4310-5229-0340-A5FD-149F19CB8017}" srcId="{B8B8CE70-71E4-0E4B-BBE4-9700440BAF33}" destId="{D4011EAD-B482-1442-8B4B-B130607B8FD2}" srcOrd="1" destOrd="0" parTransId="{9FDE5CE2-AC1D-E14A-88EC-C8B1DD1AF08D}" sibTransId="{DFB3CB0C-E040-F040-B514-310496E0FF40}"/>
    <dgm:cxn modelId="{A70C0F11-7A61-7F4D-88FF-AA89E08AA3BB}" srcId="{B8B8CE70-71E4-0E4B-BBE4-9700440BAF33}" destId="{1CA0B2C7-D364-EB4E-8566-211B322D35C4}" srcOrd="0" destOrd="0" parTransId="{19E87555-E67A-1D4A-8DE8-7DAF4A7791F2}" sibTransId="{532D2248-0939-884A-B68D-40F5A1C1E665}"/>
    <dgm:cxn modelId="{8811FE25-7504-0246-9848-E000F1BD843E}" type="presOf" srcId="{3C30A7C1-9783-F347-ADC9-251876529E9F}" destId="{E3F14817-6AE5-D048-86A1-766EED76E395}" srcOrd="0" destOrd="0" presId="urn:microsoft.com/office/officeart/2005/8/layout/list1"/>
    <dgm:cxn modelId="{4BE5D327-0571-B141-93A2-681E6EFED5E5}" srcId="{B8B8CE70-71E4-0E4B-BBE4-9700440BAF33}" destId="{7F57BA77-7909-6441-886B-7430B4E3DAD0}" srcOrd="5" destOrd="0" parTransId="{AD65E24A-7B9F-5745-A101-CFA0450DCC56}" sibTransId="{63A97766-E41A-C34D-BFCD-010F824640C3}"/>
    <dgm:cxn modelId="{21C4EF33-F85E-1C4A-8BF5-60DC88C26D96}" srcId="{978E46B0-73A5-7647-A777-F46D73073D50}" destId="{16EBA8C5-1712-0E49-9343-AED4A0268E58}" srcOrd="0" destOrd="0" parTransId="{3DA28B1A-D546-C742-9925-160D085CBA72}" sibTransId="{D34699CB-EF5D-434E-899F-E9E93DC0AD57}"/>
    <dgm:cxn modelId="{BA5DAD37-194B-2A4C-BCDB-7FF875718E6F}" srcId="{D4011EAD-B482-1442-8B4B-B130607B8FD2}" destId="{21D2670C-43E8-DD4C-9255-E231F10A40B1}" srcOrd="0" destOrd="0" parTransId="{99476688-7337-E948-957A-3C13697C6657}" sibTransId="{341AFAC9-EF4B-5D41-AB2F-191F1FC492F4}"/>
    <dgm:cxn modelId="{9801763C-1089-E04B-BE31-DB8B93EE6DF9}" type="presOf" srcId="{1CA0B2C7-D364-EB4E-8566-211B322D35C4}" destId="{B8775749-DE8D-CA4E-A3B5-7133648D584A}" srcOrd="0" destOrd="0" presId="urn:microsoft.com/office/officeart/2005/8/layout/list1"/>
    <dgm:cxn modelId="{2F7A5065-B096-5C47-9C4B-A44FC1D622CB}" type="presOf" srcId="{E69A41CE-4550-D94C-83D5-9DDA998EAB21}" destId="{FCF656F9-5C9B-4E4C-A61A-75988798D98F}" srcOrd="1" destOrd="0" presId="urn:microsoft.com/office/officeart/2005/8/layout/list1"/>
    <dgm:cxn modelId="{F2493A4B-EA0F-2746-B014-26981B145DAA}" srcId="{7F57BA77-7909-6441-886B-7430B4E3DAD0}" destId="{3C30A7C1-9783-F347-ADC9-251876529E9F}" srcOrd="0" destOrd="0" parTransId="{2F3F4F0E-4257-084A-845D-2831BB9E75AF}" sibTransId="{541A25B1-E2DB-1F47-8314-F2875A12AD2F}"/>
    <dgm:cxn modelId="{C426FB4E-4C23-C847-85D9-33CA5C85743E}" type="presOf" srcId="{16EBA8C5-1712-0E49-9343-AED4A0268E58}" destId="{B56916D5-7301-8946-9DF0-DA799E8A8877}" srcOrd="0" destOrd="0" presId="urn:microsoft.com/office/officeart/2005/8/layout/list1"/>
    <dgm:cxn modelId="{F989C275-7BDD-8E48-A15A-CAE6D292E842}" type="presOf" srcId="{AD76B9E4-EBA3-EA4A-97EA-C38248FFEDF1}" destId="{80EB9095-F3EF-574C-A5BD-D34F8EFDD965}" srcOrd="0" destOrd="0" presId="urn:microsoft.com/office/officeart/2005/8/layout/list1"/>
    <dgm:cxn modelId="{F4379C58-43A5-3244-A234-E06E99CE22B0}" type="presOf" srcId="{1CA0B2C7-D364-EB4E-8566-211B322D35C4}" destId="{137BAD3C-65ED-8241-A2B1-91D6BA4C2CC1}" srcOrd="1" destOrd="0" presId="urn:microsoft.com/office/officeart/2005/8/layout/list1"/>
    <dgm:cxn modelId="{BC9D5F5A-E607-E749-909E-4FA2D71058E9}" type="presOf" srcId="{AF4543A3-065B-0046-95D2-447C82A13746}" destId="{079D1872-EC71-5D4E-BC52-6FCD75D64B8D}" srcOrd="0" destOrd="0" presId="urn:microsoft.com/office/officeart/2005/8/layout/list1"/>
    <dgm:cxn modelId="{05F4D47B-98B4-B44B-86B4-FE79495AFAF1}" type="presOf" srcId="{B8B8CE70-71E4-0E4B-BBE4-9700440BAF33}" destId="{F0A30957-4CBD-C14B-A0E8-5465BB0A403B}" srcOrd="0" destOrd="0" presId="urn:microsoft.com/office/officeart/2005/8/layout/list1"/>
    <dgm:cxn modelId="{65320E89-500E-884E-AF6F-1A555EE1F984}" srcId="{E69A41CE-4550-D94C-83D5-9DDA998EAB21}" destId="{AD76B9E4-EBA3-EA4A-97EA-C38248FFEDF1}" srcOrd="0" destOrd="0" parTransId="{D38F70A4-09CD-FE4A-A752-AC8903E87BDD}" sibTransId="{1FA6FD85-6E46-1347-9F22-8FA64BE8E841}"/>
    <dgm:cxn modelId="{43238A90-2F1B-744C-8D59-39F6C34D5199}" srcId="{B8B8CE70-71E4-0E4B-BBE4-9700440BAF33}" destId="{9A82F347-D234-4944-B180-603731F1F67A}" srcOrd="3" destOrd="0" parTransId="{C351E6CB-93D5-FE46-A1DD-F1CF196D4F82}" sibTransId="{34A33733-5E34-2141-8960-EBBDEB1C7484}"/>
    <dgm:cxn modelId="{57C68C97-3C2A-6D43-ACDD-F89CC66DF22D}" srcId="{1CA0B2C7-D364-EB4E-8566-211B322D35C4}" destId="{AF4543A3-065B-0046-95D2-447C82A13746}" srcOrd="0" destOrd="0" parTransId="{4203B8A1-9F29-A146-8D0E-6BA0846E11D1}" sibTransId="{97296EA2-B396-2646-AD49-3F5DE94911EF}"/>
    <dgm:cxn modelId="{964F0CAD-C9CD-5F47-A760-46308C270F53}" type="presOf" srcId="{21D2670C-43E8-DD4C-9255-E231F10A40B1}" destId="{D57C5CD4-5B57-2346-8670-B5F76FF5D79C}" srcOrd="0" destOrd="0" presId="urn:microsoft.com/office/officeart/2005/8/layout/list1"/>
    <dgm:cxn modelId="{5ACB4CB6-9E55-1D45-BD24-8D224DD16607}" srcId="{B8B8CE70-71E4-0E4B-BBE4-9700440BAF33}" destId="{978E46B0-73A5-7647-A777-F46D73073D50}" srcOrd="2" destOrd="0" parTransId="{B987031B-E1D6-0746-B2A8-F499CCDD507F}" sibTransId="{ADF70D3B-0557-D947-BBAC-E3F1A4536791}"/>
    <dgm:cxn modelId="{AFEAACBB-F904-6545-B5D0-5F28937737F2}" type="presOf" srcId="{9A82F347-D234-4944-B180-603731F1F67A}" destId="{AA4B53C7-35D0-3142-A14F-3B4A619CC346}" srcOrd="0" destOrd="0" presId="urn:microsoft.com/office/officeart/2005/8/layout/list1"/>
    <dgm:cxn modelId="{C9A88ECF-328E-0F4A-A64A-254087FEB6DB}" type="presOf" srcId="{D4011EAD-B482-1442-8B4B-B130607B8FD2}" destId="{7AA4C0FA-BDE2-2A43-BA00-5DB3192C94A4}" srcOrd="1" destOrd="0" presId="urn:microsoft.com/office/officeart/2005/8/layout/list1"/>
    <dgm:cxn modelId="{B58E14D7-E189-3540-846C-1EACDA904081}" srcId="{B8B8CE70-71E4-0E4B-BBE4-9700440BAF33}" destId="{E69A41CE-4550-D94C-83D5-9DDA998EAB21}" srcOrd="4" destOrd="0" parTransId="{3D4C61D1-9563-AE4B-BDA8-AC13BC217612}" sibTransId="{9A124898-1544-0D48-8135-FE8119FDBB52}"/>
    <dgm:cxn modelId="{79F49AD8-23CA-864F-9342-3307D141ABD6}" type="presOf" srcId="{D4011EAD-B482-1442-8B4B-B130607B8FD2}" destId="{5761A84C-1214-4B40-A6C2-2122FEDC38A1}" srcOrd="0" destOrd="0" presId="urn:microsoft.com/office/officeart/2005/8/layout/list1"/>
    <dgm:cxn modelId="{8012BCDB-341D-B742-9BCF-DE496A0533C4}" srcId="{9A82F347-D234-4944-B180-603731F1F67A}" destId="{ACFBD16E-98A2-9E43-85C1-B0B396F9BD5C}" srcOrd="0" destOrd="0" parTransId="{690684C2-9ACF-9D40-B89E-DC11A835759E}" sibTransId="{8D3C4258-081B-3743-ABA3-9E7A25AB0E06}"/>
    <dgm:cxn modelId="{6842C4DD-3C90-FE4F-811F-F7A00E1EC07F}" type="presOf" srcId="{ACFBD16E-98A2-9E43-85C1-B0B396F9BD5C}" destId="{373B7CFC-8F13-F241-86C5-CA13FD10D453}" srcOrd="0" destOrd="0" presId="urn:microsoft.com/office/officeart/2005/8/layout/list1"/>
    <dgm:cxn modelId="{66CA3EE5-2493-3444-AD1F-FFE341DCE30D}" type="presOf" srcId="{9A82F347-D234-4944-B180-603731F1F67A}" destId="{C030D7C3-6D6E-8243-B3EA-BA5670EEE4A7}" srcOrd="1" destOrd="0" presId="urn:microsoft.com/office/officeart/2005/8/layout/list1"/>
    <dgm:cxn modelId="{AB0781E5-FBAE-5C41-9A82-EF2F720DC451}" type="presOf" srcId="{978E46B0-73A5-7647-A777-F46D73073D50}" destId="{BCBE971C-B26F-E84A-8764-D407E172771E}" srcOrd="0" destOrd="0" presId="urn:microsoft.com/office/officeart/2005/8/layout/list1"/>
    <dgm:cxn modelId="{8C1399E6-B760-514D-B856-28FDD4D39E5D}" type="presOf" srcId="{7F57BA77-7909-6441-886B-7430B4E3DAD0}" destId="{BF76D1A0-EFDD-5641-97F4-4A8281AB807C}" srcOrd="1" destOrd="0" presId="urn:microsoft.com/office/officeart/2005/8/layout/list1"/>
    <dgm:cxn modelId="{81F0AEE7-A598-3A40-9542-1E9CD2D9B341}" type="presOf" srcId="{E69A41CE-4550-D94C-83D5-9DDA998EAB21}" destId="{91A9F864-3342-204C-B8DB-0D4BD73925CB}" srcOrd="0" destOrd="0" presId="urn:microsoft.com/office/officeart/2005/8/layout/list1"/>
    <dgm:cxn modelId="{0CF5C6F0-10C0-BE49-83F2-8EA858E57B8C}" type="presOf" srcId="{7F57BA77-7909-6441-886B-7430B4E3DAD0}" destId="{2100D0D9-0B5B-6D47-8F93-F01179933851}" srcOrd="0" destOrd="0" presId="urn:microsoft.com/office/officeart/2005/8/layout/list1"/>
    <dgm:cxn modelId="{3FC5FDFA-3234-C84B-B47F-02862AB0ECEC}" type="presOf" srcId="{978E46B0-73A5-7647-A777-F46D73073D50}" destId="{1CAA8695-D547-0643-87C7-1C84AB9908A0}" srcOrd="1" destOrd="0" presId="urn:microsoft.com/office/officeart/2005/8/layout/list1"/>
    <dgm:cxn modelId="{C7207688-5B3D-6047-8B51-079AA41BD5DA}" type="presParOf" srcId="{F0A30957-4CBD-C14B-A0E8-5465BB0A403B}" destId="{CE7639C1-800D-C14E-940A-E7A0152A9F61}" srcOrd="0" destOrd="0" presId="urn:microsoft.com/office/officeart/2005/8/layout/list1"/>
    <dgm:cxn modelId="{B7A63929-EA1B-7845-A1BC-6B070E6E4A61}" type="presParOf" srcId="{CE7639C1-800D-C14E-940A-E7A0152A9F61}" destId="{B8775749-DE8D-CA4E-A3B5-7133648D584A}" srcOrd="0" destOrd="0" presId="urn:microsoft.com/office/officeart/2005/8/layout/list1"/>
    <dgm:cxn modelId="{E045CD77-67A5-3247-B9CE-9DB20039FAAE}" type="presParOf" srcId="{CE7639C1-800D-C14E-940A-E7A0152A9F61}" destId="{137BAD3C-65ED-8241-A2B1-91D6BA4C2CC1}" srcOrd="1" destOrd="0" presId="urn:microsoft.com/office/officeart/2005/8/layout/list1"/>
    <dgm:cxn modelId="{B918B087-6703-384B-AC7B-BAF410B66F90}" type="presParOf" srcId="{F0A30957-4CBD-C14B-A0E8-5465BB0A403B}" destId="{DA2E46D6-C628-7549-96A3-E3E04F16FDB7}" srcOrd="1" destOrd="0" presId="urn:microsoft.com/office/officeart/2005/8/layout/list1"/>
    <dgm:cxn modelId="{AC3C63ED-FDB0-3342-A370-ADCA50D6E53E}" type="presParOf" srcId="{F0A30957-4CBD-C14B-A0E8-5465BB0A403B}" destId="{079D1872-EC71-5D4E-BC52-6FCD75D64B8D}" srcOrd="2" destOrd="0" presId="urn:microsoft.com/office/officeart/2005/8/layout/list1"/>
    <dgm:cxn modelId="{2612B012-4E7A-B14B-9A00-604277DE5D2A}" type="presParOf" srcId="{F0A30957-4CBD-C14B-A0E8-5465BB0A403B}" destId="{977D2F34-4587-BE43-B85D-AD8615FF13E5}" srcOrd="3" destOrd="0" presId="urn:microsoft.com/office/officeart/2005/8/layout/list1"/>
    <dgm:cxn modelId="{CE5FAD8E-C31F-2842-8001-5A3DA14202BD}" type="presParOf" srcId="{F0A30957-4CBD-C14B-A0E8-5465BB0A403B}" destId="{AE2E4D3A-C38C-AF4B-B580-E0758893CC4D}" srcOrd="4" destOrd="0" presId="urn:microsoft.com/office/officeart/2005/8/layout/list1"/>
    <dgm:cxn modelId="{B1450B7C-3F95-A34E-B903-C376DE60ABD1}" type="presParOf" srcId="{AE2E4D3A-C38C-AF4B-B580-E0758893CC4D}" destId="{5761A84C-1214-4B40-A6C2-2122FEDC38A1}" srcOrd="0" destOrd="0" presId="urn:microsoft.com/office/officeart/2005/8/layout/list1"/>
    <dgm:cxn modelId="{119319CB-8C5D-8848-B5C4-34190A50C25D}" type="presParOf" srcId="{AE2E4D3A-C38C-AF4B-B580-E0758893CC4D}" destId="{7AA4C0FA-BDE2-2A43-BA00-5DB3192C94A4}" srcOrd="1" destOrd="0" presId="urn:microsoft.com/office/officeart/2005/8/layout/list1"/>
    <dgm:cxn modelId="{9C6C361D-0141-1341-A987-B33C924C8D34}" type="presParOf" srcId="{F0A30957-4CBD-C14B-A0E8-5465BB0A403B}" destId="{DC9A84B5-AC9F-D349-BCB3-A328C399412A}" srcOrd="5" destOrd="0" presId="urn:microsoft.com/office/officeart/2005/8/layout/list1"/>
    <dgm:cxn modelId="{230ADDC3-14BC-1B41-99D1-80B2CF72726A}" type="presParOf" srcId="{F0A30957-4CBD-C14B-A0E8-5465BB0A403B}" destId="{D57C5CD4-5B57-2346-8670-B5F76FF5D79C}" srcOrd="6" destOrd="0" presId="urn:microsoft.com/office/officeart/2005/8/layout/list1"/>
    <dgm:cxn modelId="{905C03D3-DF81-5C47-B5FC-AF8DFB380B2C}" type="presParOf" srcId="{F0A30957-4CBD-C14B-A0E8-5465BB0A403B}" destId="{788D87E4-D8C0-5543-8A3F-8729706081DC}" srcOrd="7" destOrd="0" presId="urn:microsoft.com/office/officeart/2005/8/layout/list1"/>
    <dgm:cxn modelId="{6885043B-9793-D347-BE7E-8BA4E596446B}" type="presParOf" srcId="{F0A30957-4CBD-C14B-A0E8-5465BB0A403B}" destId="{E3BB73C6-6806-0445-8015-294D6A1DDFF8}" srcOrd="8" destOrd="0" presId="urn:microsoft.com/office/officeart/2005/8/layout/list1"/>
    <dgm:cxn modelId="{F21C43EC-77B7-7D46-AE36-564FD66E7E52}" type="presParOf" srcId="{E3BB73C6-6806-0445-8015-294D6A1DDFF8}" destId="{BCBE971C-B26F-E84A-8764-D407E172771E}" srcOrd="0" destOrd="0" presId="urn:microsoft.com/office/officeart/2005/8/layout/list1"/>
    <dgm:cxn modelId="{4F7CC30F-C626-D540-A387-40B4E5DA7576}" type="presParOf" srcId="{E3BB73C6-6806-0445-8015-294D6A1DDFF8}" destId="{1CAA8695-D547-0643-87C7-1C84AB9908A0}" srcOrd="1" destOrd="0" presId="urn:microsoft.com/office/officeart/2005/8/layout/list1"/>
    <dgm:cxn modelId="{4BA4722C-7265-6F45-B8FE-42D7A6250F79}" type="presParOf" srcId="{F0A30957-4CBD-C14B-A0E8-5465BB0A403B}" destId="{A8F65423-6B42-A547-A0D2-40BD10204691}" srcOrd="9" destOrd="0" presId="urn:microsoft.com/office/officeart/2005/8/layout/list1"/>
    <dgm:cxn modelId="{0C48C16D-F8F7-6E49-925B-45907E7E8594}" type="presParOf" srcId="{F0A30957-4CBD-C14B-A0E8-5465BB0A403B}" destId="{B56916D5-7301-8946-9DF0-DA799E8A8877}" srcOrd="10" destOrd="0" presId="urn:microsoft.com/office/officeart/2005/8/layout/list1"/>
    <dgm:cxn modelId="{A33E2FBE-20CD-D344-82B7-787959EE4BFF}" type="presParOf" srcId="{F0A30957-4CBD-C14B-A0E8-5465BB0A403B}" destId="{A82F1D63-D927-7647-8536-23E14210B618}" srcOrd="11" destOrd="0" presId="urn:microsoft.com/office/officeart/2005/8/layout/list1"/>
    <dgm:cxn modelId="{F07BD98A-29D8-3A40-B48B-3269DFD3D9C0}" type="presParOf" srcId="{F0A30957-4CBD-C14B-A0E8-5465BB0A403B}" destId="{C9EB03E5-4EA4-5540-8A41-A2A628566F3A}" srcOrd="12" destOrd="0" presId="urn:microsoft.com/office/officeart/2005/8/layout/list1"/>
    <dgm:cxn modelId="{6FDE19C9-37F6-0943-A345-4F6C10801DFB}" type="presParOf" srcId="{C9EB03E5-4EA4-5540-8A41-A2A628566F3A}" destId="{AA4B53C7-35D0-3142-A14F-3B4A619CC346}" srcOrd="0" destOrd="0" presId="urn:microsoft.com/office/officeart/2005/8/layout/list1"/>
    <dgm:cxn modelId="{2EDC0D72-02DE-5F48-A4A3-BAEAD5DEEDC7}" type="presParOf" srcId="{C9EB03E5-4EA4-5540-8A41-A2A628566F3A}" destId="{C030D7C3-6D6E-8243-B3EA-BA5670EEE4A7}" srcOrd="1" destOrd="0" presId="urn:microsoft.com/office/officeart/2005/8/layout/list1"/>
    <dgm:cxn modelId="{CB290698-26D2-9E4E-B042-D60C9ECF5417}" type="presParOf" srcId="{F0A30957-4CBD-C14B-A0E8-5465BB0A403B}" destId="{036E49B5-D0B6-4B49-9111-7C89431FF704}" srcOrd="13" destOrd="0" presId="urn:microsoft.com/office/officeart/2005/8/layout/list1"/>
    <dgm:cxn modelId="{63475542-6F62-2245-A75E-1BC29F92BEDA}" type="presParOf" srcId="{F0A30957-4CBD-C14B-A0E8-5465BB0A403B}" destId="{373B7CFC-8F13-F241-86C5-CA13FD10D453}" srcOrd="14" destOrd="0" presId="urn:microsoft.com/office/officeart/2005/8/layout/list1"/>
    <dgm:cxn modelId="{6DEA201A-5081-A94A-A0A9-664335128145}" type="presParOf" srcId="{F0A30957-4CBD-C14B-A0E8-5465BB0A403B}" destId="{ABF7B94C-C09B-5540-A8BD-71FCB3D2E11C}" srcOrd="15" destOrd="0" presId="urn:microsoft.com/office/officeart/2005/8/layout/list1"/>
    <dgm:cxn modelId="{DDF0F957-2249-3547-BD09-A9D6F4554A99}" type="presParOf" srcId="{F0A30957-4CBD-C14B-A0E8-5465BB0A403B}" destId="{48FFAA31-620D-ED48-9E94-F978DDD52F86}" srcOrd="16" destOrd="0" presId="urn:microsoft.com/office/officeart/2005/8/layout/list1"/>
    <dgm:cxn modelId="{F33AF0F4-293A-8D49-AF06-CCE28B9C4F48}" type="presParOf" srcId="{48FFAA31-620D-ED48-9E94-F978DDD52F86}" destId="{91A9F864-3342-204C-B8DB-0D4BD73925CB}" srcOrd="0" destOrd="0" presId="urn:microsoft.com/office/officeart/2005/8/layout/list1"/>
    <dgm:cxn modelId="{7486CB38-5B00-8847-BC18-9A9B6A304113}" type="presParOf" srcId="{48FFAA31-620D-ED48-9E94-F978DDD52F86}" destId="{FCF656F9-5C9B-4E4C-A61A-75988798D98F}" srcOrd="1" destOrd="0" presId="urn:microsoft.com/office/officeart/2005/8/layout/list1"/>
    <dgm:cxn modelId="{35C4B817-A997-5F4E-A190-20E65B1D8F0D}" type="presParOf" srcId="{F0A30957-4CBD-C14B-A0E8-5465BB0A403B}" destId="{04E2DCF1-2D51-7B4E-97A4-189A2C2F23AC}" srcOrd="17" destOrd="0" presId="urn:microsoft.com/office/officeart/2005/8/layout/list1"/>
    <dgm:cxn modelId="{6D48BD06-43BB-8645-9CBC-59C02A7C0A68}" type="presParOf" srcId="{F0A30957-4CBD-C14B-A0E8-5465BB0A403B}" destId="{80EB9095-F3EF-574C-A5BD-D34F8EFDD965}" srcOrd="18" destOrd="0" presId="urn:microsoft.com/office/officeart/2005/8/layout/list1"/>
    <dgm:cxn modelId="{41EF1CE1-71B9-0346-9124-BF014F6B3582}" type="presParOf" srcId="{F0A30957-4CBD-C14B-A0E8-5465BB0A403B}" destId="{BB482E9D-7D25-604A-B1A9-8F7945CA5BF2}" srcOrd="19" destOrd="0" presId="urn:microsoft.com/office/officeart/2005/8/layout/list1"/>
    <dgm:cxn modelId="{F2E4A5FB-ADE0-954C-8C51-76A52142CEB8}" type="presParOf" srcId="{F0A30957-4CBD-C14B-A0E8-5465BB0A403B}" destId="{AA4FF665-5A59-244B-92FF-80581BD50CB1}" srcOrd="20" destOrd="0" presId="urn:microsoft.com/office/officeart/2005/8/layout/list1"/>
    <dgm:cxn modelId="{F3DBC5B6-50E1-464B-A418-BDFCB740FA48}" type="presParOf" srcId="{AA4FF665-5A59-244B-92FF-80581BD50CB1}" destId="{2100D0D9-0B5B-6D47-8F93-F01179933851}" srcOrd="0" destOrd="0" presId="urn:microsoft.com/office/officeart/2005/8/layout/list1"/>
    <dgm:cxn modelId="{64E53648-5663-0947-9477-63D58F368EC3}" type="presParOf" srcId="{AA4FF665-5A59-244B-92FF-80581BD50CB1}" destId="{BF76D1A0-EFDD-5641-97F4-4A8281AB807C}" srcOrd="1" destOrd="0" presId="urn:microsoft.com/office/officeart/2005/8/layout/list1"/>
    <dgm:cxn modelId="{4EA1BBE7-03A7-FF4A-A2F6-1C9DA1D8C377}" type="presParOf" srcId="{F0A30957-4CBD-C14B-A0E8-5465BB0A403B}" destId="{7F733AFF-F903-0146-86B8-E5E8095A6D1A}" srcOrd="21" destOrd="0" presId="urn:microsoft.com/office/officeart/2005/8/layout/list1"/>
    <dgm:cxn modelId="{676AC7AE-E877-8F41-9BA3-720EF405A7C6}" type="presParOf" srcId="{F0A30957-4CBD-C14B-A0E8-5465BB0A403B}" destId="{E3F14817-6AE5-D048-86A1-766EED76E39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8CE70-71E4-0E4B-BBE4-9700440BAF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1CA0B2C7-D364-EB4E-8566-211B322D35C4}">
      <dgm:prSet phldrT="[Text]" phldr="0"/>
      <dgm:spPr/>
      <dgm:t>
        <a:bodyPr/>
        <a:lstStyle/>
        <a:p>
          <a:r>
            <a:rPr lang="en-US" dirty="0"/>
            <a:t>Total SO2</a:t>
          </a:r>
          <a:endParaRPr lang="en-GB" dirty="0"/>
        </a:p>
      </dgm:t>
    </dgm:pt>
    <dgm:pt modelId="{19E87555-E67A-1D4A-8DE8-7DAF4A7791F2}" type="parTrans" cxnId="{A70C0F11-7A61-7F4D-88FF-AA89E08AA3BB}">
      <dgm:prSet/>
      <dgm:spPr/>
      <dgm:t>
        <a:bodyPr/>
        <a:lstStyle/>
        <a:p>
          <a:endParaRPr lang="en-GB"/>
        </a:p>
      </dgm:t>
    </dgm:pt>
    <dgm:pt modelId="{532D2248-0939-884A-B68D-40F5A1C1E665}" type="sibTrans" cxnId="{A70C0F11-7A61-7F4D-88FF-AA89E08AA3BB}">
      <dgm:prSet/>
      <dgm:spPr/>
      <dgm:t>
        <a:bodyPr/>
        <a:lstStyle/>
        <a:p>
          <a:endParaRPr lang="en-GB"/>
        </a:p>
      </dgm:t>
    </dgm:pt>
    <dgm:pt modelId="{D4011EAD-B482-1442-8B4B-B130607B8FD2}">
      <dgm:prSet phldrT="[Text]" phldr="0"/>
      <dgm:spPr/>
      <dgm:t>
        <a:bodyPr/>
        <a:lstStyle/>
        <a:p>
          <a:r>
            <a:rPr lang="en-US" dirty="0"/>
            <a:t>Free SO2</a:t>
          </a:r>
          <a:endParaRPr lang="en-GB" dirty="0"/>
        </a:p>
      </dgm:t>
    </dgm:pt>
    <dgm:pt modelId="{9FDE5CE2-AC1D-E14A-88EC-C8B1DD1AF08D}" type="parTrans" cxnId="{CA5B4310-5229-0340-A5FD-149F19CB8017}">
      <dgm:prSet/>
      <dgm:spPr/>
      <dgm:t>
        <a:bodyPr/>
        <a:lstStyle/>
        <a:p>
          <a:endParaRPr lang="en-GB"/>
        </a:p>
      </dgm:t>
    </dgm:pt>
    <dgm:pt modelId="{DFB3CB0C-E040-F040-B514-310496E0FF40}" type="sibTrans" cxnId="{CA5B4310-5229-0340-A5FD-149F19CB8017}">
      <dgm:prSet/>
      <dgm:spPr/>
      <dgm:t>
        <a:bodyPr/>
        <a:lstStyle/>
        <a:p>
          <a:endParaRPr lang="en-GB"/>
        </a:p>
      </dgm:t>
    </dgm:pt>
    <dgm:pt modelId="{978E46B0-73A5-7647-A777-F46D73073D50}">
      <dgm:prSet phldrT="[Text]" phldr="0"/>
      <dgm:spPr/>
      <dgm:t>
        <a:bodyPr/>
        <a:lstStyle/>
        <a:p>
          <a:r>
            <a:rPr lang="en-US" dirty="0" err="1"/>
            <a:t>Sulphates</a:t>
          </a:r>
          <a:endParaRPr lang="en-GB" dirty="0"/>
        </a:p>
      </dgm:t>
    </dgm:pt>
    <dgm:pt modelId="{B987031B-E1D6-0746-B2A8-F499CCDD507F}" type="parTrans" cxnId="{5ACB4CB6-9E55-1D45-BD24-8D224DD16607}">
      <dgm:prSet/>
      <dgm:spPr/>
      <dgm:t>
        <a:bodyPr/>
        <a:lstStyle/>
        <a:p>
          <a:endParaRPr lang="en-GB"/>
        </a:p>
      </dgm:t>
    </dgm:pt>
    <dgm:pt modelId="{ADF70D3B-0557-D947-BBAC-E3F1A4536791}" type="sibTrans" cxnId="{5ACB4CB6-9E55-1D45-BD24-8D224DD16607}">
      <dgm:prSet/>
      <dgm:spPr/>
      <dgm:t>
        <a:bodyPr/>
        <a:lstStyle/>
        <a:p>
          <a:endParaRPr lang="en-GB"/>
        </a:p>
      </dgm:t>
    </dgm:pt>
    <dgm:pt modelId="{9A82F347-D234-4944-B180-603731F1F67A}">
      <dgm:prSet phldrT="[Text]" phldr="0"/>
      <dgm:spPr/>
      <dgm:t>
        <a:bodyPr/>
        <a:lstStyle/>
        <a:p>
          <a:r>
            <a:rPr lang="en-US"/>
            <a:t>pH</a:t>
          </a:r>
          <a:endParaRPr lang="en-GB" dirty="0"/>
        </a:p>
      </dgm:t>
    </dgm:pt>
    <dgm:pt modelId="{C351E6CB-93D5-FE46-A1DD-F1CF196D4F82}" type="parTrans" cxnId="{43238A90-2F1B-744C-8D59-39F6C34D5199}">
      <dgm:prSet/>
      <dgm:spPr/>
      <dgm:t>
        <a:bodyPr/>
        <a:lstStyle/>
        <a:p>
          <a:endParaRPr lang="en-GB"/>
        </a:p>
      </dgm:t>
    </dgm:pt>
    <dgm:pt modelId="{34A33733-5E34-2141-8960-EBBDEB1C7484}" type="sibTrans" cxnId="{43238A90-2F1B-744C-8D59-39F6C34D5199}">
      <dgm:prSet/>
      <dgm:spPr/>
      <dgm:t>
        <a:bodyPr/>
        <a:lstStyle/>
        <a:p>
          <a:endParaRPr lang="en-GB"/>
        </a:p>
      </dgm:t>
    </dgm:pt>
    <dgm:pt modelId="{E69A41CE-4550-D94C-83D5-9DDA998EAB21}">
      <dgm:prSet phldrT="[Text]" phldr="0"/>
      <dgm:spPr/>
      <dgm:t>
        <a:bodyPr/>
        <a:lstStyle/>
        <a:p>
          <a:r>
            <a:rPr lang="en-US" dirty="0"/>
            <a:t>Alcohol</a:t>
          </a:r>
          <a:endParaRPr lang="en-GB" dirty="0"/>
        </a:p>
      </dgm:t>
    </dgm:pt>
    <dgm:pt modelId="{3D4C61D1-9563-AE4B-BDA8-AC13BC217612}" type="parTrans" cxnId="{B58E14D7-E189-3540-846C-1EACDA904081}">
      <dgm:prSet/>
      <dgm:spPr/>
      <dgm:t>
        <a:bodyPr/>
        <a:lstStyle/>
        <a:p>
          <a:endParaRPr lang="en-GB"/>
        </a:p>
      </dgm:t>
    </dgm:pt>
    <dgm:pt modelId="{9A124898-1544-0D48-8135-FE8119FDBB52}" type="sibTrans" cxnId="{B58E14D7-E189-3540-846C-1EACDA904081}">
      <dgm:prSet/>
      <dgm:spPr/>
      <dgm:t>
        <a:bodyPr/>
        <a:lstStyle/>
        <a:p>
          <a:endParaRPr lang="en-GB"/>
        </a:p>
      </dgm:t>
    </dgm:pt>
    <dgm:pt modelId="{7F57BA77-7909-6441-886B-7430B4E3DAD0}">
      <dgm:prSet phldrT="[Text]" phldr="0"/>
      <dgm:spPr/>
      <dgm:t>
        <a:bodyPr/>
        <a:lstStyle/>
        <a:p>
          <a:r>
            <a:rPr lang="en-US"/>
            <a:t>Quality</a:t>
          </a:r>
          <a:endParaRPr lang="en-GB" dirty="0"/>
        </a:p>
      </dgm:t>
    </dgm:pt>
    <dgm:pt modelId="{AD65E24A-7B9F-5745-A101-CFA0450DCC56}" type="parTrans" cxnId="{4BE5D327-0571-B141-93A2-681E6EFED5E5}">
      <dgm:prSet/>
      <dgm:spPr/>
      <dgm:t>
        <a:bodyPr/>
        <a:lstStyle/>
        <a:p>
          <a:endParaRPr lang="en-GB"/>
        </a:p>
      </dgm:t>
    </dgm:pt>
    <dgm:pt modelId="{63A97766-E41A-C34D-BFCD-010F824640C3}" type="sibTrans" cxnId="{4BE5D327-0571-B141-93A2-681E6EFED5E5}">
      <dgm:prSet/>
      <dgm:spPr/>
      <dgm:t>
        <a:bodyPr/>
        <a:lstStyle/>
        <a:p>
          <a:endParaRPr lang="en-GB"/>
        </a:p>
      </dgm:t>
    </dgm:pt>
    <dgm:pt modelId="{AF4543A3-065B-0046-95D2-447C82A13746}">
      <dgm:prSet phldrT="[Text]" phldr="0"/>
      <dgm:spPr/>
      <dgm:t>
        <a:bodyPr/>
        <a:lstStyle/>
        <a:p>
          <a:r>
            <a:rPr lang="en-US" dirty="0"/>
            <a:t>Prevents microbial growth &amp; Oxidation of Wine</a:t>
          </a:r>
          <a:endParaRPr lang="en-GB" dirty="0"/>
        </a:p>
      </dgm:t>
    </dgm:pt>
    <dgm:pt modelId="{4203B8A1-9F29-A146-8D0E-6BA0846E11D1}" type="parTrans" cxnId="{57C68C97-3C2A-6D43-ACDD-F89CC66DF22D}">
      <dgm:prSet/>
      <dgm:spPr/>
      <dgm:t>
        <a:bodyPr/>
        <a:lstStyle/>
        <a:p>
          <a:endParaRPr lang="en-GB"/>
        </a:p>
      </dgm:t>
    </dgm:pt>
    <dgm:pt modelId="{97296EA2-B396-2646-AD49-3F5DE94911EF}" type="sibTrans" cxnId="{57C68C97-3C2A-6D43-ACDD-F89CC66DF22D}">
      <dgm:prSet/>
      <dgm:spPr/>
      <dgm:t>
        <a:bodyPr/>
        <a:lstStyle/>
        <a:p>
          <a:endParaRPr lang="en-GB"/>
        </a:p>
      </dgm:t>
    </dgm:pt>
    <dgm:pt modelId="{21D2670C-43E8-DD4C-9255-E231F10A40B1}">
      <dgm:prSet phldrT="[Text]" phldr="0"/>
      <dgm:spPr/>
      <dgm:t>
        <a:bodyPr/>
        <a:lstStyle/>
        <a:p>
          <a:r>
            <a:rPr lang="en-US" dirty="0"/>
            <a:t>Above 50 ppm becomes evident in nose and taste</a:t>
          </a:r>
          <a:endParaRPr lang="en-GB" dirty="0"/>
        </a:p>
      </dgm:t>
    </dgm:pt>
    <dgm:pt modelId="{99476688-7337-E948-957A-3C13697C6657}" type="parTrans" cxnId="{BA5DAD37-194B-2A4C-BCDB-7FF875718E6F}">
      <dgm:prSet/>
      <dgm:spPr/>
      <dgm:t>
        <a:bodyPr/>
        <a:lstStyle/>
        <a:p>
          <a:endParaRPr lang="en-GB"/>
        </a:p>
      </dgm:t>
    </dgm:pt>
    <dgm:pt modelId="{341AFAC9-EF4B-5D41-AB2F-191F1FC492F4}" type="sibTrans" cxnId="{BA5DAD37-194B-2A4C-BCDB-7FF875718E6F}">
      <dgm:prSet/>
      <dgm:spPr/>
      <dgm:t>
        <a:bodyPr/>
        <a:lstStyle/>
        <a:p>
          <a:endParaRPr lang="en-GB"/>
        </a:p>
      </dgm:t>
    </dgm:pt>
    <dgm:pt modelId="{16EBA8C5-1712-0E49-9343-AED4A0268E58}">
      <dgm:prSet phldrT="[Text]" phldr="0"/>
      <dgm:spPr/>
      <dgm:t>
        <a:bodyPr/>
        <a:lstStyle/>
        <a:p>
          <a:r>
            <a:rPr lang="en-US" dirty="0"/>
            <a:t>Additive that contributes to SO2</a:t>
          </a:r>
          <a:endParaRPr lang="en-GB" dirty="0"/>
        </a:p>
      </dgm:t>
    </dgm:pt>
    <dgm:pt modelId="{3DA28B1A-D546-C742-9925-160D085CBA72}" type="parTrans" cxnId="{21C4EF33-F85E-1C4A-8BF5-60DC88C26D96}">
      <dgm:prSet/>
      <dgm:spPr/>
      <dgm:t>
        <a:bodyPr/>
        <a:lstStyle/>
        <a:p>
          <a:endParaRPr lang="en-GB"/>
        </a:p>
      </dgm:t>
    </dgm:pt>
    <dgm:pt modelId="{D34699CB-EF5D-434E-899F-E9E93DC0AD57}" type="sibTrans" cxnId="{21C4EF33-F85E-1C4A-8BF5-60DC88C26D96}">
      <dgm:prSet/>
      <dgm:spPr/>
      <dgm:t>
        <a:bodyPr/>
        <a:lstStyle/>
        <a:p>
          <a:endParaRPr lang="en-GB"/>
        </a:p>
      </dgm:t>
    </dgm:pt>
    <dgm:pt modelId="{ACFBD16E-98A2-9E43-85C1-B0B396F9BD5C}">
      <dgm:prSet phldrT="[Text]" phldr="0"/>
      <dgm:spPr/>
      <dgm:t>
        <a:bodyPr/>
        <a:lstStyle/>
        <a:p>
          <a:r>
            <a:rPr lang="en-US"/>
            <a:t>Describes how Acidic or Basic the Wine is</a:t>
          </a:r>
          <a:endParaRPr lang="en-GB" dirty="0"/>
        </a:p>
      </dgm:t>
    </dgm:pt>
    <dgm:pt modelId="{690684C2-9ACF-9D40-B89E-DC11A835759E}" type="parTrans" cxnId="{8012BCDB-341D-B742-9BCF-DE496A0533C4}">
      <dgm:prSet/>
      <dgm:spPr/>
      <dgm:t>
        <a:bodyPr/>
        <a:lstStyle/>
        <a:p>
          <a:endParaRPr lang="en-GB"/>
        </a:p>
      </dgm:t>
    </dgm:pt>
    <dgm:pt modelId="{8D3C4258-081B-3743-ABA3-9E7A25AB0E06}" type="sibTrans" cxnId="{8012BCDB-341D-B742-9BCF-DE496A0533C4}">
      <dgm:prSet/>
      <dgm:spPr/>
      <dgm:t>
        <a:bodyPr/>
        <a:lstStyle/>
        <a:p>
          <a:endParaRPr lang="en-GB"/>
        </a:p>
      </dgm:t>
    </dgm:pt>
    <dgm:pt modelId="{AD76B9E4-EBA3-EA4A-97EA-C38248FFEDF1}">
      <dgm:prSet phldrT="[Text]" phldr="0"/>
      <dgm:spPr/>
      <dgm:t>
        <a:bodyPr/>
        <a:lstStyle/>
        <a:p>
          <a:r>
            <a:rPr lang="en-US" dirty="0"/>
            <a:t>Content of Alcohol in Wine</a:t>
          </a:r>
          <a:endParaRPr lang="en-GB" dirty="0"/>
        </a:p>
      </dgm:t>
    </dgm:pt>
    <dgm:pt modelId="{D38F70A4-09CD-FE4A-A752-AC8903E87BDD}" type="parTrans" cxnId="{65320E89-500E-884E-AF6F-1A555EE1F984}">
      <dgm:prSet/>
      <dgm:spPr/>
      <dgm:t>
        <a:bodyPr/>
        <a:lstStyle/>
        <a:p>
          <a:endParaRPr lang="en-GB"/>
        </a:p>
      </dgm:t>
    </dgm:pt>
    <dgm:pt modelId="{1FA6FD85-6E46-1347-9F22-8FA64BE8E841}" type="sibTrans" cxnId="{65320E89-500E-884E-AF6F-1A555EE1F984}">
      <dgm:prSet/>
      <dgm:spPr/>
      <dgm:t>
        <a:bodyPr/>
        <a:lstStyle/>
        <a:p>
          <a:endParaRPr lang="en-GB"/>
        </a:p>
      </dgm:t>
    </dgm:pt>
    <dgm:pt modelId="{F1DD652C-BB72-C048-869C-3A5E3F5FE2EC}">
      <dgm:prSet phldrT="[Text]" phldr="0"/>
      <dgm:spPr/>
      <dgm:t>
        <a:bodyPr/>
        <a:lstStyle/>
        <a:p>
          <a:r>
            <a:rPr lang="en-US"/>
            <a:t>Rating Received from 1-10</a:t>
          </a:r>
          <a:endParaRPr lang="en-GB" dirty="0"/>
        </a:p>
      </dgm:t>
    </dgm:pt>
    <dgm:pt modelId="{7453DA7B-3C0A-834D-AAFA-1E61E01B7346}" type="parTrans" cxnId="{999BE066-E415-CC4F-84FC-A14365892C5F}">
      <dgm:prSet/>
      <dgm:spPr/>
      <dgm:t>
        <a:bodyPr/>
        <a:lstStyle/>
        <a:p>
          <a:endParaRPr lang="en-GB"/>
        </a:p>
      </dgm:t>
    </dgm:pt>
    <dgm:pt modelId="{125AEC28-BA87-404C-ABD4-34133AC60C24}" type="sibTrans" cxnId="{999BE066-E415-CC4F-84FC-A14365892C5F}">
      <dgm:prSet/>
      <dgm:spPr/>
      <dgm:t>
        <a:bodyPr/>
        <a:lstStyle/>
        <a:p>
          <a:endParaRPr lang="en-GB"/>
        </a:p>
      </dgm:t>
    </dgm:pt>
    <dgm:pt modelId="{F0A30957-4CBD-C14B-A0E8-5465BB0A403B}" type="pres">
      <dgm:prSet presAssocID="{B8B8CE70-71E4-0E4B-BBE4-9700440BAF33}" presName="linear" presStyleCnt="0">
        <dgm:presLayoutVars>
          <dgm:dir/>
          <dgm:animLvl val="lvl"/>
          <dgm:resizeHandles val="exact"/>
        </dgm:presLayoutVars>
      </dgm:prSet>
      <dgm:spPr/>
    </dgm:pt>
    <dgm:pt modelId="{CE7639C1-800D-C14E-940A-E7A0152A9F61}" type="pres">
      <dgm:prSet presAssocID="{1CA0B2C7-D364-EB4E-8566-211B322D35C4}" presName="parentLin" presStyleCnt="0"/>
      <dgm:spPr/>
    </dgm:pt>
    <dgm:pt modelId="{B8775749-DE8D-CA4E-A3B5-7133648D584A}" type="pres">
      <dgm:prSet presAssocID="{1CA0B2C7-D364-EB4E-8566-211B322D35C4}" presName="parentLeftMargin" presStyleLbl="node1" presStyleIdx="0" presStyleCnt="6"/>
      <dgm:spPr/>
    </dgm:pt>
    <dgm:pt modelId="{137BAD3C-65ED-8241-A2B1-91D6BA4C2CC1}" type="pres">
      <dgm:prSet presAssocID="{1CA0B2C7-D364-EB4E-8566-211B322D35C4}" presName="parentText" presStyleLbl="node1" presStyleIdx="0" presStyleCnt="6">
        <dgm:presLayoutVars>
          <dgm:chMax val="0"/>
          <dgm:bulletEnabled val="1"/>
        </dgm:presLayoutVars>
      </dgm:prSet>
      <dgm:spPr/>
    </dgm:pt>
    <dgm:pt modelId="{DA2E46D6-C628-7549-96A3-E3E04F16FDB7}" type="pres">
      <dgm:prSet presAssocID="{1CA0B2C7-D364-EB4E-8566-211B322D35C4}" presName="negativeSpace" presStyleCnt="0"/>
      <dgm:spPr/>
    </dgm:pt>
    <dgm:pt modelId="{079D1872-EC71-5D4E-BC52-6FCD75D64B8D}" type="pres">
      <dgm:prSet presAssocID="{1CA0B2C7-D364-EB4E-8566-211B322D35C4}" presName="childText" presStyleLbl="conFgAcc1" presStyleIdx="0" presStyleCnt="6">
        <dgm:presLayoutVars>
          <dgm:bulletEnabled val="1"/>
        </dgm:presLayoutVars>
      </dgm:prSet>
      <dgm:spPr/>
    </dgm:pt>
    <dgm:pt modelId="{977D2F34-4587-BE43-B85D-AD8615FF13E5}" type="pres">
      <dgm:prSet presAssocID="{532D2248-0939-884A-B68D-40F5A1C1E665}" presName="spaceBetweenRectangles" presStyleCnt="0"/>
      <dgm:spPr/>
    </dgm:pt>
    <dgm:pt modelId="{AE2E4D3A-C38C-AF4B-B580-E0758893CC4D}" type="pres">
      <dgm:prSet presAssocID="{D4011EAD-B482-1442-8B4B-B130607B8FD2}" presName="parentLin" presStyleCnt="0"/>
      <dgm:spPr/>
    </dgm:pt>
    <dgm:pt modelId="{5761A84C-1214-4B40-A6C2-2122FEDC38A1}" type="pres">
      <dgm:prSet presAssocID="{D4011EAD-B482-1442-8B4B-B130607B8FD2}" presName="parentLeftMargin" presStyleLbl="node1" presStyleIdx="0" presStyleCnt="6"/>
      <dgm:spPr/>
    </dgm:pt>
    <dgm:pt modelId="{7AA4C0FA-BDE2-2A43-BA00-5DB3192C94A4}" type="pres">
      <dgm:prSet presAssocID="{D4011EAD-B482-1442-8B4B-B130607B8FD2}" presName="parentText" presStyleLbl="node1" presStyleIdx="1" presStyleCnt="6">
        <dgm:presLayoutVars>
          <dgm:chMax val="0"/>
          <dgm:bulletEnabled val="1"/>
        </dgm:presLayoutVars>
      </dgm:prSet>
      <dgm:spPr/>
    </dgm:pt>
    <dgm:pt modelId="{DC9A84B5-AC9F-D349-BCB3-A328C399412A}" type="pres">
      <dgm:prSet presAssocID="{D4011EAD-B482-1442-8B4B-B130607B8FD2}" presName="negativeSpace" presStyleCnt="0"/>
      <dgm:spPr/>
    </dgm:pt>
    <dgm:pt modelId="{D57C5CD4-5B57-2346-8670-B5F76FF5D79C}" type="pres">
      <dgm:prSet presAssocID="{D4011EAD-B482-1442-8B4B-B130607B8FD2}" presName="childText" presStyleLbl="conFgAcc1" presStyleIdx="1" presStyleCnt="6">
        <dgm:presLayoutVars>
          <dgm:bulletEnabled val="1"/>
        </dgm:presLayoutVars>
      </dgm:prSet>
      <dgm:spPr/>
    </dgm:pt>
    <dgm:pt modelId="{788D87E4-D8C0-5543-8A3F-8729706081DC}" type="pres">
      <dgm:prSet presAssocID="{DFB3CB0C-E040-F040-B514-310496E0FF40}" presName="spaceBetweenRectangles" presStyleCnt="0"/>
      <dgm:spPr/>
    </dgm:pt>
    <dgm:pt modelId="{E3BB73C6-6806-0445-8015-294D6A1DDFF8}" type="pres">
      <dgm:prSet presAssocID="{978E46B0-73A5-7647-A777-F46D73073D50}" presName="parentLin" presStyleCnt="0"/>
      <dgm:spPr/>
    </dgm:pt>
    <dgm:pt modelId="{BCBE971C-B26F-E84A-8764-D407E172771E}" type="pres">
      <dgm:prSet presAssocID="{978E46B0-73A5-7647-A777-F46D73073D50}" presName="parentLeftMargin" presStyleLbl="node1" presStyleIdx="1" presStyleCnt="6"/>
      <dgm:spPr/>
    </dgm:pt>
    <dgm:pt modelId="{1CAA8695-D547-0643-87C7-1C84AB9908A0}" type="pres">
      <dgm:prSet presAssocID="{978E46B0-73A5-7647-A777-F46D73073D50}" presName="parentText" presStyleLbl="node1" presStyleIdx="2" presStyleCnt="6">
        <dgm:presLayoutVars>
          <dgm:chMax val="0"/>
          <dgm:bulletEnabled val="1"/>
        </dgm:presLayoutVars>
      </dgm:prSet>
      <dgm:spPr/>
    </dgm:pt>
    <dgm:pt modelId="{A8F65423-6B42-A547-A0D2-40BD10204691}" type="pres">
      <dgm:prSet presAssocID="{978E46B0-73A5-7647-A777-F46D73073D50}" presName="negativeSpace" presStyleCnt="0"/>
      <dgm:spPr/>
    </dgm:pt>
    <dgm:pt modelId="{B56916D5-7301-8946-9DF0-DA799E8A8877}" type="pres">
      <dgm:prSet presAssocID="{978E46B0-73A5-7647-A777-F46D73073D50}" presName="childText" presStyleLbl="conFgAcc1" presStyleIdx="2" presStyleCnt="6">
        <dgm:presLayoutVars>
          <dgm:bulletEnabled val="1"/>
        </dgm:presLayoutVars>
      </dgm:prSet>
      <dgm:spPr/>
    </dgm:pt>
    <dgm:pt modelId="{A82F1D63-D927-7647-8536-23E14210B618}" type="pres">
      <dgm:prSet presAssocID="{ADF70D3B-0557-D947-BBAC-E3F1A4536791}" presName="spaceBetweenRectangles" presStyleCnt="0"/>
      <dgm:spPr/>
    </dgm:pt>
    <dgm:pt modelId="{C9EB03E5-4EA4-5540-8A41-A2A628566F3A}" type="pres">
      <dgm:prSet presAssocID="{9A82F347-D234-4944-B180-603731F1F67A}" presName="parentLin" presStyleCnt="0"/>
      <dgm:spPr/>
    </dgm:pt>
    <dgm:pt modelId="{AA4B53C7-35D0-3142-A14F-3B4A619CC346}" type="pres">
      <dgm:prSet presAssocID="{9A82F347-D234-4944-B180-603731F1F67A}" presName="parentLeftMargin" presStyleLbl="node1" presStyleIdx="2" presStyleCnt="6"/>
      <dgm:spPr/>
    </dgm:pt>
    <dgm:pt modelId="{C030D7C3-6D6E-8243-B3EA-BA5670EEE4A7}" type="pres">
      <dgm:prSet presAssocID="{9A82F347-D234-4944-B180-603731F1F67A}" presName="parentText" presStyleLbl="node1" presStyleIdx="3" presStyleCnt="6">
        <dgm:presLayoutVars>
          <dgm:chMax val="0"/>
          <dgm:bulletEnabled val="1"/>
        </dgm:presLayoutVars>
      </dgm:prSet>
      <dgm:spPr/>
    </dgm:pt>
    <dgm:pt modelId="{036E49B5-D0B6-4B49-9111-7C89431FF704}" type="pres">
      <dgm:prSet presAssocID="{9A82F347-D234-4944-B180-603731F1F67A}" presName="negativeSpace" presStyleCnt="0"/>
      <dgm:spPr/>
    </dgm:pt>
    <dgm:pt modelId="{373B7CFC-8F13-F241-86C5-CA13FD10D453}" type="pres">
      <dgm:prSet presAssocID="{9A82F347-D234-4944-B180-603731F1F67A}" presName="childText" presStyleLbl="conFgAcc1" presStyleIdx="3" presStyleCnt="6">
        <dgm:presLayoutVars>
          <dgm:bulletEnabled val="1"/>
        </dgm:presLayoutVars>
      </dgm:prSet>
      <dgm:spPr/>
    </dgm:pt>
    <dgm:pt modelId="{ABF7B94C-C09B-5540-A8BD-71FCB3D2E11C}" type="pres">
      <dgm:prSet presAssocID="{34A33733-5E34-2141-8960-EBBDEB1C7484}" presName="spaceBetweenRectangles" presStyleCnt="0"/>
      <dgm:spPr/>
    </dgm:pt>
    <dgm:pt modelId="{48FFAA31-620D-ED48-9E94-F978DDD52F86}" type="pres">
      <dgm:prSet presAssocID="{E69A41CE-4550-D94C-83D5-9DDA998EAB21}" presName="parentLin" presStyleCnt="0"/>
      <dgm:spPr/>
    </dgm:pt>
    <dgm:pt modelId="{91A9F864-3342-204C-B8DB-0D4BD73925CB}" type="pres">
      <dgm:prSet presAssocID="{E69A41CE-4550-D94C-83D5-9DDA998EAB21}" presName="parentLeftMargin" presStyleLbl="node1" presStyleIdx="3" presStyleCnt="6"/>
      <dgm:spPr/>
    </dgm:pt>
    <dgm:pt modelId="{FCF656F9-5C9B-4E4C-A61A-75988798D98F}" type="pres">
      <dgm:prSet presAssocID="{E69A41CE-4550-D94C-83D5-9DDA998EAB21}" presName="parentText" presStyleLbl="node1" presStyleIdx="4" presStyleCnt="6">
        <dgm:presLayoutVars>
          <dgm:chMax val="0"/>
          <dgm:bulletEnabled val="1"/>
        </dgm:presLayoutVars>
      </dgm:prSet>
      <dgm:spPr/>
    </dgm:pt>
    <dgm:pt modelId="{04E2DCF1-2D51-7B4E-97A4-189A2C2F23AC}" type="pres">
      <dgm:prSet presAssocID="{E69A41CE-4550-D94C-83D5-9DDA998EAB21}" presName="negativeSpace" presStyleCnt="0"/>
      <dgm:spPr/>
    </dgm:pt>
    <dgm:pt modelId="{80EB9095-F3EF-574C-A5BD-D34F8EFDD965}" type="pres">
      <dgm:prSet presAssocID="{E69A41CE-4550-D94C-83D5-9DDA998EAB21}" presName="childText" presStyleLbl="conFgAcc1" presStyleIdx="4" presStyleCnt="6">
        <dgm:presLayoutVars>
          <dgm:bulletEnabled val="1"/>
        </dgm:presLayoutVars>
      </dgm:prSet>
      <dgm:spPr/>
    </dgm:pt>
    <dgm:pt modelId="{BB482E9D-7D25-604A-B1A9-8F7945CA5BF2}" type="pres">
      <dgm:prSet presAssocID="{9A124898-1544-0D48-8135-FE8119FDBB52}" presName="spaceBetweenRectangles" presStyleCnt="0"/>
      <dgm:spPr/>
    </dgm:pt>
    <dgm:pt modelId="{AA4FF665-5A59-244B-92FF-80581BD50CB1}" type="pres">
      <dgm:prSet presAssocID="{7F57BA77-7909-6441-886B-7430B4E3DAD0}" presName="parentLin" presStyleCnt="0"/>
      <dgm:spPr/>
    </dgm:pt>
    <dgm:pt modelId="{2100D0D9-0B5B-6D47-8F93-F01179933851}" type="pres">
      <dgm:prSet presAssocID="{7F57BA77-7909-6441-886B-7430B4E3DAD0}" presName="parentLeftMargin" presStyleLbl="node1" presStyleIdx="4" presStyleCnt="6"/>
      <dgm:spPr/>
    </dgm:pt>
    <dgm:pt modelId="{BF76D1A0-EFDD-5641-97F4-4A8281AB807C}" type="pres">
      <dgm:prSet presAssocID="{7F57BA77-7909-6441-886B-7430B4E3DAD0}" presName="parentText" presStyleLbl="node1" presStyleIdx="5" presStyleCnt="6">
        <dgm:presLayoutVars>
          <dgm:chMax val="0"/>
          <dgm:bulletEnabled val="1"/>
        </dgm:presLayoutVars>
      </dgm:prSet>
      <dgm:spPr/>
    </dgm:pt>
    <dgm:pt modelId="{7F733AFF-F903-0146-86B8-E5E8095A6D1A}" type="pres">
      <dgm:prSet presAssocID="{7F57BA77-7909-6441-886B-7430B4E3DAD0}" presName="negativeSpace" presStyleCnt="0"/>
      <dgm:spPr/>
    </dgm:pt>
    <dgm:pt modelId="{E3F14817-6AE5-D048-86A1-766EED76E395}" type="pres">
      <dgm:prSet presAssocID="{7F57BA77-7909-6441-886B-7430B4E3DAD0}" presName="childText" presStyleLbl="conFgAcc1" presStyleIdx="5" presStyleCnt="6">
        <dgm:presLayoutVars>
          <dgm:bulletEnabled val="1"/>
        </dgm:presLayoutVars>
      </dgm:prSet>
      <dgm:spPr/>
    </dgm:pt>
  </dgm:ptLst>
  <dgm:cxnLst>
    <dgm:cxn modelId="{CA5B4310-5229-0340-A5FD-149F19CB8017}" srcId="{B8B8CE70-71E4-0E4B-BBE4-9700440BAF33}" destId="{D4011EAD-B482-1442-8B4B-B130607B8FD2}" srcOrd="1" destOrd="0" parTransId="{9FDE5CE2-AC1D-E14A-88EC-C8B1DD1AF08D}" sibTransId="{DFB3CB0C-E040-F040-B514-310496E0FF40}"/>
    <dgm:cxn modelId="{A70C0F11-7A61-7F4D-88FF-AA89E08AA3BB}" srcId="{B8B8CE70-71E4-0E4B-BBE4-9700440BAF33}" destId="{1CA0B2C7-D364-EB4E-8566-211B322D35C4}" srcOrd="0" destOrd="0" parTransId="{19E87555-E67A-1D4A-8DE8-7DAF4A7791F2}" sibTransId="{532D2248-0939-884A-B68D-40F5A1C1E665}"/>
    <dgm:cxn modelId="{8F470B17-B2E9-4D43-9E3B-708590384C4C}" type="presOf" srcId="{9A82F347-D234-4944-B180-603731F1F67A}" destId="{C030D7C3-6D6E-8243-B3EA-BA5670EEE4A7}" srcOrd="1" destOrd="0" presId="urn:microsoft.com/office/officeart/2005/8/layout/list1"/>
    <dgm:cxn modelId="{38B51E1C-9B47-B84A-8D8B-B902206D48FC}" type="presOf" srcId="{21D2670C-43E8-DD4C-9255-E231F10A40B1}" destId="{D57C5CD4-5B57-2346-8670-B5F76FF5D79C}" srcOrd="0" destOrd="0" presId="urn:microsoft.com/office/officeart/2005/8/layout/list1"/>
    <dgm:cxn modelId="{98B57E25-83B1-D64F-A92A-3D0C8B9A936B}" type="presOf" srcId="{ACFBD16E-98A2-9E43-85C1-B0B396F9BD5C}" destId="{373B7CFC-8F13-F241-86C5-CA13FD10D453}" srcOrd="0" destOrd="0" presId="urn:microsoft.com/office/officeart/2005/8/layout/list1"/>
    <dgm:cxn modelId="{4BE5D327-0571-B141-93A2-681E6EFED5E5}" srcId="{B8B8CE70-71E4-0E4B-BBE4-9700440BAF33}" destId="{7F57BA77-7909-6441-886B-7430B4E3DAD0}" srcOrd="5" destOrd="0" parTransId="{AD65E24A-7B9F-5745-A101-CFA0450DCC56}" sibTransId="{63A97766-E41A-C34D-BFCD-010F824640C3}"/>
    <dgm:cxn modelId="{4B0C8B2A-47B0-204A-9AB2-09D230D9F4FA}" type="presOf" srcId="{E69A41CE-4550-D94C-83D5-9DDA998EAB21}" destId="{FCF656F9-5C9B-4E4C-A61A-75988798D98F}" srcOrd="1" destOrd="0" presId="urn:microsoft.com/office/officeart/2005/8/layout/list1"/>
    <dgm:cxn modelId="{21C4EF33-F85E-1C4A-8BF5-60DC88C26D96}" srcId="{978E46B0-73A5-7647-A777-F46D73073D50}" destId="{16EBA8C5-1712-0E49-9343-AED4A0268E58}" srcOrd="0" destOrd="0" parTransId="{3DA28B1A-D546-C742-9925-160D085CBA72}" sibTransId="{D34699CB-EF5D-434E-899F-E9E93DC0AD57}"/>
    <dgm:cxn modelId="{BA5DAD37-194B-2A4C-BCDB-7FF875718E6F}" srcId="{D4011EAD-B482-1442-8B4B-B130607B8FD2}" destId="{21D2670C-43E8-DD4C-9255-E231F10A40B1}" srcOrd="0" destOrd="0" parTransId="{99476688-7337-E948-957A-3C13697C6657}" sibTransId="{341AFAC9-EF4B-5D41-AB2F-191F1FC492F4}"/>
    <dgm:cxn modelId="{66695A62-02E3-5842-A71A-9E189D457A47}" type="presOf" srcId="{978E46B0-73A5-7647-A777-F46D73073D50}" destId="{1CAA8695-D547-0643-87C7-1C84AB9908A0}" srcOrd="1" destOrd="0" presId="urn:microsoft.com/office/officeart/2005/8/layout/list1"/>
    <dgm:cxn modelId="{F6A24C43-6D52-CE48-855A-4010B117E172}" type="presOf" srcId="{E69A41CE-4550-D94C-83D5-9DDA998EAB21}" destId="{91A9F864-3342-204C-B8DB-0D4BD73925CB}" srcOrd="0" destOrd="0" presId="urn:microsoft.com/office/officeart/2005/8/layout/list1"/>
    <dgm:cxn modelId="{999BE066-E415-CC4F-84FC-A14365892C5F}" srcId="{7F57BA77-7909-6441-886B-7430B4E3DAD0}" destId="{F1DD652C-BB72-C048-869C-3A5E3F5FE2EC}" srcOrd="0" destOrd="0" parTransId="{7453DA7B-3C0A-834D-AAFA-1E61E01B7346}" sibTransId="{125AEC28-BA87-404C-ABD4-34133AC60C24}"/>
    <dgm:cxn modelId="{0A84316A-1059-6642-ACE6-0A9EFFBA4C9A}" type="presOf" srcId="{7F57BA77-7909-6441-886B-7430B4E3DAD0}" destId="{2100D0D9-0B5B-6D47-8F93-F01179933851}" srcOrd="0" destOrd="0" presId="urn:microsoft.com/office/officeart/2005/8/layout/list1"/>
    <dgm:cxn modelId="{D2E3416A-38F0-3D4B-828D-EA00DEBCDF98}" type="presOf" srcId="{AF4543A3-065B-0046-95D2-447C82A13746}" destId="{079D1872-EC71-5D4E-BC52-6FCD75D64B8D}" srcOrd="0" destOrd="0" presId="urn:microsoft.com/office/officeart/2005/8/layout/list1"/>
    <dgm:cxn modelId="{5267B259-2E71-B643-8ED9-B49F7029B308}" type="presOf" srcId="{978E46B0-73A5-7647-A777-F46D73073D50}" destId="{BCBE971C-B26F-E84A-8764-D407E172771E}" srcOrd="0" destOrd="0" presId="urn:microsoft.com/office/officeart/2005/8/layout/list1"/>
    <dgm:cxn modelId="{05F4D47B-98B4-B44B-86B4-FE79495AFAF1}" type="presOf" srcId="{B8B8CE70-71E4-0E4B-BBE4-9700440BAF33}" destId="{F0A30957-4CBD-C14B-A0E8-5465BB0A403B}" srcOrd="0" destOrd="0" presId="urn:microsoft.com/office/officeart/2005/8/layout/list1"/>
    <dgm:cxn modelId="{65320E89-500E-884E-AF6F-1A555EE1F984}" srcId="{E69A41CE-4550-D94C-83D5-9DDA998EAB21}" destId="{AD76B9E4-EBA3-EA4A-97EA-C38248FFEDF1}" srcOrd="0" destOrd="0" parTransId="{D38F70A4-09CD-FE4A-A752-AC8903E87BDD}" sibTransId="{1FA6FD85-6E46-1347-9F22-8FA64BE8E841}"/>
    <dgm:cxn modelId="{43238A90-2F1B-744C-8D59-39F6C34D5199}" srcId="{B8B8CE70-71E4-0E4B-BBE4-9700440BAF33}" destId="{9A82F347-D234-4944-B180-603731F1F67A}" srcOrd="3" destOrd="0" parTransId="{C351E6CB-93D5-FE46-A1DD-F1CF196D4F82}" sibTransId="{34A33733-5E34-2141-8960-EBBDEB1C7484}"/>
    <dgm:cxn modelId="{57C68C97-3C2A-6D43-ACDD-F89CC66DF22D}" srcId="{1CA0B2C7-D364-EB4E-8566-211B322D35C4}" destId="{AF4543A3-065B-0046-95D2-447C82A13746}" srcOrd="0" destOrd="0" parTransId="{4203B8A1-9F29-A146-8D0E-6BA0846E11D1}" sibTransId="{97296EA2-B396-2646-AD49-3F5DE94911EF}"/>
    <dgm:cxn modelId="{0D02759A-8893-A948-A334-6FD312CF67D3}" type="presOf" srcId="{D4011EAD-B482-1442-8B4B-B130607B8FD2}" destId="{5761A84C-1214-4B40-A6C2-2122FEDC38A1}" srcOrd="0" destOrd="0" presId="urn:microsoft.com/office/officeart/2005/8/layout/list1"/>
    <dgm:cxn modelId="{5ACB4CB6-9E55-1D45-BD24-8D224DD16607}" srcId="{B8B8CE70-71E4-0E4B-BBE4-9700440BAF33}" destId="{978E46B0-73A5-7647-A777-F46D73073D50}" srcOrd="2" destOrd="0" parTransId="{B987031B-E1D6-0746-B2A8-F499CCDD507F}" sibTransId="{ADF70D3B-0557-D947-BBAC-E3F1A4536791}"/>
    <dgm:cxn modelId="{5DFC83C7-8636-3B45-A2FA-5FF9DE2A8DB5}" type="presOf" srcId="{1CA0B2C7-D364-EB4E-8566-211B322D35C4}" destId="{137BAD3C-65ED-8241-A2B1-91D6BA4C2CC1}" srcOrd="1" destOrd="0" presId="urn:microsoft.com/office/officeart/2005/8/layout/list1"/>
    <dgm:cxn modelId="{1BFCACCE-2DAE-3C43-91C8-744391465709}" type="presOf" srcId="{1CA0B2C7-D364-EB4E-8566-211B322D35C4}" destId="{B8775749-DE8D-CA4E-A3B5-7133648D584A}" srcOrd="0" destOrd="0" presId="urn:microsoft.com/office/officeart/2005/8/layout/list1"/>
    <dgm:cxn modelId="{12DC53D6-0763-CE41-BA65-B03F1BDBCB07}" type="presOf" srcId="{D4011EAD-B482-1442-8B4B-B130607B8FD2}" destId="{7AA4C0FA-BDE2-2A43-BA00-5DB3192C94A4}" srcOrd="1" destOrd="0" presId="urn:microsoft.com/office/officeart/2005/8/layout/list1"/>
    <dgm:cxn modelId="{B58E14D7-E189-3540-846C-1EACDA904081}" srcId="{B8B8CE70-71E4-0E4B-BBE4-9700440BAF33}" destId="{E69A41CE-4550-D94C-83D5-9DDA998EAB21}" srcOrd="4" destOrd="0" parTransId="{3D4C61D1-9563-AE4B-BDA8-AC13BC217612}" sibTransId="{9A124898-1544-0D48-8135-FE8119FDBB52}"/>
    <dgm:cxn modelId="{8012BCDB-341D-B742-9BCF-DE496A0533C4}" srcId="{9A82F347-D234-4944-B180-603731F1F67A}" destId="{ACFBD16E-98A2-9E43-85C1-B0B396F9BD5C}" srcOrd="0" destOrd="0" parTransId="{690684C2-9ACF-9D40-B89E-DC11A835759E}" sibTransId="{8D3C4258-081B-3743-ABA3-9E7A25AB0E06}"/>
    <dgm:cxn modelId="{4E5CFBDE-1C89-AB46-B9EA-B26318E2ECB9}" type="presOf" srcId="{F1DD652C-BB72-C048-869C-3A5E3F5FE2EC}" destId="{E3F14817-6AE5-D048-86A1-766EED76E395}" srcOrd="0" destOrd="0" presId="urn:microsoft.com/office/officeart/2005/8/layout/list1"/>
    <dgm:cxn modelId="{BDADB2EB-D16B-5B47-A867-011DFEF115B8}" type="presOf" srcId="{16EBA8C5-1712-0E49-9343-AED4A0268E58}" destId="{B56916D5-7301-8946-9DF0-DA799E8A8877}" srcOrd="0" destOrd="0" presId="urn:microsoft.com/office/officeart/2005/8/layout/list1"/>
    <dgm:cxn modelId="{ECC470F6-29F5-B54F-9B51-BA655764CC9A}" type="presOf" srcId="{7F57BA77-7909-6441-886B-7430B4E3DAD0}" destId="{BF76D1A0-EFDD-5641-97F4-4A8281AB807C}" srcOrd="1" destOrd="0" presId="urn:microsoft.com/office/officeart/2005/8/layout/list1"/>
    <dgm:cxn modelId="{2462E1F7-401E-914C-BD4A-1B9CF6BAB620}" type="presOf" srcId="{AD76B9E4-EBA3-EA4A-97EA-C38248FFEDF1}" destId="{80EB9095-F3EF-574C-A5BD-D34F8EFDD965}" srcOrd="0" destOrd="0" presId="urn:microsoft.com/office/officeart/2005/8/layout/list1"/>
    <dgm:cxn modelId="{4004D0FB-2031-374F-8014-37CA81A3680B}" type="presOf" srcId="{9A82F347-D234-4944-B180-603731F1F67A}" destId="{AA4B53C7-35D0-3142-A14F-3B4A619CC346}" srcOrd="0" destOrd="0" presId="urn:microsoft.com/office/officeart/2005/8/layout/list1"/>
    <dgm:cxn modelId="{902656E1-D8D9-F64E-B777-F6A00AD4563A}" type="presParOf" srcId="{F0A30957-4CBD-C14B-A0E8-5465BB0A403B}" destId="{CE7639C1-800D-C14E-940A-E7A0152A9F61}" srcOrd="0" destOrd="0" presId="urn:microsoft.com/office/officeart/2005/8/layout/list1"/>
    <dgm:cxn modelId="{995BA49F-7D1E-444D-9749-49F8E70486A5}" type="presParOf" srcId="{CE7639C1-800D-C14E-940A-E7A0152A9F61}" destId="{B8775749-DE8D-CA4E-A3B5-7133648D584A}" srcOrd="0" destOrd="0" presId="urn:microsoft.com/office/officeart/2005/8/layout/list1"/>
    <dgm:cxn modelId="{5956AC35-6195-A143-9579-4B8D293B9942}" type="presParOf" srcId="{CE7639C1-800D-C14E-940A-E7A0152A9F61}" destId="{137BAD3C-65ED-8241-A2B1-91D6BA4C2CC1}" srcOrd="1" destOrd="0" presId="urn:microsoft.com/office/officeart/2005/8/layout/list1"/>
    <dgm:cxn modelId="{C9AD8A5C-D9BF-D447-AAE3-51F80BBFAAAB}" type="presParOf" srcId="{F0A30957-4CBD-C14B-A0E8-5465BB0A403B}" destId="{DA2E46D6-C628-7549-96A3-E3E04F16FDB7}" srcOrd="1" destOrd="0" presId="urn:microsoft.com/office/officeart/2005/8/layout/list1"/>
    <dgm:cxn modelId="{A26FF9BA-890C-9C42-8A26-848D58D1FF50}" type="presParOf" srcId="{F0A30957-4CBD-C14B-A0E8-5465BB0A403B}" destId="{079D1872-EC71-5D4E-BC52-6FCD75D64B8D}" srcOrd="2" destOrd="0" presId="urn:microsoft.com/office/officeart/2005/8/layout/list1"/>
    <dgm:cxn modelId="{9439EE66-0B3F-2443-A5D4-757F8CF0286B}" type="presParOf" srcId="{F0A30957-4CBD-C14B-A0E8-5465BB0A403B}" destId="{977D2F34-4587-BE43-B85D-AD8615FF13E5}" srcOrd="3" destOrd="0" presId="urn:microsoft.com/office/officeart/2005/8/layout/list1"/>
    <dgm:cxn modelId="{9E8AC428-B402-B846-8CB1-6FEC5E9C89F2}" type="presParOf" srcId="{F0A30957-4CBD-C14B-A0E8-5465BB0A403B}" destId="{AE2E4D3A-C38C-AF4B-B580-E0758893CC4D}" srcOrd="4" destOrd="0" presId="urn:microsoft.com/office/officeart/2005/8/layout/list1"/>
    <dgm:cxn modelId="{2B95E057-86BF-524E-93F3-A378A9A253CC}" type="presParOf" srcId="{AE2E4D3A-C38C-AF4B-B580-E0758893CC4D}" destId="{5761A84C-1214-4B40-A6C2-2122FEDC38A1}" srcOrd="0" destOrd="0" presId="urn:microsoft.com/office/officeart/2005/8/layout/list1"/>
    <dgm:cxn modelId="{9C447EF2-9D73-5049-8716-E0A38ED491F1}" type="presParOf" srcId="{AE2E4D3A-C38C-AF4B-B580-E0758893CC4D}" destId="{7AA4C0FA-BDE2-2A43-BA00-5DB3192C94A4}" srcOrd="1" destOrd="0" presId="urn:microsoft.com/office/officeart/2005/8/layout/list1"/>
    <dgm:cxn modelId="{04C24C59-8D9E-FE40-A8AD-89D659123CD0}" type="presParOf" srcId="{F0A30957-4CBD-C14B-A0E8-5465BB0A403B}" destId="{DC9A84B5-AC9F-D349-BCB3-A328C399412A}" srcOrd="5" destOrd="0" presId="urn:microsoft.com/office/officeart/2005/8/layout/list1"/>
    <dgm:cxn modelId="{44BE9EE1-5D80-4949-BD9E-19EFFF7DD136}" type="presParOf" srcId="{F0A30957-4CBD-C14B-A0E8-5465BB0A403B}" destId="{D57C5CD4-5B57-2346-8670-B5F76FF5D79C}" srcOrd="6" destOrd="0" presId="urn:microsoft.com/office/officeart/2005/8/layout/list1"/>
    <dgm:cxn modelId="{121447F4-1E92-8441-83CE-CB86957F917A}" type="presParOf" srcId="{F0A30957-4CBD-C14B-A0E8-5465BB0A403B}" destId="{788D87E4-D8C0-5543-8A3F-8729706081DC}" srcOrd="7" destOrd="0" presId="urn:microsoft.com/office/officeart/2005/8/layout/list1"/>
    <dgm:cxn modelId="{7E3AC289-81DC-F04F-8493-58F16EE7720C}" type="presParOf" srcId="{F0A30957-4CBD-C14B-A0E8-5465BB0A403B}" destId="{E3BB73C6-6806-0445-8015-294D6A1DDFF8}" srcOrd="8" destOrd="0" presId="urn:microsoft.com/office/officeart/2005/8/layout/list1"/>
    <dgm:cxn modelId="{235D304A-321F-6142-B391-939E5F8E2404}" type="presParOf" srcId="{E3BB73C6-6806-0445-8015-294D6A1DDFF8}" destId="{BCBE971C-B26F-E84A-8764-D407E172771E}" srcOrd="0" destOrd="0" presId="urn:microsoft.com/office/officeart/2005/8/layout/list1"/>
    <dgm:cxn modelId="{B2FC4161-9E8E-0046-BBD2-204085089371}" type="presParOf" srcId="{E3BB73C6-6806-0445-8015-294D6A1DDFF8}" destId="{1CAA8695-D547-0643-87C7-1C84AB9908A0}" srcOrd="1" destOrd="0" presId="urn:microsoft.com/office/officeart/2005/8/layout/list1"/>
    <dgm:cxn modelId="{86305B6A-27A8-2E40-B836-714845E2F556}" type="presParOf" srcId="{F0A30957-4CBD-C14B-A0E8-5465BB0A403B}" destId="{A8F65423-6B42-A547-A0D2-40BD10204691}" srcOrd="9" destOrd="0" presId="urn:microsoft.com/office/officeart/2005/8/layout/list1"/>
    <dgm:cxn modelId="{798D81C8-39BB-204F-A6F6-4D1134CE8D59}" type="presParOf" srcId="{F0A30957-4CBD-C14B-A0E8-5465BB0A403B}" destId="{B56916D5-7301-8946-9DF0-DA799E8A8877}" srcOrd="10" destOrd="0" presId="urn:microsoft.com/office/officeart/2005/8/layout/list1"/>
    <dgm:cxn modelId="{59C76434-D68C-1F4F-A29D-447C7FC3831B}" type="presParOf" srcId="{F0A30957-4CBD-C14B-A0E8-5465BB0A403B}" destId="{A82F1D63-D927-7647-8536-23E14210B618}" srcOrd="11" destOrd="0" presId="urn:microsoft.com/office/officeart/2005/8/layout/list1"/>
    <dgm:cxn modelId="{5CE82394-05B5-484B-A3E8-C838A0FE6704}" type="presParOf" srcId="{F0A30957-4CBD-C14B-A0E8-5465BB0A403B}" destId="{C9EB03E5-4EA4-5540-8A41-A2A628566F3A}" srcOrd="12" destOrd="0" presId="urn:microsoft.com/office/officeart/2005/8/layout/list1"/>
    <dgm:cxn modelId="{BCA7119C-A505-A245-9075-3E53D04DE304}" type="presParOf" srcId="{C9EB03E5-4EA4-5540-8A41-A2A628566F3A}" destId="{AA4B53C7-35D0-3142-A14F-3B4A619CC346}" srcOrd="0" destOrd="0" presId="urn:microsoft.com/office/officeart/2005/8/layout/list1"/>
    <dgm:cxn modelId="{C527DEA8-B889-6440-87FB-5F00CC947CBF}" type="presParOf" srcId="{C9EB03E5-4EA4-5540-8A41-A2A628566F3A}" destId="{C030D7C3-6D6E-8243-B3EA-BA5670EEE4A7}" srcOrd="1" destOrd="0" presId="urn:microsoft.com/office/officeart/2005/8/layout/list1"/>
    <dgm:cxn modelId="{D538287E-6D4A-3849-9F4E-005985499C01}" type="presParOf" srcId="{F0A30957-4CBD-C14B-A0E8-5465BB0A403B}" destId="{036E49B5-D0B6-4B49-9111-7C89431FF704}" srcOrd="13" destOrd="0" presId="urn:microsoft.com/office/officeart/2005/8/layout/list1"/>
    <dgm:cxn modelId="{255F8893-5720-5143-85EF-8B51CE551B6F}" type="presParOf" srcId="{F0A30957-4CBD-C14B-A0E8-5465BB0A403B}" destId="{373B7CFC-8F13-F241-86C5-CA13FD10D453}" srcOrd="14" destOrd="0" presId="urn:microsoft.com/office/officeart/2005/8/layout/list1"/>
    <dgm:cxn modelId="{8C719F06-1987-5C4F-9B81-521627E94010}" type="presParOf" srcId="{F0A30957-4CBD-C14B-A0E8-5465BB0A403B}" destId="{ABF7B94C-C09B-5540-A8BD-71FCB3D2E11C}" srcOrd="15" destOrd="0" presId="urn:microsoft.com/office/officeart/2005/8/layout/list1"/>
    <dgm:cxn modelId="{AB9DC9F9-3072-A149-8576-11A0420D9C35}" type="presParOf" srcId="{F0A30957-4CBD-C14B-A0E8-5465BB0A403B}" destId="{48FFAA31-620D-ED48-9E94-F978DDD52F86}" srcOrd="16" destOrd="0" presId="urn:microsoft.com/office/officeart/2005/8/layout/list1"/>
    <dgm:cxn modelId="{56D586B1-12A1-7148-AAF7-15D78959B8ED}" type="presParOf" srcId="{48FFAA31-620D-ED48-9E94-F978DDD52F86}" destId="{91A9F864-3342-204C-B8DB-0D4BD73925CB}" srcOrd="0" destOrd="0" presId="urn:microsoft.com/office/officeart/2005/8/layout/list1"/>
    <dgm:cxn modelId="{0CCAFE79-F2F4-734A-B59B-405A65A99AAD}" type="presParOf" srcId="{48FFAA31-620D-ED48-9E94-F978DDD52F86}" destId="{FCF656F9-5C9B-4E4C-A61A-75988798D98F}" srcOrd="1" destOrd="0" presId="urn:microsoft.com/office/officeart/2005/8/layout/list1"/>
    <dgm:cxn modelId="{4E7DE2AB-3EBE-D745-B756-7EC314CD028D}" type="presParOf" srcId="{F0A30957-4CBD-C14B-A0E8-5465BB0A403B}" destId="{04E2DCF1-2D51-7B4E-97A4-189A2C2F23AC}" srcOrd="17" destOrd="0" presId="urn:microsoft.com/office/officeart/2005/8/layout/list1"/>
    <dgm:cxn modelId="{9984E484-CB26-A148-B8B9-1DC55A184066}" type="presParOf" srcId="{F0A30957-4CBD-C14B-A0E8-5465BB0A403B}" destId="{80EB9095-F3EF-574C-A5BD-D34F8EFDD965}" srcOrd="18" destOrd="0" presId="urn:microsoft.com/office/officeart/2005/8/layout/list1"/>
    <dgm:cxn modelId="{0AA428DF-B073-094A-A8EF-15AAF12D1A2C}" type="presParOf" srcId="{F0A30957-4CBD-C14B-A0E8-5465BB0A403B}" destId="{BB482E9D-7D25-604A-B1A9-8F7945CA5BF2}" srcOrd="19" destOrd="0" presId="urn:microsoft.com/office/officeart/2005/8/layout/list1"/>
    <dgm:cxn modelId="{37CBE7FC-92DC-1D4B-91E0-47701655039E}" type="presParOf" srcId="{F0A30957-4CBD-C14B-A0E8-5465BB0A403B}" destId="{AA4FF665-5A59-244B-92FF-80581BD50CB1}" srcOrd="20" destOrd="0" presId="urn:microsoft.com/office/officeart/2005/8/layout/list1"/>
    <dgm:cxn modelId="{110887D9-7DAC-2D4F-9E20-D14A0AB297F8}" type="presParOf" srcId="{AA4FF665-5A59-244B-92FF-80581BD50CB1}" destId="{2100D0D9-0B5B-6D47-8F93-F01179933851}" srcOrd="0" destOrd="0" presId="urn:microsoft.com/office/officeart/2005/8/layout/list1"/>
    <dgm:cxn modelId="{D6A73B8A-9DE8-F644-BDA5-2708D50EA76B}" type="presParOf" srcId="{AA4FF665-5A59-244B-92FF-80581BD50CB1}" destId="{BF76D1A0-EFDD-5641-97F4-4A8281AB807C}" srcOrd="1" destOrd="0" presId="urn:microsoft.com/office/officeart/2005/8/layout/list1"/>
    <dgm:cxn modelId="{78805936-41E6-EC4E-8946-38105E26FF0E}" type="presParOf" srcId="{F0A30957-4CBD-C14B-A0E8-5465BB0A403B}" destId="{7F733AFF-F903-0146-86B8-E5E8095A6D1A}" srcOrd="21" destOrd="0" presId="urn:microsoft.com/office/officeart/2005/8/layout/list1"/>
    <dgm:cxn modelId="{5F4F7549-897C-1045-B44D-91F58C58F2A0}" type="presParOf" srcId="{F0A30957-4CBD-C14B-A0E8-5465BB0A403B}" destId="{E3F14817-6AE5-D048-86A1-766EED76E39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D1872-EC71-5D4E-BC52-6FCD75D64B8D}">
      <dsp:nvSpPr>
        <dsp:cNvPr id="0" name=""/>
        <dsp:cNvSpPr/>
      </dsp:nvSpPr>
      <dsp:spPr>
        <a:xfrm>
          <a:off x="0" y="230004"/>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Most Acids Involved with wine or Non -Volatile Acids</a:t>
          </a:r>
          <a:endParaRPr lang="en-GB" sz="1000" kern="1200" dirty="0"/>
        </a:p>
      </dsp:txBody>
      <dsp:txXfrm>
        <a:off x="0" y="230004"/>
        <a:ext cx="7571699" cy="417375"/>
      </dsp:txXfrm>
    </dsp:sp>
    <dsp:sp modelId="{137BAD3C-65ED-8241-A2B1-91D6BA4C2CC1}">
      <dsp:nvSpPr>
        <dsp:cNvPr id="0" name=""/>
        <dsp:cNvSpPr/>
      </dsp:nvSpPr>
      <dsp:spPr>
        <a:xfrm>
          <a:off x="378584" y="82404"/>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Fixed Acidity</a:t>
          </a:r>
          <a:endParaRPr lang="en-GB" sz="1000" kern="1200" dirty="0"/>
        </a:p>
      </dsp:txBody>
      <dsp:txXfrm>
        <a:off x="392994" y="96814"/>
        <a:ext cx="5271369" cy="266380"/>
      </dsp:txXfrm>
    </dsp:sp>
    <dsp:sp modelId="{D57C5CD4-5B57-2346-8670-B5F76FF5D79C}">
      <dsp:nvSpPr>
        <dsp:cNvPr id="0" name=""/>
        <dsp:cNvSpPr/>
      </dsp:nvSpPr>
      <dsp:spPr>
        <a:xfrm>
          <a:off x="0" y="848979"/>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Amount of acetic acid in wine which at high levels can lead to unpleasant taste</a:t>
          </a:r>
          <a:endParaRPr lang="en-GB" sz="1000" kern="1200" dirty="0"/>
        </a:p>
      </dsp:txBody>
      <dsp:txXfrm>
        <a:off x="0" y="848979"/>
        <a:ext cx="7571699" cy="417375"/>
      </dsp:txXfrm>
    </dsp:sp>
    <dsp:sp modelId="{7AA4C0FA-BDE2-2A43-BA00-5DB3192C94A4}">
      <dsp:nvSpPr>
        <dsp:cNvPr id="0" name=""/>
        <dsp:cNvSpPr/>
      </dsp:nvSpPr>
      <dsp:spPr>
        <a:xfrm>
          <a:off x="378584" y="701379"/>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Volatile Acidity</a:t>
          </a:r>
          <a:endParaRPr lang="en-GB" sz="1000" kern="1200" dirty="0"/>
        </a:p>
      </dsp:txBody>
      <dsp:txXfrm>
        <a:off x="392994" y="715789"/>
        <a:ext cx="5271369" cy="266380"/>
      </dsp:txXfrm>
    </dsp:sp>
    <dsp:sp modelId="{B56916D5-7301-8946-9DF0-DA799E8A8877}">
      <dsp:nvSpPr>
        <dsp:cNvPr id="0" name=""/>
        <dsp:cNvSpPr/>
      </dsp:nvSpPr>
      <dsp:spPr>
        <a:xfrm>
          <a:off x="0" y="1467954"/>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Adds freshness and </a:t>
          </a:r>
          <a:r>
            <a:rPr lang="en-US" sz="1000" kern="1200" dirty="0" err="1"/>
            <a:t>Flavour</a:t>
          </a:r>
          <a:r>
            <a:rPr lang="en-US" sz="1000" kern="1200" dirty="0"/>
            <a:t> to Wine</a:t>
          </a:r>
          <a:endParaRPr lang="en-GB" sz="1000" kern="1200" dirty="0"/>
        </a:p>
      </dsp:txBody>
      <dsp:txXfrm>
        <a:off x="0" y="1467954"/>
        <a:ext cx="7571699" cy="417375"/>
      </dsp:txXfrm>
    </dsp:sp>
    <dsp:sp modelId="{1CAA8695-D547-0643-87C7-1C84AB9908A0}">
      <dsp:nvSpPr>
        <dsp:cNvPr id="0" name=""/>
        <dsp:cNvSpPr/>
      </dsp:nvSpPr>
      <dsp:spPr>
        <a:xfrm>
          <a:off x="378584" y="1320354"/>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Citric Acid</a:t>
          </a:r>
          <a:endParaRPr lang="en-GB" sz="1000" kern="1200" dirty="0"/>
        </a:p>
      </dsp:txBody>
      <dsp:txXfrm>
        <a:off x="392994" y="1334764"/>
        <a:ext cx="5271369" cy="266380"/>
      </dsp:txXfrm>
    </dsp:sp>
    <dsp:sp modelId="{373B7CFC-8F13-F241-86C5-CA13FD10D453}">
      <dsp:nvSpPr>
        <dsp:cNvPr id="0" name=""/>
        <dsp:cNvSpPr/>
      </dsp:nvSpPr>
      <dsp:spPr>
        <a:xfrm>
          <a:off x="0" y="2086930"/>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Remaining Sugar after Fermentation Stops</a:t>
          </a:r>
          <a:endParaRPr lang="en-GB" sz="1000" kern="1200" dirty="0"/>
        </a:p>
      </dsp:txBody>
      <dsp:txXfrm>
        <a:off x="0" y="2086930"/>
        <a:ext cx="7571699" cy="417375"/>
      </dsp:txXfrm>
    </dsp:sp>
    <dsp:sp modelId="{C030D7C3-6D6E-8243-B3EA-BA5670EEE4A7}">
      <dsp:nvSpPr>
        <dsp:cNvPr id="0" name=""/>
        <dsp:cNvSpPr/>
      </dsp:nvSpPr>
      <dsp:spPr>
        <a:xfrm>
          <a:off x="378584" y="1939329"/>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Residual Sugar</a:t>
          </a:r>
          <a:endParaRPr lang="en-GB" sz="1000" kern="1200" dirty="0"/>
        </a:p>
      </dsp:txBody>
      <dsp:txXfrm>
        <a:off x="392994" y="1953739"/>
        <a:ext cx="5271369" cy="266380"/>
      </dsp:txXfrm>
    </dsp:sp>
    <dsp:sp modelId="{80EB9095-F3EF-574C-A5BD-D34F8EFDD965}">
      <dsp:nvSpPr>
        <dsp:cNvPr id="0" name=""/>
        <dsp:cNvSpPr/>
      </dsp:nvSpPr>
      <dsp:spPr>
        <a:xfrm>
          <a:off x="0" y="2705905"/>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The amount of Salt in th Wine</a:t>
          </a:r>
          <a:endParaRPr lang="en-GB" sz="1000" kern="1200" dirty="0"/>
        </a:p>
      </dsp:txBody>
      <dsp:txXfrm>
        <a:off x="0" y="2705905"/>
        <a:ext cx="7571699" cy="417375"/>
      </dsp:txXfrm>
    </dsp:sp>
    <dsp:sp modelId="{FCF656F9-5C9B-4E4C-A61A-75988798D98F}">
      <dsp:nvSpPr>
        <dsp:cNvPr id="0" name=""/>
        <dsp:cNvSpPr/>
      </dsp:nvSpPr>
      <dsp:spPr>
        <a:xfrm>
          <a:off x="378584" y="2558304"/>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Chlorides</a:t>
          </a:r>
          <a:endParaRPr lang="en-GB" sz="1000" kern="1200" dirty="0"/>
        </a:p>
      </dsp:txBody>
      <dsp:txXfrm>
        <a:off x="392994" y="2572714"/>
        <a:ext cx="5271369" cy="266380"/>
      </dsp:txXfrm>
    </dsp:sp>
    <dsp:sp modelId="{E3F14817-6AE5-D048-86A1-766EED76E395}">
      <dsp:nvSpPr>
        <dsp:cNvPr id="0" name=""/>
        <dsp:cNvSpPr/>
      </dsp:nvSpPr>
      <dsp:spPr>
        <a:xfrm>
          <a:off x="0" y="3324880"/>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Depemds on Alcohol &amp; Sugar</a:t>
          </a:r>
          <a:endParaRPr lang="en-GB" sz="1000" kern="1200" dirty="0"/>
        </a:p>
      </dsp:txBody>
      <dsp:txXfrm>
        <a:off x="0" y="3324880"/>
        <a:ext cx="7571699" cy="417375"/>
      </dsp:txXfrm>
    </dsp:sp>
    <dsp:sp modelId="{BF76D1A0-EFDD-5641-97F4-4A8281AB807C}">
      <dsp:nvSpPr>
        <dsp:cNvPr id="0" name=""/>
        <dsp:cNvSpPr/>
      </dsp:nvSpPr>
      <dsp:spPr>
        <a:xfrm>
          <a:off x="378584" y="3177280"/>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Density</a:t>
          </a:r>
          <a:endParaRPr lang="en-GB" sz="1000" kern="1200" dirty="0"/>
        </a:p>
      </dsp:txBody>
      <dsp:txXfrm>
        <a:off x="392994" y="3191690"/>
        <a:ext cx="5271369"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D1872-EC71-5D4E-BC52-6FCD75D64B8D}">
      <dsp:nvSpPr>
        <dsp:cNvPr id="0" name=""/>
        <dsp:cNvSpPr/>
      </dsp:nvSpPr>
      <dsp:spPr>
        <a:xfrm>
          <a:off x="0" y="230004"/>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Prevents microbial growth &amp; Oxidation of Wine</a:t>
          </a:r>
          <a:endParaRPr lang="en-GB" sz="1000" kern="1200" dirty="0"/>
        </a:p>
      </dsp:txBody>
      <dsp:txXfrm>
        <a:off x="0" y="230004"/>
        <a:ext cx="7571699" cy="417375"/>
      </dsp:txXfrm>
    </dsp:sp>
    <dsp:sp modelId="{137BAD3C-65ED-8241-A2B1-91D6BA4C2CC1}">
      <dsp:nvSpPr>
        <dsp:cNvPr id="0" name=""/>
        <dsp:cNvSpPr/>
      </dsp:nvSpPr>
      <dsp:spPr>
        <a:xfrm>
          <a:off x="378584" y="82404"/>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Total SO2</a:t>
          </a:r>
          <a:endParaRPr lang="en-GB" sz="1000" kern="1200" dirty="0"/>
        </a:p>
      </dsp:txBody>
      <dsp:txXfrm>
        <a:off x="392994" y="96814"/>
        <a:ext cx="5271369" cy="266380"/>
      </dsp:txXfrm>
    </dsp:sp>
    <dsp:sp modelId="{D57C5CD4-5B57-2346-8670-B5F76FF5D79C}">
      <dsp:nvSpPr>
        <dsp:cNvPr id="0" name=""/>
        <dsp:cNvSpPr/>
      </dsp:nvSpPr>
      <dsp:spPr>
        <a:xfrm>
          <a:off x="0" y="848979"/>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Above 50 ppm becomes evident in nose and taste</a:t>
          </a:r>
          <a:endParaRPr lang="en-GB" sz="1000" kern="1200" dirty="0"/>
        </a:p>
      </dsp:txBody>
      <dsp:txXfrm>
        <a:off x="0" y="848979"/>
        <a:ext cx="7571699" cy="417375"/>
      </dsp:txXfrm>
    </dsp:sp>
    <dsp:sp modelId="{7AA4C0FA-BDE2-2A43-BA00-5DB3192C94A4}">
      <dsp:nvSpPr>
        <dsp:cNvPr id="0" name=""/>
        <dsp:cNvSpPr/>
      </dsp:nvSpPr>
      <dsp:spPr>
        <a:xfrm>
          <a:off x="378584" y="701379"/>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Free SO2</a:t>
          </a:r>
          <a:endParaRPr lang="en-GB" sz="1000" kern="1200" dirty="0"/>
        </a:p>
      </dsp:txBody>
      <dsp:txXfrm>
        <a:off x="392994" y="715789"/>
        <a:ext cx="5271369" cy="266380"/>
      </dsp:txXfrm>
    </dsp:sp>
    <dsp:sp modelId="{B56916D5-7301-8946-9DF0-DA799E8A8877}">
      <dsp:nvSpPr>
        <dsp:cNvPr id="0" name=""/>
        <dsp:cNvSpPr/>
      </dsp:nvSpPr>
      <dsp:spPr>
        <a:xfrm>
          <a:off x="0" y="1467954"/>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Additive that contributes to SO2</a:t>
          </a:r>
          <a:endParaRPr lang="en-GB" sz="1000" kern="1200" dirty="0"/>
        </a:p>
      </dsp:txBody>
      <dsp:txXfrm>
        <a:off x="0" y="1467954"/>
        <a:ext cx="7571699" cy="417375"/>
      </dsp:txXfrm>
    </dsp:sp>
    <dsp:sp modelId="{1CAA8695-D547-0643-87C7-1C84AB9908A0}">
      <dsp:nvSpPr>
        <dsp:cNvPr id="0" name=""/>
        <dsp:cNvSpPr/>
      </dsp:nvSpPr>
      <dsp:spPr>
        <a:xfrm>
          <a:off x="378584" y="1320354"/>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err="1"/>
            <a:t>Sulphates</a:t>
          </a:r>
          <a:endParaRPr lang="en-GB" sz="1000" kern="1200" dirty="0"/>
        </a:p>
      </dsp:txBody>
      <dsp:txXfrm>
        <a:off x="392994" y="1334764"/>
        <a:ext cx="5271369" cy="266380"/>
      </dsp:txXfrm>
    </dsp:sp>
    <dsp:sp modelId="{373B7CFC-8F13-F241-86C5-CA13FD10D453}">
      <dsp:nvSpPr>
        <dsp:cNvPr id="0" name=""/>
        <dsp:cNvSpPr/>
      </dsp:nvSpPr>
      <dsp:spPr>
        <a:xfrm>
          <a:off x="0" y="2086930"/>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Describes how Acidic or Basic the Wine is</a:t>
          </a:r>
          <a:endParaRPr lang="en-GB" sz="1000" kern="1200" dirty="0"/>
        </a:p>
      </dsp:txBody>
      <dsp:txXfrm>
        <a:off x="0" y="2086930"/>
        <a:ext cx="7571699" cy="417375"/>
      </dsp:txXfrm>
    </dsp:sp>
    <dsp:sp modelId="{C030D7C3-6D6E-8243-B3EA-BA5670EEE4A7}">
      <dsp:nvSpPr>
        <dsp:cNvPr id="0" name=""/>
        <dsp:cNvSpPr/>
      </dsp:nvSpPr>
      <dsp:spPr>
        <a:xfrm>
          <a:off x="378584" y="1939329"/>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a:t>pH</a:t>
          </a:r>
          <a:endParaRPr lang="en-GB" sz="1000" kern="1200" dirty="0"/>
        </a:p>
      </dsp:txBody>
      <dsp:txXfrm>
        <a:off x="392994" y="1953739"/>
        <a:ext cx="5271369" cy="266380"/>
      </dsp:txXfrm>
    </dsp:sp>
    <dsp:sp modelId="{80EB9095-F3EF-574C-A5BD-D34F8EFDD965}">
      <dsp:nvSpPr>
        <dsp:cNvPr id="0" name=""/>
        <dsp:cNvSpPr/>
      </dsp:nvSpPr>
      <dsp:spPr>
        <a:xfrm>
          <a:off x="0" y="2705905"/>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Content of Alcohol in Wine</a:t>
          </a:r>
          <a:endParaRPr lang="en-GB" sz="1000" kern="1200" dirty="0"/>
        </a:p>
      </dsp:txBody>
      <dsp:txXfrm>
        <a:off x="0" y="2705905"/>
        <a:ext cx="7571699" cy="417375"/>
      </dsp:txXfrm>
    </dsp:sp>
    <dsp:sp modelId="{FCF656F9-5C9B-4E4C-A61A-75988798D98F}">
      <dsp:nvSpPr>
        <dsp:cNvPr id="0" name=""/>
        <dsp:cNvSpPr/>
      </dsp:nvSpPr>
      <dsp:spPr>
        <a:xfrm>
          <a:off x="378584" y="2558304"/>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dirty="0"/>
            <a:t>Alcohol</a:t>
          </a:r>
          <a:endParaRPr lang="en-GB" sz="1000" kern="1200" dirty="0"/>
        </a:p>
      </dsp:txBody>
      <dsp:txXfrm>
        <a:off x="392994" y="2572714"/>
        <a:ext cx="5271369" cy="266380"/>
      </dsp:txXfrm>
    </dsp:sp>
    <dsp:sp modelId="{E3F14817-6AE5-D048-86A1-766EED76E395}">
      <dsp:nvSpPr>
        <dsp:cNvPr id="0" name=""/>
        <dsp:cNvSpPr/>
      </dsp:nvSpPr>
      <dsp:spPr>
        <a:xfrm>
          <a:off x="0" y="3324880"/>
          <a:ext cx="7571699" cy="417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7648" tIns="208280" rIns="587648"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Rating Received from 1-10</a:t>
          </a:r>
          <a:endParaRPr lang="en-GB" sz="1000" kern="1200" dirty="0"/>
        </a:p>
      </dsp:txBody>
      <dsp:txXfrm>
        <a:off x="0" y="3324880"/>
        <a:ext cx="7571699" cy="417375"/>
      </dsp:txXfrm>
    </dsp:sp>
    <dsp:sp modelId="{BF76D1A0-EFDD-5641-97F4-4A8281AB807C}">
      <dsp:nvSpPr>
        <dsp:cNvPr id="0" name=""/>
        <dsp:cNvSpPr/>
      </dsp:nvSpPr>
      <dsp:spPr>
        <a:xfrm>
          <a:off x="378584" y="3177280"/>
          <a:ext cx="5300189"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335" tIns="0" rIns="200335" bIns="0" numCol="1" spcCol="1270" anchor="ctr" anchorCtr="0">
          <a:noAutofit/>
        </a:bodyPr>
        <a:lstStyle/>
        <a:p>
          <a:pPr marL="0" lvl="0" indent="0" algn="l" defTabSz="444500">
            <a:lnSpc>
              <a:spcPct val="90000"/>
            </a:lnSpc>
            <a:spcBef>
              <a:spcPct val="0"/>
            </a:spcBef>
            <a:spcAft>
              <a:spcPct val="35000"/>
            </a:spcAft>
            <a:buNone/>
          </a:pPr>
          <a:r>
            <a:rPr lang="en-US" sz="1000" kern="1200"/>
            <a:t>Quality</a:t>
          </a:r>
          <a:endParaRPr lang="en-GB" sz="1000" kern="1200" dirty="0"/>
        </a:p>
      </dsp:txBody>
      <dsp:txXfrm>
        <a:off x="392994" y="3191690"/>
        <a:ext cx="5271369"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261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48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bf1dbd1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bf1dbd1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10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9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898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34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4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29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471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001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001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001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888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00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64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99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6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85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99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99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731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hyperlink" Target="https://mklogistics.live/user/mihir/voila/render/Projects/Wine%20Quality/mihirthakkar89@gmail.com.ipynb#Section7" TargetMode="External" /><Relationship Id="rId3" Type="http://schemas.openxmlformats.org/officeDocument/2006/relationships/hyperlink" Target="https://mklogistics.live/user/mihir/voila/render/Projects/Wine%20Quality/mihirthakkar89@gmail.com.ipynb#Section41" TargetMode="External" /><Relationship Id="rId7" Type="http://schemas.openxmlformats.org/officeDocument/2006/relationships/hyperlink" Target="https://mklogistics.live/user/mihir/voila/render/Projects/Wine%20Quality/mihirthakkar89@gmail.com.ipynb#Section5" TargetMode="External" /><Relationship Id="rId2" Type="http://schemas.openxmlformats.org/officeDocument/2006/relationships/notesSlide" Target="../notesSlides/notesSlide10.xml" /><Relationship Id="rId1" Type="http://schemas.openxmlformats.org/officeDocument/2006/relationships/slideLayout" Target="../slideLayouts/slideLayout7.xml" /><Relationship Id="rId6" Type="http://schemas.openxmlformats.org/officeDocument/2006/relationships/hyperlink" Target="https://mklogistics.live/user/mihir/voila/render/Projects/Wine%20Quality/mihirthakkar89@gmail.com.ipynb#Section42" TargetMode="External" /><Relationship Id="rId5" Type="http://schemas.openxmlformats.org/officeDocument/2006/relationships/hyperlink" Target="https://mklogistics.live/user/mihir/voila/render/Projects/Wine%20Quality/mihirthakkar89@gmail.com.ipynb#Section6" TargetMode="External" /><Relationship Id="rId4" Type="http://schemas.openxmlformats.org/officeDocument/2006/relationships/hyperlink" Target="https://mklogistics.live/user/mihir/voila/render/Projects/Wine%20Quality/mihirthakkar89@gmail.com.ipynb#Section43" TargetMode="Externa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1.xml" /><Relationship Id="rId1" Type="http://schemas.openxmlformats.org/officeDocument/2006/relationships/slideLayout" Target="../slideLayouts/slideLayout5.xml" /><Relationship Id="rId5" Type="http://schemas.openxmlformats.org/officeDocument/2006/relationships/image" Target="../media/image8.jpeg" /><Relationship Id="rId4" Type="http://schemas.openxmlformats.org/officeDocument/2006/relationships/image" Target="../media/image7.jpeg"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5.xml" /><Relationship Id="rId1" Type="http://schemas.openxmlformats.org/officeDocument/2006/relationships/slideLayout" Target="../slideLayouts/slideLayout7.xml" /><Relationship Id="rId5" Type="http://schemas.openxmlformats.org/officeDocument/2006/relationships/image" Target="../media/image14.jpeg" /><Relationship Id="rId4" Type="http://schemas.openxmlformats.org/officeDocument/2006/relationships/image" Target="../media/image13.jpeg" /></Relationships>
</file>

<file path=ppt/slides/_rels/slide18.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9.xml" /><Relationship Id="rId4" Type="http://schemas.openxmlformats.org/officeDocument/2006/relationships/image" Target="../media/image5.tmp"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8.xml" /><Relationship Id="rId1" Type="http://schemas.openxmlformats.org/officeDocument/2006/relationships/slideLayout" Target="../slideLayouts/slideLayout4.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65452" y="2255493"/>
            <a:ext cx="7657705" cy="15356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“Wine </a:t>
            </a:r>
            <a:r>
              <a:rPr lang="en" dirty="0"/>
              <a:t>is</a:t>
            </a:r>
            <a:r>
              <a:rPr lang="en-US" dirty="0"/>
              <a:t> sunlight, held together by water” </a:t>
            </a:r>
            <a:br>
              <a:rPr lang="en-US" dirty="0"/>
            </a:br>
            <a:r>
              <a:rPr lang="en-US" dirty="0"/>
              <a:t>             - Galileo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451" name="Google Shape;451;p4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52" name="Google Shape;45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4" name="Google Shape;454;p40"/>
          <p:cNvGrpSpPr/>
          <p:nvPr/>
        </p:nvGrpSpPr>
        <p:grpSpPr>
          <a:xfrm>
            <a:off x="1786339" y="1703401"/>
            <a:ext cx="473400" cy="473400"/>
            <a:chOff x="1786339" y="1703401"/>
            <a:chExt cx="473400" cy="473400"/>
          </a:xfrm>
        </p:grpSpPr>
        <p:sp>
          <p:nvSpPr>
            <p:cNvPr id="455" name="Google Shape;45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57" name="Google Shape;457;p40"/>
          <p:cNvGrpSpPr/>
          <p:nvPr/>
        </p:nvGrpSpPr>
        <p:grpSpPr>
          <a:xfrm>
            <a:off x="3814414" y="1703401"/>
            <a:ext cx="473400" cy="473400"/>
            <a:chOff x="3814414" y="1703401"/>
            <a:chExt cx="473400" cy="473400"/>
          </a:xfrm>
        </p:grpSpPr>
        <p:sp>
          <p:nvSpPr>
            <p:cNvPr id="458" name="Google Shape;45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60" name="Google Shape;460;p40"/>
          <p:cNvGrpSpPr/>
          <p:nvPr/>
        </p:nvGrpSpPr>
        <p:grpSpPr>
          <a:xfrm>
            <a:off x="5842489" y="1703401"/>
            <a:ext cx="473400" cy="473400"/>
            <a:chOff x="5842489" y="1703401"/>
            <a:chExt cx="473400" cy="473400"/>
          </a:xfrm>
        </p:grpSpPr>
        <p:sp>
          <p:nvSpPr>
            <p:cNvPr id="461" name="Google Shape;46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63" name="Google Shape;463;p40"/>
          <p:cNvGrpSpPr/>
          <p:nvPr/>
        </p:nvGrpSpPr>
        <p:grpSpPr>
          <a:xfrm>
            <a:off x="6880814" y="3576300"/>
            <a:ext cx="473400" cy="473400"/>
            <a:chOff x="6880814" y="3576300"/>
            <a:chExt cx="473400" cy="473400"/>
          </a:xfrm>
        </p:grpSpPr>
        <p:sp>
          <p:nvSpPr>
            <p:cNvPr id="464" name="Google Shape;46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66" name="Google Shape;466;p40"/>
          <p:cNvGrpSpPr/>
          <p:nvPr/>
        </p:nvGrpSpPr>
        <p:grpSpPr>
          <a:xfrm>
            <a:off x="4852739" y="3576300"/>
            <a:ext cx="473400" cy="473400"/>
            <a:chOff x="4852739" y="3576300"/>
            <a:chExt cx="473400" cy="473400"/>
          </a:xfrm>
        </p:grpSpPr>
        <p:sp>
          <p:nvSpPr>
            <p:cNvPr id="467" name="Google Shape;46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469" name="Google Shape;469;p40"/>
          <p:cNvGrpSpPr/>
          <p:nvPr/>
        </p:nvGrpSpPr>
        <p:grpSpPr>
          <a:xfrm>
            <a:off x="2824664" y="3576300"/>
            <a:ext cx="473400" cy="473400"/>
            <a:chOff x="2824664" y="3576300"/>
            <a:chExt cx="473400" cy="473400"/>
          </a:xfrm>
        </p:grpSpPr>
        <p:sp>
          <p:nvSpPr>
            <p:cNvPr id="470" name="Google Shape;47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472" name="Google Shape;472;p40"/>
          <p:cNvSpPr txBox="1"/>
          <p:nvPr/>
        </p:nvSpPr>
        <p:spPr>
          <a:xfrm>
            <a:off x="1300632" y="1173818"/>
            <a:ext cx="1444814" cy="533400"/>
          </a:xfrm>
          <a:prstGeom prst="rect">
            <a:avLst/>
          </a:prstGeom>
          <a:noFill/>
          <a:ln>
            <a:noFill/>
          </a:ln>
        </p:spPr>
        <p:txBody>
          <a:bodyPr spcFirstLastPara="1" wrap="square" lIns="0" tIns="0" rIns="0" bIns="0" anchor="b" anchorCtr="0">
            <a:noAutofit/>
          </a:bodyPr>
          <a:lstStyle/>
          <a:p>
            <a:pPr lvl="0"/>
            <a:r>
              <a:rPr lang="en-US" dirty="0">
                <a:solidFill>
                  <a:schemeClr val="tx1"/>
                </a:solidFill>
                <a:latin typeface="Source Sans Pro"/>
                <a:ea typeface="Source Sans Pro"/>
                <a:hlinkClick r:id="rId3">
                  <a:extLst>
                    <a:ext uri="{A12FA001-AC4F-418D-AE19-62706E023703}">
                      <ahyp:hlinkClr xmlns:ahyp="http://schemas.microsoft.com/office/drawing/2018/hyperlinkcolor" val="tx"/>
                    </a:ext>
                  </a:extLst>
                </a:hlinkClick>
              </a:rPr>
              <a:t> </a:t>
            </a:r>
            <a:r>
              <a:rPr lang="en-GB" dirty="0">
                <a:solidFill>
                  <a:schemeClr val="tx1"/>
                </a:solidFill>
                <a:latin typeface="Source Sans Pro"/>
                <a:ea typeface="Source Sans Pro"/>
                <a:hlinkClick r:id="rId3">
                  <a:extLst>
                    <a:ext uri="{A12FA001-AC4F-418D-AE19-62706E023703}">
                      <ahyp:hlinkClr xmlns:ahyp="http://schemas.microsoft.com/office/drawing/2018/hyperlinkcolor" val="tx"/>
                    </a:ext>
                  </a:extLst>
                </a:hlinkClick>
              </a:rPr>
              <a:t>Oenology of Wines</a:t>
            </a:r>
            <a:endParaRPr dirty="0">
              <a:solidFill>
                <a:schemeClr val="tx1"/>
              </a:solidFill>
              <a:latin typeface="Source Sans Pro"/>
              <a:ea typeface="Source Sans Pro"/>
              <a:sym typeface="Source Sans Pro"/>
            </a:endParaRPr>
          </a:p>
        </p:txBody>
      </p:sp>
      <p:sp>
        <p:nvSpPr>
          <p:cNvPr id="473" name="Google Shape;473;p40"/>
          <p:cNvSpPr txBox="1"/>
          <p:nvPr/>
        </p:nvSpPr>
        <p:spPr>
          <a:xfrm>
            <a:off x="3396539" y="1170001"/>
            <a:ext cx="1286400" cy="533400"/>
          </a:xfrm>
          <a:prstGeom prst="rect">
            <a:avLst/>
          </a:prstGeom>
          <a:noFill/>
          <a:ln>
            <a:noFill/>
          </a:ln>
        </p:spPr>
        <p:txBody>
          <a:bodyPr spcFirstLastPara="1" wrap="square" lIns="0" tIns="0" rIns="0" bIns="0" anchor="b" anchorCtr="0">
            <a:noAutofit/>
          </a:bodyPr>
          <a:lstStyle/>
          <a:p>
            <a:pPr lvl="0"/>
            <a:r>
              <a:rPr lang="en-GB" dirty="0">
                <a:solidFill>
                  <a:schemeClr val="tx1"/>
                </a:solidFill>
                <a:latin typeface="Source Sans Pro"/>
                <a:ea typeface="Source Sans Pro"/>
                <a:hlinkClick r:id="rId4">
                  <a:extLst>
                    <a:ext uri="{A12FA001-AC4F-418D-AE19-62706E023703}">
                      <ahyp:hlinkClr xmlns:ahyp="http://schemas.microsoft.com/office/drawing/2018/hyperlinkcolor" val="tx"/>
                    </a:ext>
                  </a:extLst>
                </a:hlinkClick>
              </a:rPr>
              <a:t>Data Information</a:t>
            </a:r>
            <a:endParaRPr lang="en-GB" dirty="0">
              <a:solidFill>
                <a:schemeClr val="tx1"/>
              </a:solidFill>
              <a:latin typeface="Source Sans Pro"/>
              <a:ea typeface="Source Sans Pro"/>
            </a:endParaRPr>
          </a:p>
        </p:txBody>
      </p:sp>
      <p:sp>
        <p:nvSpPr>
          <p:cNvPr id="474" name="Google Shape;474;p40"/>
          <p:cNvSpPr txBox="1"/>
          <p:nvPr/>
        </p:nvSpPr>
        <p:spPr>
          <a:xfrm>
            <a:off x="5350299" y="1202084"/>
            <a:ext cx="1591879" cy="491423"/>
          </a:xfrm>
          <a:prstGeom prst="rect">
            <a:avLst/>
          </a:prstGeom>
          <a:noFill/>
          <a:ln>
            <a:noFill/>
          </a:ln>
        </p:spPr>
        <p:txBody>
          <a:bodyPr spcFirstLastPara="1" wrap="square" lIns="0" tIns="0" rIns="0" bIns="0" anchor="b" anchorCtr="0">
            <a:noAutofit/>
          </a:bodyPr>
          <a:lstStyle/>
          <a:p>
            <a:pPr lvl="0"/>
            <a:endParaRPr lang="en-GB" dirty="0">
              <a:solidFill>
                <a:schemeClr val="tx1"/>
              </a:solidFill>
              <a:latin typeface="Source Sans Pro"/>
              <a:ea typeface="Source Sans Pro"/>
            </a:endParaRPr>
          </a:p>
          <a:p>
            <a:pPr lvl="0"/>
            <a:r>
              <a:rPr lang="en-GB" dirty="0">
                <a:solidFill>
                  <a:schemeClr val="tx1"/>
                </a:solidFill>
                <a:latin typeface="Source Sans Pro"/>
                <a:ea typeface="Source Sans Pro"/>
                <a:hlinkClick r:id="rId5">
                  <a:extLst>
                    <a:ext uri="{A12FA001-AC4F-418D-AE19-62706E023703}">
                      <ahyp:hlinkClr xmlns:ahyp="http://schemas.microsoft.com/office/drawing/2018/hyperlinkcolor" val="tx"/>
                    </a:ext>
                  </a:extLst>
                </a:hlinkClick>
              </a:rPr>
              <a:t>Data Pre-Processing</a:t>
            </a:r>
            <a:endParaRPr lang="en-GB" dirty="0">
              <a:solidFill>
                <a:schemeClr val="tx1"/>
              </a:solidFill>
              <a:latin typeface="Source Sans Pro"/>
              <a:ea typeface="Source Sans Pro"/>
            </a:endParaRPr>
          </a:p>
        </p:txBody>
      </p:sp>
      <p:sp>
        <p:nvSpPr>
          <p:cNvPr id="475" name="Google Shape;475;p40"/>
          <p:cNvSpPr txBox="1"/>
          <p:nvPr/>
        </p:nvSpPr>
        <p:spPr>
          <a:xfrm>
            <a:off x="2351114" y="4049644"/>
            <a:ext cx="1286400" cy="533400"/>
          </a:xfrm>
          <a:prstGeom prst="rect">
            <a:avLst/>
          </a:prstGeom>
          <a:noFill/>
          <a:ln>
            <a:noFill/>
          </a:ln>
        </p:spPr>
        <p:txBody>
          <a:bodyPr spcFirstLastPara="1" wrap="square" lIns="0" tIns="0" rIns="0" bIns="0" anchor="t" anchorCtr="0">
            <a:noAutofit/>
          </a:bodyPr>
          <a:lstStyle/>
          <a:p>
            <a:pPr lvl="0"/>
            <a:r>
              <a:rPr lang="en-GB" dirty="0">
                <a:solidFill>
                  <a:schemeClr val="tx1"/>
                </a:solidFill>
                <a:latin typeface="Source Sans Pro"/>
                <a:ea typeface="Source Sans Pro"/>
                <a:hlinkClick r:id="rId6">
                  <a:extLst>
                    <a:ext uri="{A12FA001-AC4F-418D-AE19-62706E023703}">
                      <ahyp:hlinkClr xmlns:ahyp="http://schemas.microsoft.com/office/drawing/2018/hyperlinkcolor" val="tx"/>
                    </a:ext>
                  </a:extLst>
                </a:hlinkClick>
              </a:rPr>
              <a:t>Data Description</a:t>
            </a:r>
            <a:endParaRPr lang="en-GB" dirty="0">
              <a:solidFill>
                <a:schemeClr val="tx1"/>
              </a:solidFill>
              <a:latin typeface="Source Sans Pro"/>
              <a:ea typeface="Source Sans Pro"/>
              <a:sym typeface="Source Sans Pro"/>
            </a:endParaRPr>
          </a:p>
        </p:txBody>
      </p:sp>
      <p:sp>
        <p:nvSpPr>
          <p:cNvPr id="476" name="Google Shape;476;p40"/>
          <p:cNvSpPr txBox="1"/>
          <p:nvPr/>
        </p:nvSpPr>
        <p:spPr>
          <a:xfrm>
            <a:off x="4386439" y="4056499"/>
            <a:ext cx="1456050" cy="473400"/>
          </a:xfrm>
          <a:prstGeom prst="rect">
            <a:avLst/>
          </a:prstGeom>
          <a:noFill/>
          <a:ln>
            <a:noFill/>
          </a:ln>
        </p:spPr>
        <p:txBody>
          <a:bodyPr spcFirstLastPara="1" wrap="square" lIns="0" tIns="0" rIns="0" bIns="0" anchor="t" anchorCtr="0">
            <a:noAutofit/>
          </a:bodyPr>
          <a:lstStyle/>
          <a:p>
            <a:pPr lvl="0"/>
            <a:r>
              <a:rPr lang="en-GB" dirty="0">
                <a:solidFill>
                  <a:schemeClr val="tx1"/>
                </a:solidFill>
                <a:latin typeface="Source Sans Pro"/>
                <a:ea typeface="Source Sans Pro"/>
                <a:hlinkClick r:id="rId7">
                  <a:extLst>
                    <a:ext uri="{A12FA001-AC4F-418D-AE19-62706E023703}">
                      <ahyp:hlinkClr xmlns:ahyp="http://schemas.microsoft.com/office/drawing/2018/hyperlinkcolor" val="tx"/>
                    </a:ext>
                  </a:extLst>
                </a:hlinkClick>
              </a:rPr>
              <a:t>Data Pre-Profiling</a:t>
            </a:r>
            <a:endParaRPr lang="en-GB" dirty="0">
              <a:solidFill>
                <a:schemeClr val="tx1"/>
              </a:solidFill>
              <a:latin typeface="Source Sans Pro"/>
              <a:ea typeface="Source Sans Pro"/>
            </a:endParaRPr>
          </a:p>
        </p:txBody>
      </p:sp>
      <p:sp>
        <p:nvSpPr>
          <p:cNvPr id="477" name="Google Shape;477;p40"/>
          <p:cNvSpPr txBox="1"/>
          <p:nvPr/>
        </p:nvSpPr>
        <p:spPr>
          <a:xfrm>
            <a:off x="6456539" y="4056499"/>
            <a:ext cx="1456049" cy="533400"/>
          </a:xfrm>
          <a:prstGeom prst="rect">
            <a:avLst/>
          </a:prstGeom>
          <a:noFill/>
          <a:ln>
            <a:noFill/>
          </a:ln>
        </p:spPr>
        <p:txBody>
          <a:bodyPr spcFirstLastPara="1" wrap="square" lIns="0" tIns="0" rIns="0" bIns="0" anchor="t" anchorCtr="0">
            <a:noAutofit/>
          </a:bodyPr>
          <a:lstStyle/>
          <a:p>
            <a:pPr lvl="0"/>
            <a:r>
              <a:rPr lang="en-GB" dirty="0">
                <a:solidFill>
                  <a:schemeClr val="tx1"/>
                </a:solidFill>
                <a:latin typeface="Source Sans Pro"/>
                <a:ea typeface="Source Sans Pro"/>
                <a:hlinkClick r:id="rId8">
                  <a:extLst>
                    <a:ext uri="{A12FA001-AC4F-418D-AE19-62706E023703}">
                      <ahyp:hlinkClr xmlns:ahyp="http://schemas.microsoft.com/office/drawing/2018/hyperlinkcolor" val="tx"/>
                    </a:ext>
                  </a:extLst>
                </a:hlinkClick>
              </a:rPr>
              <a:t>Data Post-Profiling</a:t>
            </a:r>
            <a:endParaRPr lang="en-GB" dirty="0">
              <a:solidFill>
                <a:schemeClr val="tx1"/>
              </a:solidFill>
              <a:latin typeface="Source Sans Pro"/>
              <a:ea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9" name="Picture 9">
            <a:extLst>
              <a:ext uri="{FF2B5EF4-FFF2-40B4-BE49-F238E27FC236}">
                <a16:creationId xmlns:a16="http://schemas.microsoft.com/office/drawing/2014/main" id="{3704E6C9-A137-9FA0-8222-675D45360EE8}"/>
              </a:ext>
            </a:extLst>
          </p:cNvPr>
          <p:cNvPicPr>
            <a:picLocks noChangeAspect="1"/>
          </p:cNvPicPr>
          <p:nvPr/>
        </p:nvPicPr>
        <p:blipFill>
          <a:blip r:embed="rId3"/>
          <a:stretch>
            <a:fillRect/>
          </a:stretch>
        </p:blipFill>
        <p:spPr>
          <a:xfrm>
            <a:off x="80305" y="52530"/>
            <a:ext cx="2168923" cy="4061729"/>
          </a:xfrm>
          <a:prstGeom prst="rect">
            <a:avLst/>
          </a:prstGeom>
        </p:spPr>
      </p:pic>
      <p:pic>
        <p:nvPicPr>
          <p:cNvPr id="10" name="Picture 10">
            <a:extLst>
              <a:ext uri="{FF2B5EF4-FFF2-40B4-BE49-F238E27FC236}">
                <a16:creationId xmlns:a16="http://schemas.microsoft.com/office/drawing/2014/main" id="{220B4001-95CF-FF3A-DFF4-4423F114550D}"/>
              </a:ext>
            </a:extLst>
          </p:cNvPr>
          <p:cNvPicPr>
            <a:picLocks noChangeAspect="1"/>
          </p:cNvPicPr>
          <p:nvPr/>
        </p:nvPicPr>
        <p:blipFill>
          <a:blip r:embed="rId4"/>
          <a:stretch>
            <a:fillRect/>
          </a:stretch>
        </p:blipFill>
        <p:spPr>
          <a:xfrm>
            <a:off x="4711712" y="2082260"/>
            <a:ext cx="4432288" cy="3061240"/>
          </a:xfrm>
          <a:prstGeom prst="rect">
            <a:avLst/>
          </a:prstGeom>
        </p:spPr>
      </p:pic>
      <p:pic>
        <p:nvPicPr>
          <p:cNvPr id="8" name="Picture 8">
            <a:extLst>
              <a:ext uri="{FF2B5EF4-FFF2-40B4-BE49-F238E27FC236}">
                <a16:creationId xmlns:a16="http://schemas.microsoft.com/office/drawing/2014/main" id="{9E110AED-6DC7-DDD7-8366-803E63089407}"/>
              </a:ext>
            </a:extLst>
          </p:cNvPr>
          <p:cNvPicPr>
            <a:picLocks noChangeAspect="1"/>
          </p:cNvPicPr>
          <p:nvPr/>
        </p:nvPicPr>
        <p:blipFill>
          <a:blip r:embed="rId5"/>
          <a:stretch>
            <a:fillRect/>
          </a:stretch>
        </p:blipFill>
        <p:spPr>
          <a:xfrm>
            <a:off x="2296896" y="52531"/>
            <a:ext cx="2583598" cy="5087056"/>
          </a:xfrm>
          <a:prstGeom prst="rect">
            <a:avLst/>
          </a:prstGeom>
        </p:spPr>
      </p:pic>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14" name="Google Shape;900;p48">
            <a:extLst>
              <a:ext uri="{FF2B5EF4-FFF2-40B4-BE49-F238E27FC236}">
                <a16:creationId xmlns:a16="http://schemas.microsoft.com/office/drawing/2014/main" id="{5138C2C4-93D9-B127-3C6D-B20BEEEAAB53}"/>
              </a:ext>
            </a:extLst>
          </p:cNvPr>
          <p:cNvGrpSpPr/>
          <p:nvPr/>
        </p:nvGrpSpPr>
        <p:grpSpPr>
          <a:xfrm>
            <a:off x="5032974" y="219380"/>
            <a:ext cx="2583598" cy="1780118"/>
            <a:chOff x="4604550" y="3714775"/>
            <a:chExt cx="439625" cy="319075"/>
          </a:xfrm>
        </p:grpSpPr>
        <p:sp>
          <p:nvSpPr>
            <p:cNvPr id="12" name="Google Shape;901;p48">
              <a:extLst>
                <a:ext uri="{FF2B5EF4-FFF2-40B4-BE49-F238E27FC236}">
                  <a16:creationId xmlns:a16="http://schemas.microsoft.com/office/drawing/2014/main" id="{54DBF9A4-3FF8-E32F-B2E8-A401AC4EB28E}"/>
                </a:ext>
              </a:extLst>
            </p:cNvPr>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 name="Google Shape;902;p48">
              <a:extLst>
                <a:ext uri="{FF2B5EF4-FFF2-40B4-BE49-F238E27FC236}">
                  <a16:creationId xmlns:a16="http://schemas.microsoft.com/office/drawing/2014/main" id="{510F44DF-49B7-F5A2-1EB7-ACBC0C7A8066}"/>
                </a:ext>
              </a:extLst>
            </p:cNvPr>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15" name="TextBox 14">
            <a:extLst>
              <a:ext uri="{FF2B5EF4-FFF2-40B4-BE49-F238E27FC236}">
                <a16:creationId xmlns:a16="http://schemas.microsoft.com/office/drawing/2014/main" id="{66741D9B-DEDA-400B-322C-3611AC28BAC9}"/>
              </a:ext>
            </a:extLst>
          </p:cNvPr>
          <p:cNvSpPr txBox="1"/>
          <p:nvPr/>
        </p:nvSpPr>
        <p:spPr>
          <a:xfrm>
            <a:off x="5747591" y="1448391"/>
            <a:ext cx="1828800" cy="307777"/>
          </a:xfrm>
          <a:prstGeom prst="rect">
            <a:avLst/>
          </a:prstGeom>
          <a:noFill/>
        </p:spPr>
        <p:txBody>
          <a:bodyPr wrap="square" rtlCol="0">
            <a:spAutoFit/>
          </a:bodyPr>
          <a:lstStyle/>
          <a:p>
            <a:pPr algn="l"/>
            <a:r>
              <a:rPr lang="en-US" dirty="0"/>
              <a:t>Pre-Profile Report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
        <p:nvSpPr>
          <p:cNvPr id="262" name="Google Shape;262;p29"/>
          <p:cNvSpPr txBox="1">
            <a:spLocks noGrp="1"/>
          </p:cNvSpPr>
          <p:nvPr>
            <p:ph type="ctrTitle" idx="4294967295"/>
          </p:nvPr>
        </p:nvSpPr>
        <p:spPr>
          <a:xfrm>
            <a:off x="2795772" y="1661100"/>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1,1</a:t>
            </a:r>
            <a:r>
              <a:rPr lang="en" sz="4800" dirty="0"/>
              <a:t>9</a:t>
            </a:r>
            <a:r>
              <a:rPr lang="en-US" sz="4800" dirty="0"/>
              <a:t>1</a:t>
            </a:r>
            <a:endParaRPr sz="4800" dirty="0"/>
          </a:p>
        </p:txBody>
      </p:sp>
      <p:sp>
        <p:nvSpPr>
          <p:cNvPr id="263" name="Google Shape;263;p29"/>
          <p:cNvSpPr txBox="1">
            <a:spLocks noGrp="1"/>
          </p:cNvSpPr>
          <p:nvPr>
            <p:ph type="subTitle" idx="4294967295"/>
          </p:nvPr>
        </p:nvSpPr>
        <p:spPr>
          <a:xfrm>
            <a:off x="2795772" y="2350239"/>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Duplicate Rows removed</a:t>
            </a:r>
            <a:endParaRPr lang="en-GB" sz="1800" dirty="0"/>
          </a:p>
        </p:txBody>
      </p:sp>
      <p:sp>
        <p:nvSpPr>
          <p:cNvPr id="264" name="Google Shape;264;p29"/>
          <p:cNvSpPr txBox="1">
            <a:spLocks noGrp="1"/>
          </p:cNvSpPr>
          <p:nvPr>
            <p:ph type="ctrTitle" idx="4294967295"/>
          </p:nvPr>
        </p:nvSpPr>
        <p:spPr>
          <a:xfrm>
            <a:off x="4249159" y="400650"/>
            <a:ext cx="5277900" cy="61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3 Features</a:t>
            </a:r>
            <a:endParaRPr sz="4800" dirty="0"/>
          </a:p>
        </p:txBody>
      </p:sp>
      <p:sp>
        <p:nvSpPr>
          <p:cNvPr id="265" name="Google Shape;265;p29"/>
          <p:cNvSpPr txBox="1">
            <a:spLocks noGrp="1"/>
          </p:cNvSpPr>
          <p:nvPr>
            <p:ph type="subTitle" idx="4294967295"/>
          </p:nvPr>
        </p:nvSpPr>
        <p:spPr>
          <a:xfrm>
            <a:off x="4249159" y="692273"/>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Added (Presence of Citric Acid, Quality Category, Wine Body Type)</a:t>
            </a:r>
            <a:endParaRPr sz="1800" dirty="0"/>
          </a:p>
        </p:txBody>
      </p:sp>
      <p:sp>
        <p:nvSpPr>
          <p:cNvPr id="266" name="Google Shape;266;p29"/>
          <p:cNvSpPr txBox="1">
            <a:spLocks noGrp="1"/>
          </p:cNvSpPr>
          <p:nvPr>
            <p:ph type="ctrTitle" idx="4294967295"/>
          </p:nvPr>
        </p:nvSpPr>
        <p:spPr>
          <a:xfrm>
            <a:off x="1321818" y="3105062"/>
            <a:ext cx="52779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1,559</a:t>
            </a:r>
            <a:endParaRPr sz="4800" dirty="0"/>
          </a:p>
        </p:txBody>
      </p:sp>
      <p:sp>
        <p:nvSpPr>
          <p:cNvPr id="267" name="Google Shape;267;p29"/>
          <p:cNvSpPr txBox="1">
            <a:spLocks noGrp="1"/>
          </p:cNvSpPr>
          <p:nvPr>
            <p:ph type="subTitle" idx="4294967295"/>
          </p:nvPr>
        </p:nvSpPr>
        <p:spPr>
          <a:xfrm>
            <a:off x="1321818" y="3768362"/>
            <a:ext cx="52779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Outlier &amp; Inconsistent data points removed</a:t>
            </a:r>
            <a:endParaRPr sz="1800" dirty="0"/>
          </a:p>
        </p:txBody>
      </p:sp>
      <p:sp>
        <p:nvSpPr>
          <p:cNvPr id="268" name="Google Shape;268;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14" name="Google Shape;1104;p48">
            <a:extLst>
              <a:ext uri="{FF2B5EF4-FFF2-40B4-BE49-F238E27FC236}">
                <a16:creationId xmlns:a16="http://schemas.microsoft.com/office/drawing/2014/main" id="{4854BC44-419D-E7A1-0597-FF6F72698803}"/>
              </a:ext>
            </a:extLst>
          </p:cNvPr>
          <p:cNvGrpSpPr/>
          <p:nvPr/>
        </p:nvGrpSpPr>
        <p:grpSpPr>
          <a:xfrm>
            <a:off x="5918128" y="1987430"/>
            <a:ext cx="1671022" cy="1412948"/>
            <a:chOff x="5233525" y="4954450"/>
            <a:chExt cx="538275" cy="516350"/>
          </a:xfrm>
        </p:grpSpPr>
        <p:sp>
          <p:nvSpPr>
            <p:cNvPr id="3" name="Google Shape;1105;p48">
              <a:extLst>
                <a:ext uri="{FF2B5EF4-FFF2-40B4-BE49-F238E27FC236}">
                  <a16:creationId xmlns:a16="http://schemas.microsoft.com/office/drawing/2014/main" id="{3A749046-4D21-12D5-249A-8E164D2E7181}"/>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 name="Google Shape;1106;p48">
              <a:extLst>
                <a:ext uri="{FF2B5EF4-FFF2-40B4-BE49-F238E27FC236}">
                  <a16:creationId xmlns:a16="http://schemas.microsoft.com/office/drawing/2014/main" id="{E919995B-A92A-D309-7FBB-31F2BB287FDA}"/>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 name="Google Shape;1107;p48">
              <a:extLst>
                <a:ext uri="{FF2B5EF4-FFF2-40B4-BE49-F238E27FC236}">
                  <a16:creationId xmlns:a16="http://schemas.microsoft.com/office/drawing/2014/main" id="{A4598B4C-A18E-0497-BD10-54D323526252}"/>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 name="Google Shape;1108;p48">
              <a:extLst>
                <a:ext uri="{FF2B5EF4-FFF2-40B4-BE49-F238E27FC236}">
                  <a16:creationId xmlns:a16="http://schemas.microsoft.com/office/drawing/2014/main" id="{9971D8CB-959C-4864-D9B6-F8108D0EDFAC}"/>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 name="Google Shape;1109;p48">
              <a:extLst>
                <a:ext uri="{FF2B5EF4-FFF2-40B4-BE49-F238E27FC236}">
                  <a16:creationId xmlns:a16="http://schemas.microsoft.com/office/drawing/2014/main" id="{AE446DDB-AD2F-5014-86B0-1463D084D383}"/>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 name="Google Shape;1110;p48">
              <a:extLst>
                <a:ext uri="{FF2B5EF4-FFF2-40B4-BE49-F238E27FC236}">
                  <a16:creationId xmlns:a16="http://schemas.microsoft.com/office/drawing/2014/main" id="{BB442DBE-148E-0CFE-123E-C2AF0E03BAF8}"/>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 name="Google Shape;1111;p48">
              <a:extLst>
                <a:ext uri="{FF2B5EF4-FFF2-40B4-BE49-F238E27FC236}">
                  <a16:creationId xmlns:a16="http://schemas.microsoft.com/office/drawing/2014/main" id="{DE428882-EE58-A451-D3E6-9834F9B0439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1112;p48">
              <a:extLst>
                <a:ext uri="{FF2B5EF4-FFF2-40B4-BE49-F238E27FC236}">
                  <a16:creationId xmlns:a16="http://schemas.microsoft.com/office/drawing/2014/main" id="{59F2225C-82FF-1121-2CDE-058B2232787B}"/>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 name="Google Shape;1113;p48">
              <a:extLst>
                <a:ext uri="{FF2B5EF4-FFF2-40B4-BE49-F238E27FC236}">
                  <a16:creationId xmlns:a16="http://schemas.microsoft.com/office/drawing/2014/main" id="{66935C28-2F73-8EC8-FFB8-FB5E9F901ADB}"/>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114;p48">
              <a:extLst>
                <a:ext uri="{FF2B5EF4-FFF2-40B4-BE49-F238E27FC236}">
                  <a16:creationId xmlns:a16="http://schemas.microsoft.com/office/drawing/2014/main" id="{B6F1CCCE-A4D4-8470-1119-0DC36086E17A}"/>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 name="Google Shape;1115;p48">
              <a:extLst>
                <a:ext uri="{FF2B5EF4-FFF2-40B4-BE49-F238E27FC236}">
                  <a16:creationId xmlns:a16="http://schemas.microsoft.com/office/drawing/2014/main" id="{1EF32143-01BC-89F9-EE18-C0413771BF7F}"/>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Breakdown of the distribution of wine quality in the dataset</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pPr marL="342900" indent="-342900"/>
            <a:r>
              <a:rPr lang="en-US" sz="1600" dirty="0"/>
              <a:t>Ratings 4 and below -Rejected – 3.8%</a:t>
            </a:r>
          </a:p>
          <a:p>
            <a:pPr marL="342900" indent="-342900"/>
            <a:r>
              <a:rPr lang="en-US" sz="1600" dirty="0"/>
              <a:t>Rating 5 &amp; 6 – Average – 74.4%</a:t>
            </a:r>
          </a:p>
          <a:p>
            <a:pPr marL="342900" indent="-342900"/>
            <a:r>
              <a:rPr lang="en-US" sz="1600" dirty="0"/>
              <a:t>Ratings 7 &amp; 8 – Good – 21.6%</a:t>
            </a:r>
          </a:p>
          <a:p>
            <a:pPr marL="342900" indent="-342900"/>
            <a:r>
              <a:rPr lang="en-US" sz="1600" dirty="0"/>
              <a:t>Rating 9 and Above – Excellent – 0.1% (5 in Number)</a:t>
            </a:r>
            <a:endParaRPr sz="1600" dirty="0"/>
          </a:p>
        </p:txBody>
      </p:sp>
      <p:pic>
        <p:nvPicPr>
          <p:cNvPr id="152" name="Google Shape;152;p21"/>
          <p:cNvPicPr preferRelativeResize="0"/>
          <p:nvPr/>
        </p:nvPicPr>
        <p:blipFill>
          <a:blip r:embed="rId3"/>
          <a:srcRect/>
          <a:stretch/>
        </p:blipFill>
        <p:spPr>
          <a:xfrm>
            <a:off x="4812632" y="1734468"/>
            <a:ext cx="2803268" cy="2714818"/>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a:extLst>
              <a:ext uri="{FF2B5EF4-FFF2-40B4-BE49-F238E27FC236}">
                <a16:creationId xmlns:a16="http://schemas.microsoft.com/office/drawing/2014/main" id="{D1880902-46B2-2109-1190-8AFCD55CC654}"/>
              </a:ext>
            </a:extLst>
          </p:cNvPr>
          <p:cNvSpPr/>
          <p:nvPr/>
        </p:nvSpPr>
        <p:spPr>
          <a:xfrm>
            <a:off x="5665708" y="1787451"/>
            <a:ext cx="1023084" cy="299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a:t>
            </a:r>
            <a:r>
              <a:rPr lang="en-GB" dirty="0" err="1"/>
              <a:t>ngredients</a:t>
            </a:r>
            <a:r>
              <a:rPr lang="en-GB" dirty="0"/>
              <a:t> in the best wines</a:t>
            </a:r>
            <a:r>
              <a:rPr lang="en-US" dirty="0"/>
              <a:t>?</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3" name="Table 2">
            <a:extLst>
              <a:ext uri="{FF2B5EF4-FFF2-40B4-BE49-F238E27FC236}">
                <a16:creationId xmlns:a16="http://schemas.microsoft.com/office/drawing/2014/main" id="{434DB778-3B2A-676B-ECEE-0CC3B80D701D}"/>
              </a:ext>
            </a:extLst>
          </p:cNvPr>
          <p:cNvGraphicFramePr/>
          <p:nvPr>
            <p:extLst>
              <p:ext uri="{D42A27DB-BD31-4B8C-83A1-F6EECF244321}">
                <p14:modId xmlns:p14="http://schemas.microsoft.com/office/powerpoint/2010/main" val="76589610"/>
              </p:ext>
            </p:extLst>
          </p:nvPr>
        </p:nvGraphicFramePr>
        <p:xfrm>
          <a:off x="877517" y="1010720"/>
          <a:ext cx="7808528" cy="3184905"/>
        </p:xfrm>
        <a:graphic>
          <a:graphicData uri="http://schemas.openxmlformats.org/drawingml/2006/table">
            <a:tbl>
              <a:tblPr firstRow="1" firstCol="1">
                <a:tableStyleId>{3C2FFA5D-87B4-456A-9821-1D502468CF0F}</a:tableStyleId>
              </a:tblPr>
              <a:tblGrid>
                <a:gridCol w="462443">
                  <a:extLst>
                    <a:ext uri="{9D8B030D-6E8A-4147-A177-3AD203B41FA5}">
                      <a16:colId xmlns:a16="http://schemas.microsoft.com/office/drawing/2014/main" val="897315623"/>
                    </a:ext>
                  </a:extLst>
                </a:gridCol>
                <a:gridCol w="458787">
                  <a:extLst>
                    <a:ext uri="{9D8B030D-6E8A-4147-A177-3AD203B41FA5}">
                      <a16:colId xmlns:a16="http://schemas.microsoft.com/office/drawing/2014/main" val="3058017128"/>
                    </a:ext>
                  </a:extLst>
                </a:gridCol>
                <a:gridCol w="401211">
                  <a:extLst>
                    <a:ext uri="{9D8B030D-6E8A-4147-A177-3AD203B41FA5}">
                      <a16:colId xmlns:a16="http://schemas.microsoft.com/office/drawing/2014/main" val="3694756020"/>
                    </a:ext>
                  </a:extLst>
                </a:gridCol>
                <a:gridCol w="621465">
                  <a:extLst>
                    <a:ext uri="{9D8B030D-6E8A-4147-A177-3AD203B41FA5}">
                      <a16:colId xmlns:a16="http://schemas.microsoft.com/office/drawing/2014/main" val="3477417012"/>
                    </a:ext>
                  </a:extLst>
                </a:gridCol>
                <a:gridCol w="622379">
                  <a:extLst>
                    <a:ext uri="{9D8B030D-6E8A-4147-A177-3AD203B41FA5}">
                      <a16:colId xmlns:a16="http://schemas.microsoft.com/office/drawing/2014/main" val="934982248"/>
                    </a:ext>
                  </a:extLst>
                </a:gridCol>
                <a:gridCol w="621465">
                  <a:extLst>
                    <a:ext uri="{9D8B030D-6E8A-4147-A177-3AD203B41FA5}">
                      <a16:colId xmlns:a16="http://schemas.microsoft.com/office/drawing/2014/main" val="1654525703"/>
                    </a:ext>
                  </a:extLst>
                </a:gridCol>
                <a:gridCol w="678129">
                  <a:extLst>
                    <a:ext uri="{9D8B030D-6E8A-4147-A177-3AD203B41FA5}">
                      <a16:colId xmlns:a16="http://schemas.microsoft.com/office/drawing/2014/main" val="4206106269"/>
                    </a:ext>
                  </a:extLst>
                </a:gridCol>
                <a:gridCol w="966013">
                  <a:extLst>
                    <a:ext uri="{9D8B030D-6E8A-4147-A177-3AD203B41FA5}">
                      <a16:colId xmlns:a16="http://schemas.microsoft.com/office/drawing/2014/main" val="77903592"/>
                    </a:ext>
                  </a:extLst>
                </a:gridCol>
                <a:gridCol w="966013">
                  <a:extLst>
                    <a:ext uri="{9D8B030D-6E8A-4147-A177-3AD203B41FA5}">
                      <a16:colId xmlns:a16="http://schemas.microsoft.com/office/drawing/2014/main" val="2401418641"/>
                    </a:ext>
                  </a:extLst>
                </a:gridCol>
                <a:gridCol w="639743">
                  <a:extLst>
                    <a:ext uri="{9D8B030D-6E8A-4147-A177-3AD203B41FA5}">
                      <a16:colId xmlns:a16="http://schemas.microsoft.com/office/drawing/2014/main" val="3937488573"/>
                    </a:ext>
                  </a:extLst>
                </a:gridCol>
                <a:gridCol w="545611">
                  <a:extLst>
                    <a:ext uri="{9D8B030D-6E8A-4147-A177-3AD203B41FA5}">
                      <a16:colId xmlns:a16="http://schemas.microsoft.com/office/drawing/2014/main" val="818006715"/>
                    </a:ext>
                  </a:extLst>
                </a:gridCol>
                <a:gridCol w="825269">
                  <a:extLst>
                    <a:ext uri="{9D8B030D-6E8A-4147-A177-3AD203B41FA5}">
                      <a16:colId xmlns:a16="http://schemas.microsoft.com/office/drawing/2014/main" val="2545397096"/>
                    </a:ext>
                  </a:extLst>
                </a:gridCol>
              </a:tblGrid>
              <a:tr h="739815">
                <a:tc>
                  <a:txBody>
                    <a:bodyPr/>
                    <a:lstStyle/>
                    <a:p>
                      <a:pPr algn="ctr">
                        <a:lnSpc>
                          <a:spcPct val="107000"/>
                        </a:lnSpc>
                        <a:spcAft>
                          <a:spcPts val="800"/>
                        </a:spcAft>
                      </a:pPr>
                      <a:r>
                        <a:rPr lang="en-GB" sz="800" dirty="0">
                          <a:effectLst/>
                        </a:rPr>
                        <a:t>Sr. No</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F.A</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dirty="0">
                          <a:effectLst/>
                        </a:rPr>
                        <a:t>V.A</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Residual sugar</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dirty="0">
                          <a:effectLst/>
                        </a:rPr>
                        <a:t>Chlorides</a:t>
                      </a:r>
                      <a:endParaRPr lang="en-GB" sz="1100" dirty="0">
                        <a:effectLst/>
                        <a:latin typeface="Calibri" panose="020F0502020204030204" pitchFamily="34" charset="0"/>
                        <a:ea typeface="Source Sans Pro"/>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Free SO2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Total SO2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Density</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pH</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Sulphates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Citric acid</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dirty="0">
                          <a:effectLst/>
                        </a:rPr>
                        <a:t>Body Type</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1365056"/>
                  </a:ext>
                </a:extLst>
              </a:tr>
              <a:tr h="489018">
                <a:tc>
                  <a:txBody>
                    <a:bodyPr/>
                    <a:lstStyle/>
                    <a:p>
                      <a:pPr algn="ctr">
                        <a:lnSpc>
                          <a:spcPct val="107000"/>
                        </a:lnSpc>
                        <a:spcAft>
                          <a:spcPts val="800"/>
                        </a:spcAft>
                      </a:pPr>
                      <a:r>
                        <a:rPr lang="en-GB" sz="800">
                          <a:effectLst/>
                        </a:rPr>
                        <a:t>2373</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9.1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0.27</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10.6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0.035</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28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124</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0.997</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3.2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0.46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Yes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Light</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62966562"/>
                  </a:ext>
                </a:extLst>
              </a:tr>
              <a:tr h="489018">
                <a:tc>
                  <a:txBody>
                    <a:bodyPr/>
                    <a:lstStyle/>
                    <a:p>
                      <a:pPr algn="ctr">
                        <a:lnSpc>
                          <a:spcPct val="107000"/>
                        </a:lnSpc>
                        <a:spcAft>
                          <a:spcPts val="800"/>
                        </a:spcAft>
                      </a:pPr>
                      <a:r>
                        <a:rPr lang="en-GB" sz="800">
                          <a:effectLst/>
                        </a:rPr>
                        <a:t>2419</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6.6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0.36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1.6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0.021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24</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85</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0.989</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3.41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0.61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Yes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Medium</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5230528"/>
                  </a:ext>
                </a:extLst>
              </a:tr>
              <a:tr h="489018">
                <a:tc>
                  <a:txBody>
                    <a:bodyPr/>
                    <a:lstStyle/>
                    <a:p>
                      <a:pPr algn="ctr">
                        <a:lnSpc>
                          <a:spcPct val="107000"/>
                        </a:lnSpc>
                        <a:spcAft>
                          <a:spcPts val="800"/>
                        </a:spcAft>
                      </a:pPr>
                      <a:r>
                        <a:rPr lang="en-GB" sz="800">
                          <a:effectLst/>
                        </a:rPr>
                        <a:t>2426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7.4</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dirty="0">
                          <a:effectLst/>
                        </a:rPr>
                        <a:t>0.24</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0.031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27</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139</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0.990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3.28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0.48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Yes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Medium</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4573250"/>
                  </a:ext>
                </a:extLst>
              </a:tr>
              <a:tr h="489018">
                <a:tc>
                  <a:txBody>
                    <a:bodyPr/>
                    <a:lstStyle/>
                    <a:p>
                      <a:pPr algn="ctr">
                        <a:lnSpc>
                          <a:spcPct val="107000"/>
                        </a:lnSpc>
                        <a:spcAft>
                          <a:spcPts val="800"/>
                        </a:spcAft>
                      </a:pPr>
                      <a:r>
                        <a:rPr lang="en-GB" sz="800">
                          <a:effectLst/>
                        </a:rPr>
                        <a:t>2475</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6.9</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0.36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4.2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0.018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57</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119</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0.989</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3.28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0.36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Yes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Medium</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56542173"/>
                  </a:ext>
                </a:extLst>
              </a:tr>
              <a:tr h="489018">
                <a:tc>
                  <a:txBody>
                    <a:bodyPr/>
                    <a:lstStyle/>
                    <a:p>
                      <a:pPr algn="ctr">
                        <a:lnSpc>
                          <a:spcPct val="107000"/>
                        </a:lnSpc>
                        <a:spcAft>
                          <a:spcPts val="800"/>
                        </a:spcAft>
                      </a:pPr>
                      <a:r>
                        <a:rPr lang="en-GB" sz="800">
                          <a:effectLst/>
                        </a:rPr>
                        <a:t>3204</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7.1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0.26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2.2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0.032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31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113</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0.990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3.37</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0.42</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a:effectLst/>
                        </a:rPr>
                        <a:t>Yes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GB" sz="800" dirty="0">
                          <a:effectLst/>
                        </a:rPr>
                        <a:t>Medium</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810357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F89E-7045-EDF6-0765-E444C1367875}"/>
              </a:ext>
            </a:extLst>
          </p:cNvPr>
          <p:cNvSpPr>
            <a:spLocks noGrp="1"/>
          </p:cNvSpPr>
          <p:nvPr>
            <p:ph type="title"/>
          </p:nvPr>
        </p:nvSpPr>
        <p:spPr/>
        <p:txBody>
          <a:bodyPr/>
          <a:lstStyle/>
          <a:p>
            <a:r>
              <a:rPr lang="en-US" dirty="0"/>
              <a:t>How each ingredient affects the quality of the wine?</a:t>
            </a:r>
          </a:p>
        </p:txBody>
      </p:sp>
      <p:sp>
        <p:nvSpPr>
          <p:cNvPr id="3" name="Slide Number Placeholder 2">
            <a:extLst>
              <a:ext uri="{FF2B5EF4-FFF2-40B4-BE49-F238E27FC236}">
                <a16:creationId xmlns:a16="http://schemas.microsoft.com/office/drawing/2014/main" id="{064C1737-7CAC-F363-8055-CA1D627AFF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2">
            <a:extLst>
              <a:ext uri="{FF2B5EF4-FFF2-40B4-BE49-F238E27FC236}">
                <a16:creationId xmlns:a16="http://schemas.microsoft.com/office/drawing/2014/main" id="{A395276A-17FE-D997-9457-25B1D7269F9A}"/>
              </a:ext>
            </a:extLst>
          </p:cNvPr>
          <p:cNvPicPr>
            <a:picLocks noChangeAspect="1"/>
          </p:cNvPicPr>
          <p:nvPr/>
        </p:nvPicPr>
        <p:blipFill>
          <a:blip r:embed="rId2"/>
          <a:stretch>
            <a:fillRect/>
          </a:stretch>
        </p:blipFill>
        <p:spPr>
          <a:xfrm>
            <a:off x="786150" y="1010720"/>
            <a:ext cx="5394010" cy="3274030"/>
          </a:xfrm>
          <a:prstGeom prst="rect">
            <a:avLst/>
          </a:prstGeom>
        </p:spPr>
      </p:pic>
    </p:spTree>
    <p:extLst>
      <p:ext uri="{BB962C8B-B14F-4D97-AF65-F5344CB8AC3E}">
        <p14:creationId xmlns:p14="http://schemas.microsoft.com/office/powerpoint/2010/main" val="155428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C719-3821-FB3D-4BAF-4D00FE9022D7}"/>
              </a:ext>
            </a:extLst>
          </p:cNvPr>
          <p:cNvSpPr>
            <a:spLocks noGrp="1"/>
          </p:cNvSpPr>
          <p:nvPr>
            <p:ph type="title"/>
          </p:nvPr>
        </p:nvSpPr>
        <p:spPr>
          <a:xfrm>
            <a:off x="786150" y="164534"/>
            <a:ext cx="7571700" cy="736496"/>
          </a:xfrm>
        </p:spPr>
        <p:txBody>
          <a:bodyPr/>
          <a:lstStyle/>
          <a:p>
            <a:r>
              <a:rPr lang="en-US" dirty="0"/>
              <a:t>Which ingredient to focus on?</a:t>
            </a:r>
          </a:p>
        </p:txBody>
      </p:sp>
      <p:pic>
        <p:nvPicPr>
          <p:cNvPr id="5" name="Picture 2">
            <a:extLst>
              <a:ext uri="{FF2B5EF4-FFF2-40B4-BE49-F238E27FC236}">
                <a16:creationId xmlns:a16="http://schemas.microsoft.com/office/drawing/2014/main" id="{5871509A-2ED4-03B2-F326-E59A68AB7D59}"/>
              </a:ext>
            </a:extLst>
          </p:cNvPr>
          <p:cNvPicPr>
            <a:picLocks noChangeAspect="1"/>
          </p:cNvPicPr>
          <p:nvPr/>
        </p:nvPicPr>
        <p:blipFill>
          <a:blip r:embed="rId2"/>
          <a:stretch>
            <a:fillRect/>
          </a:stretch>
        </p:blipFill>
        <p:spPr>
          <a:xfrm>
            <a:off x="3047" y="896272"/>
            <a:ext cx="9140953" cy="4247562"/>
          </a:xfrm>
          <a:prstGeom prst="rect">
            <a:avLst/>
          </a:prstGeom>
        </p:spPr>
      </p:pic>
      <p:sp>
        <p:nvSpPr>
          <p:cNvPr id="3" name="Slide Number Placeholder 2">
            <a:extLst>
              <a:ext uri="{FF2B5EF4-FFF2-40B4-BE49-F238E27FC236}">
                <a16:creationId xmlns:a16="http://schemas.microsoft.com/office/drawing/2014/main" id="{D4406D95-5583-7EB8-44B0-4DB7515B8A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117179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28825" y="-109693"/>
            <a:ext cx="4099661" cy="10899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is the quality affected by the Body Type of Wine?</a:t>
            </a:r>
            <a:endParaRPr dirty="0"/>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 name="Picture 2">
            <a:extLst>
              <a:ext uri="{FF2B5EF4-FFF2-40B4-BE49-F238E27FC236}">
                <a16:creationId xmlns:a16="http://schemas.microsoft.com/office/drawing/2014/main" id="{D274158F-0AF7-D770-48AA-39C53218EE93}"/>
              </a:ext>
            </a:extLst>
          </p:cNvPr>
          <p:cNvPicPr>
            <a:picLocks noChangeAspect="1"/>
          </p:cNvPicPr>
          <p:nvPr/>
        </p:nvPicPr>
        <p:blipFill>
          <a:blip r:embed="rId3"/>
          <a:stretch>
            <a:fillRect/>
          </a:stretch>
        </p:blipFill>
        <p:spPr>
          <a:xfrm>
            <a:off x="4516693" y="144035"/>
            <a:ext cx="4560127" cy="2251458"/>
          </a:xfrm>
          <a:prstGeom prst="rect">
            <a:avLst/>
          </a:prstGeom>
        </p:spPr>
      </p:pic>
      <p:pic>
        <p:nvPicPr>
          <p:cNvPr id="3" name="Picture 3">
            <a:extLst>
              <a:ext uri="{FF2B5EF4-FFF2-40B4-BE49-F238E27FC236}">
                <a16:creationId xmlns:a16="http://schemas.microsoft.com/office/drawing/2014/main" id="{995A82D4-003A-F608-318D-3A9960444785}"/>
              </a:ext>
            </a:extLst>
          </p:cNvPr>
          <p:cNvPicPr>
            <a:picLocks noChangeAspect="1"/>
          </p:cNvPicPr>
          <p:nvPr/>
        </p:nvPicPr>
        <p:blipFill>
          <a:blip r:embed="rId4"/>
          <a:stretch>
            <a:fillRect/>
          </a:stretch>
        </p:blipFill>
        <p:spPr>
          <a:xfrm>
            <a:off x="4530398" y="2402349"/>
            <a:ext cx="4553267" cy="2208544"/>
          </a:xfrm>
          <a:prstGeom prst="rect">
            <a:avLst/>
          </a:prstGeom>
        </p:spPr>
      </p:pic>
      <p:pic>
        <p:nvPicPr>
          <p:cNvPr id="4" name="Picture 4">
            <a:extLst>
              <a:ext uri="{FF2B5EF4-FFF2-40B4-BE49-F238E27FC236}">
                <a16:creationId xmlns:a16="http://schemas.microsoft.com/office/drawing/2014/main" id="{6B5C460A-E761-8159-9C8E-8072DA71D733}"/>
              </a:ext>
            </a:extLst>
          </p:cNvPr>
          <p:cNvPicPr>
            <a:picLocks noChangeAspect="1"/>
          </p:cNvPicPr>
          <p:nvPr/>
        </p:nvPicPr>
        <p:blipFill>
          <a:blip r:embed="rId5"/>
          <a:stretch>
            <a:fillRect/>
          </a:stretch>
        </p:blipFill>
        <p:spPr>
          <a:xfrm>
            <a:off x="95967" y="2372176"/>
            <a:ext cx="4390168" cy="2251458"/>
          </a:xfrm>
          <a:prstGeom prst="rect">
            <a:avLst/>
          </a:prstGeom>
        </p:spPr>
      </p:pic>
      <p:sp>
        <p:nvSpPr>
          <p:cNvPr id="5" name="TextBox 4">
            <a:extLst>
              <a:ext uri="{FF2B5EF4-FFF2-40B4-BE49-F238E27FC236}">
                <a16:creationId xmlns:a16="http://schemas.microsoft.com/office/drawing/2014/main" id="{CB6261BD-0F89-489A-BAE1-1CB68C78F82A}"/>
              </a:ext>
            </a:extLst>
          </p:cNvPr>
          <p:cNvSpPr txBox="1"/>
          <p:nvPr/>
        </p:nvSpPr>
        <p:spPr>
          <a:xfrm>
            <a:off x="191947" y="1076326"/>
            <a:ext cx="4296784" cy="1077218"/>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chemeClr val="dk1"/>
                </a:solidFill>
                <a:latin typeface="Source Sans Pro"/>
                <a:ea typeface="Source Sans Pro"/>
                <a:sym typeface="Source Sans Pro"/>
              </a:rPr>
              <a:t>Light bodied – Less that 12.5% Alcohol</a:t>
            </a:r>
          </a:p>
          <a:p>
            <a:pPr marL="285750" indent="-285750" algn="l">
              <a:buFont typeface="Arial" panose="020B0604020202020204" pitchFamily="34" charset="0"/>
              <a:buChar char="•"/>
            </a:pPr>
            <a:r>
              <a:rPr lang="en-US" sz="1600" dirty="0">
                <a:solidFill>
                  <a:schemeClr val="dk1"/>
                </a:solidFill>
                <a:latin typeface="Source Sans Pro"/>
                <a:ea typeface="Source Sans Pro"/>
                <a:sym typeface="Source Sans Pro"/>
              </a:rPr>
              <a:t>Medium bodied – Between 12.5 – 13.5% Alcohol</a:t>
            </a:r>
          </a:p>
          <a:p>
            <a:pPr marL="285750" indent="-285750" algn="l">
              <a:buFont typeface="Arial" panose="020B0604020202020204" pitchFamily="34" charset="0"/>
              <a:buChar char="•"/>
            </a:pPr>
            <a:r>
              <a:rPr lang="en-US" sz="1600" dirty="0">
                <a:solidFill>
                  <a:schemeClr val="dk1"/>
                </a:solidFill>
                <a:latin typeface="Source Sans Pro"/>
                <a:ea typeface="Source Sans Pro"/>
                <a:sym typeface="Source Sans Pro"/>
              </a:rPr>
              <a:t>Full bodied – More than 13.5% Alcohol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8" name="Picture 8">
            <a:extLst>
              <a:ext uri="{FF2B5EF4-FFF2-40B4-BE49-F238E27FC236}">
                <a16:creationId xmlns:a16="http://schemas.microsoft.com/office/drawing/2014/main" id="{A5A77D50-3C9C-C612-F9A8-6F4F4610CDA3}"/>
              </a:ext>
            </a:extLst>
          </p:cNvPr>
          <p:cNvPicPr>
            <a:picLocks noChangeAspect="1"/>
          </p:cNvPicPr>
          <p:nvPr/>
        </p:nvPicPr>
        <p:blipFill>
          <a:blip r:embed="rId3"/>
          <a:stretch>
            <a:fillRect/>
          </a:stretch>
        </p:blipFill>
        <p:spPr>
          <a:xfrm>
            <a:off x="13701" y="10843"/>
            <a:ext cx="9130299" cy="5124225"/>
          </a:xfrm>
          <a:prstGeom prst="rect">
            <a:avLst/>
          </a:prstGeom>
        </p:spPr>
      </p:pic>
      <p:sp>
        <p:nvSpPr>
          <p:cNvPr id="162" name="Google Shape;162;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7471-79A5-8874-CEB7-C6248C711E43}"/>
              </a:ext>
            </a:extLst>
          </p:cNvPr>
          <p:cNvSpPr>
            <a:spLocks noGrp="1"/>
          </p:cNvSpPr>
          <p:nvPr>
            <p:ph type="title"/>
          </p:nvPr>
        </p:nvSpPr>
        <p:spPr/>
        <p:txBody>
          <a:bodyPr/>
          <a:lstStyle/>
          <a:p>
            <a:r>
              <a:rPr lang="en-US" dirty="0"/>
              <a:t>Relation between Density &amp; Residual Sugar?</a:t>
            </a:r>
          </a:p>
        </p:txBody>
      </p:sp>
      <p:sp>
        <p:nvSpPr>
          <p:cNvPr id="3" name="Text Placeholder 2">
            <a:extLst>
              <a:ext uri="{FF2B5EF4-FFF2-40B4-BE49-F238E27FC236}">
                <a16:creationId xmlns:a16="http://schemas.microsoft.com/office/drawing/2014/main" id="{A55DD9AC-F2AB-2A6F-6F6F-ACF812CDBAEC}"/>
              </a:ext>
            </a:extLst>
          </p:cNvPr>
          <p:cNvSpPr>
            <a:spLocks noGrp="1"/>
          </p:cNvSpPr>
          <p:nvPr>
            <p:ph type="body" idx="1"/>
          </p:nvPr>
        </p:nvSpPr>
        <p:spPr/>
        <p:txBody>
          <a:bodyPr/>
          <a:lstStyle/>
          <a:p>
            <a:endParaRPr lang="en-US" dirty="0"/>
          </a:p>
        </p:txBody>
      </p:sp>
      <p:sp>
        <p:nvSpPr>
          <p:cNvPr id="6" name="Text Placeholder 5">
            <a:extLst>
              <a:ext uri="{FF2B5EF4-FFF2-40B4-BE49-F238E27FC236}">
                <a16:creationId xmlns:a16="http://schemas.microsoft.com/office/drawing/2014/main" id="{38DC60B5-8CF2-EE60-0EA5-206CB481ACC3}"/>
              </a:ext>
            </a:extLst>
          </p:cNvPr>
          <p:cNvSpPr>
            <a:spLocks noGrp="1"/>
          </p:cNvSpPr>
          <p:nvPr>
            <p:ph type="body" idx="2"/>
          </p:nvPr>
        </p:nvSpPr>
        <p:spPr/>
        <p:txBody>
          <a:bodyPr/>
          <a:lstStyle/>
          <a:p>
            <a:pPr lvl="0"/>
            <a:r>
              <a:rPr lang="en-GB" sz="1400" dirty="0">
                <a:cs typeface="Arial"/>
                <a:sym typeface="Arial"/>
              </a:rPr>
              <a:t>The positive correlation between residual sugar and density suggests that wines with higher residual sugar tend to have a higher body, as measured by density. </a:t>
            </a:r>
            <a:endParaRPr lang="en-US" sz="1400" dirty="0">
              <a:cs typeface="Arial"/>
              <a:sym typeface="Arial"/>
            </a:endParaRPr>
          </a:p>
          <a:p>
            <a:pPr lvl="0"/>
            <a:r>
              <a:rPr lang="en-GB" sz="1400" dirty="0">
                <a:cs typeface="Arial"/>
                <a:sym typeface="Arial"/>
              </a:rPr>
              <a:t>This is because residual sugar contributes to the overall weight and viscosity of the wine, making it feel heavier in the mouth.</a:t>
            </a:r>
          </a:p>
          <a:p>
            <a:pPr lvl="0"/>
            <a:r>
              <a:rPr lang="en-US" sz="1400" dirty="0">
                <a:cs typeface="Arial"/>
                <a:sym typeface="Arial"/>
              </a:rPr>
              <a:t>I</a:t>
            </a:r>
            <a:r>
              <a:rPr lang="en-GB" sz="1400" dirty="0">
                <a:cs typeface="Arial"/>
                <a:sym typeface="Arial"/>
              </a:rPr>
              <a:t>t's important to note that body is also influenced by other factors such as alcohol content, tannins, and acidity, so residual sugar and density are not the only determinants of wine body.</a:t>
            </a:r>
          </a:p>
          <a:p>
            <a:endParaRPr lang="en-US" sz="1400" dirty="0">
              <a:cs typeface="Arial"/>
              <a:sym typeface="Arial"/>
            </a:endParaRPr>
          </a:p>
        </p:txBody>
      </p:sp>
      <p:sp>
        <p:nvSpPr>
          <p:cNvPr id="4" name="Slide Number Placeholder 3">
            <a:extLst>
              <a:ext uri="{FF2B5EF4-FFF2-40B4-BE49-F238E27FC236}">
                <a16:creationId xmlns:a16="http://schemas.microsoft.com/office/drawing/2014/main" id="{4DF66834-C799-B0BF-F66B-2329F06809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5">
            <a:extLst>
              <a:ext uri="{FF2B5EF4-FFF2-40B4-BE49-F238E27FC236}">
                <a16:creationId xmlns:a16="http://schemas.microsoft.com/office/drawing/2014/main" id="{9823F0E5-39DC-4B6C-450B-18B4A847F203}"/>
              </a:ext>
            </a:extLst>
          </p:cNvPr>
          <p:cNvPicPr>
            <a:picLocks noChangeAspect="1"/>
          </p:cNvPicPr>
          <p:nvPr/>
        </p:nvPicPr>
        <p:blipFill>
          <a:blip r:embed="rId2"/>
          <a:stretch>
            <a:fillRect/>
          </a:stretch>
        </p:blipFill>
        <p:spPr>
          <a:xfrm>
            <a:off x="786041" y="1200150"/>
            <a:ext cx="3675300" cy="3725700"/>
          </a:xfrm>
          <a:prstGeom prst="rect">
            <a:avLst/>
          </a:prstGeom>
        </p:spPr>
      </p:pic>
    </p:spTree>
    <p:extLst>
      <p:ext uri="{BB962C8B-B14F-4D97-AF65-F5344CB8AC3E}">
        <p14:creationId xmlns:p14="http://schemas.microsoft.com/office/powerpoint/2010/main" val="309241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Benefits of Wine</a:t>
            </a:r>
            <a:endParaRPr dirty="0"/>
          </a:p>
        </p:txBody>
      </p:sp>
      <p:sp>
        <p:nvSpPr>
          <p:cNvPr id="76" name="Google Shape;76;p13"/>
          <p:cNvSpPr txBox="1"/>
          <p:nvPr/>
        </p:nvSpPr>
        <p:spPr>
          <a:xfrm>
            <a:off x="786150" y="1164834"/>
            <a:ext cx="31794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91EA"/>
                </a:solidFill>
                <a:latin typeface="Source Sans Pro"/>
                <a:ea typeface="Source Sans Pro"/>
                <a:cs typeface="Source Sans Pro"/>
                <a:sym typeface="Source Sans Pro"/>
              </a:rPr>
              <a:t>Health </a:t>
            </a:r>
            <a:r>
              <a:rPr lang="en-US" sz="1600" b="1" dirty="0">
                <a:solidFill>
                  <a:srgbClr val="0091EA"/>
                </a:solidFill>
                <a:latin typeface="Source Sans Pro"/>
                <a:ea typeface="Source Sans Pro"/>
                <a:cs typeface="Source Sans Pro"/>
                <a:sym typeface="Source Sans Pro"/>
              </a:rPr>
              <a:t>Benefits</a:t>
            </a:r>
          </a:p>
          <a:p>
            <a:pPr lvl="0"/>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Polyphenols - to fight against free radicals </a:t>
            </a:r>
            <a:endParaRPr lang="en-US" dirty="0">
              <a:solidFill>
                <a:srgbClr val="263238"/>
              </a:solidFill>
              <a:latin typeface="Source Sans Pro"/>
              <a:ea typeface="Source Sans Pro"/>
            </a:endParaRPr>
          </a:p>
          <a:p>
            <a:pPr marL="285750" lvl="0" indent="-285750">
              <a:buFont typeface="Arial" panose="020B0604020202020204" pitchFamily="34" charset="0"/>
              <a:buChar char="•"/>
            </a:pPr>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Flavonoids - to improve cardiovascular health.</a:t>
            </a:r>
            <a:endParaRPr lang="en-US" dirty="0">
              <a:solidFill>
                <a:srgbClr val="263238"/>
              </a:solidFill>
              <a:latin typeface="Source Sans Pro"/>
              <a:ea typeface="Source Sans Pro"/>
            </a:endParaRPr>
          </a:p>
          <a:p>
            <a:pPr marL="285750" lvl="0" indent="-285750">
              <a:buFont typeface="Arial" panose="020B0604020202020204" pitchFamily="34" charset="0"/>
              <a:buChar char="•"/>
            </a:pPr>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Resveratrol content - to enhance memory.</a:t>
            </a:r>
          </a:p>
        </p:txBody>
      </p:sp>
      <p:sp>
        <p:nvSpPr>
          <p:cNvPr id="77" name="Google Shape;77;p13"/>
          <p:cNvSpPr txBox="1"/>
          <p:nvPr/>
        </p:nvSpPr>
        <p:spPr>
          <a:xfrm>
            <a:off x="4395856" y="1164834"/>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solidFill>
                  <a:srgbClr val="0091EA"/>
                </a:solidFill>
                <a:latin typeface="Source Sans Pro"/>
                <a:ea typeface="Source Sans Pro"/>
                <a:cs typeface="Source Sans Pro"/>
                <a:sym typeface="Source Sans Pro"/>
              </a:rPr>
              <a:t>Social</a:t>
            </a:r>
            <a:r>
              <a:rPr lang="en-US" b="1" dirty="0">
                <a:solidFill>
                  <a:srgbClr val="0091EA"/>
                </a:solidFill>
                <a:latin typeface="Source Sans Pro"/>
                <a:ea typeface="Source Sans Pro"/>
                <a:cs typeface="Source Sans Pro"/>
                <a:sym typeface="Source Sans Pro"/>
              </a:rPr>
              <a:t> Benefits</a:t>
            </a:r>
            <a:endParaRPr dirty="0">
              <a:solidFill>
                <a:srgbClr val="0091EA"/>
              </a:solidFill>
              <a:latin typeface="Source Sans Pro"/>
              <a:ea typeface="Source Sans Pro"/>
              <a:cs typeface="Source Sans Pro"/>
              <a:sym typeface="Source Sans Pro"/>
            </a:endParaRPr>
          </a:p>
          <a:p>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Interacting with your colleagues at work.</a:t>
            </a:r>
            <a:endParaRPr lang="en-US" dirty="0">
              <a:solidFill>
                <a:srgbClr val="263238"/>
              </a:solidFill>
              <a:latin typeface="Source Sans Pro"/>
              <a:ea typeface="Source Sans Pro"/>
            </a:endParaRPr>
          </a:p>
          <a:p>
            <a:pPr marL="285750" lvl="0" indent="-285750">
              <a:buFont typeface="Arial" panose="020B0604020202020204" pitchFamily="34" charset="0"/>
              <a:buChar char="•"/>
            </a:pPr>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Dealing with your neighbours.</a:t>
            </a:r>
            <a:endParaRPr lang="en-US" dirty="0">
              <a:solidFill>
                <a:srgbClr val="263238"/>
              </a:solidFill>
              <a:latin typeface="Source Sans Pro"/>
              <a:ea typeface="Source Sans Pro"/>
            </a:endParaRPr>
          </a:p>
          <a:p>
            <a:pPr marL="285750" lvl="0" indent="-285750">
              <a:buFont typeface="Arial" panose="020B0604020202020204" pitchFamily="34" charset="0"/>
              <a:buChar char="•"/>
            </a:pPr>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Hanging out with your circle of friends</a:t>
            </a:r>
            <a:endParaRPr lang="en-US" dirty="0">
              <a:solidFill>
                <a:srgbClr val="263238"/>
              </a:solidFill>
              <a:latin typeface="Source Sans Pro"/>
              <a:ea typeface="Source Sans Pro"/>
            </a:endParaRPr>
          </a:p>
          <a:p>
            <a:pPr marL="285750" lvl="0" indent="-285750">
              <a:buFont typeface="Arial" panose="020B0604020202020204" pitchFamily="34" charset="0"/>
              <a:buChar char="•"/>
            </a:pPr>
            <a:endParaRPr lang="en-US" dirty="0">
              <a:solidFill>
                <a:srgbClr val="263238"/>
              </a:solidFill>
              <a:latin typeface="Source Sans Pro"/>
              <a:ea typeface="Source Sans Pro"/>
            </a:endParaRPr>
          </a:p>
          <a:p>
            <a:pPr marL="285750" lvl="0" indent="-285750">
              <a:buFont typeface="Arial" panose="020B0604020202020204" pitchFamily="34" charset="0"/>
              <a:buChar char="•"/>
            </a:pPr>
            <a:r>
              <a:rPr lang="en-GB" dirty="0">
                <a:solidFill>
                  <a:srgbClr val="263238"/>
                </a:solidFill>
                <a:latin typeface="Source Sans Pro"/>
                <a:ea typeface="Source Sans Pro"/>
              </a:rPr>
              <a:t>Meeting new people.</a:t>
            </a:r>
          </a:p>
          <a:p>
            <a:endParaRPr lang="en-US" dirty="0">
              <a:solidFill>
                <a:srgbClr val="263238"/>
              </a:solidFill>
              <a:latin typeface="Source Sans Pro"/>
              <a:ea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80C4D08C-B2C4-D921-DDC7-648F3A4D797A}"/>
              </a:ext>
            </a:extLst>
          </p:cNvPr>
          <p:cNvSpPr txBox="1"/>
          <p:nvPr/>
        </p:nvSpPr>
        <p:spPr>
          <a:xfrm>
            <a:off x="2790229" y="4067178"/>
            <a:ext cx="5765563" cy="923330"/>
          </a:xfrm>
          <a:prstGeom prst="rect">
            <a:avLst/>
          </a:prstGeom>
          <a:noFill/>
        </p:spPr>
        <p:txBody>
          <a:bodyPr wrap="square" rtlCol="0">
            <a:spAutoFit/>
          </a:bodyPr>
          <a:lstStyle/>
          <a:p>
            <a:r>
              <a:rPr lang="en-GB" sz="1800" dirty="0">
                <a:solidFill>
                  <a:schemeClr val="accent1"/>
                </a:solidFill>
                <a:latin typeface="Roboto Slab"/>
                <a:ea typeface="Roboto Slab"/>
                <a:sym typeface="Roboto Slab"/>
              </a:rPr>
              <a:t>Probably that is why the Wine industry shows a recent growth spurt &amp; social drinking is on the rise.</a:t>
            </a:r>
          </a:p>
          <a:p>
            <a:pPr algn="l"/>
            <a:endParaRPr lang="en-US" sz="1800" dirty="0"/>
          </a:p>
        </p:txBody>
      </p:sp>
      <p:cxnSp>
        <p:nvCxnSpPr>
          <p:cNvPr id="3" name="Straight Arrow Connector 2">
            <a:extLst>
              <a:ext uri="{FF2B5EF4-FFF2-40B4-BE49-F238E27FC236}">
                <a16:creationId xmlns:a16="http://schemas.microsoft.com/office/drawing/2014/main" id="{1EFA8628-86F2-3375-3248-C27B2CF9FAA3}"/>
              </a:ext>
            </a:extLst>
          </p:cNvPr>
          <p:cNvCxnSpPr>
            <a:cxnSpLocks/>
          </p:cNvCxnSpPr>
          <p:nvPr/>
        </p:nvCxnSpPr>
        <p:spPr>
          <a:xfrm>
            <a:off x="3928263" y="3959250"/>
            <a:ext cx="4627530"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23A687D-7CA6-E544-3F75-ACF77EF729D1}"/>
              </a:ext>
            </a:extLst>
          </p:cNvPr>
          <p:cNvCxnSpPr>
            <a:cxnSpLocks/>
          </p:cNvCxnSpPr>
          <p:nvPr/>
        </p:nvCxnSpPr>
        <p:spPr>
          <a:xfrm>
            <a:off x="844816" y="1010720"/>
            <a:ext cx="4749354" cy="0"/>
          </a:xfrm>
          <a:prstGeom prst="straightConnector1">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87EA-12C4-B193-EF46-CD6729F3E54B}"/>
              </a:ext>
            </a:extLst>
          </p:cNvPr>
          <p:cNvSpPr>
            <a:spLocks noGrp="1"/>
          </p:cNvSpPr>
          <p:nvPr>
            <p:ph type="title"/>
          </p:nvPr>
        </p:nvSpPr>
        <p:spPr/>
        <p:txBody>
          <a:bodyPr/>
          <a:lstStyle/>
          <a:p>
            <a:r>
              <a:rPr lang="en-US" dirty="0"/>
              <a:t>What other Factors Affecting Density</a:t>
            </a:r>
          </a:p>
        </p:txBody>
      </p:sp>
      <p:sp>
        <p:nvSpPr>
          <p:cNvPr id="3" name="Text Placeholder 2">
            <a:extLst>
              <a:ext uri="{FF2B5EF4-FFF2-40B4-BE49-F238E27FC236}">
                <a16:creationId xmlns:a16="http://schemas.microsoft.com/office/drawing/2014/main" id="{3E4E06A0-B0D0-99CF-9BD7-8A5796005444}"/>
              </a:ext>
            </a:extLst>
          </p:cNvPr>
          <p:cNvSpPr>
            <a:spLocks noGrp="1"/>
          </p:cNvSpPr>
          <p:nvPr>
            <p:ph type="body" idx="1"/>
          </p:nvPr>
        </p:nvSpPr>
        <p:spPr/>
        <p:txBody>
          <a:bodyPr/>
          <a:lstStyle/>
          <a:p>
            <a:pPr marL="101600" indent="0">
              <a:buNone/>
            </a:pPr>
            <a:endParaRPr lang="en-US" dirty="0"/>
          </a:p>
        </p:txBody>
      </p:sp>
      <p:sp>
        <p:nvSpPr>
          <p:cNvPr id="4" name="Text Placeholder 3">
            <a:extLst>
              <a:ext uri="{FF2B5EF4-FFF2-40B4-BE49-F238E27FC236}">
                <a16:creationId xmlns:a16="http://schemas.microsoft.com/office/drawing/2014/main" id="{86AFFFE5-7DBE-0831-B4A4-F0E826105BAD}"/>
              </a:ext>
            </a:extLst>
          </p:cNvPr>
          <p:cNvSpPr>
            <a:spLocks noGrp="1"/>
          </p:cNvSpPr>
          <p:nvPr>
            <p:ph type="body" idx="2"/>
          </p:nvPr>
        </p:nvSpPr>
        <p:spPr/>
        <p:txBody>
          <a:bodyPr/>
          <a:lstStyle/>
          <a:p>
            <a:r>
              <a:rPr lang="en-GB" sz="1400" dirty="0">
                <a:cs typeface="Arial"/>
                <a:sym typeface="Arial"/>
              </a:rPr>
              <a:t>There is a positive correlation between chlorides and density, which means that wines with higher chloride content tend to have higher density. Chlorides are a type of salt that can increase the density of a solution, and thus can contribute to the density of wine.</a:t>
            </a:r>
            <a:endParaRPr lang="en-US" sz="1400" dirty="0">
              <a:cs typeface="Arial"/>
              <a:sym typeface="Arial"/>
            </a:endParaRPr>
          </a:p>
          <a:p>
            <a:pPr lvl="0"/>
            <a:r>
              <a:rPr lang="en-GB" sz="1400" dirty="0">
                <a:cs typeface="Arial"/>
                <a:sym typeface="Arial"/>
              </a:rPr>
              <a:t>There is a negative correlation between alcohol and density, which means that wines with higher alcohol content tend to have lower density. This can be explained by the fact that alcohol has a lower density than water, and as alcohol content increases, it dilutes the wine and lowers its overall density.</a:t>
            </a:r>
          </a:p>
        </p:txBody>
      </p:sp>
      <p:sp>
        <p:nvSpPr>
          <p:cNvPr id="5" name="Slide Number Placeholder 4">
            <a:extLst>
              <a:ext uri="{FF2B5EF4-FFF2-40B4-BE49-F238E27FC236}">
                <a16:creationId xmlns:a16="http://schemas.microsoft.com/office/drawing/2014/main" id="{0CD217D2-30F6-4708-136E-9CF4ECC607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6">
            <a:extLst>
              <a:ext uri="{FF2B5EF4-FFF2-40B4-BE49-F238E27FC236}">
                <a16:creationId xmlns:a16="http://schemas.microsoft.com/office/drawing/2014/main" id="{20DFBDA3-6FB1-BDD2-A1D7-310BED801028}"/>
              </a:ext>
            </a:extLst>
          </p:cNvPr>
          <p:cNvPicPr>
            <a:picLocks noChangeAspect="1"/>
          </p:cNvPicPr>
          <p:nvPr/>
        </p:nvPicPr>
        <p:blipFill>
          <a:blip r:embed="rId2"/>
          <a:stretch>
            <a:fillRect/>
          </a:stretch>
        </p:blipFill>
        <p:spPr>
          <a:xfrm>
            <a:off x="786041" y="1200150"/>
            <a:ext cx="3675300" cy="3725700"/>
          </a:xfrm>
          <a:prstGeom prst="rect">
            <a:avLst/>
          </a:prstGeom>
        </p:spPr>
      </p:pic>
    </p:spTree>
    <p:extLst>
      <p:ext uri="{BB962C8B-B14F-4D97-AF65-F5344CB8AC3E}">
        <p14:creationId xmlns:p14="http://schemas.microsoft.com/office/powerpoint/2010/main" val="130970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435A-3FCE-617C-4F1E-E6D7836F7FB2}"/>
              </a:ext>
            </a:extLst>
          </p:cNvPr>
          <p:cNvSpPr>
            <a:spLocks noGrp="1"/>
          </p:cNvSpPr>
          <p:nvPr>
            <p:ph type="title"/>
          </p:nvPr>
        </p:nvSpPr>
        <p:spPr/>
        <p:txBody>
          <a:bodyPr/>
          <a:lstStyle/>
          <a:p>
            <a:r>
              <a:rPr lang="en-US" dirty="0"/>
              <a:t>How does Citric Acid Affect the Wine?</a:t>
            </a:r>
          </a:p>
        </p:txBody>
      </p:sp>
      <p:sp>
        <p:nvSpPr>
          <p:cNvPr id="3" name="Text Placeholder 2">
            <a:extLst>
              <a:ext uri="{FF2B5EF4-FFF2-40B4-BE49-F238E27FC236}">
                <a16:creationId xmlns:a16="http://schemas.microsoft.com/office/drawing/2014/main" id="{55BCDAAA-7739-FA9F-F460-07F5DB4A724B}"/>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3D89B870-7E34-03A5-FA9C-A88F5B600C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6">
            <a:extLst>
              <a:ext uri="{FF2B5EF4-FFF2-40B4-BE49-F238E27FC236}">
                <a16:creationId xmlns:a16="http://schemas.microsoft.com/office/drawing/2014/main" id="{41E37DCA-70BC-EF51-C940-AA35F1EE88B2}"/>
              </a:ext>
            </a:extLst>
          </p:cNvPr>
          <p:cNvPicPr>
            <a:picLocks noChangeAspect="1"/>
          </p:cNvPicPr>
          <p:nvPr/>
        </p:nvPicPr>
        <p:blipFill>
          <a:blip r:embed="rId2"/>
          <a:stretch>
            <a:fillRect/>
          </a:stretch>
        </p:blipFill>
        <p:spPr>
          <a:xfrm>
            <a:off x="786041" y="1200151"/>
            <a:ext cx="3676750" cy="1857448"/>
          </a:xfrm>
          <a:prstGeom prst="rect">
            <a:avLst/>
          </a:prstGeom>
        </p:spPr>
      </p:pic>
      <p:pic>
        <p:nvPicPr>
          <p:cNvPr id="7" name="Picture 7">
            <a:extLst>
              <a:ext uri="{FF2B5EF4-FFF2-40B4-BE49-F238E27FC236}">
                <a16:creationId xmlns:a16="http://schemas.microsoft.com/office/drawing/2014/main" id="{7F038EA0-1D81-8961-F310-B5DED1D1F75B}"/>
              </a:ext>
            </a:extLst>
          </p:cNvPr>
          <p:cNvPicPr>
            <a:picLocks noChangeAspect="1"/>
          </p:cNvPicPr>
          <p:nvPr/>
        </p:nvPicPr>
        <p:blipFill>
          <a:blip r:embed="rId3"/>
          <a:stretch>
            <a:fillRect/>
          </a:stretch>
        </p:blipFill>
        <p:spPr>
          <a:xfrm>
            <a:off x="784783" y="3057599"/>
            <a:ext cx="3675300" cy="1868251"/>
          </a:xfrm>
          <a:prstGeom prst="rect">
            <a:avLst/>
          </a:prstGeom>
        </p:spPr>
      </p:pic>
      <p:graphicFrame>
        <p:nvGraphicFramePr>
          <p:cNvPr id="9" name="Table 9">
            <a:extLst>
              <a:ext uri="{FF2B5EF4-FFF2-40B4-BE49-F238E27FC236}">
                <a16:creationId xmlns:a16="http://schemas.microsoft.com/office/drawing/2014/main" id="{D5B34EE1-5FAE-4B8B-B78A-647825F79119}"/>
              </a:ext>
            </a:extLst>
          </p:cNvPr>
          <p:cNvGraphicFramePr>
            <a:graphicFrameLocks noGrp="1"/>
          </p:cNvGraphicFramePr>
          <p:nvPr>
            <p:extLst>
              <p:ext uri="{D42A27DB-BD31-4B8C-83A1-F6EECF244321}">
                <p14:modId xmlns:p14="http://schemas.microsoft.com/office/powerpoint/2010/main" val="4207813160"/>
              </p:ext>
            </p:extLst>
          </p:nvPr>
        </p:nvGraphicFramePr>
        <p:xfrm>
          <a:off x="4572000" y="1200150"/>
          <a:ext cx="3976934" cy="3725702"/>
        </p:xfrm>
        <a:graphic>
          <a:graphicData uri="http://schemas.openxmlformats.org/drawingml/2006/table">
            <a:tbl>
              <a:tblPr firstRow="1" bandRow="1">
                <a:tableStyleId>{83ECFCF9-EB90-4EA4-BA1D-B0166F391BF1}</a:tableStyleId>
              </a:tblPr>
              <a:tblGrid>
                <a:gridCol w="946400">
                  <a:extLst>
                    <a:ext uri="{9D8B030D-6E8A-4147-A177-3AD203B41FA5}">
                      <a16:colId xmlns:a16="http://schemas.microsoft.com/office/drawing/2014/main" val="4022959823"/>
                    </a:ext>
                  </a:extLst>
                </a:gridCol>
                <a:gridCol w="1205056">
                  <a:extLst>
                    <a:ext uri="{9D8B030D-6E8A-4147-A177-3AD203B41FA5}">
                      <a16:colId xmlns:a16="http://schemas.microsoft.com/office/drawing/2014/main" val="1546027498"/>
                    </a:ext>
                  </a:extLst>
                </a:gridCol>
                <a:gridCol w="1151908">
                  <a:extLst>
                    <a:ext uri="{9D8B030D-6E8A-4147-A177-3AD203B41FA5}">
                      <a16:colId xmlns:a16="http://schemas.microsoft.com/office/drawing/2014/main" val="1970199817"/>
                    </a:ext>
                  </a:extLst>
                </a:gridCol>
                <a:gridCol w="673570">
                  <a:extLst>
                    <a:ext uri="{9D8B030D-6E8A-4147-A177-3AD203B41FA5}">
                      <a16:colId xmlns:a16="http://schemas.microsoft.com/office/drawing/2014/main" val="3771717473"/>
                    </a:ext>
                  </a:extLst>
                </a:gridCol>
              </a:tblGrid>
              <a:tr h="494296">
                <a:tc>
                  <a:txBody>
                    <a:bodyPr/>
                    <a:lstStyle/>
                    <a:p>
                      <a:r>
                        <a:rPr lang="en-US" sz="1200" dirty="0">
                          <a:latin typeface="Source Sans Pro" panose="020B0503030403020204" pitchFamily="34" charset="0"/>
                          <a:ea typeface="Source Sans Pro" panose="020B0503030403020204" pitchFamily="34" charset="0"/>
                        </a:rPr>
                        <a:t>Feature</a:t>
                      </a:r>
                    </a:p>
                  </a:txBody>
                  <a:tcPr/>
                </a:tc>
                <a:tc>
                  <a:txBody>
                    <a:bodyPr/>
                    <a:lstStyle/>
                    <a:p>
                      <a:r>
                        <a:rPr lang="en-US" sz="1200" dirty="0">
                          <a:latin typeface="Source Sans Pro" panose="020B0503030403020204" pitchFamily="34" charset="0"/>
                          <a:ea typeface="Source Sans Pro" panose="020B0503030403020204" pitchFamily="34" charset="0"/>
                        </a:rPr>
                        <a:t>Citric</a:t>
                      </a:r>
                    </a:p>
                    <a:p>
                      <a:r>
                        <a:rPr lang="en-US" sz="1200" dirty="0">
                          <a:latin typeface="Source Sans Pro" panose="020B0503030403020204" pitchFamily="34" charset="0"/>
                          <a:ea typeface="Source Sans Pro" panose="020B0503030403020204" pitchFamily="34" charset="0"/>
                        </a:rPr>
                        <a:t>Present Mean</a:t>
                      </a:r>
                    </a:p>
                  </a:txBody>
                  <a:tcPr/>
                </a:tc>
                <a:tc>
                  <a:txBody>
                    <a:bodyPr/>
                    <a:lstStyle/>
                    <a:p>
                      <a:r>
                        <a:rPr lang="en-US" sz="1200" dirty="0">
                          <a:latin typeface="Source Sans Pro" panose="020B0503030403020204" pitchFamily="34" charset="0"/>
                          <a:ea typeface="Source Sans Pro" panose="020B0503030403020204" pitchFamily="34" charset="0"/>
                        </a:rPr>
                        <a:t>Citric</a:t>
                      </a:r>
                    </a:p>
                    <a:p>
                      <a:r>
                        <a:rPr lang="en-US" sz="1200" dirty="0">
                          <a:latin typeface="Source Sans Pro" panose="020B0503030403020204" pitchFamily="34" charset="0"/>
                          <a:ea typeface="Source Sans Pro" panose="020B0503030403020204" pitchFamily="34" charset="0"/>
                        </a:rPr>
                        <a:t>Absent Mean</a:t>
                      </a:r>
                    </a:p>
                  </a:txBody>
                  <a:tcPr/>
                </a:tc>
                <a:tc>
                  <a:txBody>
                    <a:bodyPr/>
                    <a:lstStyle/>
                    <a:p>
                      <a:r>
                        <a:rPr lang="en-US" sz="1200" dirty="0">
                          <a:latin typeface="Source Sans Pro" panose="020B0503030403020204" pitchFamily="34" charset="0"/>
                          <a:ea typeface="Source Sans Pro" panose="020B0503030403020204" pitchFamily="34" charset="0"/>
                        </a:rPr>
                        <a:t>Diff</a:t>
                      </a:r>
                    </a:p>
                  </a:txBody>
                  <a:tcPr/>
                </a:tc>
                <a:extLst>
                  <a:ext uri="{0D108BD9-81ED-4DB2-BD59-A6C34878D82A}">
                    <a16:rowId xmlns:a16="http://schemas.microsoft.com/office/drawing/2014/main" val="3556081591"/>
                  </a:ext>
                </a:extLst>
              </a:tr>
              <a:tr h="279836">
                <a:tc>
                  <a:txBody>
                    <a:bodyPr/>
                    <a:lstStyle/>
                    <a:p>
                      <a:r>
                        <a:rPr lang="en-US" sz="1200" dirty="0">
                          <a:latin typeface="Source Sans Pro" panose="020B0503030403020204" pitchFamily="34" charset="0"/>
                          <a:ea typeface="Source Sans Pro" panose="020B0503030403020204" pitchFamily="34" charset="0"/>
                        </a:rPr>
                        <a:t>F.A</a:t>
                      </a:r>
                    </a:p>
                  </a:txBody>
                  <a:tcPr/>
                </a:tc>
                <a:tc>
                  <a:txBody>
                    <a:bodyPr/>
                    <a:lstStyle/>
                    <a:p>
                      <a:r>
                        <a:rPr lang="en-US" sz="1200" dirty="0">
                          <a:latin typeface="Source Sans Pro" panose="020B0503030403020204" pitchFamily="34" charset="0"/>
                          <a:ea typeface="Source Sans Pro" panose="020B0503030403020204" pitchFamily="34" charset="0"/>
                        </a:rPr>
                        <a:t>6.94</a:t>
                      </a:r>
                    </a:p>
                  </a:txBody>
                  <a:tcPr/>
                </a:tc>
                <a:tc>
                  <a:txBody>
                    <a:bodyPr/>
                    <a:lstStyle/>
                    <a:p>
                      <a:r>
                        <a:rPr lang="en-US" sz="1200" dirty="0">
                          <a:latin typeface="Source Sans Pro" panose="020B0503030403020204" pitchFamily="34" charset="0"/>
                          <a:ea typeface="Source Sans Pro" panose="020B0503030403020204" pitchFamily="34" charset="0"/>
                        </a:rPr>
                        <a:t>6.55</a:t>
                      </a:r>
                    </a:p>
                  </a:txBody>
                  <a:tcPr/>
                </a:tc>
                <a:tc>
                  <a:txBody>
                    <a:bodyPr/>
                    <a:lstStyle/>
                    <a:p>
                      <a:r>
                        <a:rPr lang="en-US" sz="1200" dirty="0">
                          <a:latin typeface="Source Sans Pro" panose="020B0503030403020204" pitchFamily="34" charset="0"/>
                          <a:ea typeface="Source Sans Pro" panose="020B0503030403020204" pitchFamily="34" charset="0"/>
                        </a:rPr>
                        <a:t>0.38</a:t>
                      </a:r>
                    </a:p>
                  </a:txBody>
                  <a:tcPr/>
                </a:tc>
                <a:extLst>
                  <a:ext uri="{0D108BD9-81ED-4DB2-BD59-A6C34878D82A}">
                    <a16:rowId xmlns:a16="http://schemas.microsoft.com/office/drawing/2014/main" val="2376274594"/>
                  </a:ext>
                </a:extLst>
              </a:tr>
              <a:tr h="279836">
                <a:tc>
                  <a:txBody>
                    <a:bodyPr/>
                    <a:lstStyle/>
                    <a:p>
                      <a:r>
                        <a:rPr lang="en-US" sz="1200" dirty="0">
                          <a:latin typeface="Source Sans Pro" panose="020B0503030403020204" pitchFamily="34" charset="0"/>
                          <a:ea typeface="Source Sans Pro" panose="020B0503030403020204" pitchFamily="34" charset="0"/>
                        </a:rPr>
                        <a:t>VA</a:t>
                      </a:r>
                    </a:p>
                  </a:txBody>
                  <a:tcPr/>
                </a:tc>
                <a:tc>
                  <a:txBody>
                    <a:bodyPr/>
                    <a:lstStyle/>
                    <a:p>
                      <a:r>
                        <a:rPr lang="en-US" sz="1200" dirty="0">
                          <a:latin typeface="Source Sans Pro" panose="020B0503030403020204" pitchFamily="34" charset="0"/>
                          <a:ea typeface="Source Sans Pro" panose="020B0503030403020204" pitchFamily="34" charset="0"/>
                        </a:rPr>
                        <a:t>0.30</a:t>
                      </a:r>
                    </a:p>
                  </a:txBody>
                  <a:tcPr/>
                </a:tc>
                <a:tc>
                  <a:txBody>
                    <a:bodyPr/>
                    <a:lstStyle/>
                    <a:p>
                      <a:r>
                        <a:rPr lang="en-US" sz="1200" dirty="0">
                          <a:latin typeface="Source Sans Pro" panose="020B0503030403020204" pitchFamily="34" charset="0"/>
                          <a:ea typeface="Source Sans Pro" panose="020B0503030403020204" pitchFamily="34" charset="0"/>
                        </a:rPr>
                        <a:t>0.56</a:t>
                      </a:r>
                    </a:p>
                  </a:txBody>
                  <a:tcPr/>
                </a:tc>
                <a:tc>
                  <a:txBody>
                    <a:bodyPr/>
                    <a:lstStyle/>
                    <a:p>
                      <a:r>
                        <a:rPr lang="en-US" sz="1200" dirty="0">
                          <a:latin typeface="Source Sans Pro" panose="020B0503030403020204" pitchFamily="34" charset="0"/>
                          <a:ea typeface="Source Sans Pro" panose="020B0503030403020204" pitchFamily="34" charset="0"/>
                        </a:rPr>
                        <a:t>-0.256</a:t>
                      </a:r>
                    </a:p>
                  </a:txBody>
                  <a:tcPr/>
                </a:tc>
                <a:extLst>
                  <a:ext uri="{0D108BD9-81ED-4DB2-BD59-A6C34878D82A}">
                    <a16:rowId xmlns:a16="http://schemas.microsoft.com/office/drawing/2014/main" val="2208291542"/>
                  </a:ext>
                </a:extLst>
              </a:tr>
              <a:tr h="279836">
                <a:tc>
                  <a:txBody>
                    <a:bodyPr/>
                    <a:lstStyle/>
                    <a:p>
                      <a:r>
                        <a:rPr lang="en-US" sz="1200" dirty="0">
                          <a:latin typeface="Source Sans Pro" panose="020B0503030403020204" pitchFamily="34" charset="0"/>
                          <a:ea typeface="Source Sans Pro" panose="020B0503030403020204" pitchFamily="34" charset="0"/>
                        </a:rPr>
                        <a:t>R.S</a:t>
                      </a:r>
                    </a:p>
                  </a:txBody>
                  <a:tcPr/>
                </a:tc>
                <a:tc>
                  <a:txBody>
                    <a:bodyPr/>
                    <a:lstStyle/>
                    <a:p>
                      <a:r>
                        <a:rPr lang="en-US" sz="1200" dirty="0">
                          <a:latin typeface="Source Sans Pro" panose="020B0503030403020204" pitchFamily="34" charset="0"/>
                          <a:ea typeface="Source Sans Pro" panose="020B0503030403020204" pitchFamily="34" charset="0"/>
                        </a:rPr>
                        <a:t>4.67</a:t>
                      </a:r>
                    </a:p>
                  </a:txBody>
                  <a:tcPr/>
                </a:tc>
                <a:tc>
                  <a:txBody>
                    <a:bodyPr/>
                    <a:lstStyle/>
                    <a:p>
                      <a:r>
                        <a:rPr lang="en-US" sz="1200" dirty="0">
                          <a:latin typeface="Source Sans Pro" panose="020B0503030403020204" pitchFamily="34" charset="0"/>
                          <a:ea typeface="Source Sans Pro" panose="020B0503030403020204" pitchFamily="34" charset="0"/>
                        </a:rPr>
                        <a:t>2.63</a:t>
                      </a:r>
                    </a:p>
                  </a:txBody>
                  <a:tcPr/>
                </a:tc>
                <a:tc>
                  <a:txBody>
                    <a:bodyPr/>
                    <a:lstStyle/>
                    <a:p>
                      <a:r>
                        <a:rPr lang="en-US" sz="1200" dirty="0">
                          <a:latin typeface="Source Sans Pro" panose="020B0503030403020204" pitchFamily="34" charset="0"/>
                          <a:ea typeface="Source Sans Pro" panose="020B0503030403020204" pitchFamily="34" charset="0"/>
                        </a:rPr>
                        <a:t>2.03</a:t>
                      </a:r>
                    </a:p>
                  </a:txBody>
                  <a:tcPr/>
                </a:tc>
                <a:extLst>
                  <a:ext uri="{0D108BD9-81ED-4DB2-BD59-A6C34878D82A}">
                    <a16:rowId xmlns:a16="http://schemas.microsoft.com/office/drawing/2014/main" val="362472142"/>
                  </a:ext>
                </a:extLst>
              </a:tr>
              <a:tr h="330906">
                <a:tc>
                  <a:txBody>
                    <a:bodyPr/>
                    <a:lstStyle/>
                    <a:p>
                      <a:r>
                        <a:rPr lang="en-US" sz="1200" dirty="0">
                          <a:latin typeface="Source Sans Pro" panose="020B0503030403020204" pitchFamily="34" charset="0"/>
                          <a:ea typeface="Source Sans Pro" panose="020B0503030403020204" pitchFamily="34" charset="0"/>
                        </a:rPr>
                        <a:t>Chlorides</a:t>
                      </a:r>
                    </a:p>
                  </a:txBody>
                  <a:tcPr/>
                </a:tc>
                <a:tc>
                  <a:txBody>
                    <a:bodyPr/>
                    <a:lstStyle/>
                    <a:p>
                      <a:r>
                        <a:rPr lang="en-US" sz="1200" dirty="0">
                          <a:latin typeface="Source Sans Pro" panose="020B0503030403020204" pitchFamily="34" charset="0"/>
                          <a:ea typeface="Source Sans Pro" panose="020B0503030403020204" pitchFamily="34" charset="0"/>
                        </a:rPr>
                        <a:t>0.047</a:t>
                      </a:r>
                    </a:p>
                  </a:txBody>
                  <a:tcPr/>
                </a:tc>
                <a:tc>
                  <a:txBody>
                    <a:bodyPr/>
                    <a:lstStyle/>
                    <a:p>
                      <a:r>
                        <a:rPr lang="en-US" sz="1200" dirty="0">
                          <a:latin typeface="Source Sans Pro" panose="020B0503030403020204" pitchFamily="34" charset="0"/>
                          <a:ea typeface="Source Sans Pro" panose="020B0503030403020204" pitchFamily="34" charset="0"/>
                        </a:rPr>
                        <a:t>0.063</a:t>
                      </a:r>
                    </a:p>
                  </a:txBody>
                  <a:tcPr/>
                </a:tc>
                <a:tc>
                  <a:txBody>
                    <a:bodyPr/>
                    <a:lstStyle/>
                    <a:p>
                      <a:r>
                        <a:rPr lang="en-US" sz="1200" dirty="0">
                          <a:latin typeface="Source Sans Pro" panose="020B0503030403020204" pitchFamily="34" charset="0"/>
                          <a:ea typeface="Source Sans Pro" panose="020B0503030403020204" pitchFamily="34" charset="0"/>
                        </a:rPr>
                        <a:t>-0.01</a:t>
                      </a:r>
                    </a:p>
                  </a:txBody>
                  <a:tcPr/>
                </a:tc>
                <a:extLst>
                  <a:ext uri="{0D108BD9-81ED-4DB2-BD59-A6C34878D82A}">
                    <a16:rowId xmlns:a16="http://schemas.microsoft.com/office/drawing/2014/main" val="24484168"/>
                  </a:ext>
                </a:extLst>
              </a:tr>
              <a:tr h="330906">
                <a:tc>
                  <a:txBody>
                    <a:bodyPr/>
                    <a:lstStyle/>
                    <a:p>
                      <a:r>
                        <a:rPr lang="en-US" sz="1200" dirty="0">
                          <a:latin typeface="Source Sans Pro" panose="020B0503030403020204" pitchFamily="34" charset="0"/>
                          <a:ea typeface="Source Sans Pro" panose="020B0503030403020204" pitchFamily="34" charset="0"/>
                        </a:rPr>
                        <a:t>Free So2</a:t>
                      </a:r>
                    </a:p>
                  </a:txBody>
                  <a:tcPr/>
                </a:tc>
                <a:tc>
                  <a:txBody>
                    <a:bodyPr/>
                    <a:lstStyle/>
                    <a:p>
                      <a:r>
                        <a:rPr lang="en-US" sz="1200" dirty="0">
                          <a:latin typeface="Source Sans Pro" panose="020B0503030403020204" pitchFamily="34" charset="0"/>
                          <a:ea typeface="Source Sans Pro" panose="020B0503030403020204" pitchFamily="34" charset="0"/>
                        </a:rPr>
                        <a:t>29.23</a:t>
                      </a:r>
                    </a:p>
                  </a:txBody>
                  <a:tcPr/>
                </a:tc>
                <a:tc>
                  <a:txBody>
                    <a:bodyPr/>
                    <a:lstStyle/>
                    <a:p>
                      <a:r>
                        <a:rPr lang="en-US" sz="1200" dirty="0">
                          <a:latin typeface="Source Sans Pro" panose="020B0503030403020204" pitchFamily="34" charset="0"/>
                          <a:ea typeface="Source Sans Pro" panose="020B0503030403020204" pitchFamily="34" charset="0"/>
                        </a:rPr>
                        <a:t>17.6</a:t>
                      </a:r>
                    </a:p>
                  </a:txBody>
                  <a:tcPr/>
                </a:tc>
                <a:tc>
                  <a:txBody>
                    <a:bodyPr/>
                    <a:lstStyle/>
                    <a:p>
                      <a:r>
                        <a:rPr lang="en-US" sz="1200" dirty="0">
                          <a:latin typeface="Source Sans Pro" panose="020B0503030403020204" pitchFamily="34" charset="0"/>
                          <a:ea typeface="Source Sans Pro" panose="020B0503030403020204" pitchFamily="34" charset="0"/>
                        </a:rPr>
                        <a:t>11.63</a:t>
                      </a:r>
                    </a:p>
                  </a:txBody>
                  <a:tcPr/>
                </a:tc>
                <a:extLst>
                  <a:ext uri="{0D108BD9-81ED-4DB2-BD59-A6C34878D82A}">
                    <a16:rowId xmlns:a16="http://schemas.microsoft.com/office/drawing/2014/main" val="280948447"/>
                  </a:ext>
                </a:extLst>
              </a:tr>
              <a:tr h="330906">
                <a:tc>
                  <a:txBody>
                    <a:bodyPr/>
                    <a:lstStyle/>
                    <a:p>
                      <a:r>
                        <a:rPr lang="en-US" sz="1200" dirty="0">
                          <a:latin typeface="Source Sans Pro" panose="020B0503030403020204" pitchFamily="34" charset="0"/>
                          <a:ea typeface="Source Sans Pro" panose="020B0503030403020204" pitchFamily="34" charset="0"/>
                        </a:rPr>
                        <a:t>Total So2</a:t>
                      </a:r>
                    </a:p>
                  </a:txBody>
                  <a:tcPr/>
                </a:tc>
                <a:tc>
                  <a:txBody>
                    <a:bodyPr/>
                    <a:lstStyle/>
                    <a:p>
                      <a:r>
                        <a:rPr lang="en-US" sz="1200" dirty="0">
                          <a:latin typeface="Source Sans Pro" panose="020B0503030403020204" pitchFamily="34" charset="0"/>
                          <a:ea typeface="Source Sans Pro" panose="020B0503030403020204" pitchFamily="34" charset="0"/>
                        </a:rPr>
                        <a:t>116</a:t>
                      </a:r>
                    </a:p>
                  </a:txBody>
                  <a:tcPr/>
                </a:tc>
                <a:tc>
                  <a:txBody>
                    <a:bodyPr/>
                    <a:lstStyle/>
                    <a:p>
                      <a:r>
                        <a:rPr lang="en-US" sz="1200" dirty="0">
                          <a:latin typeface="Source Sans Pro" panose="020B0503030403020204" pitchFamily="34" charset="0"/>
                          <a:ea typeface="Source Sans Pro" panose="020B0503030403020204" pitchFamily="34" charset="0"/>
                        </a:rPr>
                        <a:t>49.75</a:t>
                      </a:r>
                    </a:p>
                  </a:txBody>
                  <a:tcPr/>
                </a:tc>
                <a:tc>
                  <a:txBody>
                    <a:bodyPr/>
                    <a:lstStyle/>
                    <a:p>
                      <a:r>
                        <a:rPr lang="en-US" sz="1200" dirty="0">
                          <a:latin typeface="Source Sans Pro" panose="020B0503030403020204" pitchFamily="34" charset="0"/>
                          <a:ea typeface="Source Sans Pro" panose="020B0503030403020204" pitchFamily="34" charset="0"/>
                        </a:rPr>
                        <a:t>66.42</a:t>
                      </a:r>
                    </a:p>
                  </a:txBody>
                  <a:tcPr/>
                </a:tc>
                <a:extLst>
                  <a:ext uri="{0D108BD9-81ED-4DB2-BD59-A6C34878D82A}">
                    <a16:rowId xmlns:a16="http://schemas.microsoft.com/office/drawing/2014/main" val="1186786507"/>
                  </a:ext>
                </a:extLst>
              </a:tr>
              <a:tr h="279836">
                <a:tc>
                  <a:txBody>
                    <a:bodyPr/>
                    <a:lstStyle/>
                    <a:p>
                      <a:r>
                        <a:rPr lang="en-US" sz="1200" dirty="0">
                          <a:latin typeface="Source Sans Pro" panose="020B0503030403020204" pitchFamily="34" charset="0"/>
                          <a:ea typeface="Source Sans Pro" panose="020B0503030403020204" pitchFamily="34" charset="0"/>
                        </a:rPr>
                        <a:t>Density</a:t>
                      </a:r>
                    </a:p>
                  </a:txBody>
                  <a:tcPr/>
                </a:tc>
                <a:tc>
                  <a:txBody>
                    <a:bodyPr/>
                    <a:lstStyle/>
                    <a:p>
                      <a:r>
                        <a:rPr lang="en-US" sz="1200" dirty="0">
                          <a:latin typeface="Source Sans Pro" panose="020B0503030403020204" pitchFamily="34" charset="0"/>
                          <a:ea typeface="Source Sans Pro" panose="020B0503030403020204" pitchFamily="34" charset="0"/>
                        </a:rPr>
                        <a:t>0.99</a:t>
                      </a:r>
                    </a:p>
                  </a:txBody>
                  <a:tcPr/>
                </a:tc>
                <a:tc>
                  <a:txBody>
                    <a:bodyPr/>
                    <a:lstStyle/>
                    <a:p>
                      <a:r>
                        <a:rPr lang="en-US" sz="1200" dirty="0">
                          <a:latin typeface="Source Sans Pro" panose="020B0503030403020204" pitchFamily="34" charset="0"/>
                          <a:ea typeface="Source Sans Pro" panose="020B0503030403020204" pitchFamily="34" charset="0"/>
                        </a:rPr>
                        <a:t>0.99</a:t>
                      </a:r>
                    </a:p>
                  </a:txBody>
                  <a:tcPr/>
                </a:tc>
                <a:tc>
                  <a:txBody>
                    <a:bodyPr/>
                    <a:lstStyle/>
                    <a:p>
                      <a:r>
                        <a:rPr lang="en-US" sz="1200" dirty="0">
                          <a:latin typeface="Source Sans Pro" panose="020B0503030403020204" pitchFamily="34" charset="0"/>
                          <a:ea typeface="Source Sans Pro" panose="020B0503030403020204" pitchFamily="34" charset="0"/>
                        </a:rPr>
                        <a:t>-0.001</a:t>
                      </a:r>
                    </a:p>
                  </a:txBody>
                  <a:tcPr/>
                </a:tc>
                <a:extLst>
                  <a:ext uri="{0D108BD9-81ED-4DB2-BD59-A6C34878D82A}">
                    <a16:rowId xmlns:a16="http://schemas.microsoft.com/office/drawing/2014/main" val="1972033866"/>
                  </a:ext>
                </a:extLst>
              </a:tr>
              <a:tr h="279836">
                <a:tc>
                  <a:txBody>
                    <a:bodyPr/>
                    <a:lstStyle/>
                    <a:p>
                      <a:r>
                        <a:rPr lang="en-US" sz="1200" dirty="0">
                          <a:latin typeface="Source Sans Pro" panose="020B0503030403020204" pitchFamily="34" charset="0"/>
                          <a:ea typeface="Source Sans Pro" panose="020B0503030403020204" pitchFamily="34" charset="0"/>
                        </a:rPr>
                        <a:t>pH</a:t>
                      </a:r>
                    </a:p>
                  </a:txBody>
                  <a:tcPr/>
                </a:tc>
                <a:tc>
                  <a:txBody>
                    <a:bodyPr/>
                    <a:lstStyle/>
                    <a:p>
                      <a:r>
                        <a:rPr lang="en-US" sz="1200" dirty="0">
                          <a:latin typeface="Source Sans Pro" panose="020B0503030403020204" pitchFamily="34" charset="0"/>
                          <a:ea typeface="Source Sans Pro" panose="020B0503030403020204" pitchFamily="34" charset="0"/>
                        </a:rPr>
                        <a:t>3.22</a:t>
                      </a:r>
                    </a:p>
                  </a:txBody>
                  <a:tcPr/>
                </a:tc>
                <a:tc>
                  <a:txBody>
                    <a:bodyPr/>
                    <a:lstStyle/>
                    <a:p>
                      <a:r>
                        <a:rPr lang="en-US" sz="1200" dirty="0">
                          <a:latin typeface="Source Sans Pro" panose="020B0503030403020204" pitchFamily="34" charset="0"/>
                          <a:ea typeface="Source Sans Pro" panose="020B0503030403020204" pitchFamily="34" charset="0"/>
                        </a:rPr>
                        <a:t>3.41</a:t>
                      </a:r>
                    </a:p>
                  </a:txBody>
                  <a:tcPr/>
                </a:tc>
                <a:tc>
                  <a:txBody>
                    <a:bodyPr/>
                    <a:lstStyle/>
                    <a:p>
                      <a:r>
                        <a:rPr lang="en-US" sz="1200" dirty="0">
                          <a:latin typeface="Source Sans Pro" panose="020B0503030403020204" pitchFamily="34" charset="0"/>
                          <a:ea typeface="Source Sans Pro" panose="020B0503030403020204" pitchFamily="34" charset="0"/>
                        </a:rPr>
                        <a:t>-0.18</a:t>
                      </a:r>
                    </a:p>
                  </a:txBody>
                  <a:tcPr/>
                </a:tc>
                <a:extLst>
                  <a:ext uri="{0D108BD9-81ED-4DB2-BD59-A6C34878D82A}">
                    <a16:rowId xmlns:a16="http://schemas.microsoft.com/office/drawing/2014/main" val="2709413912"/>
                  </a:ext>
                </a:extLst>
              </a:tr>
              <a:tr h="279836">
                <a:tc>
                  <a:txBody>
                    <a:bodyPr/>
                    <a:lstStyle/>
                    <a:p>
                      <a:r>
                        <a:rPr lang="en-US" sz="1200" dirty="0">
                          <a:latin typeface="Source Sans Pro" panose="020B0503030403020204" pitchFamily="34" charset="0"/>
                          <a:ea typeface="Source Sans Pro" panose="020B0503030403020204" pitchFamily="34" charset="0"/>
                        </a:rPr>
                        <a:t>Sulphates</a:t>
                      </a:r>
                    </a:p>
                  </a:txBody>
                  <a:tcPr/>
                </a:tc>
                <a:tc>
                  <a:txBody>
                    <a:bodyPr/>
                    <a:lstStyle/>
                    <a:p>
                      <a:r>
                        <a:rPr lang="en-US" sz="1200" dirty="0">
                          <a:latin typeface="Source Sans Pro" panose="020B0503030403020204" pitchFamily="34" charset="0"/>
                          <a:ea typeface="Source Sans Pro" panose="020B0503030403020204" pitchFamily="34" charset="0"/>
                        </a:rPr>
                        <a:t>0.49</a:t>
                      </a:r>
                    </a:p>
                  </a:txBody>
                  <a:tcPr/>
                </a:tc>
                <a:tc>
                  <a:txBody>
                    <a:bodyPr/>
                    <a:lstStyle/>
                    <a:p>
                      <a:r>
                        <a:rPr lang="en-US" sz="1200" dirty="0">
                          <a:latin typeface="Source Sans Pro" panose="020B0503030403020204" pitchFamily="34" charset="0"/>
                          <a:ea typeface="Source Sans Pro" panose="020B0503030403020204" pitchFamily="34" charset="0"/>
                        </a:rPr>
                        <a:t>0.55</a:t>
                      </a:r>
                    </a:p>
                  </a:txBody>
                  <a:tcPr/>
                </a:tc>
                <a:tc>
                  <a:txBody>
                    <a:bodyPr/>
                    <a:lstStyle/>
                    <a:p>
                      <a:r>
                        <a:rPr lang="en-US" sz="1200" dirty="0">
                          <a:latin typeface="Source Sans Pro" panose="020B0503030403020204" pitchFamily="34" charset="0"/>
                          <a:ea typeface="Source Sans Pro" panose="020B0503030403020204" pitchFamily="34" charset="0"/>
                        </a:rPr>
                        <a:t>-0.05</a:t>
                      </a:r>
                    </a:p>
                  </a:txBody>
                  <a:tcPr/>
                </a:tc>
                <a:extLst>
                  <a:ext uri="{0D108BD9-81ED-4DB2-BD59-A6C34878D82A}">
                    <a16:rowId xmlns:a16="http://schemas.microsoft.com/office/drawing/2014/main" val="3402324453"/>
                  </a:ext>
                </a:extLst>
              </a:tr>
              <a:tr h="279836">
                <a:tc>
                  <a:txBody>
                    <a:bodyPr/>
                    <a:lstStyle/>
                    <a:p>
                      <a:r>
                        <a:rPr lang="en-US" sz="1200" dirty="0">
                          <a:latin typeface="Source Sans Pro" panose="020B0503030403020204" pitchFamily="34" charset="0"/>
                          <a:ea typeface="Source Sans Pro" panose="020B0503030403020204" pitchFamily="34" charset="0"/>
                        </a:rPr>
                        <a:t>Alcohol</a:t>
                      </a:r>
                    </a:p>
                  </a:txBody>
                  <a:tcPr/>
                </a:tc>
                <a:tc>
                  <a:txBody>
                    <a:bodyPr/>
                    <a:lstStyle/>
                    <a:p>
                      <a:r>
                        <a:rPr lang="en-US" sz="1200" dirty="0">
                          <a:latin typeface="Source Sans Pro" panose="020B0503030403020204" pitchFamily="34" charset="0"/>
                          <a:ea typeface="Source Sans Pro" panose="020B0503030403020204" pitchFamily="34" charset="0"/>
                        </a:rPr>
                        <a:t>10.71</a:t>
                      </a:r>
                    </a:p>
                  </a:txBody>
                  <a:tcPr/>
                </a:tc>
                <a:tc>
                  <a:txBody>
                    <a:bodyPr/>
                    <a:lstStyle/>
                    <a:p>
                      <a:r>
                        <a:rPr lang="en-US" sz="1200" dirty="0">
                          <a:latin typeface="Source Sans Pro" panose="020B0503030403020204" pitchFamily="34" charset="0"/>
                          <a:ea typeface="Source Sans Pro" panose="020B0503030403020204" pitchFamily="34" charset="0"/>
                        </a:rPr>
                        <a:t>10.77</a:t>
                      </a:r>
                    </a:p>
                  </a:txBody>
                  <a:tcPr/>
                </a:tc>
                <a:tc>
                  <a:txBody>
                    <a:bodyPr/>
                    <a:lstStyle/>
                    <a:p>
                      <a:r>
                        <a:rPr lang="en-US" sz="1200" dirty="0">
                          <a:latin typeface="Source Sans Pro" panose="020B0503030403020204" pitchFamily="34" charset="0"/>
                          <a:ea typeface="Source Sans Pro" panose="020B0503030403020204" pitchFamily="34" charset="0"/>
                        </a:rPr>
                        <a:t>-0.05</a:t>
                      </a:r>
                    </a:p>
                  </a:txBody>
                  <a:tcPr/>
                </a:tc>
                <a:extLst>
                  <a:ext uri="{0D108BD9-81ED-4DB2-BD59-A6C34878D82A}">
                    <a16:rowId xmlns:a16="http://schemas.microsoft.com/office/drawing/2014/main" val="1173737750"/>
                  </a:ext>
                </a:extLst>
              </a:tr>
              <a:tr h="279836">
                <a:tc>
                  <a:txBody>
                    <a:bodyPr/>
                    <a:lstStyle/>
                    <a:p>
                      <a:r>
                        <a:rPr lang="en-US" sz="1200" dirty="0">
                          <a:latin typeface="Source Sans Pro" panose="020B0503030403020204" pitchFamily="34" charset="0"/>
                          <a:ea typeface="Source Sans Pro" panose="020B0503030403020204" pitchFamily="34" charset="0"/>
                        </a:rPr>
                        <a:t>Quality</a:t>
                      </a:r>
                    </a:p>
                  </a:txBody>
                  <a:tcPr/>
                </a:tc>
                <a:tc>
                  <a:txBody>
                    <a:bodyPr/>
                    <a:lstStyle/>
                    <a:p>
                      <a:r>
                        <a:rPr lang="en-US" sz="1200" dirty="0">
                          <a:latin typeface="Source Sans Pro" panose="020B0503030403020204" pitchFamily="34" charset="0"/>
                          <a:ea typeface="Source Sans Pro" panose="020B0503030403020204" pitchFamily="34" charset="0"/>
                        </a:rPr>
                        <a:t>5.88</a:t>
                      </a:r>
                    </a:p>
                  </a:txBody>
                  <a:tcPr/>
                </a:tc>
                <a:tc>
                  <a:txBody>
                    <a:bodyPr/>
                    <a:lstStyle/>
                    <a:p>
                      <a:r>
                        <a:rPr lang="en-US" sz="1200" dirty="0">
                          <a:latin typeface="Source Sans Pro" panose="020B0503030403020204" pitchFamily="34" charset="0"/>
                          <a:ea typeface="Source Sans Pro" panose="020B0503030403020204" pitchFamily="34" charset="0"/>
                        </a:rPr>
                        <a:t>5.45</a:t>
                      </a:r>
                    </a:p>
                  </a:txBody>
                  <a:tcPr/>
                </a:tc>
                <a:tc>
                  <a:txBody>
                    <a:bodyPr/>
                    <a:lstStyle/>
                    <a:p>
                      <a:r>
                        <a:rPr lang="en-US" sz="1200" dirty="0">
                          <a:latin typeface="Source Sans Pro" panose="020B0503030403020204" pitchFamily="34" charset="0"/>
                          <a:ea typeface="Source Sans Pro" panose="020B0503030403020204" pitchFamily="34" charset="0"/>
                        </a:rPr>
                        <a:t>0.42</a:t>
                      </a:r>
                    </a:p>
                  </a:txBody>
                  <a:tcPr/>
                </a:tc>
                <a:extLst>
                  <a:ext uri="{0D108BD9-81ED-4DB2-BD59-A6C34878D82A}">
                    <a16:rowId xmlns:a16="http://schemas.microsoft.com/office/drawing/2014/main" val="3104125739"/>
                  </a:ext>
                </a:extLst>
              </a:tr>
            </a:tbl>
          </a:graphicData>
        </a:graphic>
      </p:graphicFrame>
    </p:spTree>
    <p:extLst>
      <p:ext uri="{BB962C8B-B14F-4D97-AF65-F5344CB8AC3E}">
        <p14:creationId xmlns:p14="http://schemas.microsoft.com/office/powerpoint/2010/main" val="2490394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F22D-D37F-5581-14A5-B9677E72350A}"/>
              </a:ext>
            </a:extLst>
          </p:cNvPr>
          <p:cNvSpPr>
            <a:spLocks noGrp="1"/>
          </p:cNvSpPr>
          <p:nvPr>
            <p:ph type="title"/>
          </p:nvPr>
        </p:nvSpPr>
        <p:spPr/>
        <p:txBody>
          <a:bodyPr/>
          <a:lstStyle/>
          <a:p>
            <a:r>
              <a:rPr lang="en-US" dirty="0"/>
              <a:t>What Factors Affect the pH of Wine?</a:t>
            </a:r>
          </a:p>
        </p:txBody>
      </p:sp>
      <p:sp>
        <p:nvSpPr>
          <p:cNvPr id="3" name="Text Placeholder 2">
            <a:extLst>
              <a:ext uri="{FF2B5EF4-FFF2-40B4-BE49-F238E27FC236}">
                <a16:creationId xmlns:a16="http://schemas.microsoft.com/office/drawing/2014/main" id="{A77315F5-E028-1AD8-F4E5-F1F6171A57B1}"/>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BCCFBEC-356D-BD40-DA69-269AE096F7B3}"/>
              </a:ext>
            </a:extLst>
          </p:cNvPr>
          <p:cNvSpPr>
            <a:spLocks noGrp="1"/>
          </p:cNvSpPr>
          <p:nvPr>
            <p:ph type="body" idx="2"/>
          </p:nvPr>
        </p:nvSpPr>
        <p:spPr/>
        <p:txBody>
          <a:bodyPr/>
          <a:lstStyle/>
          <a:p>
            <a:pPr lvl="0"/>
            <a:r>
              <a:rPr lang="en-GB" sz="1200" dirty="0">
                <a:cs typeface="Arial"/>
              </a:rPr>
              <a:t>There appears to be a weak positive correlation between sulphates and pH in wine. </a:t>
            </a:r>
          </a:p>
          <a:p>
            <a:pPr lvl="0"/>
            <a:endParaRPr lang="en-US" sz="1200" dirty="0">
              <a:cs typeface="Arial"/>
            </a:endParaRPr>
          </a:p>
          <a:p>
            <a:pPr lvl="0"/>
            <a:r>
              <a:rPr lang="en-GB" sz="1200" dirty="0">
                <a:cs typeface="Arial"/>
              </a:rPr>
              <a:t>Similarly, there also seems to be a weak positive correlation between chlorides and </a:t>
            </a:r>
            <a:r>
              <a:rPr lang="en-GB" sz="1200" dirty="0" err="1">
                <a:cs typeface="Arial"/>
              </a:rPr>
              <a:t>pH.</a:t>
            </a:r>
            <a:r>
              <a:rPr lang="en-GB" sz="1200" dirty="0">
                <a:cs typeface="Arial"/>
              </a:rPr>
              <a:t> </a:t>
            </a:r>
          </a:p>
          <a:p>
            <a:pPr lvl="0"/>
            <a:endParaRPr lang="en-US" sz="1200" dirty="0">
              <a:cs typeface="Arial"/>
            </a:endParaRPr>
          </a:p>
          <a:p>
            <a:pPr lvl="0"/>
            <a:r>
              <a:rPr lang="en-US" sz="1200" dirty="0">
                <a:cs typeface="Arial"/>
              </a:rPr>
              <a:t>I</a:t>
            </a:r>
            <a:r>
              <a:rPr lang="en-GB" sz="1200" dirty="0">
                <a:cs typeface="Arial"/>
              </a:rPr>
              <a:t>t's worth noting that the correlation between these factors and pH is quite weak, and there is likely to be considerable variation in pH even among wines with similar levels of sulphates or chlorides.</a:t>
            </a:r>
          </a:p>
          <a:p>
            <a:endParaRPr lang="en-US" sz="1200" dirty="0">
              <a:cs typeface="Arial"/>
            </a:endParaRPr>
          </a:p>
          <a:p>
            <a:r>
              <a:rPr lang="en-US" sz="1200" dirty="0">
                <a:cs typeface="Arial"/>
              </a:rPr>
              <a:t>F</a:t>
            </a:r>
            <a:r>
              <a:rPr lang="en-GB" sz="1200" dirty="0" err="1">
                <a:cs typeface="Arial"/>
              </a:rPr>
              <a:t>urther</a:t>
            </a:r>
            <a:r>
              <a:rPr lang="en-GB" sz="1200" dirty="0">
                <a:cs typeface="Arial"/>
              </a:rPr>
              <a:t> analysis would be needed to fully understand the relationship between pH and other physicochemical properties of wine.</a:t>
            </a:r>
            <a:endParaRPr lang="en-US" sz="1200" dirty="0">
              <a:cs typeface="Arial"/>
            </a:endParaRPr>
          </a:p>
        </p:txBody>
      </p:sp>
      <p:sp>
        <p:nvSpPr>
          <p:cNvPr id="5" name="Slide Number Placeholder 4">
            <a:extLst>
              <a:ext uri="{FF2B5EF4-FFF2-40B4-BE49-F238E27FC236}">
                <a16:creationId xmlns:a16="http://schemas.microsoft.com/office/drawing/2014/main" id="{A826483F-8D29-AD04-1CE8-74272A7396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6">
            <a:extLst>
              <a:ext uri="{FF2B5EF4-FFF2-40B4-BE49-F238E27FC236}">
                <a16:creationId xmlns:a16="http://schemas.microsoft.com/office/drawing/2014/main" id="{40754EE6-B508-4B60-224D-4D67010AFD18}"/>
              </a:ext>
            </a:extLst>
          </p:cNvPr>
          <p:cNvPicPr>
            <a:picLocks noChangeAspect="1"/>
          </p:cNvPicPr>
          <p:nvPr/>
        </p:nvPicPr>
        <p:blipFill>
          <a:blip r:embed="rId2"/>
          <a:stretch>
            <a:fillRect/>
          </a:stretch>
        </p:blipFill>
        <p:spPr>
          <a:xfrm>
            <a:off x="786042" y="1200150"/>
            <a:ext cx="3677704" cy="3725699"/>
          </a:xfrm>
          <a:prstGeom prst="rect">
            <a:avLst/>
          </a:prstGeom>
        </p:spPr>
      </p:pic>
    </p:spTree>
    <p:extLst>
      <p:ext uri="{BB962C8B-B14F-4D97-AF65-F5344CB8AC3E}">
        <p14:creationId xmlns:p14="http://schemas.microsoft.com/office/powerpoint/2010/main" val="367576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7BA3-AF78-4793-163E-3D03AB52D63D}"/>
              </a:ext>
            </a:extLst>
          </p:cNvPr>
          <p:cNvSpPr>
            <a:spLocks noGrp="1"/>
          </p:cNvSpPr>
          <p:nvPr>
            <p:ph type="title"/>
          </p:nvPr>
        </p:nvSpPr>
        <p:spPr/>
        <p:txBody>
          <a:bodyPr/>
          <a:lstStyle/>
          <a:p>
            <a:r>
              <a:rPr lang="en-US" dirty="0"/>
              <a:t>How are Sulphates Related to Total &amp; Free SO2?</a:t>
            </a:r>
          </a:p>
        </p:txBody>
      </p:sp>
      <p:sp>
        <p:nvSpPr>
          <p:cNvPr id="5" name="Slide Number Placeholder 4">
            <a:extLst>
              <a:ext uri="{FF2B5EF4-FFF2-40B4-BE49-F238E27FC236}">
                <a16:creationId xmlns:a16="http://schemas.microsoft.com/office/drawing/2014/main" id="{A933C2B8-2162-CE48-C77C-6DCAA350CD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6">
            <a:extLst>
              <a:ext uri="{FF2B5EF4-FFF2-40B4-BE49-F238E27FC236}">
                <a16:creationId xmlns:a16="http://schemas.microsoft.com/office/drawing/2014/main" id="{3CD339ED-486D-C60E-545E-B2D6FB212A5E}"/>
              </a:ext>
            </a:extLst>
          </p:cNvPr>
          <p:cNvPicPr>
            <a:picLocks noChangeAspect="1"/>
          </p:cNvPicPr>
          <p:nvPr/>
        </p:nvPicPr>
        <p:blipFill>
          <a:blip r:embed="rId2"/>
          <a:stretch>
            <a:fillRect/>
          </a:stretch>
        </p:blipFill>
        <p:spPr>
          <a:xfrm>
            <a:off x="786150" y="1050381"/>
            <a:ext cx="7571700" cy="3864469"/>
          </a:xfrm>
          <a:prstGeom prst="rect">
            <a:avLst/>
          </a:prstGeom>
        </p:spPr>
      </p:pic>
    </p:spTree>
    <p:extLst>
      <p:ext uri="{BB962C8B-B14F-4D97-AF65-F5344CB8AC3E}">
        <p14:creationId xmlns:p14="http://schemas.microsoft.com/office/powerpoint/2010/main" val="960845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96E1-EF45-574D-FBA6-0775D5861D5C}"/>
              </a:ext>
            </a:extLst>
          </p:cNvPr>
          <p:cNvSpPr>
            <a:spLocks noGrp="1"/>
          </p:cNvSpPr>
          <p:nvPr>
            <p:ph type="title"/>
          </p:nvPr>
        </p:nvSpPr>
        <p:spPr/>
        <p:txBody>
          <a:bodyPr/>
          <a:lstStyle/>
          <a:p>
            <a:r>
              <a:rPr lang="en-US" dirty="0"/>
              <a:t>Can we use ML techniques to predict the quality of wine?</a:t>
            </a:r>
          </a:p>
        </p:txBody>
      </p:sp>
      <p:sp>
        <p:nvSpPr>
          <p:cNvPr id="3" name="Text Placeholder 2">
            <a:extLst>
              <a:ext uri="{FF2B5EF4-FFF2-40B4-BE49-F238E27FC236}">
                <a16:creationId xmlns:a16="http://schemas.microsoft.com/office/drawing/2014/main" id="{B73C3B5B-D2E0-2EB0-CFF4-C28ABB5A20E5}"/>
              </a:ext>
            </a:extLst>
          </p:cNvPr>
          <p:cNvSpPr>
            <a:spLocks noGrp="1"/>
          </p:cNvSpPr>
          <p:nvPr>
            <p:ph type="body" idx="1"/>
          </p:nvPr>
        </p:nvSpPr>
        <p:spPr>
          <a:xfrm>
            <a:off x="786136" y="1200150"/>
            <a:ext cx="7571699" cy="3725700"/>
          </a:xfrm>
        </p:spPr>
        <p:txBody>
          <a:bodyPr/>
          <a:lstStyle/>
          <a:p>
            <a:r>
              <a:rPr lang="en-US" sz="1600" dirty="0">
                <a:cs typeface="Arial"/>
              </a:rPr>
              <a:t>Machine learning techniques </a:t>
            </a:r>
            <a:r>
              <a:rPr lang="en-US" sz="1600" dirty="0">
                <a:solidFill>
                  <a:schemeClr val="accent1"/>
                </a:solidFill>
                <a:latin typeface="Roboto Slab"/>
                <a:ea typeface="Roboto Slab"/>
                <a:sym typeface="Roboto Slab"/>
              </a:rPr>
              <a:t>can be</a:t>
            </a:r>
            <a:r>
              <a:rPr lang="en-US" sz="1600" dirty="0">
                <a:cs typeface="Arial"/>
              </a:rPr>
              <a:t> used to predict the quality of wine based on the available features.</a:t>
            </a:r>
          </a:p>
          <a:p>
            <a:r>
              <a:rPr lang="en-US" sz="1600" dirty="0">
                <a:cs typeface="Arial"/>
              </a:rPr>
              <a:t> A number of </a:t>
            </a:r>
            <a:r>
              <a:rPr lang="en-US" sz="1600" dirty="0">
                <a:solidFill>
                  <a:schemeClr val="accent1"/>
                </a:solidFill>
                <a:latin typeface="Roboto Slab"/>
                <a:ea typeface="Roboto Slab"/>
                <a:sym typeface="Roboto Slab"/>
              </a:rPr>
              <a:t>classification algorithms </a:t>
            </a:r>
            <a:r>
              <a:rPr lang="en-US" sz="1600" dirty="0">
                <a:cs typeface="Arial"/>
              </a:rPr>
              <a:t>such as Logistic Regression, Decision Trees, K-Nearest Neighbors, Random Forest, </a:t>
            </a:r>
            <a:r>
              <a:rPr lang="en-US" sz="1600" dirty="0" err="1">
                <a:cs typeface="Arial"/>
              </a:rPr>
              <a:t>etc</a:t>
            </a:r>
            <a:r>
              <a:rPr lang="en-US" sz="1600" dirty="0">
                <a:cs typeface="Arial"/>
              </a:rPr>
              <a:t> can be used for this purpose.</a:t>
            </a:r>
            <a:endParaRPr lang="en-US" sz="1600" dirty="0">
              <a:solidFill>
                <a:schemeClr val="accent1"/>
              </a:solidFill>
              <a:latin typeface="Roboto Slab"/>
              <a:ea typeface="Roboto Slab"/>
              <a:sym typeface="Roboto Slab"/>
            </a:endParaRPr>
          </a:p>
          <a:p>
            <a:r>
              <a:rPr lang="en-US" sz="1600" dirty="0">
                <a:solidFill>
                  <a:schemeClr val="accent1"/>
                </a:solidFill>
                <a:latin typeface="Roboto Slab"/>
                <a:ea typeface="Roboto Slab"/>
                <a:sym typeface="Roboto Slab"/>
              </a:rPr>
              <a:t>Feature selection &amp; feature scaling</a:t>
            </a:r>
            <a:r>
              <a:rPr lang="en-US" sz="1600" dirty="0">
                <a:cs typeface="Arial"/>
              </a:rPr>
              <a:t> techniques can also be applied to improve the performance of the models.</a:t>
            </a:r>
          </a:p>
          <a:p>
            <a:r>
              <a:rPr lang="en-US" sz="1600" dirty="0">
                <a:cs typeface="Arial"/>
              </a:rPr>
              <a:t>Evaluation metrics such as </a:t>
            </a:r>
            <a:r>
              <a:rPr lang="en-US" sz="1600" dirty="0">
                <a:solidFill>
                  <a:schemeClr val="accent1"/>
                </a:solidFill>
                <a:latin typeface="Roboto Slab"/>
                <a:ea typeface="Roboto Slab"/>
                <a:sym typeface="Roboto Slab"/>
              </a:rPr>
              <a:t>accuracy, precision, recall, and F1-score </a:t>
            </a:r>
            <a:r>
              <a:rPr lang="en-US" sz="1600" dirty="0">
                <a:cs typeface="Arial"/>
              </a:rPr>
              <a:t>can be used to assess the performance of the model.</a:t>
            </a:r>
          </a:p>
          <a:p>
            <a:r>
              <a:rPr lang="en-US" sz="1600" dirty="0">
                <a:cs typeface="Arial"/>
              </a:rPr>
              <a:t>In conclusion, machine learning techniques can be used to predict wine quality, and </a:t>
            </a:r>
            <a:r>
              <a:rPr lang="en-US" sz="1600" dirty="0">
                <a:solidFill>
                  <a:schemeClr val="accent1"/>
                </a:solidFill>
                <a:latin typeface="Roboto Slab"/>
                <a:ea typeface="Roboto Slab"/>
                <a:sym typeface="Roboto Slab"/>
              </a:rPr>
              <a:t>further exploration of the available models and evaluation metrics</a:t>
            </a:r>
            <a:r>
              <a:rPr lang="en-US" sz="1600" dirty="0">
                <a:cs typeface="Arial"/>
              </a:rPr>
              <a:t> can be done to improve the accuracy of the predictions.</a:t>
            </a:r>
          </a:p>
        </p:txBody>
      </p:sp>
      <p:sp>
        <p:nvSpPr>
          <p:cNvPr id="5" name="Slide Number Placeholder 4">
            <a:extLst>
              <a:ext uri="{FF2B5EF4-FFF2-40B4-BE49-F238E27FC236}">
                <a16:creationId xmlns:a16="http://schemas.microsoft.com/office/drawing/2014/main" id="{74D34A4E-2D8E-4B56-F852-C4F59F1F43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93503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a:spLocks noGrp="1"/>
          </p:cNvSpPr>
          <p:nvPr>
            <p:ph type="body" idx="4294967295"/>
          </p:nvPr>
        </p:nvSpPr>
        <p:spPr>
          <a:xfrm>
            <a:off x="0" y="1048907"/>
            <a:ext cx="9143999" cy="409454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C</a:t>
            </a:r>
            <a:r>
              <a:rPr lang="en" b="1" dirty="0">
                <a:solidFill>
                  <a:schemeClr val="accent1"/>
                </a:solidFill>
                <a:highlight>
                  <a:schemeClr val="lt2"/>
                </a:highlight>
                <a:latin typeface="Roboto Slab"/>
                <a:ea typeface="Roboto Slab"/>
                <a:cs typeface="Roboto Slab"/>
                <a:sym typeface="Roboto Slab"/>
              </a:rPr>
              <a:t>o</a:t>
            </a:r>
            <a:r>
              <a:rPr lang="en-US" b="1" dirty="0" err="1">
                <a:solidFill>
                  <a:schemeClr val="accent1"/>
                </a:solidFill>
                <a:highlight>
                  <a:schemeClr val="lt2"/>
                </a:highlight>
                <a:latin typeface="Roboto Slab"/>
                <a:ea typeface="Roboto Slab"/>
                <a:cs typeface="Roboto Slab"/>
                <a:sym typeface="Roboto Slab"/>
              </a:rPr>
              <a:t>nclusion</a:t>
            </a:r>
            <a:endParaRPr lang="en-GB" b="1" dirty="0">
              <a:solidFill>
                <a:schemeClr val="accent1"/>
              </a:solidFill>
              <a:highlight>
                <a:schemeClr val="lt2"/>
              </a:highlight>
              <a:latin typeface="Roboto Slab"/>
              <a:ea typeface="Roboto Slab"/>
              <a:cs typeface="Roboto Slab"/>
              <a:sym typeface="Roboto Slab"/>
            </a:endParaRPr>
          </a:p>
          <a:p>
            <a:pPr marL="171450" lvl="0" indent="-171450">
              <a:buFont typeface="Arial" panose="020B0604020202020204" pitchFamily="34" charset="0"/>
              <a:buChar char="•"/>
            </a:pPr>
            <a:r>
              <a:rPr lang="en-US" sz="1600" dirty="0">
                <a:solidFill>
                  <a:srgbClr val="263238"/>
                </a:solidFill>
                <a:latin typeface="Source Sans Pro"/>
                <a:ea typeface="Source Sans Pro"/>
              </a:rPr>
              <a:t>C</a:t>
            </a:r>
            <a:r>
              <a:rPr lang="en-GB" sz="1600" dirty="0" err="1">
                <a:solidFill>
                  <a:srgbClr val="263238"/>
                </a:solidFill>
                <a:latin typeface="Source Sans Pro"/>
                <a:ea typeface="Source Sans Pro"/>
              </a:rPr>
              <a:t>ontrol</a:t>
            </a:r>
            <a:r>
              <a:rPr lang="en-GB" sz="1600" dirty="0">
                <a:solidFill>
                  <a:srgbClr val="263238"/>
                </a:solidFill>
                <a:latin typeface="Source Sans Pro"/>
                <a:ea typeface="Source Sans Pro"/>
              </a:rPr>
              <a:t> the Density &amp; pH of wines.</a:t>
            </a: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r>
              <a:rPr lang="en-GB" sz="1600" dirty="0">
                <a:solidFill>
                  <a:srgbClr val="263238"/>
                </a:solidFill>
                <a:latin typeface="Source Sans Pro"/>
                <a:ea typeface="Source Sans Pro"/>
              </a:rPr>
              <a:t>How much Sulphates or Citric Acid to add will depend upon the type of wine they are making</a:t>
            </a: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r>
              <a:rPr lang="en-US" sz="1600" dirty="0" err="1">
                <a:solidFill>
                  <a:srgbClr val="263238"/>
                </a:solidFill>
                <a:latin typeface="Source Sans Pro"/>
                <a:ea typeface="Source Sans Pro"/>
              </a:rPr>
              <a:t>Wh</a:t>
            </a:r>
            <a:r>
              <a:rPr lang="en-GB" sz="1600" dirty="0" err="1">
                <a:solidFill>
                  <a:srgbClr val="263238"/>
                </a:solidFill>
                <a:latin typeface="Source Sans Pro"/>
                <a:ea typeface="Source Sans Pro"/>
              </a:rPr>
              <a:t>ile</a:t>
            </a:r>
            <a:r>
              <a:rPr lang="en-GB" sz="1600" dirty="0">
                <a:solidFill>
                  <a:srgbClr val="263238"/>
                </a:solidFill>
                <a:latin typeface="Source Sans Pro"/>
                <a:ea typeface="Source Sans Pro"/>
              </a:rPr>
              <a:t> adding sulphates</a:t>
            </a:r>
            <a:r>
              <a:rPr lang="en-US" sz="1600" dirty="0">
                <a:solidFill>
                  <a:srgbClr val="263238"/>
                </a:solidFill>
                <a:latin typeface="Source Sans Pro"/>
                <a:ea typeface="Source Sans Pro"/>
              </a:rPr>
              <a:t>, </a:t>
            </a:r>
            <a:r>
              <a:rPr lang="en-GB" sz="1600" dirty="0">
                <a:solidFill>
                  <a:srgbClr val="263238"/>
                </a:solidFill>
                <a:latin typeface="Source Sans Pro"/>
                <a:ea typeface="Source Sans Pro"/>
              </a:rPr>
              <a:t>keep a check on the Total &amp; Free SO2 levels in wine</a:t>
            </a: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r>
              <a:rPr lang="en-US" sz="1600" dirty="0">
                <a:solidFill>
                  <a:srgbClr val="263238"/>
                </a:solidFill>
                <a:latin typeface="Source Sans Pro"/>
                <a:ea typeface="Source Sans Pro"/>
              </a:rPr>
              <a:t>W</a:t>
            </a:r>
            <a:r>
              <a:rPr lang="en-GB" sz="1600" dirty="0" err="1">
                <a:solidFill>
                  <a:srgbClr val="263238"/>
                </a:solidFill>
                <a:latin typeface="Source Sans Pro"/>
                <a:ea typeface="Source Sans Pro"/>
              </a:rPr>
              <a:t>hile</a:t>
            </a:r>
            <a:r>
              <a:rPr lang="en-GB" sz="1600" dirty="0">
                <a:solidFill>
                  <a:srgbClr val="263238"/>
                </a:solidFill>
                <a:latin typeface="Source Sans Pro"/>
                <a:ea typeface="Source Sans Pro"/>
              </a:rPr>
              <a:t> adding citric acid, keep a check on pH of wine.</a:t>
            </a: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r>
              <a:rPr lang="en-GB" sz="1600" dirty="0">
                <a:solidFill>
                  <a:srgbClr val="263238"/>
                </a:solidFill>
                <a:latin typeface="Source Sans Pro"/>
                <a:ea typeface="Source Sans Pro"/>
              </a:rPr>
              <a:t>Small levels of Free SO2 are found in wines but as long as they do not go above the sensory threshold, its good.</a:t>
            </a: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endParaRPr lang="en-US" sz="1600" dirty="0">
              <a:solidFill>
                <a:srgbClr val="263238"/>
              </a:solidFill>
              <a:latin typeface="Source Sans Pro"/>
              <a:ea typeface="Source Sans Pro"/>
            </a:endParaRPr>
          </a:p>
          <a:p>
            <a:pPr marL="171450" lvl="0" indent="-171450">
              <a:buFont typeface="Arial" panose="020B0604020202020204" pitchFamily="34" charset="0"/>
              <a:buChar char="•"/>
            </a:pPr>
            <a:r>
              <a:rPr lang="en-GB" sz="1600" dirty="0">
                <a:solidFill>
                  <a:srgbClr val="263238"/>
                </a:solidFill>
                <a:latin typeface="Source Sans Pro"/>
                <a:ea typeface="Source Sans Pro"/>
              </a:rPr>
              <a:t>Chlorides and Volatile Acidity are surely bad for wines and the lower the content of these 2, the better the wine is.</a:t>
            </a:r>
          </a:p>
        </p:txBody>
      </p:sp>
      <p:sp>
        <p:nvSpPr>
          <p:cNvPr id="351" name="Google Shape;351;p3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11" name="Google Shape;859;p48">
            <a:extLst>
              <a:ext uri="{FF2B5EF4-FFF2-40B4-BE49-F238E27FC236}">
                <a16:creationId xmlns:a16="http://schemas.microsoft.com/office/drawing/2014/main" id="{A910A7D0-7B93-10B3-17AE-ABA7DF623CC3}"/>
              </a:ext>
            </a:extLst>
          </p:cNvPr>
          <p:cNvGrpSpPr/>
          <p:nvPr/>
        </p:nvGrpSpPr>
        <p:grpSpPr>
          <a:xfrm>
            <a:off x="8288545" y="274993"/>
            <a:ext cx="507192" cy="650513"/>
            <a:chOff x="3951850" y="2985350"/>
            <a:chExt cx="407950" cy="416500"/>
          </a:xfrm>
        </p:grpSpPr>
        <p:sp>
          <p:nvSpPr>
            <p:cNvPr id="7" name="Google Shape;860;p48">
              <a:extLst>
                <a:ext uri="{FF2B5EF4-FFF2-40B4-BE49-F238E27FC236}">
                  <a16:creationId xmlns:a16="http://schemas.microsoft.com/office/drawing/2014/main" id="{ACF43D33-292B-E481-4C96-F141BD0C6A18}"/>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 name="Google Shape;861;p48">
              <a:extLst>
                <a:ext uri="{FF2B5EF4-FFF2-40B4-BE49-F238E27FC236}">
                  <a16:creationId xmlns:a16="http://schemas.microsoft.com/office/drawing/2014/main" id="{F67176B6-FE0E-2BF2-5F2A-A41881944657}"/>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 name="Google Shape;862;p48">
              <a:extLst>
                <a:ext uri="{FF2B5EF4-FFF2-40B4-BE49-F238E27FC236}">
                  <a16:creationId xmlns:a16="http://schemas.microsoft.com/office/drawing/2014/main" id="{8939C330-60C4-DB22-EEE9-2B69D11A7733}"/>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63;p48">
              <a:extLst>
                <a:ext uri="{FF2B5EF4-FFF2-40B4-BE49-F238E27FC236}">
                  <a16:creationId xmlns:a16="http://schemas.microsoft.com/office/drawing/2014/main" id="{50602403-77BD-2082-EAC9-68B27B5ACBD9}"/>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a:spLocks noGrp="1"/>
          </p:cNvSpPr>
          <p:nvPr>
            <p:ph type="body" idx="4294967295"/>
          </p:nvPr>
        </p:nvSpPr>
        <p:spPr>
          <a:xfrm>
            <a:off x="0" y="1048907"/>
            <a:ext cx="9143999" cy="409454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Limitations</a:t>
            </a:r>
            <a:endParaRPr lang="en-GB" b="1" dirty="0">
              <a:solidFill>
                <a:schemeClr val="accent1"/>
              </a:solidFill>
              <a:highlight>
                <a:schemeClr val="lt2"/>
              </a:highlight>
              <a:latin typeface="Roboto Slab"/>
              <a:ea typeface="Roboto Slab"/>
              <a:cs typeface="Roboto Slab"/>
              <a:sym typeface="Roboto Slab"/>
            </a:endParaRPr>
          </a:p>
          <a:p>
            <a:pPr marL="171450" lvl="0" indent="-171450">
              <a:buFont typeface="Arial" panose="020B0604020202020204" pitchFamily="34" charset="0"/>
              <a:buChar char="•"/>
            </a:pPr>
            <a:r>
              <a:rPr lang="en-GB" sz="1600" dirty="0">
                <a:solidFill>
                  <a:srgbClr val="263238"/>
                </a:solidFill>
              </a:rPr>
              <a:t>We have Imbalanced Datasets currently</a:t>
            </a:r>
            <a:endParaRPr lang="en-US" sz="1600" dirty="0">
              <a:solidFill>
                <a:srgbClr val="263238"/>
              </a:solidFill>
            </a:endParaRPr>
          </a:p>
          <a:p>
            <a:pPr marL="171450" lvl="0" indent="-171450">
              <a:buFont typeface="Arial" panose="020B0604020202020204" pitchFamily="34" charset="0"/>
              <a:buChar char="•"/>
            </a:pPr>
            <a:endParaRPr lang="en-US" sz="1600" dirty="0">
              <a:solidFill>
                <a:srgbClr val="263238"/>
              </a:solidFill>
            </a:endParaRPr>
          </a:p>
          <a:p>
            <a:pPr marL="1085850" lvl="2" indent="-171450">
              <a:buFont typeface="Arial" panose="020B0604020202020204" pitchFamily="34" charset="0"/>
              <a:buChar char="•"/>
            </a:pPr>
            <a:r>
              <a:rPr lang="en-GB" sz="1000" dirty="0">
                <a:solidFill>
                  <a:srgbClr val="263238"/>
                </a:solidFill>
              </a:rPr>
              <a:t>Only 5 Excellent wines, 809 Good wines &amp; 2789 Average wines.</a:t>
            </a:r>
          </a:p>
          <a:p>
            <a:pPr marL="171450" lvl="0" indent="-171450">
              <a:buFont typeface="Arial" panose="020B0604020202020204" pitchFamily="34" charset="0"/>
              <a:buChar char="•"/>
            </a:pPr>
            <a:endParaRPr lang="en-US" sz="1600" dirty="0">
              <a:solidFill>
                <a:srgbClr val="263238"/>
              </a:solidFill>
            </a:endParaRPr>
          </a:p>
          <a:p>
            <a:pPr marL="1085850" lvl="2" indent="-171450">
              <a:buFont typeface="Arial" panose="020B0604020202020204" pitchFamily="34" charset="0"/>
              <a:buChar char="•"/>
            </a:pPr>
            <a:r>
              <a:rPr lang="en-GB" sz="1000" dirty="0">
                <a:solidFill>
                  <a:srgbClr val="263238"/>
                </a:solidFill>
              </a:rPr>
              <a:t>Only 61 wines which  have citric acid present.</a:t>
            </a:r>
          </a:p>
          <a:p>
            <a:pPr marL="171450" lvl="0" indent="-171450">
              <a:buFont typeface="Arial" panose="020B0604020202020204" pitchFamily="34" charset="0"/>
              <a:buChar char="•"/>
            </a:pPr>
            <a:endParaRPr lang="en-US" sz="1600" dirty="0">
              <a:solidFill>
                <a:srgbClr val="263238"/>
              </a:solidFill>
            </a:endParaRPr>
          </a:p>
          <a:p>
            <a:pPr marL="1085850" lvl="2" indent="-171450">
              <a:buFont typeface="Arial" panose="020B0604020202020204" pitchFamily="34" charset="0"/>
              <a:buChar char="•"/>
            </a:pPr>
            <a:r>
              <a:rPr lang="en-GB" sz="1000" dirty="0">
                <a:solidFill>
                  <a:srgbClr val="263238"/>
                </a:solidFill>
              </a:rPr>
              <a:t>Light body(3249) vs Medium Body (489) and Full Body (Only 9)</a:t>
            </a:r>
          </a:p>
          <a:p>
            <a:pPr marL="171450" lvl="0" indent="-171450">
              <a:buFont typeface="Arial" panose="020B0604020202020204" pitchFamily="34" charset="0"/>
              <a:buChar char="•"/>
            </a:pPr>
            <a:endParaRPr lang="en-US" sz="1600" dirty="0">
              <a:solidFill>
                <a:srgbClr val="263238"/>
              </a:solidFill>
            </a:endParaRPr>
          </a:p>
          <a:p>
            <a:pPr marL="171450" lvl="0" indent="-171450">
              <a:buFont typeface="Arial" panose="020B0604020202020204" pitchFamily="34" charset="0"/>
              <a:buChar char="•"/>
            </a:pPr>
            <a:r>
              <a:rPr lang="en-GB" sz="1600" dirty="0">
                <a:solidFill>
                  <a:srgbClr val="263238"/>
                </a:solidFill>
              </a:rPr>
              <a:t>Meat Pairing Labels - Not Available</a:t>
            </a:r>
          </a:p>
          <a:p>
            <a:pPr marL="171450" lvl="0" indent="-171450">
              <a:buFont typeface="Arial" panose="020B0604020202020204" pitchFamily="34" charset="0"/>
              <a:buChar char="•"/>
            </a:pPr>
            <a:endParaRPr lang="en-US" sz="1600" dirty="0">
              <a:solidFill>
                <a:srgbClr val="263238"/>
              </a:solidFill>
            </a:endParaRPr>
          </a:p>
          <a:p>
            <a:pPr marL="171450" lvl="0" indent="-171450">
              <a:buFont typeface="Arial" panose="020B0604020202020204" pitchFamily="34" charset="0"/>
              <a:buChar char="•"/>
            </a:pPr>
            <a:r>
              <a:rPr lang="en-GB" sz="1600" dirty="0">
                <a:solidFill>
                  <a:srgbClr val="263238"/>
                </a:solidFill>
              </a:rPr>
              <a:t>Climate conditions where the Wine is Consumed - Not Available</a:t>
            </a:r>
          </a:p>
          <a:p>
            <a:pPr marL="171450" lvl="0" indent="-171450">
              <a:buFont typeface="Arial" panose="020B0604020202020204" pitchFamily="34" charset="0"/>
              <a:buChar char="•"/>
            </a:pPr>
            <a:endParaRPr lang="en-US" sz="1600" dirty="0">
              <a:solidFill>
                <a:srgbClr val="263238"/>
              </a:solidFill>
            </a:endParaRPr>
          </a:p>
          <a:p>
            <a:pPr marL="171450" lvl="0" indent="-171450">
              <a:buFont typeface="Arial" panose="020B0604020202020204" pitchFamily="34" charset="0"/>
              <a:buChar char="•"/>
            </a:pPr>
            <a:r>
              <a:rPr lang="en-GB" sz="1600" dirty="0">
                <a:solidFill>
                  <a:srgbClr val="263238"/>
                </a:solidFill>
              </a:rPr>
              <a:t>Type of Wine Red/White - Not Available</a:t>
            </a:r>
          </a:p>
          <a:p>
            <a:pPr marL="171450" lvl="0" indent="-171450">
              <a:buFont typeface="Arial" panose="020B0604020202020204" pitchFamily="34" charset="0"/>
              <a:buChar char="•"/>
            </a:pPr>
            <a:endParaRPr lang="en-US" sz="1600" dirty="0">
              <a:solidFill>
                <a:srgbClr val="263238"/>
              </a:solidFill>
            </a:endParaRPr>
          </a:p>
          <a:p>
            <a:pPr marL="171450" lvl="0" indent="-171450">
              <a:buFont typeface="Arial" panose="020B0604020202020204" pitchFamily="34" charset="0"/>
              <a:buChar char="•"/>
            </a:pPr>
            <a:r>
              <a:rPr lang="en-GB" sz="1600" dirty="0">
                <a:solidFill>
                  <a:srgbClr val="263238"/>
                </a:solidFill>
              </a:rPr>
              <a:t>Where the Wine is made will also strongly affect the Chlorides. This information is also Not Available</a:t>
            </a:r>
          </a:p>
        </p:txBody>
      </p:sp>
      <p:sp>
        <p:nvSpPr>
          <p:cNvPr id="351" name="Google Shape;351;p3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3" name="Google Shape;928;p48">
            <a:extLst>
              <a:ext uri="{FF2B5EF4-FFF2-40B4-BE49-F238E27FC236}">
                <a16:creationId xmlns:a16="http://schemas.microsoft.com/office/drawing/2014/main" id="{1E0E5FD2-0B53-7617-F455-0DB9DB071562}"/>
              </a:ext>
            </a:extLst>
          </p:cNvPr>
          <p:cNvSpPr/>
          <p:nvPr/>
        </p:nvSpPr>
        <p:spPr>
          <a:xfrm>
            <a:off x="7952496" y="322629"/>
            <a:ext cx="760202" cy="664577"/>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extLst>
      <p:ext uri="{BB962C8B-B14F-4D97-AF65-F5344CB8AC3E}">
        <p14:creationId xmlns:p14="http://schemas.microsoft.com/office/powerpoint/2010/main" val="2008788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a:spLocks noGrp="1"/>
          </p:cNvSpPr>
          <p:nvPr>
            <p:ph type="body" idx="4294967295"/>
          </p:nvPr>
        </p:nvSpPr>
        <p:spPr>
          <a:xfrm>
            <a:off x="0" y="1048907"/>
            <a:ext cx="9143999" cy="409454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Actionable Insights</a:t>
            </a:r>
            <a:endParaRPr lang="en-GB" b="1" dirty="0">
              <a:solidFill>
                <a:schemeClr val="accent1"/>
              </a:solidFill>
              <a:highlight>
                <a:schemeClr val="lt2"/>
              </a:highlight>
              <a:latin typeface="Roboto Slab"/>
              <a:ea typeface="Roboto Slab"/>
              <a:cs typeface="Roboto Slab"/>
              <a:sym typeface="Roboto Slab"/>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People in the U.S clearly Prefer Light to Medium Body Wines. To Enter the Market we would suggest to go ahead with either of them</a:t>
            </a:r>
            <a:r>
              <a:rPr lang="en-US" sz="1600" dirty="0">
                <a:solidFill>
                  <a:srgbClr val="263238"/>
                </a:solidFill>
              </a:rPr>
              <a:t>.</a:t>
            </a:r>
            <a:r>
              <a:rPr lang="en-GB" sz="1600" dirty="0">
                <a:solidFill>
                  <a:srgbClr val="263238"/>
                </a:solidFill>
              </a:rPr>
              <a:t> </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Starting with a Dry wine to enter the market is a great idea since there will be higher chances of it being liked more</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Volatile Acidity above 0.7 should straight away be discarded and deeper research needed to explore factors that affect the Volatile Acidity. Citric Acid is surely helping to gain better ratings for the wine</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Chlorides are pretty much like a poison to the Wines so maintaining lower levels would also be key</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Maintaining a Free SO2 level of 30 and Total SO2 level of around 120 by adding the necessary amounts of sulphates would also be a key to getting the wine rated higher in Quality</a:t>
            </a:r>
          </a:p>
        </p:txBody>
      </p:sp>
      <p:sp>
        <p:nvSpPr>
          <p:cNvPr id="351" name="Google Shape;351;p3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12" name="Google Shape;1069;p48">
            <a:extLst>
              <a:ext uri="{FF2B5EF4-FFF2-40B4-BE49-F238E27FC236}">
                <a16:creationId xmlns:a16="http://schemas.microsoft.com/office/drawing/2014/main" id="{D8EC9695-64DE-310F-CF88-72B197B25132}"/>
              </a:ext>
            </a:extLst>
          </p:cNvPr>
          <p:cNvGrpSpPr/>
          <p:nvPr/>
        </p:nvGrpSpPr>
        <p:grpSpPr>
          <a:xfrm>
            <a:off x="7722458" y="405989"/>
            <a:ext cx="956276" cy="452639"/>
            <a:chOff x="3269900" y="3064500"/>
            <a:chExt cx="432325" cy="263075"/>
          </a:xfrm>
        </p:grpSpPr>
        <p:sp>
          <p:nvSpPr>
            <p:cNvPr id="9" name="Google Shape;1070;p48">
              <a:extLst>
                <a:ext uri="{FF2B5EF4-FFF2-40B4-BE49-F238E27FC236}">
                  <a16:creationId xmlns:a16="http://schemas.microsoft.com/office/drawing/2014/main" id="{906CB834-86E4-E12E-DE32-72EA964870E0}"/>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1071;p48">
              <a:extLst>
                <a:ext uri="{FF2B5EF4-FFF2-40B4-BE49-F238E27FC236}">
                  <a16:creationId xmlns:a16="http://schemas.microsoft.com/office/drawing/2014/main" id="{FAAAB1B3-3509-1103-BC44-8F598517B6AF}"/>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 name="Google Shape;1072;p48">
              <a:extLst>
                <a:ext uri="{FF2B5EF4-FFF2-40B4-BE49-F238E27FC236}">
                  <a16:creationId xmlns:a16="http://schemas.microsoft.com/office/drawing/2014/main" id="{8D6719A3-983C-93B9-971D-F1E88FDB6F95}"/>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4208615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a:spLocks noGrp="1"/>
          </p:cNvSpPr>
          <p:nvPr>
            <p:ph type="body" idx="4294967295"/>
          </p:nvPr>
        </p:nvSpPr>
        <p:spPr>
          <a:xfrm>
            <a:off x="0" y="1048907"/>
            <a:ext cx="9143999" cy="409454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a:t>
            </a: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endParaRPr lang="en-US" b="1" dirty="0">
              <a:solidFill>
                <a:schemeClr val="accent1"/>
              </a:solidFill>
              <a:highlight>
                <a:schemeClr val="lt2"/>
              </a:highlight>
              <a:latin typeface="Roboto Slab"/>
              <a:ea typeface="Roboto Slab"/>
              <a:cs typeface="Roboto Slab"/>
              <a:sym typeface="Roboto Slab"/>
            </a:endParaRPr>
          </a:p>
          <a:p>
            <a:pPr marL="0" lvl="0" indent="0" algn="l" rtl="0">
              <a:spcBef>
                <a:spcPts val="600"/>
              </a:spcBef>
              <a:spcAft>
                <a:spcPts val="0"/>
              </a:spcAft>
              <a:buNone/>
            </a:pPr>
            <a:r>
              <a:rPr lang="en-US" b="1" dirty="0">
                <a:solidFill>
                  <a:schemeClr val="accent1"/>
                </a:solidFill>
                <a:highlight>
                  <a:schemeClr val="lt2"/>
                </a:highlight>
                <a:latin typeface="Roboto Slab"/>
                <a:ea typeface="Roboto Slab"/>
                <a:cs typeface="Roboto Slab"/>
                <a:sym typeface="Roboto Slab"/>
              </a:rPr>
              <a:t>  Recommendations for further analysis</a:t>
            </a:r>
            <a:endParaRPr lang="en-GB" b="1" dirty="0">
              <a:solidFill>
                <a:schemeClr val="accent1"/>
              </a:solidFill>
              <a:highlight>
                <a:schemeClr val="lt2"/>
              </a:highlight>
              <a:latin typeface="Roboto Slab"/>
              <a:ea typeface="Roboto Slab"/>
              <a:cs typeface="Roboto Slab"/>
              <a:sym typeface="Roboto Slab"/>
            </a:endParaRPr>
          </a:p>
          <a:p>
            <a:pPr marL="0" indent="0">
              <a:buNone/>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Since </a:t>
            </a:r>
            <a:r>
              <a:rPr lang="en-GB" sz="1600" dirty="0" err="1">
                <a:solidFill>
                  <a:srgbClr val="263238"/>
                </a:solidFill>
              </a:rPr>
              <a:t>Vintest</a:t>
            </a:r>
            <a:r>
              <a:rPr lang="en-GB" sz="1600" dirty="0">
                <a:solidFill>
                  <a:srgbClr val="263238"/>
                </a:solidFill>
              </a:rPr>
              <a:t> is looking to Launch in India, Getting the quality rating by the Local people would be a better idea since Wine-making is actually the art of Striking the right Balance of Flavours that suit the L</a:t>
            </a:r>
            <a:r>
              <a:rPr lang="en-US" sz="1600" dirty="0">
                <a:solidFill>
                  <a:srgbClr val="263238"/>
                </a:solidFill>
              </a:rPr>
              <a:t>o</a:t>
            </a:r>
            <a:r>
              <a:rPr lang="en-GB" sz="1600" dirty="0" err="1">
                <a:solidFill>
                  <a:srgbClr val="263238"/>
                </a:solidFill>
              </a:rPr>
              <a:t>cal</a:t>
            </a:r>
            <a:r>
              <a:rPr lang="en-GB" sz="1600" dirty="0">
                <a:solidFill>
                  <a:srgbClr val="263238"/>
                </a:solidFill>
              </a:rPr>
              <a:t> Taste and the T</a:t>
            </a:r>
            <a:r>
              <a:rPr lang="en-US" sz="1600" dirty="0" err="1">
                <a:solidFill>
                  <a:srgbClr val="263238"/>
                </a:solidFill>
              </a:rPr>
              <a:t>i</a:t>
            </a:r>
            <a:r>
              <a:rPr lang="en-GB" sz="1600" dirty="0">
                <a:solidFill>
                  <a:srgbClr val="263238"/>
                </a:solidFill>
              </a:rPr>
              <a:t>me and Weather in Which it is consumed</a:t>
            </a:r>
            <a:r>
              <a:rPr lang="en-US" sz="1600" dirty="0">
                <a:solidFill>
                  <a:srgbClr val="263238"/>
                </a:solidFill>
              </a:rPr>
              <a:t>.</a:t>
            </a:r>
            <a:r>
              <a:rPr lang="en-GB" sz="1600" dirty="0">
                <a:solidFill>
                  <a:srgbClr val="263238"/>
                </a:solidFill>
              </a:rPr>
              <a:t> </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There is no 1 Great wine that will be liked by all and a deeper analysis with regular feedback system would be the best solution to Actually Develop the AI Solution that </a:t>
            </a:r>
            <a:r>
              <a:rPr lang="en-GB" sz="1600" dirty="0" err="1">
                <a:solidFill>
                  <a:srgbClr val="263238"/>
                </a:solidFill>
              </a:rPr>
              <a:t>Vintest</a:t>
            </a:r>
            <a:r>
              <a:rPr lang="en-GB" sz="1600" dirty="0">
                <a:solidFill>
                  <a:srgbClr val="263238"/>
                </a:solidFill>
              </a:rPr>
              <a:t> is looking for. </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171450" indent="-171450">
              <a:buFont typeface="Arial" panose="020B0604020202020204" pitchFamily="34" charset="0"/>
              <a:buChar char="•"/>
            </a:pPr>
            <a:r>
              <a:rPr lang="en-GB" sz="1600" dirty="0">
                <a:solidFill>
                  <a:srgbClr val="263238"/>
                </a:solidFill>
              </a:rPr>
              <a:t>One suggestion would be to reward the consumers for giving Feedback in some manner to encourage better Data Acquisition.</a:t>
            </a:r>
            <a:endParaRPr lang="en-US" sz="1600" dirty="0">
              <a:solidFill>
                <a:srgbClr val="263238"/>
              </a:solidFill>
            </a:endParaRPr>
          </a:p>
          <a:p>
            <a:pPr marL="171450" indent="-171450">
              <a:buFont typeface="Arial" panose="020B0604020202020204" pitchFamily="34" charset="0"/>
              <a:buChar char="•"/>
            </a:pPr>
            <a:endParaRPr lang="en-US" sz="1600" dirty="0">
              <a:solidFill>
                <a:srgbClr val="263238"/>
              </a:solidFill>
            </a:endParaRPr>
          </a:p>
          <a:p>
            <a:pPr marL="0" indent="0">
              <a:buNone/>
            </a:pPr>
            <a:endParaRPr lang="en-US" sz="1600" dirty="0">
              <a:solidFill>
                <a:srgbClr val="263238"/>
              </a:solidFill>
            </a:endParaRPr>
          </a:p>
          <a:p>
            <a:pPr marL="171450" indent="-171450">
              <a:buFont typeface="Arial" panose="020B0604020202020204" pitchFamily="34" charset="0"/>
              <a:buChar char="•"/>
            </a:pPr>
            <a:endParaRPr lang="en-GB" sz="1600" dirty="0">
              <a:solidFill>
                <a:srgbClr val="263238"/>
              </a:solidFill>
            </a:endParaRPr>
          </a:p>
        </p:txBody>
      </p:sp>
      <p:sp>
        <p:nvSpPr>
          <p:cNvPr id="351" name="Google Shape;351;p3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10" name="Google Shape;903;p48">
            <a:extLst>
              <a:ext uri="{FF2B5EF4-FFF2-40B4-BE49-F238E27FC236}">
                <a16:creationId xmlns:a16="http://schemas.microsoft.com/office/drawing/2014/main" id="{BF75BD33-7D79-E5A0-D05D-E40030DFD4D1}"/>
              </a:ext>
            </a:extLst>
          </p:cNvPr>
          <p:cNvGrpSpPr/>
          <p:nvPr/>
        </p:nvGrpSpPr>
        <p:grpSpPr>
          <a:xfrm>
            <a:off x="8103321" y="229998"/>
            <a:ext cx="795250" cy="818908"/>
            <a:chOff x="5292575" y="3681900"/>
            <a:chExt cx="420150" cy="373275"/>
          </a:xfrm>
        </p:grpSpPr>
        <p:sp>
          <p:nvSpPr>
            <p:cNvPr id="3" name="Google Shape;904;p48">
              <a:extLst>
                <a:ext uri="{FF2B5EF4-FFF2-40B4-BE49-F238E27FC236}">
                  <a16:creationId xmlns:a16="http://schemas.microsoft.com/office/drawing/2014/main" id="{B2F65952-D449-70D1-0D7C-BB48C1DD8377}"/>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 name="Google Shape;905;p48">
              <a:extLst>
                <a:ext uri="{FF2B5EF4-FFF2-40B4-BE49-F238E27FC236}">
                  <a16:creationId xmlns:a16="http://schemas.microsoft.com/office/drawing/2014/main" id="{4B1F2CFC-FDEC-7306-6126-B2636A57CB0F}"/>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 name="Google Shape;906;p48">
              <a:extLst>
                <a:ext uri="{FF2B5EF4-FFF2-40B4-BE49-F238E27FC236}">
                  <a16:creationId xmlns:a16="http://schemas.microsoft.com/office/drawing/2014/main" id="{10480FF7-14D0-0280-0485-37A5FC6A7243}"/>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 name="Google Shape;907;p48">
              <a:extLst>
                <a:ext uri="{FF2B5EF4-FFF2-40B4-BE49-F238E27FC236}">
                  <a16:creationId xmlns:a16="http://schemas.microsoft.com/office/drawing/2014/main" id="{53F1EFA5-FADD-44BC-6722-5A2BF3D840C9}"/>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 name="Google Shape;908;p48">
              <a:extLst>
                <a:ext uri="{FF2B5EF4-FFF2-40B4-BE49-F238E27FC236}">
                  <a16:creationId xmlns:a16="http://schemas.microsoft.com/office/drawing/2014/main" id="{7365AF10-BDF7-8770-E1E1-CFEE520D9AF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 name="Google Shape;909;p48">
              <a:extLst>
                <a:ext uri="{FF2B5EF4-FFF2-40B4-BE49-F238E27FC236}">
                  <a16:creationId xmlns:a16="http://schemas.microsoft.com/office/drawing/2014/main" id="{7073E8DC-63DC-6F4C-52E1-AB3463FC4DF4}"/>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9" name="Google Shape;910;p48">
              <a:extLst>
                <a:ext uri="{FF2B5EF4-FFF2-40B4-BE49-F238E27FC236}">
                  <a16:creationId xmlns:a16="http://schemas.microsoft.com/office/drawing/2014/main" id="{90EDA8A0-C4ED-B8C5-EDF5-BB357863AF8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926123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86D8E5-C9D3-7CDE-3AD8-5FD2875BF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4">
            <a:extLst>
              <a:ext uri="{FF2B5EF4-FFF2-40B4-BE49-F238E27FC236}">
                <a16:creationId xmlns:a16="http://schemas.microsoft.com/office/drawing/2014/main" id="{0798EA8F-1130-B9A7-32D6-6FFCC9C84351}"/>
              </a:ext>
            </a:extLst>
          </p:cNvPr>
          <p:cNvPicPr>
            <a:picLocks noChangeAspect="1"/>
          </p:cNvPicPr>
          <p:nvPr/>
        </p:nvPicPr>
        <p:blipFill>
          <a:blip r:embed="rId2"/>
          <a:stretch>
            <a:fillRect/>
          </a:stretch>
        </p:blipFill>
        <p:spPr>
          <a:xfrm>
            <a:off x="13703" y="-5128"/>
            <a:ext cx="9130297" cy="5150120"/>
          </a:xfrm>
          <a:prstGeom prst="rect">
            <a:avLst/>
          </a:prstGeom>
        </p:spPr>
      </p:pic>
    </p:spTree>
    <p:extLst>
      <p:ext uri="{BB962C8B-B14F-4D97-AF65-F5344CB8AC3E}">
        <p14:creationId xmlns:p14="http://schemas.microsoft.com/office/powerpoint/2010/main" val="1280174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438757" y="331868"/>
            <a:ext cx="7820347" cy="826727"/>
          </a:xfrm>
          <a:prstGeom prst="rect">
            <a:avLst/>
          </a:prstGeom>
        </p:spPr>
        <p:txBody>
          <a:bodyPr spcFirstLastPara="1" wrap="square" lIns="91425" tIns="91425" rIns="91425" bIns="91425" anchor="b" anchorCtr="0">
            <a:noAutofit/>
          </a:bodyPr>
          <a:lstStyle/>
          <a:p>
            <a:r>
              <a:rPr lang="en-GB" dirty="0"/>
              <a:t>The price of wine depends on a rather abstract concept of wine appreciation by wine tasters.</a:t>
            </a:r>
            <a:endParaRPr dirty="0"/>
          </a:p>
        </p:txBody>
      </p:sp>
      <p:sp>
        <p:nvSpPr>
          <p:cNvPr id="255" name="Google Shape;255;p28"/>
          <p:cNvSpPr txBox="1">
            <a:spLocks noGrp="1"/>
          </p:cNvSpPr>
          <p:nvPr>
            <p:ph type="body" idx="1"/>
          </p:nvPr>
        </p:nvSpPr>
        <p:spPr>
          <a:xfrm>
            <a:off x="438757" y="1371120"/>
            <a:ext cx="7820347" cy="3025847"/>
          </a:xfrm>
          <a:prstGeom prst="rect">
            <a:avLst/>
          </a:prstGeom>
        </p:spPr>
        <p:txBody>
          <a:bodyPr spcFirstLastPara="1" wrap="square" lIns="91425" tIns="91425" rIns="91425" bIns="91425" anchor="t" anchorCtr="0">
            <a:noAutofit/>
          </a:bodyPr>
          <a:lstStyle/>
          <a:p>
            <a:r>
              <a:rPr lang="en-GB" sz="1600" dirty="0">
                <a:solidFill>
                  <a:srgbClr val="263238"/>
                </a:solidFill>
                <a:cs typeface="Arial"/>
                <a:sym typeface="Arial"/>
              </a:rPr>
              <a:t>A </a:t>
            </a:r>
            <a:r>
              <a:rPr lang="en-GB" sz="2000" dirty="0">
                <a:solidFill>
                  <a:schemeClr val="accent1"/>
                </a:solidFill>
                <a:latin typeface="Roboto Slab"/>
                <a:ea typeface="Roboto Slab"/>
                <a:sym typeface="Arial"/>
              </a:rPr>
              <a:t>Master Sommelier Diploma Exam </a:t>
            </a:r>
            <a:r>
              <a:rPr lang="en-GB" sz="1600" dirty="0">
                <a:solidFill>
                  <a:srgbClr val="263238"/>
                </a:solidFill>
                <a:cs typeface="Arial"/>
                <a:sym typeface="Arial"/>
              </a:rPr>
              <a:t>is considered the toughest exam in the world .</a:t>
            </a:r>
            <a:endParaRPr lang="en-US" sz="1600" dirty="0">
              <a:solidFill>
                <a:srgbClr val="263238"/>
              </a:solidFill>
              <a:cs typeface="Arial"/>
              <a:sym typeface="Arial"/>
            </a:endParaRPr>
          </a:p>
          <a:p>
            <a:r>
              <a:rPr lang="en-GB" sz="1600" dirty="0">
                <a:solidFill>
                  <a:srgbClr val="263238"/>
                </a:solidFill>
                <a:cs typeface="Arial"/>
                <a:sym typeface="Arial"/>
              </a:rPr>
              <a:t>This exam is a </a:t>
            </a:r>
            <a:r>
              <a:rPr lang="en-GB" sz="2000" dirty="0">
                <a:solidFill>
                  <a:schemeClr val="accent1"/>
                </a:solidFill>
                <a:latin typeface="Roboto Slab"/>
                <a:ea typeface="Roboto Slab"/>
                <a:sym typeface="Arial"/>
              </a:rPr>
              <a:t>wine-tasting test </a:t>
            </a:r>
            <a:r>
              <a:rPr lang="en-GB" sz="1600" dirty="0">
                <a:solidFill>
                  <a:srgbClr val="263238"/>
                </a:solidFill>
                <a:cs typeface="Arial"/>
                <a:sym typeface="Arial"/>
              </a:rPr>
              <a:t>for </a:t>
            </a:r>
            <a:r>
              <a:rPr lang="en-GB" sz="2000" dirty="0">
                <a:solidFill>
                  <a:schemeClr val="accent1"/>
                </a:solidFill>
                <a:latin typeface="Roboto Slab"/>
                <a:ea typeface="Roboto Slab"/>
                <a:sym typeface="Arial"/>
              </a:rPr>
              <a:t>expert winemakers.</a:t>
            </a:r>
            <a:endParaRPr lang="en-US" sz="1600" dirty="0">
              <a:solidFill>
                <a:srgbClr val="263238"/>
              </a:solidFill>
              <a:cs typeface="Arial"/>
              <a:sym typeface="Arial"/>
            </a:endParaRPr>
          </a:p>
          <a:p>
            <a:r>
              <a:rPr lang="en-GB" sz="1600" dirty="0">
                <a:solidFill>
                  <a:srgbClr val="263238"/>
                </a:solidFill>
                <a:cs typeface="Arial"/>
                <a:sym typeface="Arial"/>
              </a:rPr>
              <a:t>There are roughly</a:t>
            </a:r>
            <a:r>
              <a:rPr lang="en-GB" sz="2000" dirty="0">
                <a:solidFill>
                  <a:schemeClr val="accent1"/>
                </a:solidFill>
                <a:latin typeface="Roboto Slab"/>
                <a:ea typeface="Roboto Slab"/>
                <a:sym typeface="Arial"/>
              </a:rPr>
              <a:t> 269</a:t>
            </a:r>
            <a:r>
              <a:rPr lang="en-GB" sz="1600" dirty="0">
                <a:solidFill>
                  <a:srgbClr val="263238"/>
                </a:solidFill>
                <a:cs typeface="Arial"/>
                <a:sym typeface="Arial"/>
              </a:rPr>
              <a:t> Master Sommeliers in the world today.</a:t>
            </a:r>
            <a:endParaRPr lang="en-US" sz="1600" dirty="0">
              <a:solidFill>
                <a:srgbClr val="263238"/>
              </a:solidFill>
              <a:cs typeface="Arial"/>
              <a:sym typeface="Arial"/>
            </a:endParaRPr>
          </a:p>
          <a:p>
            <a:r>
              <a:rPr lang="en-GB" sz="1600" dirty="0">
                <a:solidFill>
                  <a:srgbClr val="263238"/>
                </a:solidFill>
                <a:cs typeface="Arial"/>
                <a:sym typeface="Arial"/>
              </a:rPr>
              <a:t>The median sommelier salary in the U.S across 4 levels of certification is </a:t>
            </a:r>
            <a:r>
              <a:rPr lang="en-GB" sz="2000" dirty="0">
                <a:solidFill>
                  <a:schemeClr val="accent1"/>
                </a:solidFill>
                <a:latin typeface="Roboto Slab"/>
                <a:ea typeface="Roboto Slab"/>
                <a:sym typeface="Arial"/>
              </a:rPr>
              <a:t>$62,000.</a:t>
            </a:r>
            <a:endParaRPr lang="en-US" sz="2000" dirty="0">
              <a:solidFill>
                <a:schemeClr val="accent1"/>
              </a:solidFill>
              <a:latin typeface="Roboto Slab"/>
              <a:ea typeface="Roboto Slab"/>
              <a:sym typeface="Arial"/>
            </a:endParaRPr>
          </a:p>
          <a:p>
            <a:pPr lvl="2"/>
            <a:endParaRPr lang="en-US" sz="1600" dirty="0">
              <a:solidFill>
                <a:srgbClr val="263238"/>
              </a:solidFill>
              <a:cs typeface="Arial"/>
              <a:sym typeface="Arial"/>
            </a:endParaRPr>
          </a:p>
          <a:p>
            <a:pPr lvl="2"/>
            <a:r>
              <a:rPr lang="en-GB" sz="1600" dirty="0">
                <a:solidFill>
                  <a:srgbClr val="263238"/>
                </a:solidFill>
                <a:cs typeface="Arial"/>
                <a:sym typeface="Arial"/>
              </a:rPr>
              <a:t>A beginner sommelier makes roughly </a:t>
            </a:r>
            <a:r>
              <a:rPr lang="en-US" sz="2000" dirty="0">
                <a:solidFill>
                  <a:schemeClr val="accent1"/>
                </a:solidFill>
                <a:latin typeface="Roboto Slab"/>
                <a:ea typeface="Roboto Slab"/>
                <a:sym typeface="Arial"/>
              </a:rPr>
              <a:t>$</a:t>
            </a:r>
            <a:r>
              <a:rPr lang="en-GB" sz="2000" dirty="0">
                <a:solidFill>
                  <a:schemeClr val="accent1"/>
                </a:solidFill>
                <a:latin typeface="Roboto Slab"/>
                <a:ea typeface="Roboto Slab"/>
                <a:sym typeface="Arial"/>
              </a:rPr>
              <a:t>40</a:t>
            </a:r>
            <a:r>
              <a:rPr lang="en-US" sz="2000" dirty="0">
                <a:solidFill>
                  <a:schemeClr val="accent1"/>
                </a:solidFill>
                <a:latin typeface="Roboto Slab"/>
                <a:ea typeface="Roboto Slab"/>
                <a:sym typeface="Arial"/>
              </a:rPr>
              <a:t>,000 </a:t>
            </a:r>
            <a:r>
              <a:rPr lang="en-GB" sz="2000" dirty="0">
                <a:solidFill>
                  <a:schemeClr val="accent1"/>
                </a:solidFill>
                <a:latin typeface="Roboto Slab"/>
                <a:ea typeface="Roboto Slab"/>
                <a:sym typeface="Arial"/>
              </a:rPr>
              <a:t>- </a:t>
            </a:r>
            <a:r>
              <a:rPr lang="en-US" sz="2000" dirty="0">
                <a:solidFill>
                  <a:schemeClr val="accent1"/>
                </a:solidFill>
                <a:latin typeface="Roboto Slab"/>
                <a:ea typeface="Roboto Slab"/>
                <a:sym typeface="Arial"/>
              </a:rPr>
              <a:t>$</a:t>
            </a:r>
            <a:r>
              <a:rPr lang="en-GB" sz="2000" dirty="0">
                <a:solidFill>
                  <a:schemeClr val="accent1"/>
                </a:solidFill>
                <a:latin typeface="Roboto Slab"/>
                <a:ea typeface="Roboto Slab"/>
                <a:sym typeface="Arial"/>
              </a:rPr>
              <a:t>50</a:t>
            </a:r>
            <a:r>
              <a:rPr lang="en-US" sz="2000" dirty="0">
                <a:solidFill>
                  <a:schemeClr val="accent1"/>
                </a:solidFill>
                <a:latin typeface="Roboto Slab"/>
                <a:ea typeface="Roboto Slab"/>
                <a:sym typeface="Arial"/>
              </a:rPr>
              <a:t>,000.</a:t>
            </a:r>
          </a:p>
          <a:p>
            <a:pPr lvl="2"/>
            <a:endParaRPr lang="en-US" sz="1600" dirty="0">
              <a:solidFill>
                <a:srgbClr val="263238"/>
              </a:solidFill>
              <a:cs typeface="Arial"/>
              <a:sym typeface="Arial"/>
            </a:endParaRPr>
          </a:p>
          <a:p>
            <a:pPr lvl="2"/>
            <a:r>
              <a:rPr lang="en-GB" sz="1600" dirty="0">
                <a:solidFill>
                  <a:srgbClr val="263238"/>
                </a:solidFill>
                <a:cs typeface="Arial"/>
                <a:sym typeface="Arial"/>
              </a:rPr>
              <a:t>At level 2 this number goes to </a:t>
            </a:r>
            <a:r>
              <a:rPr lang="en-US" sz="2000" dirty="0">
                <a:solidFill>
                  <a:schemeClr val="accent1"/>
                </a:solidFill>
                <a:latin typeface="Roboto Slab"/>
                <a:ea typeface="Roboto Slab"/>
                <a:sym typeface="Arial"/>
              </a:rPr>
              <a:t>$</a:t>
            </a:r>
            <a:r>
              <a:rPr lang="en-GB" sz="2000" dirty="0">
                <a:solidFill>
                  <a:schemeClr val="accent1"/>
                </a:solidFill>
                <a:latin typeface="Roboto Slab"/>
                <a:ea typeface="Roboto Slab"/>
                <a:sym typeface="Arial"/>
              </a:rPr>
              <a:t>60</a:t>
            </a:r>
            <a:r>
              <a:rPr lang="en-US" sz="2000" dirty="0">
                <a:solidFill>
                  <a:schemeClr val="accent1"/>
                </a:solidFill>
                <a:latin typeface="Roboto Slab"/>
                <a:ea typeface="Roboto Slab"/>
                <a:sym typeface="Arial"/>
              </a:rPr>
              <a:t>,000 </a:t>
            </a:r>
            <a:r>
              <a:rPr lang="en-GB" sz="2000" dirty="0">
                <a:solidFill>
                  <a:schemeClr val="accent1"/>
                </a:solidFill>
                <a:latin typeface="Roboto Slab"/>
                <a:ea typeface="Roboto Slab"/>
                <a:sym typeface="Arial"/>
              </a:rPr>
              <a:t>-</a:t>
            </a:r>
            <a:r>
              <a:rPr lang="en-US" sz="2000" dirty="0">
                <a:solidFill>
                  <a:schemeClr val="accent1"/>
                </a:solidFill>
                <a:latin typeface="Roboto Slab"/>
                <a:ea typeface="Roboto Slab"/>
                <a:sym typeface="Arial"/>
              </a:rPr>
              <a:t> $</a:t>
            </a:r>
            <a:r>
              <a:rPr lang="en-GB" sz="2000" dirty="0">
                <a:solidFill>
                  <a:schemeClr val="accent1"/>
                </a:solidFill>
                <a:latin typeface="Roboto Slab"/>
                <a:ea typeface="Roboto Slab"/>
                <a:sym typeface="Arial"/>
              </a:rPr>
              <a:t>70</a:t>
            </a:r>
            <a:r>
              <a:rPr lang="en-US" sz="2000" dirty="0">
                <a:solidFill>
                  <a:schemeClr val="accent1"/>
                </a:solidFill>
                <a:latin typeface="Roboto Slab"/>
                <a:ea typeface="Roboto Slab"/>
                <a:sym typeface="Arial"/>
              </a:rPr>
              <a:t>,000.</a:t>
            </a:r>
            <a:endParaRPr lang="en-GB" sz="2000" dirty="0">
              <a:solidFill>
                <a:schemeClr val="accent1"/>
              </a:solidFill>
              <a:latin typeface="Roboto Slab"/>
              <a:ea typeface="Roboto Slab"/>
              <a:sym typeface="Arial"/>
            </a:endParaRPr>
          </a:p>
        </p:txBody>
      </p:sp>
      <p:sp>
        <p:nvSpPr>
          <p:cNvPr id="257" name="Google Shape;25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3406245" y="239551"/>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err="1"/>
              <a:t>Vintest</a:t>
            </a:r>
            <a:r>
              <a:rPr lang="en-US" sz="6000" b="1" dirty="0"/>
              <a:t> Wines</a:t>
            </a:r>
            <a:endParaRPr sz="6000" b="1" dirty="0"/>
          </a:p>
        </p:txBody>
      </p:sp>
      <p:sp>
        <p:nvSpPr>
          <p:cNvPr id="86" name="Google Shape;86;p14"/>
          <p:cNvSpPr txBox="1">
            <a:spLocks noGrp="1"/>
          </p:cNvSpPr>
          <p:nvPr>
            <p:ph type="subTitle" idx="4294967295"/>
          </p:nvPr>
        </p:nvSpPr>
        <p:spPr>
          <a:xfrm>
            <a:off x="3406245" y="1232562"/>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3600" b="1" dirty="0"/>
              <a:t>American Wine Company </a:t>
            </a:r>
            <a:endParaRPr sz="3600" b="1" dirty="0"/>
          </a:p>
        </p:txBody>
      </p:sp>
      <p:sp>
        <p:nvSpPr>
          <p:cNvPr id="87" name="Google Shape;87;p14"/>
          <p:cNvSpPr txBox="1">
            <a:spLocks noGrp="1"/>
          </p:cNvSpPr>
          <p:nvPr>
            <p:ph type="body" idx="4294967295"/>
          </p:nvPr>
        </p:nvSpPr>
        <p:spPr>
          <a:xfrm>
            <a:off x="1337461" y="2086553"/>
            <a:ext cx="4392563" cy="294545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P</a:t>
            </a:r>
            <a:r>
              <a:rPr lang="en-GB" sz="1600" dirty="0" err="1"/>
              <a:t>lanning</a:t>
            </a:r>
            <a:r>
              <a:rPr lang="en-GB" sz="1600" dirty="0"/>
              <a:t> to enter the </a:t>
            </a:r>
            <a:r>
              <a:rPr lang="en-GB" sz="1600" dirty="0">
                <a:solidFill>
                  <a:schemeClr val="accent1"/>
                </a:solidFill>
                <a:latin typeface="Roboto Slab"/>
                <a:ea typeface="Roboto Slab"/>
              </a:rPr>
              <a:t>Indian market </a:t>
            </a:r>
            <a:r>
              <a:rPr lang="en-GB" sz="1600" dirty="0"/>
              <a:t>to make the most out the this recent growth spurt.</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GB" sz="1600" dirty="0"/>
              <a:t>However due to </a:t>
            </a:r>
            <a:r>
              <a:rPr lang="en-GB" sz="1600" dirty="0">
                <a:solidFill>
                  <a:schemeClr val="accent1"/>
                </a:solidFill>
                <a:latin typeface="Roboto Slab"/>
                <a:ea typeface="Roboto Slab"/>
              </a:rPr>
              <a:t>limited availability</a:t>
            </a:r>
            <a:r>
              <a:rPr lang="en-GB" sz="1600" dirty="0"/>
              <a:t> of their Master Sommelier, they intend to </a:t>
            </a:r>
            <a:r>
              <a:rPr lang="en-GB" sz="1600" dirty="0">
                <a:solidFill>
                  <a:schemeClr val="accent1"/>
                </a:solidFill>
                <a:latin typeface="Roboto Slab"/>
                <a:ea typeface="Roboto Slab"/>
              </a:rPr>
              <a:t>use AI as an Advanced and effective solution</a:t>
            </a:r>
            <a:r>
              <a:rPr lang="en-GB" sz="1600" dirty="0"/>
              <a:t> to find out the </a:t>
            </a:r>
            <a:r>
              <a:rPr lang="en-GB" sz="1600" dirty="0">
                <a:solidFill>
                  <a:schemeClr val="accent1"/>
                </a:solidFill>
                <a:latin typeface="Roboto Slab"/>
                <a:ea typeface="Roboto Slab"/>
              </a:rPr>
              <a:t>best ingredients</a:t>
            </a:r>
            <a:r>
              <a:rPr lang="en-GB" sz="1600" dirty="0"/>
              <a:t> that suite the local palate and the weather in the shortest possible time.</a:t>
            </a:r>
          </a:p>
          <a:p>
            <a:pPr marL="0" lvl="0" indent="0" algn="l" rtl="0">
              <a:spcBef>
                <a:spcPts val="600"/>
              </a:spcBef>
              <a:spcAft>
                <a:spcPts val="0"/>
              </a:spcAft>
              <a:buNone/>
            </a:pPr>
            <a:endParaRPr sz="1600" dirty="0"/>
          </a:p>
        </p:txBody>
      </p:sp>
      <p:pic>
        <p:nvPicPr>
          <p:cNvPr id="88" name="Google Shape;88;p14"/>
          <p:cNvPicPr preferRelativeResize="0"/>
          <p:nvPr/>
        </p:nvPicPr>
        <p:blipFill rotWithShape="1">
          <a:blip r:embed="rId4"/>
          <a:srcRect/>
          <a:stretch/>
        </p:blipFill>
        <p:spPr>
          <a:xfrm>
            <a:off x="5969309" y="2639689"/>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24777" y="1295709"/>
            <a:ext cx="6485398" cy="21320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We perform an EDA to determine how we can help </a:t>
            </a:r>
            <a:r>
              <a:rPr lang="en-US" dirty="0" err="1"/>
              <a:t>Vintest</a:t>
            </a:r>
            <a:r>
              <a:rPr lang="en-US" dirty="0"/>
              <a:t> </a:t>
            </a:r>
            <a:endParaRPr dirty="0"/>
          </a:p>
        </p:txBody>
      </p:sp>
      <p:sp>
        <p:nvSpPr>
          <p:cNvPr id="98" name="Google Shape;98;p15"/>
          <p:cNvSpPr txBox="1">
            <a:spLocks noGrp="1"/>
          </p:cNvSpPr>
          <p:nvPr>
            <p:ph type="subTitle" idx="1"/>
          </p:nvPr>
        </p:nvSpPr>
        <p:spPr>
          <a:xfrm>
            <a:off x="1546025" y="3708879"/>
            <a:ext cx="4390925" cy="87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a:t>
            </a:r>
            <a:r>
              <a:rPr lang="en-US" dirty="0"/>
              <a:t> by looking at the Dataset</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indent="0">
              <a:buNone/>
            </a:pPr>
            <a:r>
              <a:rPr lang="en-GB" dirty="0"/>
              <a:t>For the markets in the U.S </a:t>
            </a:r>
            <a:r>
              <a:rPr lang="en-GB" dirty="0" err="1"/>
              <a:t>Vintest</a:t>
            </a:r>
            <a:r>
              <a:rPr lang="en-GB" dirty="0"/>
              <a:t> has collected data over the past few years that connects </a:t>
            </a:r>
            <a:r>
              <a:rPr lang="en-GB" b="1" dirty="0">
                <a:solidFill>
                  <a:schemeClr val="accent1"/>
                </a:solidFill>
              </a:rPr>
              <a:t>human quality of tasting</a:t>
            </a:r>
            <a:r>
              <a:rPr lang="en-GB" dirty="0"/>
              <a:t> to laboratory-based </a:t>
            </a:r>
            <a:r>
              <a:rPr lang="en-GB" b="1" dirty="0">
                <a:solidFill>
                  <a:schemeClr val="accent1"/>
                </a:solidFill>
              </a:rPr>
              <a:t>physiochemical tests.</a:t>
            </a:r>
          </a:p>
          <a:p>
            <a:pPr marL="0" lvl="0" indent="0" algn="ctr" rtl="0">
              <a:spcBef>
                <a:spcPts val="600"/>
              </a:spcBef>
              <a:spcAft>
                <a:spcPts val="0"/>
              </a:spcAft>
              <a:buNone/>
            </a:pP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 Acquisition &amp; Description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4" name="Diagram 3">
            <a:extLst>
              <a:ext uri="{FF2B5EF4-FFF2-40B4-BE49-F238E27FC236}">
                <a16:creationId xmlns:a16="http://schemas.microsoft.com/office/drawing/2014/main" id="{FBC1EF59-ACEC-E79A-E886-E97603E67107}"/>
              </a:ext>
            </a:extLst>
          </p:cNvPr>
          <p:cNvGraphicFramePr/>
          <p:nvPr>
            <p:extLst>
              <p:ext uri="{D42A27DB-BD31-4B8C-83A1-F6EECF244321}">
                <p14:modId xmlns:p14="http://schemas.microsoft.com/office/powerpoint/2010/main" val="1322508192"/>
              </p:ext>
            </p:extLst>
          </p:nvPr>
        </p:nvGraphicFramePr>
        <p:xfrm>
          <a:off x="1124317" y="1010720"/>
          <a:ext cx="7571699" cy="3824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 Acquisition &amp; Description</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 name="Diagram 3">
            <a:extLst>
              <a:ext uri="{FF2B5EF4-FFF2-40B4-BE49-F238E27FC236}">
                <a16:creationId xmlns:a16="http://schemas.microsoft.com/office/drawing/2014/main" id="{FBC1EF59-ACEC-E79A-E886-E97603E67107}"/>
              </a:ext>
            </a:extLst>
          </p:cNvPr>
          <p:cNvGraphicFramePr/>
          <p:nvPr>
            <p:extLst>
              <p:ext uri="{D42A27DB-BD31-4B8C-83A1-F6EECF244321}">
                <p14:modId xmlns:p14="http://schemas.microsoft.com/office/powerpoint/2010/main" val="410328174"/>
              </p:ext>
            </p:extLst>
          </p:nvPr>
        </p:nvGraphicFramePr>
        <p:xfrm>
          <a:off x="1124317" y="1010720"/>
          <a:ext cx="7571699" cy="3824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254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45983" y="1081118"/>
            <a:ext cx="5042608"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Preparing Data</a:t>
            </a:r>
            <a:endParaRPr sz="4800" b="1" dirty="0"/>
          </a:p>
        </p:txBody>
      </p:sp>
      <p:sp>
        <p:nvSpPr>
          <p:cNvPr id="119" name="Google Shape;119;p18"/>
          <p:cNvSpPr txBox="1">
            <a:spLocks noGrp="1"/>
          </p:cNvSpPr>
          <p:nvPr>
            <p:ph type="subTitle" idx="4294967295"/>
          </p:nvPr>
        </p:nvSpPr>
        <p:spPr>
          <a:xfrm>
            <a:off x="270392" y="2394537"/>
            <a:ext cx="5318199" cy="1094963"/>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a:t>Redundant Data, Inconsistent Data, Outliers, Missing Values, Zeros, Univariate Analysis, Multivariate Analysis.</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6" name="Google Shape;1193;p49">
            <a:extLst>
              <a:ext uri="{FF2B5EF4-FFF2-40B4-BE49-F238E27FC236}">
                <a16:creationId xmlns:a16="http://schemas.microsoft.com/office/drawing/2014/main" id="{9ED5AE14-572C-F9E7-6248-837CD3701F90}"/>
              </a:ext>
            </a:extLst>
          </p:cNvPr>
          <p:cNvGrpSpPr/>
          <p:nvPr/>
        </p:nvGrpSpPr>
        <p:grpSpPr>
          <a:xfrm>
            <a:off x="6185127" y="1358389"/>
            <a:ext cx="956645" cy="954995"/>
            <a:chOff x="9878272" y="2682320"/>
            <a:chExt cx="720199" cy="719767"/>
          </a:xfrm>
        </p:grpSpPr>
        <p:sp>
          <p:nvSpPr>
            <p:cNvPr id="3" name="Google Shape;1194;p49">
              <a:extLst>
                <a:ext uri="{FF2B5EF4-FFF2-40B4-BE49-F238E27FC236}">
                  <a16:creationId xmlns:a16="http://schemas.microsoft.com/office/drawing/2014/main" id="{36F22AA3-97CD-E175-B3A6-666308DE6679}"/>
                </a:ext>
              </a:extLst>
            </p:cNvPr>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 name="Google Shape;1195;p49">
              <a:extLst>
                <a:ext uri="{FF2B5EF4-FFF2-40B4-BE49-F238E27FC236}">
                  <a16:creationId xmlns:a16="http://schemas.microsoft.com/office/drawing/2014/main" id="{5BFA7C25-5EC7-20E7-FCC5-E547825F8208}"/>
                </a:ext>
              </a:extLst>
            </p:cNvPr>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 name="Google Shape;1196;p49">
              <a:extLst>
                <a:ext uri="{FF2B5EF4-FFF2-40B4-BE49-F238E27FC236}">
                  <a16:creationId xmlns:a16="http://schemas.microsoft.com/office/drawing/2014/main" id="{EFC35439-B20A-A8C7-0552-FF4390F9FECC}"/>
                </a:ext>
              </a:extLst>
            </p:cNvPr>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1500</Words>
  <Application>Microsoft Office PowerPoint</Application>
  <PresentationFormat>On-screen Show (16:9)</PresentationFormat>
  <Paragraphs>373</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Cordelia template</vt:lpstr>
      <vt:lpstr>“Wine is sunlight, held together by water”               - Galileo</vt:lpstr>
      <vt:lpstr>Benefits of Wine</vt:lpstr>
      <vt:lpstr>The price of wine depends on a rather abstract concept of wine appreciation by wine tasters.</vt:lpstr>
      <vt:lpstr>Vintest Wines</vt:lpstr>
      <vt:lpstr>We perform an EDA to determine how we can help Vintest </vt:lpstr>
      <vt:lpstr>PowerPoint Presentation</vt:lpstr>
      <vt:lpstr>Data Acquisition &amp; Description</vt:lpstr>
      <vt:lpstr>Data Acquisition &amp; Description</vt:lpstr>
      <vt:lpstr>Preparing Data</vt:lpstr>
      <vt:lpstr>Roadmap</vt:lpstr>
      <vt:lpstr>PowerPoint Presentation</vt:lpstr>
      <vt:lpstr>1,191</vt:lpstr>
      <vt:lpstr>Breakdown of the distribution of wine quality in the dataset</vt:lpstr>
      <vt:lpstr>Ingredients in the best wines?</vt:lpstr>
      <vt:lpstr>How each ingredient affects the quality of the wine?</vt:lpstr>
      <vt:lpstr>Which ingredient to focus on?</vt:lpstr>
      <vt:lpstr>How is the quality affected by the Body Type of Wine?</vt:lpstr>
      <vt:lpstr>PowerPoint Presentation</vt:lpstr>
      <vt:lpstr>Relation between Density &amp; Residual Sugar?</vt:lpstr>
      <vt:lpstr>What other Factors Affecting Density</vt:lpstr>
      <vt:lpstr>How does Citric Acid Affect the Wine?</vt:lpstr>
      <vt:lpstr>What Factors Affect the pH of Wine?</vt:lpstr>
      <vt:lpstr>How are Sulphates Related to Total &amp; Free SO2?</vt:lpstr>
      <vt:lpstr>Can we use ML techniques to predict the quality of wine?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Mihir Thakkar</cp:lastModifiedBy>
  <cp:revision>5</cp:revision>
  <dcterms:modified xsi:type="dcterms:W3CDTF">2023-02-26T11:07:24Z</dcterms:modified>
</cp:coreProperties>
</file>