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9"/>
  </p:notesMasterIdLst>
  <p:handoutMasterIdLst>
    <p:handoutMasterId r:id="rId20"/>
  </p:handoutMasterIdLst>
  <p:sldIdLst>
    <p:sldId id="385" r:id="rId3"/>
    <p:sldId id="384" r:id="rId4"/>
    <p:sldId id="256" r:id="rId5"/>
    <p:sldId id="408" r:id="rId6"/>
    <p:sldId id="391" r:id="rId7"/>
    <p:sldId id="414" r:id="rId8"/>
    <p:sldId id="409" r:id="rId9"/>
    <p:sldId id="393" r:id="rId10"/>
    <p:sldId id="410" r:id="rId11"/>
    <p:sldId id="395" r:id="rId12"/>
    <p:sldId id="396" r:id="rId13"/>
    <p:sldId id="397" r:id="rId14"/>
    <p:sldId id="411" r:id="rId15"/>
    <p:sldId id="394" r:id="rId16"/>
    <p:sldId id="412" r:id="rId17"/>
    <p:sldId id="3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8F3FEB-8C3E-4D6D-8E58-AEEF09F53AA2}">
          <p14:sldIdLst>
            <p14:sldId id="385"/>
            <p14:sldId id="384"/>
            <p14:sldId id="256"/>
            <p14:sldId id="408"/>
            <p14:sldId id="391"/>
            <p14:sldId id="414"/>
            <p14:sldId id="409"/>
            <p14:sldId id="393"/>
            <p14:sldId id="410"/>
            <p14:sldId id="395"/>
            <p14:sldId id="396"/>
            <p14:sldId id="397"/>
            <p14:sldId id="411"/>
            <p14:sldId id="394"/>
            <p14:sldId id="412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BC"/>
    <a:srgbClr val="00AEFF"/>
    <a:srgbClr val="003060"/>
    <a:srgbClr val="0081AE"/>
    <a:srgbClr val="00ACD8"/>
    <a:srgbClr val="38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214" autoAdjust="0"/>
  </p:normalViewPr>
  <p:slideViewPr>
    <p:cSldViewPr snapToGrid="0">
      <p:cViewPr varScale="1">
        <p:scale>
          <a:sx n="81" d="100"/>
          <a:sy n="81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2A1FD-FF9E-4367-BA92-19F1CD028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E35E-B5B9-433F-AEEB-146FF4B30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7D59-8A68-4736-8FEE-BBA58985CA76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40913-650C-48B4-BA53-BE3086DB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4A0F-D743-4B80-A3A8-499C27E00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E7818-F00F-4F77-A741-D70C2A20F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5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5500-4C26-450E-A148-FB8A3202D912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E5D1-7CB8-49AC-BD3A-F4DBD1AD4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9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80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3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326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39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79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40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03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66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66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16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36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818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32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2EBD-E241-402B-A5DE-4F664108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4B2-0C24-4736-843D-151AD97FB602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5B760-CDD6-4EA4-88D9-1F779E7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89375-AA01-4A86-8B76-0F5CE0D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35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24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22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76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7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93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155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7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02AC3-BBA0-43A7-95F5-9681F0225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40">
            <a:extLst>
              <a:ext uri="{FF2B5EF4-FFF2-40B4-BE49-F238E27FC236}">
                <a16:creationId xmlns:a16="http://schemas.microsoft.com/office/drawing/2014/main" id="{7C215FE2-8CB9-4671-B897-F4440E593595}"/>
              </a:ext>
            </a:extLst>
          </p:cNvPr>
          <p:cNvSpPr txBox="1"/>
          <p:nvPr userDrawn="1"/>
        </p:nvSpPr>
        <p:spPr>
          <a:xfrm>
            <a:off x="144000" y="6372000"/>
            <a:ext cx="2374500" cy="42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©INSAID All rights reserved.</a:t>
            </a:r>
            <a:endParaRPr sz="1200" kern="0" dirty="0">
              <a:solidFill>
                <a:schemeClr val="bg1">
                  <a:lumMod val="6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091" y="1030145"/>
            <a:ext cx="10417215" cy="0"/>
          </a:xfrm>
          <a:prstGeom prst="line">
            <a:avLst/>
          </a:prstGeom>
          <a:ln w="19050">
            <a:solidFill>
              <a:srgbClr val="00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34721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AEFF"/>
                </a:gs>
                <a:gs pos="55000">
                  <a:srgbClr val="0081AE"/>
                </a:gs>
                <a:gs pos="66000">
                  <a:srgbClr val="008FBC"/>
                </a:gs>
                <a:gs pos="86000">
                  <a:srgbClr val="00306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12" y="6168243"/>
            <a:ext cx="1418400" cy="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563" y="274294"/>
            <a:ext cx="10971684" cy="11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09563" y="1600044"/>
            <a:ext cx="10971684" cy="452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828754" lvl="2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438339" lvl="3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3047924" lvl="4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657509" lvl="5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1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324091" y="1030145"/>
            <a:ext cx="10417215" cy="0"/>
          </a:xfrm>
          <a:prstGeom prst="straightConnector1">
            <a:avLst/>
          </a:prstGeom>
          <a:noFill/>
          <a:ln w="1905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0" y="34721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1C458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1012" y="6168243"/>
            <a:ext cx="1418400" cy="64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3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9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8.xml" /><Relationship Id="rId7" Type="http://schemas.openxmlformats.org/officeDocument/2006/relationships/slideLayout" Target="../slideLayouts/slideLayout12.xml" /><Relationship Id="rId12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7.xml" /><Relationship Id="rId1" Type="http://schemas.openxmlformats.org/officeDocument/2006/relationships/slideLayout" Target="../slideLayouts/slideLayout6.xml" /><Relationship Id="rId6" Type="http://schemas.openxmlformats.org/officeDocument/2006/relationships/slideLayout" Target="../slideLayouts/slideLayout11.xml" /><Relationship Id="rId11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9.xml" /><Relationship Id="rId9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D908A-74C9-4096-B86B-47BCEBC4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0879-D6B5-4B3B-B2F7-83A194F3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DDD8-503E-46B1-BECE-0B655F349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C4B2-0C24-4736-843D-151AD97FB602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0806-CCF8-4242-AD38-5A4FC1FD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8D11-0CBA-4204-978C-B0B647AD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E97C-8A76-4897-A0D1-432CB922B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021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0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Science Strategies in the Retail Sector: Applications">
            <a:extLst>
              <a:ext uri="{FF2B5EF4-FFF2-40B4-BE49-F238E27FC236}">
                <a16:creationId xmlns:a16="http://schemas.microsoft.com/office/drawing/2014/main" id="{D7873686-3C30-44B9-AD0D-C9DD6190E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9091" r="2101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7EC8A-C2D7-4C8B-911C-2BF33E7413A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Ma</a:t>
            </a:r>
            <a:r>
              <a:rPr lang="en-GB" sz="4800" b="1" dirty="0">
                <a:latin typeface="+mj-lt"/>
                <a:ea typeface="+mj-ea"/>
                <a:cs typeface="+mj-cs"/>
              </a:rPr>
              <a:t>chine learning to determine which customers should be prioritized for exceptional services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42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oogle Shape;167;p39" descr="Text, logo&#10;&#10;Description automatically generated">
            <a:extLst>
              <a:ext uri="{FF2B5EF4-FFF2-40B4-BE49-F238E27FC236}">
                <a16:creationId xmlns:a16="http://schemas.microsoft.com/office/drawing/2014/main" id="{27CB7968-D70D-477E-B456-4C319CA3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0" y="6192000"/>
            <a:ext cx="1419412" cy="6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427A9-07A8-43BB-BBE6-B1253043AAD3}"/>
              </a:ext>
            </a:extLst>
          </p:cNvPr>
          <p:cNvSpPr txBox="1"/>
          <p:nvPr/>
        </p:nvSpPr>
        <p:spPr>
          <a:xfrm>
            <a:off x="517986" y="4031689"/>
            <a:ext cx="3005502" cy="1290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By: </a:t>
            </a:r>
            <a:r>
              <a:rPr lang="en-US" sz="2000" b="1" dirty="0" err="1">
                <a:latin typeface="+mj-lt"/>
                <a:ea typeface="+mj-ea"/>
                <a:cs typeface="+mj-cs"/>
              </a:rPr>
              <a:t>Mihir</a:t>
            </a:r>
            <a:r>
              <a:rPr lang="en-US" sz="2000" b="1" dirty="0">
                <a:latin typeface="+mj-lt"/>
                <a:ea typeface="+mj-ea"/>
                <a:cs typeface="+mj-cs"/>
              </a:rPr>
              <a:t> Thakkar</a:t>
            </a:r>
          </a:p>
        </p:txBody>
      </p:sp>
    </p:spTree>
    <p:extLst>
      <p:ext uri="{BB962C8B-B14F-4D97-AF65-F5344CB8AC3E}">
        <p14:creationId xmlns:p14="http://schemas.microsoft.com/office/powerpoint/2010/main" val="10529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- 1</a:t>
            </a:r>
          </a:p>
        </p:txBody>
      </p:sp>
    </p:spTree>
    <p:extLst>
      <p:ext uri="{BB962C8B-B14F-4D97-AF65-F5344CB8AC3E}">
        <p14:creationId xmlns:p14="http://schemas.microsoft.com/office/powerpoint/2010/main" val="6321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- 2</a:t>
            </a:r>
          </a:p>
        </p:txBody>
      </p:sp>
    </p:spTree>
    <p:extLst>
      <p:ext uri="{BB962C8B-B14F-4D97-AF65-F5344CB8AC3E}">
        <p14:creationId xmlns:p14="http://schemas.microsoft.com/office/powerpoint/2010/main" val="41988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639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and Model Building - 3</a:t>
            </a:r>
          </a:p>
        </p:txBody>
      </p:sp>
    </p:spTree>
    <p:extLst>
      <p:ext uri="{BB962C8B-B14F-4D97-AF65-F5344CB8AC3E}">
        <p14:creationId xmlns:p14="http://schemas.microsoft.com/office/powerpoint/2010/main" val="10988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5751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18255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9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87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91977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5788836" y="1676400"/>
            <a:ext cx="5945962" cy="1216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6528ED11-550C-DD47-E73D-BCED3A547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399" y="1066796"/>
            <a:ext cx="4724400" cy="472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EAEE3-D521-9333-1655-99C108545C96}"/>
              </a:ext>
            </a:extLst>
          </p:cNvPr>
          <p:cNvSpPr txBox="1"/>
          <p:nvPr/>
        </p:nvSpPr>
        <p:spPr>
          <a:xfrm>
            <a:off x="5788837" y="2473452"/>
            <a:ext cx="5945960" cy="175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Our client for this project is a retail banking institution – AE Corp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5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They are going to float a stock trading facility for their existing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The idea is to use data to classify whether a customer belongs to a high net worth or low net worth group.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They will have to incentivize their customers to adopt their offerings.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One way to incentivize could be to offer discounts on the commission for trading transactions.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8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411480" y="991443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0751A-21D6-6CEC-2843-18CC097E4B15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current process suffers from the following problems: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about 10% of the customers do enough trades for earnings after discounts to be profitable.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company wants to figure out, which are those 10% customers so that it can selectively offer them a discount.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A3BAA4-02D8-47C7-B9AF-EA0FC8149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831470"/>
            <a:ext cx="6440424" cy="31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dvertising">
            <a:extLst>
              <a:ext uri="{FF2B5EF4-FFF2-40B4-BE49-F238E27FC236}">
                <a16:creationId xmlns:a16="http://schemas.microsoft.com/office/drawing/2014/main" id="{0D9EFEF0-5E86-4D3D-5ADB-75A69FBD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0751A-21D6-6CEC-2843-18CC097E4B15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Co-ordinating with - The marketing department to supplement their campaigns with a more proactive approach.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Our Role - To build a classification model using the datasets.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Project Deliverables - Predict whether a customer belongs to a high net worth or low net worth group.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Machine Learning Task: Classification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Target Variable: Status (high net worth (1) / low net worth (2))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Win Condition - No machine learning model in the company for this currently, therefore no quantifiable win condition. We just need to build the best possible model.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Evaluation Metric - The model evaluation will be based on the F1 Score score.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707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C80FA-0D4F-475E-8510-EDD684C46E42}"/>
              </a:ext>
            </a:extLst>
          </p:cNvPr>
          <p:cNvSpPr txBox="1"/>
          <p:nvPr/>
        </p:nvSpPr>
        <p:spPr>
          <a:xfrm>
            <a:off x="216000" y="432000"/>
            <a:ext cx="3023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C81AD-FFE7-AAA7-49E7-AF71B2075791}"/>
              </a:ext>
            </a:extLst>
          </p:cNvPr>
          <p:cNvSpPr txBox="1"/>
          <p:nvPr/>
        </p:nvSpPr>
        <p:spPr>
          <a:xfrm>
            <a:off x="215999" y="1171217"/>
            <a:ext cx="11279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F2328"/>
                </a:solidFill>
                <a:latin typeface="-apple-system"/>
              </a:rPr>
              <a:t>We are provided with a dataset containing all the necessary information about the customers like their occupation, family income, gender, region, balance transfer, children, etc.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F2328"/>
                </a:solidFill>
                <a:latin typeface="-apple-system"/>
              </a:rPr>
              <a:t>Also included in the dataset is the column </a:t>
            </a:r>
            <a:r>
              <a:rPr lang="en-GB" b="1" dirty="0" err="1">
                <a:solidFill>
                  <a:srgbClr val="1F2328"/>
                </a:solidFill>
                <a:latin typeface="-apple-system"/>
              </a:rPr>
              <a:t>Revenue_Grid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 which classifies the customers into high net worth customers (1) and low net worth customers (2).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F2328"/>
                </a:solidFill>
                <a:latin typeface="-apple-system"/>
              </a:rPr>
              <a:t>This is the data that we have to predict for future customers.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F2328"/>
                </a:solidFill>
                <a:latin typeface="-apple-system"/>
              </a:rPr>
              <a:t>Train Set: The train set contains 8124 rows and 32 </a:t>
            </a:r>
            <a:r>
              <a:rPr lang="en-GB" b="1" dirty="0" err="1">
                <a:solidFill>
                  <a:srgbClr val="1F2328"/>
                </a:solidFill>
                <a:latin typeface="-apple-system"/>
              </a:rPr>
              <a:t>columns.The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 last column </a:t>
            </a:r>
            <a:r>
              <a:rPr lang="en-GB" b="1" dirty="0" err="1">
                <a:solidFill>
                  <a:srgbClr val="1F2328"/>
                </a:solidFill>
                <a:latin typeface="-apple-system"/>
              </a:rPr>
              <a:t>Revenue_Grid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 is the target variable.</a:t>
            </a:r>
          </a:p>
          <a:p>
            <a:r>
              <a:rPr lang="en-GB" b="1" dirty="0">
                <a:solidFill>
                  <a:srgbClr val="1F2328"/>
                </a:solidFill>
                <a:latin typeface="-apple-system"/>
              </a:rPr>
              <a:t>Test Set: The test set contains 2031 rows and 31 </a:t>
            </a:r>
            <a:r>
              <a:rPr lang="en-GB" b="1" dirty="0" err="1">
                <a:solidFill>
                  <a:srgbClr val="1F2328"/>
                </a:solidFill>
                <a:latin typeface="-apple-system"/>
              </a:rPr>
              <a:t>columns.The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 test set doesn’t contain the </a:t>
            </a:r>
            <a:r>
              <a:rPr lang="en-GB" b="1" dirty="0" err="1">
                <a:solidFill>
                  <a:srgbClr val="1F2328"/>
                </a:solidFill>
                <a:latin typeface="-apple-system"/>
              </a:rPr>
              <a:t>Revenue_Grid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 column which need to be predicted</a:t>
            </a:r>
          </a:p>
          <a:p>
            <a:endParaRPr lang="en-US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49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8DCC-BDB2-4FB3-ABB3-E67E226E089F}"/>
              </a:ext>
            </a:extLst>
          </p:cNvPr>
          <p:cNvSpPr txBox="1"/>
          <p:nvPr/>
        </p:nvSpPr>
        <p:spPr>
          <a:xfrm>
            <a:off x="803775" y="1106007"/>
            <a:ext cx="10550025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3"/>
          <p:cNvSpPr txBox="1"/>
          <p:nvPr/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Introduction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Problem Statement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Description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Conclusion &amp; Actionable Insights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Future Improvements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6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7" name="Google Shape;167;p39">
            <a:extLst>
              <a:ext uri="{FF2B5EF4-FFF2-40B4-BE49-F238E27FC236}">
                <a16:creationId xmlns:a16="http://schemas.microsoft.com/office/drawing/2014/main" id="{F7C0A476-19D0-4765-90CB-64AB2C1FACF8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2060" y="6165157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142</Words>
  <Application>Microsoft Office PowerPoint</Application>
  <PresentationFormat>Widescreen</PresentationFormat>
  <Paragraphs>52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Mihir Thakkar</cp:lastModifiedBy>
  <cp:revision>465</cp:revision>
  <dcterms:created xsi:type="dcterms:W3CDTF">2019-11-14T10:47:12Z</dcterms:created>
  <dcterms:modified xsi:type="dcterms:W3CDTF">2023-06-16T08:55:11Z</dcterms:modified>
</cp:coreProperties>
</file>