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70" r:id="rId3"/>
    <p:sldId id="263" r:id="rId4"/>
    <p:sldId id="261" r:id="rId5"/>
    <p:sldId id="264" r:id="rId6"/>
    <p:sldId id="265" r:id="rId7"/>
    <p:sldId id="280" r:id="rId8"/>
    <p:sldId id="269" r:id="rId9"/>
    <p:sldId id="267" r:id="rId10"/>
    <p:sldId id="268" r:id="rId11"/>
    <p:sldId id="278" r:id="rId12"/>
    <p:sldId id="271" r:id="rId13"/>
    <p:sldId id="272" r:id="rId14"/>
    <p:sldId id="273" r:id="rId15"/>
    <p:sldId id="274" r:id="rId16"/>
    <p:sldId id="276" r:id="rId17"/>
    <p:sldId id="277" r:id="rId18"/>
    <p:sldId id="279" r:id="rId19"/>
    <p:sldId id="281" r:id="rId20"/>
    <p:sldId id="282" r:id="rId21"/>
    <p:sldId id="287" r:id="rId22"/>
    <p:sldId id="288" r:id="rId23"/>
    <p:sldId id="283" r:id="rId24"/>
    <p:sldId id="284" r:id="rId25"/>
    <p:sldId id="285" r:id="rId26"/>
    <p:sldId id="289" r:id="rId27"/>
    <p:sldId id="291" r:id="rId28"/>
    <p:sldId id="292" r:id="rId2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B9B"/>
    <a:srgbClr val="DE6D6D"/>
    <a:srgbClr val="C74848"/>
    <a:srgbClr val="B5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456E2-B5A5-5ECF-9CD6-48E67B31C522}" v="4" dt="2020-09-09T04:24:36.377"/>
    <p1510:client id="{1511E741-F8C5-6CF0-12D6-EDDD9606A9A8}" v="204" dt="2020-10-19T07:57:30.291"/>
    <p1510:client id="{25CF7FBB-658D-5202-35FF-6F9140E5303E}" v="1428" dt="2020-08-31T11:09:57.769"/>
    <p1510:client id="{2BF59AD5-A29B-48B0-9233-18FA50A9ADBF}" v="3159" dt="2020-08-24T18:44:41.527"/>
    <p1510:client id="{3580AE7F-7E17-02B2-A431-6C580604FCEF}" v="1153" dt="2020-08-25T12:47:31.623"/>
    <p1510:client id="{3809FB88-D240-361F-EC63-02171ED41636}" v="3800" dt="2020-08-30T15:11:29.265"/>
    <p1510:client id="{3C56D7A3-12AD-3E8E-7EBB-9768A9B02068}" v="909" dt="2020-09-07T20:15:18.593"/>
    <p1510:client id="{3D51E9F2-CE84-D533-D935-F19B40959E96}" v="95" dt="2020-08-29T14:01:49.448"/>
    <p1510:client id="{406307F5-3BA0-B355-DF3B-ADF04374F29A}" v="145" dt="2020-09-07T19:50:11.660"/>
    <p1510:client id="{502A870C-7B9D-1531-F8B6-55A03C7EC4F1}" v="1220" dt="2020-08-31T13:44:25.893"/>
    <p1510:client id="{576453FA-9794-A100-578E-BA64DA70196B}" v="159" dt="2020-08-25T14:32:00.319"/>
    <p1510:client id="{70F25974-165E-2D0E-ED88-1B7AC6DABA30}" v="625" dt="2020-09-07T18:29:32.820"/>
    <p1510:client id="{71832270-91E7-D38F-F945-9C58FFB33D65}" v="642" dt="2020-08-25T14:15:01.230"/>
    <p1510:client id="{7951844E-7416-4319-A5ED-41F600CD24A4}" v="124" dt="2020-08-31T13:57:42.839"/>
    <p1510:client id="{8795D406-5CAE-1E2D-935C-71949AEF9C2B}" v="40" dt="2020-09-01T19:25:10.782"/>
    <p1510:client id="{9418E669-BE38-7F40-513B-B422105EC85E}" v="1132" dt="2020-08-29T10:16:59.355"/>
    <p1510:client id="{C0F8EE2D-5AA1-FA33-0FBA-B9303918AF6E}" v="547" dt="2020-10-20T17:46:08.098"/>
    <p1510:client id="{CDEFFA65-BAAD-2795-B4CA-F5E6CEC289D4}" v="1382" dt="2020-08-30T07:28:48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265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9426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077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004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9636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0208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391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3134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086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5941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4226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Rockwell Light"/>
                <a:cs typeface="Calibri Light"/>
                <a:sym typeface="Bookshelf Symbol 7"/>
              </a:rPr>
              <a:t>Tropospheric Zonal Wind And Temperature Profiles</a:t>
            </a:r>
            <a:endParaRPr lang="en-US">
              <a:latin typeface="Rockwell Light"/>
              <a:cs typeface="Angsana New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5943" y="493735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latin typeface="Calibri Light"/>
                <a:cs typeface="Calibri"/>
              </a:rPr>
              <a:t>Mihir Dasgupta</a:t>
            </a:r>
          </a:p>
          <a:p>
            <a:r>
              <a:rPr lang="en-GB" dirty="0">
                <a:latin typeface="Calibri Light"/>
                <a:cs typeface="Calibri"/>
              </a:rPr>
              <a:t>Advised by </a:t>
            </a:r>
            <a:r>
              <a:rPr lang="en-GB" b="1" dirty="0">
                <a:latin typeface="Calibri Light"/>
                <a:cs typeface="Calibri"/>
              </a:rPr>
              <a:t>Prof. Jai </a:t>
            </a:r>
            <a:r>
              <a:rPr lang="en-GB" b="1" dirty="0" err="1">
                <a:latin typeface="Calibri Light"/>
                <a:cs typeface="Calibri"/>
              </a:rPr>
              <a:t>Sukhatme</a:t>
            </a:r>
            <a:r>
              <a:rPr lang="en-GB" dirty="0">
                <a:latin typeface="Calibri Light"/>
                <a:cs typeface="Calibri"/>
              </a:rPr>
              <a:t>, Centre Of Atmospheric Sciences, Indian Institute of Science, Bangalore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3511-69DD-4DCB-BCB6-CA625894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Contour Mappings Of Temperature</a:t>
            </a: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98BF3EA-9483-48F1-8C95-DCEDF4869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95" y="1854989"/>
            <a:ext cx="5298687" cy="3971692"/>
          </a:xfrm>
          <a:prstGeom prst="rect">
            <a:avLst/>
          </a:prstGeom>
        </p:spPr>
      </p:pic>
      <p:pic>
        <p:nvPicPr>
          <p:cNvPr id="5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A850126-0CB7-445B-AC0C-61BE92B76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802" y="1858790"/>
            <a:ext cx="5205760" cy="390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6501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FC09-8478-42CD-AA33-45515F01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Equirectangular Projections</a:t>
            </a:r>
            <a:endParaRPr lang="en-GB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8684DCB-75F5-4D24-9566-BEA8CC5F2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795" r="-104" b="-139"/>
          <a:stretch/>
        </p:blipFill>
        <p:spPr>
          <a:xfrm>
            <a:off x="147108" y="2469092"/>
            <a:ext cx="5807835" cy="3800615"/>
          </a:xfrm>
        </p:spPr>
      </p:pic>
      <p:pic>
        <p:nvPicPr>
          <p:cNvPr id="5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36FD900-0FC8-4CD4-8611-717923FD0C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18" r="-100"/>
          <a:stretch/>
        </p:blipFill>
        <p:spPr>
          <a:xfrm>
            <a:off x="5782734" y="2370062"/>
            <a:ext cx="6087542" cy="3997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EB19AB-D752-4089-B9D5-8D099E406D23}"/>
              </a:ext>
            </a:extLst>
          </p:cNvPr>
          <p:cNvSpPr txBox="1"/>
          <p:nvPr/>
        </p:nvSpPr>
        <p:spPr>
          <a:xfrm>
            <a:off x="2456543" y="2002972"/>
            <a:ext cx="11950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accent1"/>
                </a:solidFill>
              </a:rPr>
              <a:t>250 mbar</a:t>
            </a:r>
            <a:endParaRPr lang="en-US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436B8-B06C-40DC-9A55-500CAE6E2DF3}"/>
              </a:ext>
            </a:extLst>
          </p:cNvPr>
          <p:cNvSpPr txBox="1"/>
          <p:nvPr/>
        </p:nvSpPr>
        <p:spPr>
          <a:xfrm>
            <a:off x="8193465" y="2000703"/>
            <a:ext cx="1267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accent1"/>
                </a:solidFill>
              </a:rPr>
              <a:t>850 mbar</a:t>
            </a:r>
            <a:endParaRPr lang="en-US">
              <a:solidFill>
                <a:schemeClr val="accent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73821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3955-297F-45D3-811A-0C32EE96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Zonal Winds In The Troposphere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DD2FA-C531-4069-A680-4B2D617B66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 Light"/>
                <a:cs typeface="Calibri"/>
              </a:rPr>
              <a:t>Why is wind so strong in the east-west direction?</a:t>
            </a:r>
          </a:p>
          <a:p>
            <a:r>
              <a:rPr lang="en-US" dirty="0">
                <a:latin typeface="Calibri Light"/>
                <a:cs typeface="Calibri"/>
              </a:rPr>
              <a:t>Why do planes fly in the stratosphere?</a:t>
            </a:r>
          </a:p>
        </p:txBody>
      </p:sp>
    </p:spTree>
    <p:extLst>
      <p:ext uri="{BB962C8B-B14F-4D97-AF65-F5344CB8AC3E}">
        <p14:creationId xmlns:p14="http://schemas.microsoft.com/office/powerpoint/2010/main" val="378773835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791B-1738-40CD-9BD0-3CC7E0C9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Coriolis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7196-CB84-4B73-9125-63574C4EC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6169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latin typeface="Calibri Light"/>
                <a:cs typeface="Calibri"/>
              </a:rPr>
              <a:t>Our measurements of atmospheric dynamics are </a:t>
            </a:r>
            <a:r>
              <a:rPr lang="en-US">
                <a:latin typeface="Calibri Light"/>
                <a:cs typeface="Calibri"/>
              </a:rPr>
              <a:t>made in a non-inertial frame of reference</a:t>
            </a:r>
          </a:p>
          <a:p>
            <a:pPr lvl="1"/>
            <a:r>
              <a:rPr lang="en-US" dirty="0">
                <a:latin typeface="Calibri Light"/>
                <a:cs typeface="Calibri"/>
              </a:rPr>
              <a:t>We cannot perceive the Earth's rotation</a:t>
            </a:r>
          </a:p>
          <a:p>
            <a:pPr marL="0" indent="0">
              <a:buNone/>
            </a:pPr>
            <a:endParaRPr lang="en-US">
              <a:latin typeface="Calibri Light"/>
              <a:cs typeface="Calibri"/>
            </a:endParaRPr>
          </a:p>
          <a:p>
            <a:r>
              <a:rPr lang="en-US" dirty="0">
                <a:latin typeface="Calibri Light"/>
                <a:cs typeface="Calibri"/>
              </a:rPr>
              <a:t>While measuring wind travelling in the north-south direction, we must consider a lateral deflection</a:t>
            </a:r>
          </a:p>
          <a:p>
            <a:endParaRPr lang="en-US">
              <a:latin typeface="Calibri Light"/>
              <a:cs typeface="Calibri"/>
            </a:endParaRPr>
          </a:p>
          <a:p>
            <a:r>
              <a:rPr lang="en-US" dirty="0">
                <a:latin typeface="Calibri Light"/>
                <a:cs typeface="Calibri"/>
              </a:rPr>
              <a:t>The magnitude and direction of this deflection is dependent on the latitude of </a:t>
            </a:r>
            <a:r>
              <a:rPr lang="en-US">
                <a:latin typeface="Calibri Light"/>
                <a:cs typeface="Calibri"/>
              </a:rPr>
              <a:t>the air parcel</a:t>
            </a:r>
            <a:endParaRPr lang="en-US">
              <a:cs typeface="Calibri" panose="020F0502020204030204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C52C23-EA86-4418-B1B1-41994CF80B5A}"/>
              </a:ext>
            </a:extLst>
          </p:cNvPr>
          <p:cNvSpPr/>
          <p:nvPr/>
        </p:nvSpPr>
        <p:spPr>
          <a:xfrm>
            <a:off x="7978121" y="2068186"/>
            <a:ext cx="3316431" cy="340302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B8D443-8A2B-47A2-8C98-D9CAFD7FDA88}"/>
              </a:ext>
            </a:extLst>
          </p:cNvPr>
          <p:cNvCxnSpPr/>
          <p:nvPr/>
        </p:nvCxnSpPr>
        <p:spPr>
          <a:xfrm>
            <a:off x="7972424" y="3573606"/>
            <a:ext cx="3316431" cy="17318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0D803F-A67F-4B7D-810E-B421F4758CE5}"/>
              </a:ext>
            </a:extLst>
          </p:cNvPr>
          <p:cNvCxnSpPr/>
          <p:nvPr/>
        </p:nvCxnSpPr>
        <p:spPr>
          <a:xfrm flipV="1">
            <a:off x="9664365" y="2357187"/>
            <a:ext cx="2005" cy="121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11C91629-8077-4EF9-A871-A5DC0B0168B6}"/>
              </a:ext>
            </a:extLst>
          </p:cNvPr>
          <p:cNvSpPr/>
          <p:nvPr/>
        </p:nvSpPr>
        <p:spPr>
          <a:xfrm flipH="1">
            <a:off x="9661858" y="2836060"/>
            <a:ext cx="2516606" cy="157866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875AA-030D-4BCF-95E7-80946DF662C3}"/>
              </a:ext>
            </a:extLst>
          </p:cNvPr>
          <p:cNvCxnSpPr/>
          <p:nvPr/>
        </p:nvCxnSpPr>
        <p:spPr>
          <a:xfrm flipH="1">
            <a:off x="9660793" y="3577371"/>
            <a:ext cx="8021" cy="120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395C575-E003-487B-AE25-5EBDCA8BA8E4}"/>
              </a:ext>
            </a:extLst>
          </p:cNvPr>
          <p:cNvSpPr/>
          <p:nvPr/>
        </p:nvSpPr>
        <p:spPr>
          <a:xfrm flipH="1" flipV="1">
            <a:off x="9663817" y="2720264"/>
            <a:ext cx="2446420" cy="17245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4849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78FE-D15B-4CC5-BD8A-67F76E2B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An explanation for the Coriolis Effect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BF662-B58E-4CF1-AD9F-450408E8D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Calibri Light"/>
                <a:cs typeface="Calibri"/>
              </a:rPr>
              <a:t>The Earth rotates in an eastward direction</a:t>
            </a:r>
            <a:endParaRPr lang="en-US" dirty="0"/>
          </a:p>
          <a:p>
            <a:r>
              <a:rPr lang="en-GB">
                <a:latin typeface="Calibri Light"/>
                <a:cs typeface="Calibri"/>
              </a:rPr>
              <a:t>A stationary air parcel near the Equator rotationally travels </a:t>
            </a:r>
            <a:r>
              <a:rPr lang="en-GB" dirty="0">
                <a:latin typeface="Calibri Light"/>
                <a:cs typeface="Calibri"/>
              </a:rPr>
              <a:t>eastward faster than one at a higher or lower latitude.</a:t>
            </a:r>
          </a:p>
          <a:p>
            <a:r>
              <a:rPr lang="en-GB" dirty="0">
                <a:latin typeface="Calibri Light"/>
                <a:cs typeface="Calibri"/>
              </a:rPr>
              <a:t>Therefore, if subjected to southerly transport, it travels at a relatively higher eastward velocity</a:t>
            </a:r>
          </a:p>
          <a:p>
            <a:r>
              <a:rPr lang="en-GB" dirty="0">
                <a:latin typeface="Calibri Light"/>
                <a:cs typeface="Calibri"/>
              </a:rPr>
              <a:t>This component is derived from the Earth's rotation- a phenomenon that we cannot accurately account for from our frame of reference.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368274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8497-20D6-494D-B0B2-DF9167E8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The General Circulation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F3E4-023A-4DED-B521-1EBB049B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583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Calibri Light"/>
                <a:cs typeface="Calibri"/>
              </a:rPr>
              <a:t>The Hadley model serves to describe an estimated prediction of tropospheric winds</a:t>
            </a:r>
            <a:endParaRPr lang="en-US" dirty="0">
              <a:latin typeface="Calibri Light"/>
              <a:cs typeface="Calibri Light"/>
            </a:endParaRPr>
          </a:p>
          <a:p>
            <a:r>
              <a:rPr lang="en-GB" dirty="0">
                <a:latin typeface="Calibri Light"/>
                <a:cs typeface="Calibri"/>
              </a:rPr>
              <a:t>Due to the Coriolis effect, wind has a significant east-west component</a:t>
            </a:r>
          </a:p>
          <a:p>
            <a:pPr lvl="1"/>
            <a:r>
              <a:rPr lang="en-GB" dirty="0">
                <a:latin typeface="Calibri Light"/>
                <a:cs typeface="Calibri"/>
              </a:rPr>
              <a:t>This component is exploited to examine prevailing winds</a:t>
            </a:r>
            <a:endParaRPr lang="en-GB" dirty="0">
              <a:cs typeface="Calibri" panose="020F0502020204030204"/>
            </a:endParaRPr>
          </a:p>
          <a:p>
            <a:r>
              <a:rPr lang="en-GB" dirty="0">
                <a:latin typeface="Calibri Light"/>
                <a:cs typeface="Calibri"/>
              </a:rPr>
              <a:t>The model splits up the global circulation into a set of simple closed circulations called </a:t>
            </a:r>
            <a:r>
              <a:rPr lang="en-GB" b="1" dirty="0">
                <a:latin typeface="Calibri Light"/>
                <a:cs typeface="Calibri"/>
              </a:rPr>
              <a:t>cells</a:t>
            </a:r>
            <a:r>
              <a:rPr lang="en-GB" dirty="0">
                <a:latin typeface="Calibri Light"/>
                <a:cs typeface="Calibri"/>
              </a:rPr>
              <a:t>.</a:t>
            </a:r>
          </a:p>
          <a:p>
            <a:r>
              <a:rPr lang="en-GB" dirty="0">
                <a:latin typeface="Calibri Light"/>
                <a:cs typeface="Calibri"/>
              </a:rPr>
              <a:t>The magnitude of the wind in each cell is determined by the </a:t>
            </a:r>
            <a:r>
              <a:rPr lang="en-GB">
                <a:latin typeface="Calibri Light"/>
                <a:cs typeface="Calibri"/>
              </a:rPr>
              <a:t>temperature differences that drive it.</a:t>
            </a:r>
          </a:p>
        </p:txBody>
      </p:sp>
    </p:spTree>
    <p:extLst>
      <p:ext uri="{BB962C8B-B14F-4D97-AF65-F5344CB8AC3E}">
        <p14:creationId xmlns:p14="http://schemas.microsoft.com/office/powerpoint/2010/main" val="126134302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618D834-7A70-4606-A41B-54685F233214}"/>
              </a:ext>
            </a:extLst>
          </p:cNvPr>
          <p:cNvSpPr/>
          <p:nvPr/>
        </p:nvSpPr>
        <p:spPr>
          <a:xfrm>
            <a:off x="6439733" y="1937260"/>
            <a:ext cx="3771065" cy="38934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5BD587-0507-48AF-B025-32F06D7A95D3}"/>
              </a:ext>
            </a:extLst>
          </p:cNvPr>
          <p:cNvCxnSpPr/>
          <p:nvPr/>
        </p:nvCxnSpPr>
        <p:spPr>
          <a:xfrm flipV="1">
            <a:off x="6949702" y="2547347"/>
            <a:ext cx="2730965" cy="2224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6FCE14-1D36-48D3-A326-03A6ABB73D6A}"/>
              </a:ext>
            </a:extLst>
          </p:cNvPr>
          <p:cNvCxnSpPr/>
          <p:nvPr/>
        </p:nvCxnSpPr>
        <p:spPr>
          <a:xfrm flipV="1">
            <a:off x="6441819" y="3947243"/>
            <a:ext cx="3771064" cy="11124"/>
          </a:xfrm>
          <a:prstGeom prst="straightConnector1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20142F-5210-4B2D-B4F2-90CBFF7000A4}"/>
              </a:ext>
            </a:extLst>
          </p:cNvPr>
          <p:cNvCxnSpPr/>
          <p:nvPr/>
        </p:nvCxnSpPr>
        <p:spPr>
          <a:xfrm>
            <a:off x="6501264" y="3266935"/>
            <a:ext cx="3593079" cy="556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14C4EA-7D72-4CC2-839B-F78B2505B67D}"/>
              </a:ext>
            </a:extLst>
          </p:cNvPr>
          <p:cNvCxnSpPr/>
          <p:nvPr/>
        </p:nvCxnSpPr>
        <p:spPr>
          <a:xfrm flipV="1">
            <a:off x="6595471" y="4540296"/>
            <a:ext cx="3498524" cy="3337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09EF81-9CAE-41FD-8151-52B9150FD2DB}"/>
              </a:ext>
            </a:extLst>
          </p:cNvPr>
          <p:cNvCxnSpPr/>
          <p:nvPr/>
        </p:nvCxnSpPr>
        <p:spPr>
          <a:xfrm>
            <a:off x="6944141" y="5239375"/>
            <a:ext cx="2769897" cy="1112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20FEB0-BB63-4D03-A6D5-F5B59DC68D4F}"/>
              </a:ext>
            </a:extLst>
          </p:cNvPr>
          <p:cNvCxnSpPr/>
          <p:nvPr/>
        </p:nvCxnSpPr>
        <p:spPr>
          <a:xfrm flipH="1">
            <a:off x="8958089" y="3580149"/>
            <a:ext cx="476111" cy="27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1644C0-435A-43FD-AC4D-797B5AD26FC9}"/>
              </a:ext>
            </a:extLst>
          </p:cNvPr>
          <p:cNvCxnSpPr/>
          <p:nvPr/>
        </p:nvCxnSpPr>
        <p:spPr>
          <a:xfrm flipH="1">
            <a:off x="7504657" y="3583973"/>
            <a:ext cx="520607" cy="26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518934-9221-4644-A665-713F7A81F9ED}"/>
              </a:ext>
            </a:extLst>
          </p:cNvPr>
          <p:cNvCxnSpPr/>
          <p:nvPr/>
        </p:nvCxnSpPr>
        <p:spPr>
          <a:xfrm flipH="1" flipV="1">
            <a:off x="8976861" y="4135102"/>
            <a:ext cx="481673" cy="20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C56B97-44A2-4C2D-881A-109E87C1A199}"/>
              </a:ext>
            </a:extLst>
          </p:cNvPr>
          <p:cNvCxnSpPr/>
          <p:nvPr/>
        </p:nvCxnSpPr>
        <p:spPr>
          <a:xfrm flipH="1" flipV="1">
            <a:off x="7506743" y="4099991"/>
            <a:ext cx="604037" cy="2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F4679F-EAC0-42F6-A41E-2DF2E9D76FE4}"/>
              </a:ext>
            </a:extLst>
          </p:cNvPr>
          <p:cNvCxnSpPr/>
          <p:nvPr/>
        </p:nvCxnSpPr>
        <p:spPr>
          <a:xfrm flipV="1">
            <a:off x="6835335" y="2746678"/>
            <a:ext cx="1381611" cy="35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5F1C12-4F2E-4356-91C5-CFA1F3B8825B}"/>
              </a:ext>
            </a:extLst>
          </p:cNvPr>
          <p:cNvCxnSpPr/>
          <p:nvPr/>
        </p:nvCxnSpPr>
        <p:spPr>
          <a:xfrm flipV="1">
            <a:off x="8429903" y="2756063"/>
            <a:ext cx="1231436" cy="43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B3C7AB-0002-4946-8CF7-4A8A6D0C382F}"/>
              </a:ext>
            </a:extLst>
          </p:cNvPr>
          <p:cNvCxnSpPr/>
          <p:nvPr/>
        </p:nvCxnSpPr>
        <p:spPr>
          <a:xfrm>
            <a:off x="6965347" y="4693253"/>
            <a:ext cx="1342677" cy="39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C541FD-7384-4685-8BA1-C9BBC25C7F37}"/>
              </a:ext>
            </a:extLst>
          </p:cNvPr>
          <p:cNvCxnSpPr/>
          <p:nvPr/>
        </p:nvCxnSpPr>
        <p:spPr>
          <a:xfrm>
            <a:off x="8621098" y="4691515"/>
            <a:ext cx="1025641" cy="39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C7E860-F581-468F-AB31-05225B2F080A}"/>
              </a:ext>
            </a:extLst>
          </p:cNvPr>
          <p:cNvCxnSpPr/>
          <p:nvPr/>
        </p:nvCxnSpPr>
        <p:spPr>
          <a:xfrm flipH="1">
            <a:off x="7776154" y="2153486"/>
            <a:ext cx="426052" cy="21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CB8B02-EB21-4A2D-8F0F-2C641135172B}"/>
              </a:ext>
            </a:extLst>
          </p:cNvPr>
          <p:cNvCxnSpPr/>
          <p:nvPr/>
        </p:nvCxnSpPr>
        <p:spPr>
          <a:xfrm flipH="1">
            <a:off x="8544411" y="2193115"/>
            <a:ext cx="320374" cy="269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8F98AE-77FD-4E28-B138-CA9D05D83CE0}"/>
              </a:ext>
            </a:extLst>
          </p:cNvPr>
          <p:cNvCxnSpPr/>
          <p:nvPr/>
        </p:nvCxnSpPr>
        <p:spPr>
          <a:xfrm flipH="1" flipV="1">
            <a:off x="7597126" y="5430710"/>
            <a:ext cx="548418" cy="303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38604F-8F1C-4D0D-B885-BC69FDD63750}"/>
              </a:ext>
            </a:extLst>
          </p:cNvPr>
          <p:cNvCxnSpPr/>
          <p:nvPr/>
        </p:nvCxnSpPr>
        <p:spPr>
          <a:xfrm flipH="1" flipV="1">
            <a:off x="8435256" y="5428972"/>
            <a:ext cx="481674" cy="24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F43306-D750-4311-8263-B0093B35541F}"/>
              </a:ext>
            </a:extLst>
          </p:cNvPr>
          <p:cNvSpPr txBox="1"/>
          <p:nvPr/>
        </p:nvSpPr>
        <p:spPr>
          <a:xfrm>
            <a:off x="7349684" y="1298181"/>
            <a:ext cx="2131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Surface-level view</a:t>
            </a:r>
            <a:endParaRPr lang="en-GB">
              <a:cs typeface="Calibri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9C354FEC-5798-473E-8478-0FF4E76A5907}"/>
              </a:ext>
            </a:extLst>
          </p:cNvPr>
          <p:cNvSpPr/>
          <p:nvPr/>
        </p:nvSpPr>
        <p:spPr>
          <a:xfrm>
            <a:off x="-1736469" y="3127536"/>
            <a:ext cx="5539793" cy="516157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298F0E-35A3-40C1-B910-8A6602E3D1D5}"/>
              </a:ext>
            </a:extLst>
          </p:cNvPr>
          <p:cNvCxnSpPr/>
          <p:nvPr/>
        </p:nvCxnSpPr>
        <p:spPr>
          <a:xfrm flipH="1">
            <a:off x="1059501" y="3109113"/>
            <a:ext cx="16685" cy="254185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F056E8-53EF-4DF8-BDB4-2CEE2493D5E4}"/>
              </a:ext>
            </a:extLst>
          </p:cNvPr>
          <p:cNvCxnSpPr/>
          <p:nvPr/>
        </p:nvCxnSpPr>
        <p:spPr>
          <a:xfrm>
            <a:off x="1041076" y="5677037"/>
            <a:ext cx="2786584" cy="2781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7F3733-1196-4302-8F55-B5FEBAAD0D51}"/>
              </a:ext>
            </a:extLst>
          </p:cNvPr>
          <p:cNvCxnSpPr/>
          <p:nvPr/>
        </p:nvCxnSpPr>
        <p:spPr>
          <a:xfrm>
            <a:off x="1100519" y="3561724"/>
            <a:ext cx="1568497" cy="3893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AF6427-3EAA-46E4-813E-7EE932E293D0}"/>
              </a:ext>
            </a:extLst>
          </p:cNvPr>
          <p:cNvCxnSpPr/>
          <p:nvPr/>
        </p:nvCxnSpPr>
        <p:spPr>
          <a:xfrm>
            <a:off x="1065408" y="4588964"/>
            <a:ext cx="2447299" cy="3337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8D32D4C-5734-4895-B95D-7FB53FE1C262}"/>
              </a:ext>
            </a:extLst>
          </p:cNvPr>
          <p:cNvSpPr/>
          <p:nvPr/>
        </p:nvSpPr>
        <p:spPr>
          <a:xfrm rot="1260000">
            <a:off x="1426253" y="2389431"/>
            <a:ext cx="1368263" cy="8287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E9B723A-1B19-4778-896D-A2D697F1BAD0}"/>
              </a:ext>
            </a:extLst>
          </p:cNvPr>
          <p:cNvGrpSpPr/>
          <p:nvPr/>
        </p:nvGrpSpPr>
        <p:grpSpPr>
          <a:xfrm>
            <a:off x="3851646" y="4540296"/>
            <a:ext cx="986220" cy="1136396"/>
            <a:chOff x="3851646" y="4540296"/>
            <a:chExt cx="986220" cy="1136396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BD20A64-DF75-439B-A336-E47A24344CA9}"/>
                </a:ext>
              </a:extLst>
            </p:cNvPr>
            <p:cNvSpPr/>
            <p:nvPr/>
          </p:nvSpPr>
          <p:spPr>
            <a:xfrm rot="4620000">
              <a:off x="3801232" y="4665681"/>
              <a:ext cx="1095722" cy="9010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CB5D5D7-1F8F-4A46-899F-78445E6D8134}"/>
                </a:ext>
              </a:extLst>
            </p:cNvPr>
            <p:cNvCxnSpPr/>
            <p:nvPr/>
          </p:nvCxnSpPr>
          <p:spPr>
            <a:xfrm flipV="1">
              <a:off x="4316772" y="5584363"/>
              <a:ext cx="447189" cy="92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7440997-4A44-43A3-A59A-08150F8D0374}"/>
                </a:ext>
              </a:extLst>
            </p:cNvPr>
            <p:cNvCxnSpPr/>
            <p:nvPr/>
          </p:nvCxnSpPr>
          <p:spPr>
            <a:xfrm flipH="1">
              <a:off x="4011346" y="4540296"/>
              <a:ext cx="392680" cy="8565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1158188-AF9E-4948-B7FF-269DF13A8779}"/>
                </a:ext>
              </a:extLst>
            </p:cNvPr>
            <p:cNvCxnSpPr/>
            <p:nvPr/>
          </p:nvCxnSpPr>
          <p:spPr>
            <a:xfrm flipH="1" flipV="1">
              <a:off x="4717726" y="4709383"/>
              <a:ext cx="120140" cy="53729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EEB28BA-5B11-479A-ABD3-F48B7CC159B7}"/>
                </a:ext>
              </a:extLst>
            </p:cNvPr>
            <p:cNvCxnSpPr/>
            <p:nvPr/>
          </p:nvCxnSpPr>
          <p:spPr>
            <a:xfrm>
              <a:off x="3851646" y="4950149"/>
              <a:ext cx="68970" cy="33038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849CF57-4755-4D1C-941F-66089AF0D190}"/>
              </a:ext>
            </a:extLst>
          </p:cNvPr>
          <p:cNvGrpSpPr/>
          <p:nvPr/>
        </p:nvGrpSpPr>
        <p:grpSpPr>
          <a:xfrm>
            <a:off x="3203112" y="3124200"/>
            <a:ext cx="1203001" cy="1338414"/>
            <a:chOff x="4104163" y="710273"/>
            <a:chExt cx="1203001" cy="1338414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A886DE3-C6E9-4A61-8201-2F4986835587}"/>
                </a:ext>
              </a:extLst>
            </p:cNvPr>
            <p:cNvSpPr/>
            <p:nvPr/>
          </p:nvSpPr>
          <p:spPr>
            <a:xfrm rot="3180000">
              <a:off x="3992691" y="905687"/>
              <a:ext cx="1301518" cy="9844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BD8D697-2AAC-4ECA-9DFC-A0FD775EBDF4}"/>
                </a:ext>
              </a:extLst>
            </p:cNvPr>
            <p:cNvCxnSpPr/>
            <p:nvPr/>
          </p:nvCxnSpPr>
          <p:spPr>
            <a:xfrm flipH="1">
              <a:off x="5014601" y="1700179"/>
              <a:ext cx="292563" cy="22470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DEB0D59-A169-4031-B541-F0892F0F8FE4}"/>
                </a:ext>
              </a:extLst>
            </p:cNvPr>
            <p:cNvCxnSpPr/>
            <p:nvPr/>
          </p:nvCxnSpPr>
          <p:spPr>
            <a:xfrm>
              <a:off x="4871587" y="880819"/>
              <a:ext cx="258080" cy="31926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0C598D4-FC71-4984-AEEB-385E26558D2F}"/>
                </a:ext>
              </a:extLst>
            </p:cNvPr>
            <p:cNvCxnSpPr/>
            <p:nvPr/>
          </p:nvCxnSpPr>
          <p:spPr>
            <a:xfrm flipV="1">
              <a:off x="4142611" y="710273"/>
              <a:ext cx="335948" cy="23138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E384F43-BE6E-4BAA-9BDA-40DC7D85CFE3}"/>
                </a:ext>
              </a:extLst>
            </p:cNvPr>
            <p:cNvCxnSpPr/>
            <p:nvPr/>
          </p:nvCxnSpPr>
          <p:spPr>
            <a:xfrm flipH="1" flipV="1">
              <a:off x="4104163" y="1498346"/>
              <a:ext cx="248067" cy="34262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71E214E-E418-414C-BA89-8F1123C395AD}"/>
              </a:ext>
            </a:extLst>
          </p:cNvPr>
          <p:cNvCxnSpPr/>
          <p:nvPr/>
        </p:nvCxnSpPr>
        <p:spPr>
          <a:xfrm flipH="1" flipV="1">
            <a:off x="1922105" y="2297542"/>
            <a:ext cx="526169" cy="18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225A883-AD7E-4AA7-9F12-E128A9BFD069}"/>
              </a:ext>
            </a:extLst>
          </p:cNvPr>
          <p:cNvSpPr txBox="1"/>
          <p:nvPr/>
        </p:nvSpPr>
        <p:spPr>
          <a:xfrm>
            <a:off x="1793203" y="1253685"/>
            <a:ext cx="1274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Cell activity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A813174-F54B-4910-A7D1-92C8FAA295EB}"/>
              </a:ext>
            </a:extLst>
          </p:cNvPr>
          <p:cNvCxnSpPr/>
          <p:nvPr/>
        </p:nvCxnSpPr>
        <p:spPr>
          <a:xfrm flipV="1">
            <a:off x="2685702" y="2863132"/>
            <a:ext cx="119029" cy="37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BD2A5B-6574-497E-9A54-083E79CC9956}"/>
              </a:ext>
            </a:extLst>
          </p:cNvPr>
          <p:cNvCxnSpPr/>
          <p:nvPr/>
        </p:nvCxnSpPr>
        <p:spPr>
          <a:xfrm flipH="1">
            <a:off x="1390233" y="2403081"/>
            <a:ext cx="147950" cy="324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D70ADC-B760-42A4-B084-2592DE908385}"/>
              </a:ext>
            </a:extLst>
          </p:cNvPr>
          <p:cNvCxnSpPr/>
          <p:nvPr/>
        </p:nvCxnSpPr>
        <p:spPr>
          <a:xfrm>
            <a:off x="1491949" y="3002044"/>
            <a:ext cx="569554" cy="22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03066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FDA773-A564-4809-A1DB-4CA3F257B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497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Calibri Light"/>
                <a:cs typeface="Calibri"/>
              </a:rPr>
              <a:t>Describes the progression of the 3 prevailing winds: </a:t>
            </a:r>
            <a:r>
              <a:rPr lang="en-GB">
                <a:solidFill>
                  <a:schemeClr val="accent2"/>
                </a:solidFill>
                <a:latin typeface="Calibri Light"/>
                <a:cs typeface="Calibri"/>
              </a:rPr>
              <a:t>Trade Winds, </a:t>
            </a:r>
            <a:r>
              <a:rPr lang="en-GB">
                <a:solidFill>
                  <a:schemeClr val="accent6"/>
                </a:solidFill>
                <a:latin typeface="Calibri Light"/>
                <a:cs typeface="Calibri"/>
              </a:rPr>
              <a:t>Westerly Jet Streams</a:t>
            </a:r>
            <a:r>
              <a:rPr lang="en-GB">
                <a:latin typeface="Calibri Light"/>
                <a:cs typeface="Calibri"/>
              </a:rPr>
              <a:t> and </a:t>
            </a:r>
            <a:r>
              <a:rPr lang="en-GB">
                <a:solidFill>
                  <a:schemeClr val="accent1"/>
                </a:solidFill>
                <a:latin typeface="Calibri Light"/>
                <a:cs typeface="Calibri"/>
              </a:rPr>
              <a:t>Polar Easterlies</a:t>
            </a:r>
          </a:p>
          <a:p>
            <a:r>
              <a:rPr lang="en-GB">
                <a:solidFill>
                  <a:srgbClr val="000000"/>
                </a:solidFill>
                <a:latin typeface="Calibri Light"/>
                <a:cs typeface="Calibri"/>
              </a:rPr>
              <a:t>Positive values correspond to a westerly wind (and vice-versa)</a:t>
            </a:r>
          </a:p>
          <a:p>
            <a:r>
              <a:rPr lang="en-GB">
                <a:solidFill>
                  <a:srgbClr val="000000"/>
                </a:solidFill>
                <a:latin typeface="Calibri Light"/>
                <a:cs typeface="Calibri"/>
              </a:rPr>
              <a:t>Jet stream significantly stronger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82CE6E5-4335-4B50-9383-080943D2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Latitudinal Zonal Wind Profile</a:t>
            </a:r>
            <a:endParaRPr lang="en-GB"/>
          </a:p>
        </p:txBody>
      </p:sp>
      <p:pic>
        <p:nvPicPr>
          <p:cNvPr id="8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1DC7BB6-6711-4CC7-8785-4C2B59584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542" y="1571776"/>
            <a:ext cx="5972628" cy="447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8414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6E1D-AB0F-44A4-982A-575DDC01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Seasonal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B1A75-B68D-4AAC-BB13-60D6D061E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0552" cy="11702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As explained previously, temperature differences are higher in winter. Hence, we see stronger zonal wind during these seasons</a:t>
            </a:r>
            <a:endParaRPr lang="en-US">
              <a:cs typeface="Calibri" panose="020F0502020204030204"/>
            </a:endParaRPr>
          </a:p>
        </p:txBody>
      </p:sp>
      <p:pic>
        <p:nvPicPr>
          <p:cNvPr id="19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94E6B6FB-884A-4F96-8691-935F95903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72" y="3082471"/>
            <a:ext cx="4980819" cy="37386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9FC477-9136-4759-B0F7-FA2CCE80432F}"/>
              </a:ext>
            </a:extLst>
          </p:cNvPr>
          <p:cNvSpPr txBox="1"/>
          <p:nvPr/>
        </p:nvSpPr>
        <p:spPr>
          <a:xfrm>
            <a:off x="2353733" y="3079447"/>
            <a:ext cx="11224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accent1"/>
                </a:solidFill>
              </a:rPr>
              <a:t>850 mbar</a:t>
            </a:r>
            <a:endParaRPr lang="en-US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21" name="Picture 21" descr="A close up of a map&#10;&#10;Description automatically generated">
            <a:extLst>
              <a:ext uri="{FF2B5EF4-FFF2-40B4-BE49-F238E27FC236}">
                <a16:creationId xmlns:a16="http://schemas.microsoft.com/office/drawing/2014/main" id="{A354C280-EFB1-43C4-8DE7-7C72C877C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352" y="3144156"/>
            <a:ext cx="4829628" cy="36176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F4F9D0-026F-41C5-9BAF-2D47ED4EBE9F}"/>
              </a:ext>
            </a:extLst>
          </p:cNvPr>
          <p:cNvSpPr txBox="1"/>
          <p:nvPr/>
        </p:nvSpPr>
        <p:spPr>
          <a:xfrm>
            <a:off x="8235799" y="3083228"/>
            <a:ext cx="10982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accent1"/>
                </a:solidFill>
                <a:cs typeface="Calibri"/>
              </a:rPr>
              <a:t>250 mbar</a:t>
            </a:r>
          </a:p>
        </p:txBody>
      </p:sp>
    </p:spTree>
    <p:extLst>
      <p:ext uri="{BB962C8B-B14F-4D97-AF65-F5344CB8AC3E}">
        <p14:creationId xmlns:p14="http://schemas.microsoft.com/office/powerpoint/2010/main" val="371777459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CF45-5758-4F7F-A0AB-6759487A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Contour Mappings Of Zonal Wind</a:t>
            </a:r>
            <a:endParaRPr lang="en-GB"/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3577C54-6C3C-47DC-8258-5C0549FF2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35" y="1305672"/>
            <a:ext cx="6563784" cy="4916114"/>
          </a:xfrm>
        </p:spPr>
      </p:pic>
      <p:pic>
        <p:nvPicPr>
          <p:cNvPr id="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4CFFEF3-5336-484F-AE1A-C07B0DBDE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572" y="1597176"/>
            <a:ext cx="5409418" cy="40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185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17A4-9F12-4346-AB9A-F7E90D9A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09" y="630100"/>
            <a:ext cx="10515600" cy="2852737"/>
          </a:xfrm>
        </p:spPr>
        <p:txBody>
          <a:bodyPr/>
          <a:lstStyle/>
          <a:p>
            <a:r>
              <a:rPr lang="en-US">
                <a:cs typeface="Calibri Light"/>
              </a:rPr>
              <a:t>Energy and Temperature In The Troposphere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2773C-C06C-4733-9AD5-741FFB1B5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509" y="3749108"/>
            <a:ext cx="10515600" cy="235785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Calibri Light"/>
                <a:cs typeface="Calibri"/>
              </a:rPr>
              <a:t>Why is it so cold at the Poles? </a:t>
            </a:r>
            <a:endParaRPr lang="en-US" dirty="0">
              <a:latin typeface="Calibri Light"/>
              <a:cs typeface="Calibri Light"/>
            </a:endParaRPr>
          </a:p>
          <a:p>
            <a:r>
              <a:rPr lang="en-US" dirty="0">
                <a:latin typeface="Calibri Light"/>
                <a:cs typeface="Calibri"/>
              </a:rPr>
              <a:t>Why is it so warm at the Equator? </a:t>
            </a:r>
          </a:p>
          <a:p>
            <a:r>
              <a:rPr lang="en-US" dirty="0">
                <a:latin typeface="Calibri Light"/>
                <a:cs typeface="Calibri"/>
              </a:rPr>
              <a:t>Why does temperature decrease higher up?</a:t>
            </a:r>
          </a:p>
          <a:p>
            <a:r>
              <a:rPr lang="en-US" dirty="0">
                <a:latin typeface="Calibri Light"/>
                <a:cs typeface="Calibri"/>
              </a:rPr>
              <a:t>Is the equator the warmest place on the planet?</a:t>
            </a:r>
          </a:p>
          <a:p>
            <a:r>
              <a:rPr lang="en-US" dirty="0">
                <a:latin typeface="Calibri Light"/>
                <a:cs typeface="Calibri"/>
              </a:rPr>
              <a:t>Why do we have such prominent seasons?</a:t>
            </a:r>
          </a:p>
          <a:p>
            <a:r>
              <a:rPr lang="en-US" dirty="0">
                <a:latin typeface="Calibri Light"/>
                <a:cs typeface="Calibri"/>
              </a:rPr>
              <a:t>Why does the air thin at higher altitudes?</a:t>
            </a:r>
          </a:p>
        </p:txBody>
      </p:sp>
    </p:spTree>
    <p:extLst>
      <p:ext uri="{BB962C8B-B14F-4D97-AF65-F5344CB8AC3E}">
        <p14:creationId xmlns:p14="http://schemas.microsoft.com/office/powerpoint/2010/main" val="148624572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69F5-28D5-4455-B552-4B70A5B4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Equirectangular Projections</a:t>
            </a:r>
            <a:endParaRPr lang="en-GB"/>
          </a:p>
        </p:txBody>
      </p:sp>
      <p:pic>
        <p:nvPicPr>
          <p:cNvPr id="6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BA0B637-A190-49D6-8114-BACE9858B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2165543"/>
            <a:ext cx="6016171" cy="4021886"/>
          </a:xfrm>
          <a:prstGeom prst="rect">
            <a:avLst/>
          </a:prstGeom>
        </p:spPr>
      </p:pic>
      <p:pic>
        <p:nvPicPr>
          <p:cNvPr id="7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73F294-D8C5-4DF3-9DD6-6279D6CBC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42" y="2278687"/>
            <a:ext cx="5718628" cy="37955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CA918B-4F5F-4A51-A410-69BA637776B8}"/>
              </a:ext>
            </a:extLst>
          </p:cNvPr>
          <p:cNvSpPr txBox="1"/>
          <p:nvPr/>
        </p:nvSpPr>
        <p:spPr>
          <a:xfrm>
            <a:off x="8450943" y="1843315"/>
            <a:ext cx="11950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accent1"/>
                </a:solidFill>
              </a:rPr>
              <a:t>250 mbar</a:t>
            </a:r>
            <a:endParaRPr lang="en-US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13B4BD-1121-4F1D-AB70-E0B3E9CF2729}"/>
              </a:ext>
            </a:extLst>
          </p:cNvPr>
          <p:cNvSpPr txBox="1"/>
          <p:nvPr/>
        </p:nvSpPr>
        <p:spPr>
          <a:xfrm>
            <a:off x="2804886" y="1840896"/>
            <a:ext cx="11950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accent1"/>
                </a:solidFill>
              </a:rPr>
              <a:t>850 mbar</a:t>
            </a:r>
            <a:endParaRPr lang="en-US">
              <a:solidFill>
                <a:schemeClr val="accent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202733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DF50-80F9-40A6-9A15-5F923E53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Bringing them together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B99F9-9EEA-44E2-BF2B-5D35630A8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How do wind and temperature work in conjunction?</a:t>
            </a:r>
          </a:p>
          <a:p>
            <a:r>
              <a:rPr lang="en-GB" dirty="0">
                <a:cs typeface="Calibri"/>
              </a:rPr>
              <a:t>How do we use temperature profiles to derive a wind field?</a:t>
            </a:r>
          </a:p>
        </p:txBody>
      </p:sp>
    </p:spTree>
    <p:extLst>
      <p:ext uri="{BB962C8B-B14F-4D97-AF65-F5344CB8AC3E}">
        <p14:creationId xmlns:p14="http://schemas.microsoft.com/office/powerpoint/2010/main" val="55657963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292B-817B-43DD-9247-9994F180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Thermal Wind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DE88D-4FD4-4F0B-8911-3CC51355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026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Calibri Light"/>
                <a:cs typeface="Calibri"/>
              </a:rPr>
              <a:t>Thermal Wind: Difference in wind velocity over a short path.</a:t>
            </a:r>
          </a:p>
          <a:p>
            <a:r>
              <a:rPr lang="en-GB" dirty="0">
                <a:latin typeface="Calibri Light"/>
                <a:cs typeface="Calibri"/>
              </a:rPr>
              <a:t>Flows parallel to isotherms (regions of constant temperature) </a:t>
            </a:r>
          </a:p>
          <a:p>
            <a:r>
              <a:rPr lang="en-GB" dirty="0">
                <a:latin typeface="Calibri Light"/>
                <a:cs typeface="Calibri"/>
              </a:rPr>
              <a:t>A thermal wind field allows us to estimate higher winds (if we have a map of pressure contours)</a:t>
            </a:r>
          </a:p>
        </p:txBody>
      </p:sp>
      <p:pic>
        <p:nvPicPr>
          <p:cNvPr id="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E59354F-F3A6-4165-A5D6-639724822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723" y="1400687"/>
            <a:ext cx="6127135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244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D7C0-C375-41DD-B4D6-FF5D40A6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59" y="1116100"/>
            <a:ext cx="10515600" cy="2852737"/>
          </a:xfrm>
        </p:spPr>
        <p:txBody>
          <a:bodyPr/>
          <a:lstStyle/>
          <a:p>
            <a:r>
              <a:rPr lang="en-GB">
                <a:cs typeface="Calibri Light"/>
              </a:rPr>
              <a:t>Data And Algorithms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438F0-7E93-4E91-9C7A-146FA5316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How do we measure climate variables?</a:t>
            </a:r>
            <a:endParaRPr lang="en-GB" dirty="0">
              <a:cs typeface="Calibri"/>
            </a:endParaRPr>
          </a:p>
          <a:p>
            <a:r>
              <a:rPr lang="en-GB">
                <a:cs typeface="Calibri"/>
              </a:rPr>
              <a:t>What's the challenge there?</a:t>
            </a:r>
          </a:p>
          <a:p>
            <a:r>
              <a:rPr lang="en-GB">
                <a:cs typeface="Calibri"/>
              </a:rPr>
              <a:t>How do we predict weather?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129315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966B-2842-4963-85C6-7D07F13A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Reanalysis Data</a:t>
            </a:r>
            <a:endParaRPr lang="en-GB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1866F-329A-477D-A35B-918632528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Calibri Light"/>
                <a:cs typeface="Calibri"/>
              </a:rPr>
              <a:t>Retrospective Analysis</a:t>
            </a:r>
          </a:p>
          <a:p>
            <a:r>
              <a:rPr lang="en-GB" dirty="0">
                <a:latin typeface="Calibri Light"/>
                <a:cs typeface="Calibri"/>
              </a:rPr>
              <a:t>Mainly serves to improve existing estimations of the past states of the atmospheric-ocean system.</a:t>
            </a:r>
          </a:p>
          <a:p>
            <a:r>
              <a:rPr lang="en-GB" dirty="0">
                <a:latin typeface="Calibri Light"/>
                <a:cs typeface="Calibri"/>
              </a:rPr>
              <a:t>Combines corroborated models and recorded data in an effort to accurately determine climate variables.</a:t>
            </a:r>
          </a:p>
          <a:p>
            <a:r>
              <a:rPr lang="en-GB" dirty="0">
                <a:latin typeface="Calibri Light"/>
                <a:cs typeface="Calibri"/>
              </a:rPr>
              <a:t>Issues that reanalysis address:</a:t>
            </a:r>
          </a:p>
          <a:p>
            <a:pPr lvl="1"/>
            <a:r>
              <a:rPr lang="en-GB" dirty="0">
                <a:latin typeface="Calibri Light"/>
                <a:cs typeface="Calibri"/>
              </a:rPr>
              <a:t>Validity of older data</a:t>
            </a:r>
          </a:p>
          <a:p>
            <a:pPr lvl="1"/>
            <a:r>
              <a:rPr lang="en-GB" dirty="0">
                <a:latin typeface="Calibri Light"/>
                <a:cs typeface="Calibri"/>
              </a:rPr>
              <a:t>Quality control of recorded data</a:t>
            </a:r>
          </a:p>
          <a:p>
            <a:pPr lvl="1"/>
            <a:r>
              <a:rPr lang="en-GB" dirty="0">
                <a:latin typeface="Calibri Light"/>
                <a:cs typeface="Calibri"/>
              </a:rPr>
              <a:t>Long-term climatological means</a:t>
            </a:r>
          </a:p>
        </p:txBody>
      </p:sp>
    </p:spTree>
    <p:extLst>
      <p:ext uri="{BB962C8B-B14F-4D97-AF65-F5344CB8AC3E}">
        <p14:creationId xmlns:p14="http://schemas.microsoft.com/office/powerpoint/2010/main" val="401928343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B316-2293-4B55-BFE9-CCD0B604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Data Structures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B3994-441E-4F78-9C6B-C176D7564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0719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Calibri Light"/>
                <a:cs typeface="Calibri"/>
              </a:rPr>
              <a:t>Most basic data is recorded in 4 dimensions – Spatial coordinates over time</a:t>
            </a:r>
          </a:p>
          <a:p>
            <a:r>
              <a:rPr lang="en-GB" dirty="0">
                <a:latin typeface="Calibri Light"/>
                <a:cs typeface="Calibri"/>
              </a:rPr>
              <a:t>The primary data structures used in datasets we used are </a:t>
            </a:r>
            <a:r>
              <a:rPr lang="en-GB" dirty="0">
                <a:solidFill>
                  <a:schemeClr val="accent1"/>
                </a:solidFill>
                <a:latin typeface="Calibri Light"/>
                <a:cs typeface="Calibri"/>
              </a:rPr>
              <a:t>trees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alibri Light"/>
              <a:cs typeface="Calibri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DBA131-490E-4719-8671-D7F3F219AD77}"/>
              </a:ext>
            </a:extLst>
          </p:cNvPr>
          <p:cNvSpPr/>
          <p:nvPr/>
        </p:nvSpPr>
        <p:spPr>
          <a:xfrm>
            <a:off x="7874741" y="1169697"/>
            <a:ext cx="912175" cy="9121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F7508D-F33D-4D52-A35F-6BD88F1F6221}"/>
              </a:ext>
            </a:extLst>
          </p:cNvPr>
          <p:cNvCxnSpPr/>
          <p:nvPr/>
        </p:nvCxnSpPr>
        <p:spPr>
          <a:xfrm flipH="1">
            <a:off x="7650521" y="1968893"/>
            <a:ext cx="383781" cy="51170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4363007-D8A3-4732-8909-8FE9B5B18FF9}"/>
              </a:ext>
            </a:extLst>
          </p:cNvPr>
          <p:cNvSpPr/>
          <p:nvPr/>
        </p:nvSpPr>
        <p:spPr>
          <a:xfrm>
            <a:off x="7220505" y="2495549"/>
            <a:ext cx="912175" cy="9121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A.A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3ADB2A-508D-49C3-ACC1-C3A92B336E9B}"/>
              </a:ext>
            </a:extLst>
          </p:cNvPr>
          <p:cNvCxnSpPr/>
          <p:nvPr/>
        </p:nvCxnSpPr>
        <p:spPr>
          <a:xfrm>
            <a:off x="8659337" y="1965417"/>
            <a:ext cx="378220" cy="58401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31970B8-A8E0-4A00-83D5-4FFFB4755209}"/>
              </a:ext>
            </a:extLst>
          </p:cNvPr>
          <p:cNvSpPr/>
          <p:nvPr/>
        </p:nvSpPr>
        <p:spPr>
          <a:xfrm>
            <a:off x="8850184" y="2562293"/>
            <a:ext cx="912175" cy="9121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A.B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A03458-9E13-49DB-BC0E-BC50D0ED136E}"/>
              </a:ext>
            </a:extLst>
          </p:cNvPr>
          <p:cNvCxnSpPr>
            <a:cxnSpLocks/>
          </p:cNvCxnSpPr>
          <p:nvPr/>
        </p:nvCxnSpPr>
        <p:spPr>
          <a:xfrm flipH="1">
            <a:off x="8940914" y="3442834"/>
            <a:ext cx="177986" cy="46165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B0BE0EF-FE20-418D-A979-96B252423B5F}"/>
              </a:ext>
            </a:extLst>
          </p:cNvPr>
          <p:cNvSpPr/>
          <p:nvPr/>
        </p:nvSpPr>
        <p:spPr>
          <a:xfrm>
            <a:off x="8416345" y="3708073"/>
            <a:ext cx="956671" cy="10567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cs typeface="Calibri"/>
              </a:rPr>
              <a:t>A.B.a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36BC45-3F1C-433B-B602-DDE585AE4667}"/>
              </a:ext>
            </a:extLst>
          </p:cNvPr>
          <p:cNvCxnSpPr>
            <a:cxnSpLocks/>
          </p:cNvCxnSpPr>
          <p:nvPr/>
        </p:nvCxnSpPr>
        <p:spPr>
          <a:xfrm>
            <a:off x="9738373" y="3183504"/>
            <a:ext cx="522833" cy="50614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1AE98BB-FCE1-4394-8C0E-46A632E9F13F}"/>
              </a:ext>
            </a:extLst>
          </p:cNvPr>
          <p:cNvSpPr/>
          <p:nvPr/>
        </p:nvSpPr>
        <p:spPr>
          <a:xfrm>
            <a:off x="9823541" y="3708074"/>
            <a:ext cx="990043" cy="9455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cs typeface="Calibri"/>
              </a:rPr>
              <a:t>A.B.b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DD0AB0-2BB1-4D45-A457-4CBDA14624CB}"/>
              </a:ext>
            </a:extLst>
          </p:cNvPr>
          <p:cNvCxnSpPr>
            <a:cxnSpLocks/>
          </p:cNvCxnSpPr>
          <p:nvPr/>
        </p:nvCxnSpPr>
        <p:spPr>
          <a:xfrm flipH="1">
            <a:off x="6504739" y="3237039"/>
            <a:ext cx="828744" cy="66188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85C4DAC-A8C7-458E-B004-3D68AE56B0B7}"/>
              </a:ext>
            </a:extLst>
          </p:cNvPr>
          <p:cNvSpPr/>
          <p:nvPr/>
        </p:nvSpPr>
        <p:spPr>
          <a:xfrm>
            <a:off x="5974607" y="3902745"/>
            <a:ext cx="990043" cy="9344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cs typeface="Calibri"/>
              </a:rPr>
              <a:t>A.A.a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2B979-8B37-47DC-964A-7E339B277FC9}"/>
              </a:ext>
            </a:extLst>
          </p:cNvPr>
          <p:cNvCxnSpPr>
            <a:cxnSpLocks/>
          </p:cNvCxnSpPr>
          <p:nvPr/>
        </p:nvCxnSpPr>
        <p:spPr>
          <a:xfrm>
            <a:off x="7647044" y="3433795"/>
            <a:ext cx="100118" cy="55620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4A7C68E-C1F7-4E8F-8D0F-F9BF53014EF2}"/>
              </a:ext>
            </a:extLst>
          </p:cNvPr>
          <p:cNvSpPr/>
          <p:nvPr/>
        </p:nvSpPr>
        <p:spPr>
          <a:xfrm>
            <a:off x="7270563" y="3952803"/>
            <a:ext cx="1001167" cy="9455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cs typeface="Calibri"/>
              </a:rPr>
              <a:t>A.A.b</a:t>
            </a:r>
          </a:p>
        </p:txBody>
      </p:sp>
    </p:spTree>
    <p:extLst>
      <p:ext uri="{BB962C8B-B14F-4D97-AF65-F5344CB8AC3E}">
        <p14:creationId xmlns:p14="http://schemas.microsoft.com/office/powerpoint/2010/main" val="195987218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8116-4B02-4A88-9D64-03A526978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16" y="956333"/>
            <a:ext cx="3565635" cy="1522631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Example: 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Contour Plots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F5E2D9A3-DF8C-40D0-A552-85AD2E66DE9D}"/>
              </a:ext>
            </a:extLst>
          </p:cNvPr>
          <p:cNvSpPr/>
          <p:nvPr/>
        </p:nvSpPr>
        <p:spPr>
          <a:xfrm>
            <a:off x="4755483" y="507936"/>
            <a:ext cx="6345617" cy="5425963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4BD0458-340E-421A-BEF7-F19CEB43EC1C}"/>
              </a:ext>
            </a:extLst>
          </p:cNvPr>
          <p:cNvSpPr txBox="1"/>
          <p:nvPr/>
        </p:nvSpPr>
        <p:spPr>
          <a:xfrm>
            <a:off x="10567494" y="5098117"/>
            <a:ext cx="106154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Latitude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974C55BF-070B-491A-9B97-59156B5E94B9}"/>
              </a:ext>
            </a:extLst>
          </p:cNvPr>
          <p:cNvSpPr txBox="1"/>
          <p:nvPr/>
        </p:nvSpPr>
        <p:spPr>
          <a:xfrm>
            <a:off x="6729577" y="6042405"/>
            <a:ext cx="123233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Longitude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5D6CF468-5C4C-4972-9E22-6D5462AF5356}"/>
              </a:ext>
            </a:extLst>
          </p:cNvPr>
          <p:cNvSpPr txBox="1"/>
          <p:nvPr/>
        </p:nvSpPr>
        <p:spPr>
          <a:xfrm>
            <a:off x="3798175" y="3544556"/>
            <a:ext cx="87761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Height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84F0EA-EF44-4BB1-9C19-4ADBCF2CB5A7}"/>
              </a:ext>
            </a:extLst>
          </p:cNvPr>
          <p:cNvCxnSpPr/>
          <p:nvPr/>
        </p:nvCxnSpPr>
        <p:spPr>
          <a:xfrm flipV="1">
            <a:off x="4752561" y="5539409"/>
            <a:ext cx="5383693" cy="828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096F07-ABF1-4F31-9732-0D2F256CBFAD}"/>
              </a:ext>
            </a:extLst>
          </p:cNvPr>
          <p:cNvCxnSpPr>
            <a:cxnSpLocks/>
          </p:cNvCxnSpPr>
          <p:nvPr/>
        </p:nvCxnSpPr>
        <p:spPr>
          <a:xfrm flipV="1">
            <a:off x="4752561" y="5713343"/>
            <a:ext cx="5209759" cy="1656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B76EF0-16D4-463F-ACFF-3ECA09DFC8F4}"/>
              </a:ext>
            </a:extLst>
          </p:cNvPr>
          <p:cNvCxnSpPr>
            <a:cxnSpLocks/>
          </p:cNvCxnSpPr>
          <p:nvPr/>
        </p:nvCxnSpPr>
        <p:spPr>
          <a:xfrm>
            <a:off x="4752561" y="5324060"/>
            <a:ext cx="5565911" cy="2484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B29D14-2EA4-4119-8B81-7B1EF62E7B53}"/>
              </a:ext>
            </a:extLst>
          </p:cNvPr>
          <p:cNvCxnSpPr>
            <a:cxnSpLocks/>
          </p:cNvCxnSpPr>
          <p:nvPr/>
        </p:nvCxnSpPr>
        <p:spPr>
          <a:xfrm>
            <a:off x="4702866" y="5174973"/>
            <a:ext cx="5756411" cy="165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4D196A-BD7E-410C-9D8B-12174ED8B633}"/>
              </a:ext>
            </a:extLst>
          </p:cNvPr>
          <p:cNvCxnSpPr>
            <a:cxnSpLocks/>
          </p:cNvCxnSpPr>
          <p:nvPr/>
        </p:nvCxnSpPr>
        <p:spPr>
          <a:xfrm>
            <a:off x="4752561" y="5009321"/>
            <a:ext cx="5864085" cy="496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89736B-ECAB-4D58-BC95-0C26308DB0AD}"/>
              </a:ext>
            </a:extLst>
          </p:cNvPr>
          <p:cNvCxnSpPr>
            <a:cxnSpLocks/>
          </p:cNvCxnSpPr>
          <p:nvPr/>
        </p:nvCxnSpPr>
        <p:spPr>
          <a:xfrm>
            <a:off x="4752560" y="4835386"/>
            <a:ext cx="6062868" cy="248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E440EF-3476-4927-B857-E74853580896}"/>
              </a:ext>
            </a:extLst>
          </p:cNvPr>
          <p:cNvCxnSpPr>
            <a:cxnSpLocks/>
          </p:cNvCxnSpPr>
          <p:nvPr/>
        </p:nvCxnSpPr>
        <p:spPr>
          <a:xfrm>
            <a:off x="4752560" y="4661451"/>
            <a:ext cx="6245085" cy="248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F24C93-8667-4FE0-BD8B-B412FBDC4192}"/>
              </a:ext>
            </a:extLst>
          </p:cNvPr>
          <p:cNvCxnSpPr>
            <a:cxnSpLocks/>
          </p:cNvCxnSpPr>
          <p:nvPr/>
        </p:nvCxnSpPr>
        <p:spPr>
          <a:xfrm>
            <a:off x="4752560" y="4537211"/>
            <a:ext cx="6344475" cy="1656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326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6C5CD5DA-AC1E-4CAD-A1D3-7234DDD8F72C}"/>
              </a:ext>
            </a:extLst>
          </p:cNvPr>
          <p:cNvSpPr/>
          <p:nvPr/>
        </p:nvSpPr>
        <p:spPr>
          <a:xfrm>
            <a:off x="2647416" y="515076"/>
            <a:ext cx="6345617" cy="5425963"/>
          </a:xfrm>
          <a:prstGeom prst="cub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C7FDA3-BBB6-457C-99CD-CB117AD27769}"/>
              </a:ext>
            </a:extLst>
          </p:cNvPr>
          <p:cNvSpPr/>
          <p:nvPr/>
        </p:nvSpPr>
        <p:spPr>
          <a:xfrm>
            <a:off x="2643922" y="1864785"/>
            <a:ext cx="4979275" cy="40727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FD351-A874-4A1E-ABFB-40722A532D8F}"/>
              </a:ext>
            </a:extLst>
          </p:cNvPr>
          <p:cNvSpPr txBox="1"/>
          <p:nvPr/>
        </p:nvSpPr>
        <p:spPr>
          <a:xfrm>
            <a:off x="4862419" y="6088531"/>
            <a:ext cx="95644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Latitude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8D7FC-9F87-4007-98C1-438795BFFCC4}"/>
              </a:ext>
            </a:extLst>
          </p:cNvPr>
          <p:cNvSpPr txBox="1"/>
          <p:nvPr/>
        </p:nvSpPr>
        <p:spPr>
          <a:xfrm>
            <a:off x="1673686" y="3719205"/>
            <a:ext cx="87761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Height</a:t>
            </a:r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A4986-8663-499A-A002-841C7819AC40}"/>
              </a:ext>
            </a:extLst>
          </p:cNvPr>
          <p:cNvSpPr txBox="1"/>
          <p:nvPr/>
        </p:nvSpPr>
        <p:spPr>
          <a:xfrm>
            <a:off x="8503769" y="5136461"/>
            <a:ext cx="77251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27763721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A3D9F6-AEA0-4D2D-A557-411AED7AE320}"/>
              </a:ext>
            </a:extLst>
          </p:cNvPr>
          <p:cNvSpPr/>
          <p:nvPr/>
        </p:nvSpPr>
        <p:spPr>
          <a:xfrm>
            <a:off x="1132489" y="1447799"/>
            <a:ext cx="4309241" cy="3770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FA2EED-C2B1-43D4-A5CB-69591D8A8531}"/>
              </a:ext>
            </a:extLst>
          </p:cNvPr>
          <p:cNvSpPr txBox="1"/>
          <p:nvPr/>
        </p:nvSpPr>
        <p:spPr>
          <a:xfrm>
            <a:off x="308413" y="3435240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Height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941EB-9AB9-4B55-92AC-73FCDE7413EE}"/>
              </a:ext>
            </a:extLst>
          </p:cNvPr>
          <p:cNvSpPr txBox="1"/>
          <p:nvPr/>
        </p:nvSpPr>
        <p:spPr>
          <a:xfrm>
            <a:off x="2750426" y="5351736"/>
            <a:ext cx="1100959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Latitude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7D9C67D-32B8-4C8F-83FD-010454CD3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754" y="1116029"/>
            <a:ext cx="5528457" cy="414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2180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696A-81DF-4B30-A147-E8C31254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Air Pressure vs. Altitude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50CDF-393A-4390-BF12-8CFD7E26F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6901"/>
            <a:ext cx="3993778" cy="23180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Calibri Light"/>
                <a:cs typeface="Calibri" panose="020F0502020204030204"/>
              </a:rPr>
              <a:t>Air pressure at any altitude is equal to the weight of the vertical column above it </a:t>
            </a:r>
          </a:p>
          <a:p>
            <a:pPr marL="0" indent="0">
              <a:buNone/>
            </a:pPr>
            <a:endParaRPr lang="en-GB">
              <a:solidFill>
                <a:schemeClr val="accent5">
                  <a:lumMod val="50000"/>
                </a:schemeClr>
              </a:solidFill>
              <a:latin typeface="Calibri Light"/>
              <a:cs typeface="Calibri"/>
            </a:endParaRPr>
          </a:p>
          <a:p>
            <a:pPr marL="0" indent="0">
              <a:buNone/>
            </a:pPr>
            <a:endParaRPr lang="en-GB">
              <a:solidFill>
                <a:schemeClr val="accent5">
                  <a:lumMod val="50000"/>
                </a:schemeClr>
              </a:solidFill>
              <a:latin typeface="Calibri Light"/>
              <a:cs typeface="Calibri"/>
            </a:endParaRP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C051BC5-CCFB-4ED1-BF19-7409B3B07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28" y="2065839"/>
            <a:ext cx="2743200" cy="1193049"/>
          </a:xfrm>
          <a:prstGeom prst="rect">
            <a:avLst/>
          </a:prstGeom>
        </p:spPr>
      </p:pic>
      <p:pic>
        <p:nvPicPr>
          <p:cNvPr id="5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648BA15C-A879-4026-8024-20CBC1036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303" y="1710975"/>
            <a:ext cx="6979022" cy="370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907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94C-4969-43A5-BF43-FB93197A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The Energy Balance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6F56-5407-4B05-B304-1E672379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251"/>
            <a:ext cx="4848367" cy="3717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GB" dirty="0">
                <a:latin typeface="Calibri Light"/>
                <a:cs typeface="Calibri"/>
              </a:rPr>
              <a:t>Key takeaways:</a:t>
            </a:r>
          </a:p>
          <a:p>
            <a:pPr lvl="1"/>
            <a:r>
              <a:rPr lang="en-GB" dirty="0">
                <a:latin typeface="Calibri Light"/>
                <a:cs typeface="Calibri"/>
              </a:rPr>
              <a:t>Energy surplus at the equator</a:t>
            </a:r>
          </a:p>
          <a:p>
            <a:pPr lvl="1"/>
            <a:r>
              <a:rPr lang="en-GB" dirty="0">
                <a:latin typeface="Calibri Light"/>
                <a:cs typeface="Calibri"/>
              </a:rPr>
              <a:t>Energy deficiency at the poles</a:t>
            </a:r>
          </a:p>
          <a:p>
            <a:pPr marL="0" indent="0">
              <a:buNone/>
            </a:pPr>
            <a:endParaRPr lang="en-GB">
              <a:latin typeface="Calibri Light"/>
              <a:cs typeface="Calibri"/>
            </a:endParaRPr>
          </a:p>
          <a:p>
            <a:r>
              <a:rPr lang="en-GB">
                <a:latin typeface="Calibri Light"/>
                <a:cs typeface="Calibri"/>
              </a:rPr>
              <a:t>Winds help in the transport of energy from equator to poles</a:t>
            </a:r>
            <a:endParaRPr lang="en-GB">
              <a:latin typeface="Calibri Light"/>
              <a:cs typeface="Calibri Light"/>
            </a:endParaRPr>
          </a:p>
        </p:txBody>
      </p:sp>
      <p:pic>
        <p:nvPicPr>
          <p:cNvPr id="4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8798F97-1E02-4AC0-A926-7B20BE6E8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51" r="79"/>
          <a:stretch/>
        </p:blipFill>
        <p:spPr>
          <a:xfrm>
            <a:off x="5860366" y="1429805"/>
            <a:ext cx="6200830" cy="421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5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36BF-401C-495B-AA5D-2C3A93F1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Latitudinal Temperature Profile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2486-4BFB-4DF4-B63C-FF82A0577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440" y="1848958"/>
            <a:ext cx="4754683" cy="3459715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GB">
                <a:latin typeface="Calibri Light"/>
                <a:cs typeface="Calibri"/>
              </a:rPr>
              <a:t>Latitudinal progression similar to insolation profile from energy balance</a:t>
            </a:r>
          </a:p>
          <a:p>
            <a:endParaRPr lang="en-GB">
              <a:latin typeface="Calibri Light"/>
              <a:cs typeface="Calibri"/>
            </a:endParaRPr>
          </a:p>
          <a:p>
            <a:r>
              <a:rPr lang="en-GB">
                <a:latin typeface="Calibri Light"/>
                <a:cs typeface="Calibri"/>
              </a:rPr>
              <a:t>Mitigation:</a:t>
            </a:r>
            <a:endParaRPr lang="en-GB">
              <a:latin typeface="Calibri Light"/>
              <a:cs typeface="Calibri Light"/>
            </a:endParaRPr>
          </a:p>
          <a:p>
            <a:pPr lvl="1"/>
            <a:r>
              <a:rPr lang="en-GB">
                <a:latin typeface="Calibri Light"/>
                <a:cs typeface="Calibri"/>
              </a:rPr>
              <a:t>Polar influence</a:t>
            </a:r>
          </a:p>
          <a:p>
            <a:pPr lvl="1"/>
            <a:r>
              <a:rPr lang="en-GB">
                <a:latin typeface="Calibri Light"/>
                <a:cs typeface="Calibri"/>
              </a:rPr>
              <a:t>Wind action</a:t>
            </a:r>
          </a:p>
          <a:p>
            <a:pPr lvl="1"/>
            <a:endParaRPr lang="en-GB">
              <a:latin typeface="Calibri Light"/>
              <a:cs typeface="Calibri"/>
            </a:endParaRPr>
          </a:p>
          <a:p>
            <a:r>
              <a:rPr lang="en-GB">
                <a:latin typeface="Calibri Light"/>
                <a:cs typeface="Calibri"/>
              </a:rPr>
              <a:t>Why does temperature decrease as we move away from the equator?</a:t>
            </a:r>
          </a:p>
        </p:txBody>
      </p:sp>
      <p:pic>
        <p:nvPicPr>
          <p:cNvPr id="7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574F191F-250A-4CD8-8FC2-7E0CDBDEE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3" r="-169" b="4672"/>
          <a:stretch/>
        </p:blipFill>
        <p:spPr>
          <a:xfrm>
            <a:off x="6674768" y="1455016"/>
            <a:ext cx="5676291" cy="43541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28998B-F097-471D-ABBC-262940BFAEB9}"/>
              </a:ext>
            </a:extLst>
          </p:cNvPr>
          <p:cNvSpPr txBox="1"/>
          <p:nvPr/>
        </p:nvSpPr>
        <p:spPr>
          <a:xfrm>
            <a:off x="1268633" y="5306677"/>
            <a:ext cx="591356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20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The solar zenith angle increases as we move towards the Poles. Therefore, a unit energy input is spread across a larger surface area  </a:t>
            </a:r>
          </a:p>
        </p:txBody>
      </p:sp>
    </p:spTree>
    <p:extLst>
      <p:ext uri="{BB962C8B-B14F-4D97-AF65-F5344CB8AC3E}">
        <p14:creationId xmlns:p14="http://schemas.microsoft.com/office/powerpoint/2010/main" val="37759506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2F31-7469-4E79-BDF7-798D4A6D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Altitudinal </a:t>
            </a:r>
            <a:r>
              <a:rPr lang="en-GB">
                <a:ea typeface="+mj-lt"/>
                <a:cs typeface="+mj-lt"/>
              </a:rPr>
              <a:t>Temperature </a:t>
            </a:r>
            <a:r>
              <a:rPr lang="en-GB"/>
              <a:t>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4F345-6F0E-4839-9962-04FE99942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980" y="2104405"/>
            <a:ext cx="4624040" cy="319904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>
                <a:latin typeface="Calibri Light"/>
                <a:cs typeface="Calibri"/>
              </a:rPr>
              <a:t>Adiabatic expansion with altitude reflected by the observed negative gradient</a:t>
            </a:r>
          </a:p>
          <a:p>
            <a:pPr marL="0" indent="0">
              <a:buNone/>
            </a:pPr>
            <a:endParaRPr lang="en-GB">
              <a:latin typeface="Calibri Light"/>
              <a:cs typeface="Calibri"/>
            </a:endParaRPr>
          </a:p>
          <a:p>
            <a:r>
              <a:rPr lang="en-GB">
                <a:latin typeface="Calibri Light"/>
                <a:cs typeface="Calibri"/>
              </a:rPr>
              <a:t>Tropospheric lapse rate is negative</a:t>
            </a:r>
          </a:p>
          <a:p>
            <a:pPr lvl="1"/>
            <a:r>
              <a:rPr lang="en-GB">
                <a:latin typeface="Calibri Light"/>
                <a:cs typeface="Calibri"/>
              </a:rPr>
              <a:t>The inversion marks an estimated tropopause height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D02D1B-B187-48F0-82FF-B74E6CF72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914" y="1526788"/>
            <a:ext cx="6293003" cy="473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1428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A22E-0865-4BB6-9C7D-44002730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Why does temperature </a:t>
            </a:r>
            <a:r>
              <a:rPr lang="en-GB">
                <a:cs typeface="Calibri Light"/>
              </a:rPr>
              <a:t>decrease</a:t>
            </a:r>
            <a:r>
              <a:rPr lang="en-GB" dirty="0">
                <a:cs typeface="Calibri Light"/>
              </a:rPr>
              <a:t> with height?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900B-7335-470A-957D-74FB5E82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b="1">
                <a:solidFill>
                  <a:schemeClr val="accent1">
                    <a:lumMod val="75000"/>
                  </a:schemeClr>
                </a:solidFill>
                <a:latin typeface="Calibri Light"/>
                <a:cs typeface="Calibri"/>
              </a:rPr>
              <a:t>Adiabatic Cooling</a:t>
            </a:r>
          </a:p>
          <a:p>
            <a:pPr marL="0" indent="0">
              <a:buNone/>
            </a:pPr>
            <a:endParaRPr lang="en-GB" dirty="0">
              <a:latin typeface="Calibri Light"/>
              <a:cs typeface="Calibri"/>
            </a:endParaRPr>
          </a:p>
          <a:p>
            <a:r>
              <a:rPr lang="en-GB">
                <a:latin typeface="Calibri Light"/>
                <a:cs typeface="Calibri"/>
              </a:rPr>
              <a:t>Adiabatic process: A thermodynamic process without any transfer of temperature or mass between a system and its environment</a:t>
            </a:r>
          </a:p>
          <a:p>
            <a:pPr marL="0" indent="0">
              <a:buNone/>
            </a:pPr>
            <a:endParaRPr lang="en-GB" dirty="0">
              <a:latin typeface="Calibri Light"/>
              <a:cs typeface="Calibri"/>
            </a:endParaRPr>
          </a:p>
          <a:p>
            <a:r>
              <a:rPr lang="en-GB">
                <a:latin typeface="Calibri Light"/>
                <a:cs typeface="Calibri"/>
              </a:rPr>
              <a:t>A warm parcel of air rises and expands due to the reducing pressure of its environment. </a:t>
            </a:r>
          </a:p>
          <a:p>
            <a:endParaRPr lang="en-GB" dirty="0">
              <a:latin typeface="Calibri Light"/>
              <a:cs typeface="Calibri"/>
            </a:endParaRPr>
          </a:p>
          <a:p>
            <a:r>
              <a:rPr lang="en-GB">
                <a:latin typeface="Calibri Light"/>
                <a:cs typeface="Calibri"/>
              </a:rPr>
              <a:t>There is no transfer of heat, so the work done by the parcel translates to a reduction of temperature in the system.</a:t>
            </a:r>
            <a:endParaRPr lang="en-GB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767464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B43F-C810-4727-8F92-83ED2144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does Earth's axial tilt factor in?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0F34EA-3E72-4431-8B8D-E6EDD5D21A75}"/>
              </a:ext>
            </a:extLst>
          </p:cNvPr>
          <p:cNvSpPr/>
          <p:nvPr/>
        </p:nvSpPr>
        <p:spPr>
          <a:xfrm>
            <a:off x="1976003" y="1967345"/>
            <a:ext cx="4104408" cy="41130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151C48-86E9-4669-9094-7E335402F35D}"/>
              </a:ext>
            </a:extLst>
          </p:cNvPr>
          <p:cNvCxnSpPr/>
          <p:nvPr/>
        </p:nvCxnSpPr>
        <p:spPr>
          <a:xfrm>
            <a:off x="5539218" y="2673061"/>
            <a:ext cx="5411930" cy="77931"/>
          </a:xfrm>
          <a:prstGeom prst="straightConnector1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2C21E-CE40-48CB-AD06-B7D86F82428E}"/>
              </a:ext>
            </a:extLst>
          </p:cNvPr>
          <p:cNvCxnSpPr/>
          <p:nvPr/>
        </p:nvCxnSpPr>
        <p:spPr>
          <a:xfrm flipH="1">
            <a:off x="3331152" y="1417492"/>
            <a:ext cx="1047750" cy="522143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744A39-9610-45B6-8304-3C6E9732E93C}"/>
              </a:ext>
            </a:extLst>
          </p:cNvPr>
          <p:cNvCxnSpPr/>
          <p:nvPr/>
        </p:nvCxnSpPr>
        <p:spPr>
          <a:xfrm>
            <a:off x="3898322" y="3881004"/>
            <a:ext cx="8659" cy="276224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41FE34C7-4756-46E3-990D-2541869A6163}"/>
              </a:ext>
            </a:extLst>
          </p:cNvPr>
          <p:cNvSpPr/>
          <p:nvPr/>
        </p:nvSpPr>
        <p:spPr>
          <a:xfrm rot="9840000">
            <a:off x="3715611" y="4598683"/>
            <a:ext cx="372341" cy="155864"/>
          </a:xfrm>
          <a:prstGeom prst="arc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8C6B-416A-40BD-A36D-2A81A267B7D7}"/>
              </a:ext>
            </a:extLst>
          </p:cNvPr>
          <p:cNvSpPr txBox="1"/>
          <p:nvPr/>
        </p:nvSpPr>
        <p:spPr>
          <a:xfrm>
            <a:off x="3624695" y="4897582"/>
            <a:ext cx="3359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α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AE5D43-47DA-417C-88B5-D1B2148693A8}"/>
              </a:ext>
            </a:extLst>
          </p:cNvPr>
          <p:cNvCxnSpPr/>
          <p:nvPr/>
        </p:nvCxnSpPr>
        <p:spPr>
          <a:xfrm>
            <a:off x="6006811" y="4292310"/>
            <a:ext cx="5100204" cy="60613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C8B4A8-0C6E-42F4-B504-409E13883472}"/>
              </a:ext>
            </a:extLst>
          </p:cNvPr>
          <p:cNvCxnSpPr/>
          <p:nvPr/>
        </p:nvCxnSpPr>
        <p:spPr>
          <a:xfrm>
            <a:off x="2036617" y="3474026"/>
            <a:ext cx="4710544" cy="96981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76B3C1-8928-4630-B04D-5FBF332BF829}"/>
              </a:ext>
            </a:extLst>
          </p:cNvPr>
          <p:cNvCxnSpPr/>
          <p:nvPr/>
        </p:nvCxnSpPr>
        <p:spPr>
          <a:xfrm>
            <a:off x="5184197" y="5703742"/>
            <a:ext cx="5818907" cy="51955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DFA09A-47B6-4461-B04F-A5C129A3F4A7}"/>
              </a:ext>
            </a:extLst>
          </p:cNvPr>
          <p:cNvCxnSpPr/>
          <p:nvPr/>
        </p:nvCxnSpPr>
        <p:spPr>
          <a:xfrm flipV="1">
            <a:off x="5366037" y="2439265"/>
            <a:ext cx="441614" cy="38100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35267B-4CEB-4AAB-B046-8158EDAD6CA4}"/>
              </a:ext>
            </a:extLst>
          </p:cNvPr>
          <p:cNvCxnSpPr/>
          <p:nvPr/>
        </p:nvCxnSpPr>
        <p:spPr>
          <a:xfrm>
            <a:off x="5032662" y="5543548"/>
            <a:ext cx="398318" cy="3896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273BA156-9739-48AE-9449-10E0B56696BF}"/>
              </a:ext>
            </a:extLst>
          </p:cNvPr>
          <p:cNvSpPr/>
          <p:nvPr/>
        </p:nvSpPr>
        <p:spPr>
          <a:xfrm>
            <a:off x="5591173" y="2534513"/>
            <a:ext cx="233796" cy="259773"/>
          </a:xfrm>
          <a:prstGeom prst="arc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25A08F-74E9-4778-8150-4E60FFA727AE}"/>
              </a:ext>
            </a:extLst>
          </p:cNvPr>
          <p:cNvSpPr txBox="1"/>
          <p:nvPr/>
        </p:nvSpPr>
        <p:spPr>
          <a:xfrm>
            <a:off x="5832764" y="2334491"/>
            <a:ext cx="266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β</a:t>
            </a:r>
          </a:p>
        </p:txBody>
      </p:sp>
    </p:spTree>
    <p:extLst>
      <p:ext uri="{BB962C8B-B14F-4D97-AF65-F5344CB8AC3E}">
        <p14:creationId xmlns:p14="http://schemas.microsoft.com/office/powerpoint/2010/main" val="415439559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9FA9-32B7-419F-8C61-F3F2D30B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Seasonal Temperature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6EF84-7F97-4AED-A066-DDEA314D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1" y="1855704"/>
            <a:ext cx="11400845" cy="1577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Calibri Light"/>
                <a:ea typeface="+mn-lt"/>
                <a:cs typeface="+mn-lt"/>
              </a:rPr>
              <a:t>The tilt of the Earth's axis induces seasonal changes in insolation</a:t>
            </a:r>
          </a:p>
          <a:p>
            <a:r>
              <a:rPr lang="en-GB">
                <a:latin typeface="Calibri Light"/>
                <a:ea typeface="+mn-lt"/>
                <a:cs typeface="+mn-lt"/>
              </a:rPr>
              <a:t>Cryospheric influence near the Southern Pole create observed increased temperature differences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FE711-0614-4C17-9A66-9DE958A9CE1A}"/>
              </a:ext>
            </a:extLst>
          </p:cNvPr>
          <p:cNvSpPr txBox="1"/>
          <p:nvPr/>
        </p:nvSpPr>
        <p:spPr>
          <a:xfrm>
            <a:off x="2285247" y="6324404"/>
            <a:ext cx="1831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accent1"/>
                </a:solidFill>
                <a:latin typeface="Times"/>
                <a:cs typeface="Arial"/>
              </a:rPr>
              <a:t>850 mbar profile</a:t>
            </a:r>
            <a:endParaRPr lang="en-US">
              <a:solidFill>
                <a:schemeClr val="accent1"/>
              </a:solidFill>
              <a:latin typeface="Times"/>
              <a:cs typeface="Arial"/>
            </a:endParaRPr>
          </a:p>
        </p:txBody>
      </p:sp>
      <p:pic>
        <p:nvPicPr>
          <p:cNvPr id="10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37E3F5FA-B103-407D-B3F5-ABE2EE1B5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78" y="3136100"/>
            <a:ext cx="4318282" cy="3188323"/>
          </a:xfrm>
          <a:prstGeom prst="rect">
            <a:avLst/>
          </a:prstGeom>
        </p:spPr>
      </p:pic>
      <p:pic>
        <p:nvPicPr>
          <p:cNvPr id="12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CC9B0B6-09B2-4926-BBDD-B3C98C7C4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656" y="2859626"/>
            <a:ext cx="4435354" cy="33009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D8B1A7-78A0-4DF5-AF3F-5C5CC903BC79}"/>
              </a:ext>
            </a:extLst>
          </p:cNvPr>
          <p:cNvSpPr txBox="1"/>
          <p:nvPr/>
        </p:nvSpPr>
        <p:spPr>
          <a:xfrm>
            <a:off x="7679405" y="6329382"/>
            <a:ext cx="1831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accent1"/>
                </a:solidFill>
                <a:latin typeface="Times"/>
                <a:cs typeface="Arial"/>
              </a:rPr>
              <a:t>250 mbar profile</a:t>
            </a:r>
            <a:endParaRPr lang="en-US">
              <a:solidFill>
                <a:schemeClr val="accent1"/>
              </a:solidFill>
              <a:latin typeface="Time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784301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Tropospheric Zonal Wind And Temperature Profiles</vt:lpstr>
      <vt:lpstr>Energy and Temperature In The Troposphere</vt:lpstr>
      <vt:lpstr>Air Pressure vs. Altitude</vt:lpstr>
      <vt:lpstr>The Energy Balance</vt:lpstr>
      <vt:lpstr>Latitudinal Temperature Profile</vt:lpstr>
      <vt:lpstr>Altitudinal Temperature Profile</vt:lpstr>
      <vt:lpstr>Why does temperature decrease with height?</vt:lpstr>
      <vt:lpstr>How does Earth's axial tilt factor in?</vt:lpstr>
      <vt:lpstr>Seasonal Temperature Differences</vt:lpstr>
      <vt:lpstr>Contour Mappings Of Temperature</vt:lpstr>
      <vt:lpstr>Equirectangular Projections</vt:lpstr>
      <vt:lpstr>Zonal Winds In The Troposphere</vt:lpstr>
      <vt:lpstr>The Coriolis Effect</vt:lpstr>
      <vt:lpstr>An explanation for the Coriolis Effect</vt:lpstr>
      <vt:lpstr>The General Circulation</vt:lpstr>
      <vt:lpstr>PowerPoint Presentation</vt:lpstr>
      <vt:lpstr>Latitudinal Zonal Wind Profile</vt:lpstr>
      <vt:lpstr>Seasonal Differences</vt:lpstr>
      <vt:lpstr>Contour Mappings Of Zonal Wind</vt:lpstr>
      <vt:lpstr>Equirectangular Projections</vt:lpstr>
      <vt:lpstr>Bringing them together</vt:lpstr>
      <vt:lpstr>Thermal Wind</vt:lpstr>
      <vt:lpstr>Data And Algorithms</vt:lpstr>
      <vt:lpstr>Reanalysis Data</vt:lpstr>
      <vt:lpstr>Data Structures</vt:lpstr>
      <vt:lpstr>Example:  Contour Plots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861</cp:revision>
  <dcterms:created xsi:type="dcterms:W3CDTF">2020-08-24T17:43:18Z</dcterms:created>
  <dcterms:modified xsi:type="dcterms:W3CDTF">2020-10-20T17:46:59Z</dcterms:modified>
</cp:coreProperties>
</file>