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9Wn+pgkY5yjbGPYeY+PLZpnCY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0"/>
  </p:normalViewPr>
  <p:slideViewPr>
    <p:cSldViewPr snapToGrid="0">
      <p:cViewPr varScale="1">
        <p:scale>
          <a:sx n="158" d="100"/>
          <a:sy n="158" d="100"/>
        </p:scale>
        <p:origin x="3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6f02fc167_4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f6f02fc167_4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b3cd1e09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cb3cd1e09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6f02fc167_4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f6f02fc167_4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f7be2d542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f7be2d5425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61209e04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f61209e04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f7be2d542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f7be2d5425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6f02fc167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f6f02fc167_4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6f02fc167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f6f02fc167_4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6f02fc167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f6f02fc167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6f02fc167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f6f02fc167_4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6f02fc167_4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f6f02fc167_4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b3cd1e09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cb3cd1e09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6f02fc167_4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f6f02fc167_4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6f02fc167_4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f6f02fc167_4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6f02fc2c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6f02fc2c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gf6f02fc167_2_266"/>
          <p:cNvGrpSpPr/>
          <p:nvPr/>
        </p:nvGrpSpPr>
        <p:grpSpPr>
          <a:xfrm>
            <a:off x="6098378" y="5"/>
            <a:ext cx="3045625" cy="2030570"/>
            <a:chOff x="6098378" y="5"/>
            <a:chExt cx="3045625" cy="2030570"/>
          </a:xfrm>
        </p:grpSpPr>
        <p:sp>
          <p:nvSpPr>
            <p:cNvPr id="11" name="Google Shape;11;gf6f02fc167_2_26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gf6f02fc167_2_26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f6f02fc167_2_26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gf6f02fc167_2_26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gf6f02fc167_2_26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gf6f02fc167_2_266"/>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gf6f02fc167_2_26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gf6f02fc167_2_26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gf6f02fc167_2_326"/>
          <p:cNvGrpSpPr/>
          <p:nvPr/>
        </p:nvGrpSpPr>
        <p:grpSpPr>
          <a:xfrm>
            <a:off x="6098378" y="5"/>
            <a:ext cx="3045625" cy="2030570"/>
            <a:chOff x="6098378" y="5"/>
            <a:chExt cx="3045625" cy="2030570"/>
          </a:xfrm>
        </p:grpSpPr>
        <p:sp>
          <p:nvSpPr>
            <p:cNvPr id="71" name="Google Shape;71;gf6f02fc167_2_32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f6f02fc167_2_32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f6f02fc167_2_32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f6f02fc167_2_32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f6f02fc167_2_32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gf6f02fc167_2_32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gf6f02fc167_2_326"/>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gf6f02fc167_2_3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gf6f02fc167_2_33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gf6f02fc167_2_276"/>
          <p:cNvGrpSpPr/>
          <p:nvPr/>
        </p:nvGrpSpPr>
        <p:grpSpPr>
          <a:xfrm>
            <a:off x="6098378" y="5"/>
            <a:ext cx="3045625" cy="2030570"/>
            <a:chOff x="6098378" y="5"/>
            <a:chExt cx="3045625" cy="2030570"/>
          </a:xfrm>
        </p:grpSpPr>
        <p:sp>
          <p:nvSpPr>
            <p:cNvPr id="21" name="Google Shape;21;gf6f02fc167_2_27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gf6f02fc167_2_27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f6f02fc167_2_27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gf6f02fc167_2_27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gf6f02fc167_2_27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gf6f02fc167_2_27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gf6f02fc167_2_27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gf6f02fc167_2_285"/>
          <p:cNvGrpSpPr/>
          <p:nvPr/>
        </p:nvGrpSpPr>
        <p:grpSpPr>
          <a:xfrm>
            <a:off x="0" y="3903669"/>
            <a:ext cx="9144000" cy="1239925"/>
            <a:chOff x="0" y="3903669"/>
            <a:chExt cx="9144000" cy="1239925"/>
          </a:xfrm>
        </p:grpSpPr>
        <p:sp>
          <p:nvSpPr>
            <p:cNvPr id="30" name="Google Shape;30;gf6f02fc167_2_285"/>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gf6f02fc167_2_285"/>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gf6f02fc167_2_285"/>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gf6f02fc167_2_285"/>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gf6f02fc167_2_285"/>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gf6f02fc167_2_2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gf6f02fc167_2_28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gf6f02fc167_2_28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gf6f02fc167_2_29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gf6f02fc167_2_29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gf6f02fc167_2_29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gf6f02fc167_2_29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f6f02fc167_2_3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gf6f02fc167_2_30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gf6f02fc167_2_30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gf6f02fc167_2_303"/>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gf6f02fc167_2_30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gf6f02fc167_2_307"/>
          <p:cNvGrpSpPr/>
          <p:nvPr/>
        </p:nvGrpSpPr>
        <p:grpSpPr>
          <a:xfrm>
            <a:off x="6098378" y="5"/>
            <a:ext cx="3045625" cy="2030570"/>
            <a:chOff x="6098378" y="5"/>
            <a:chExt cx="3045625" cy="2030570"/>
          </a:xfrm>
        </p:grpSpPr>
        <p:sp>
          <p:nvSpPr>
            <p:cNvPr id="52" name="Google Shape;52;gf6f02fc167_2_307"/>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gf6f02fc167_2_307"/>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gf6f02fc167_2_307"/>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gf6f02fc167_2_307"/>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gf6f02fc167_2_307"/>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gf6f02fc167_2_30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gf6f02fc167_2_30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gf6f02fc167_2_316"/>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gf6f02fc167_2_31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gf6f02fc167_2_316"/>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gf6f02fc167_2_316"/>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gf6f02fc167_2_3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gf6f02fc167_2_3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gf6f02fc167_2_323"/>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gf6f02fc167_2_3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gf6f02fc167_2_26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gf6f02fc167_2_262"/>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gf6f02fc167_2_26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zSaeaFcm1SY"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quest.com/docview/215868828?pq-origsite=gscholar&amp;fromopenview=true"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hyperlink" Target="https://journals.plos.org/plosone/article?id=10.1371/journal.pone.0017664#s3" TargetMode="External"/><Relationship Id="rId4" Type="http://schemas.openxmlformats.org/officeDocument/2006/relationships/hyperlink" Target="https://www.ncbi.nlm.nih.gov/pmc/articles/PMC359211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lehkyi/extended-football-stats-for-european-leagues-xg?select=understat_per_game.csv"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transfermarkt.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462000" y="929400"/>
            <a:ext cx="7270500" cy="20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sz="3800" b="1" dirty="0">
                <a:latin typeface="Calibri"/>
                <a:ea typeface="Calibri"/>
                <a:cs typeface="Calibri"/>
                <a:sym typeface="Calibri"/>
              </a:rPr>
              <a:t>DOES MAKING A COACH CHANGE DURING A SEASON IMPROVE TEAM PERFORMANCE? </a:t>
            </a:r>
            <a:endParaRPr sz="7400" b="1" dirty="0"/>
          </a:p>
        </p:txBody>
      </p:sp>
      <p:sp>
        <p:nvSpPr>
          <p:cNvPr id="86" name="Google Shape;86;p1"/>
          <p:cNvSpPr txBox="1">
            <a:spLocks noGrp="1"/>
          </p:cNvSpPr>
          <p:nvPr>
            <p:ph type="subTitle" idx="1"/>
          </p:nvPr>
        </p:nvSpPr>
        <p:spPr>
          <a:xfrm>
            <a:off x="514825" y="3463525"/>
            <a:ext cx="8220000" cy="113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US" sz="2400" dirty="0"/>
              <a:t>Team 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f6f02fc167_4_16"/>
          <p:cNvSpPr txBox="1">
            <a:spLocks noGrp="1"/>
          </p:cNvSpPr>
          <p:nvPr>
            <p:ph type="title" idx="4294967295"/>
          </p:nvPr>
        </p:nvSpPr>
        <p:spPr>
          <a:xfrm>
            <a:off x="473100" y="876900"/>
            <a:ext cx="81978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t>Causal question of interest:</a:t>
            </a:r>
            <a:endParaRPr sz="1500" b="1"/>
          </a:p>
          <a:p>
            <a:pPr marL="0" lvl="0" indent="0" algn="l" rtl="0">
              <a:lnSpc>
                <a:spcPct val="115000"/>
              </a:lnSpc>
              <a:spcBef>
                <a:spcPts val="0"/>
              </a:spcBef>
              <a:spcAft>
                <a:spcPts val="0"/>
              </a:spcAft>
              <a:buNone/>
            </a:pPr>
            <a:r>
              <a:rPr lang="en" sz="1500"/>
              <a:t>Our causal question of interest was to determine</a:t>
            </a:r>
            <a:r>
              <a:rPr lang="en" sz="1500" b="1">
                <a:solidFill>
                  <a:srgbClr val="980000"/>
                </a:solidFill>
              </a:rPr>
              <a:t> if changing coaches mid season improved or declined team performance</a:t>
            </a:r>
            <a:r>
              <a:rPr lang="en" sz="1500"/>
              <a:t>.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For this analysis, we decided to look at european football teams. We picked expected goal difference (xGd) as the metric of team performance. We decided to look at the expected goal difference of selected and opponent team for before and after coach change. </a:t>
            </a:r>
            <a:r>
              <a:rPr lang="en" sz="1500" b="1">
                <a:solidFill>
                  <a:srgbClr val="980000"/>
                </a:solidFill>
              </a:rPr>
              <a:t>So if the goal difference is positive, we can conclude that the team’s performance improved after coach change. If the goal difference is negative, we can conclude that the team’s performance declined</a:t>
            </a:r>
            <a:r>
              <a:rPr lang="en" sz="1500"/>
              <a:t>.</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b="1"/>
              <a:t>Expected result:</a:t>
            </a:r>
            <a:endParaRPr sz="1500" b="1"/>
          </a:p>
          <a:p>
            <a:pPr marL="0" lvl="0" indent="0" algn="l" rtl="0">
              <a:lnSpc>
                <a:spcPct val="115000"/>
              </a:lnSpc>
              <a:spcBef>
                <a:spcPts val="0"/>
              </a:spcBef>
              <a:spcAft>
                <a:spcPts val="0"/>
              </a:spcAft>
              <a:buNone/>
            </a:pPr>
            <a:r>
              <a:rPr lang="en" sz="1400"/>
              <a:t>Based upon our research, we expected to see a</a:t>
            </a:r>
            <a:r>
              <a:rPr lang="en" sz="1500" b="1">
                <a:solidFill>
                  <a:srgbClr val="980000"/>
                </a:solidFill>
              </a:rPr>
              <a:t> positive change in xGd after a coaching change</a:t>
            </a:r>
            <a:r>
              <a:rPr lang="en" sz="1400"/>
              <a:t>.</a:t>
            </a:r>
            <a:endParaRPr sz="1400"/>
          </a:p>
          <a:p>
            <a:pPr marL="457200" lvl="0" indent="-317500" algn="l" rtl="0">
              <a:lnSpc>
                <a:spcPct val="115000"/>
              </a:lnSpc>
              <a:spcBef>
                <a:spcPts val="0"/>
              </a:spcBef>
              <a:spcAft>
                <a:spcPts val="0"/>
              </a:spcAft>
              <a:buSzPts val="1400"/>
              <a:buChar char="●"/>
            </a:pPr>
            <a:r>
              <a:rPr lang="en" sz="1400"/>
              <a:t>H</a:t>
            </a:r>
            <a:r>
              <a:rPr lang="en" sz="1400" baseline="-25000"/>
              <a:t>A</a:t>
            </a:r>
            <a:r>
              <a:rPr lang="en" sz="1400"/>
              <a:t> &lt;- [xGd | change = 1] - [xGd | change = 0] &gt; 0</a:t>
            </a:r>
            <a:endParaRPr sz="1400"/>
          </a:p>
          <a:p>
            <a:pPr marL="457200" lvl="0" indent="-317500" algn="l" rtl="0">
              <a:lnSpc>
                <a:spcPct val="115000"/>
              </a:lnSpc>
              <a:spcBef>
                <a:spcPts val="0"/>
              </a:spcBef>
              <a:spcAft>
                <a:spcPts val="0"/>
              </a:spcAft>
              <a:buSzPts val="1400"/>
              <a:buChar char="●"/>
            </a:pPr>
            <a:r>
              <a:rPr lang="en" sz="1400"/>
              <a:t>H</a:t>
            </a:r>
            <a:r>
              <a:rPr lang="en" sz="1400" baseline="-25000"/>
              <a:t>0</a:t>
            </a:r>
            <a:r>
              <a:rPr lang="en" sz="1400"/>
              <a:t> &lt;- [xGd | change = 1] - [xGd | change = 0] ≤ 0</a:t>
            </a:r>
            <a:endParaRPr sz="1500"/>
          </a:p>
        </p:txBody>
      </p:sp>
      <p:sp>
        <p:nvSpPr>
          <p:cNvPr id="145" name="Google Shape;145;gf6f02fc167_4_16"/>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Methodology and expected result</a:t>
            </a:r>
            <a:endParaRPr sz="36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cb3cd1e097_0_6"/>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Methodology - Simple Pooled OLS</a:t>
            </a:r>
            <a:endParaRPr sz="2400" b="1"/>
          </a:p>
        </p:txBody>
      </p:sp>
      <p:sp>
        <p:nvSpPr>
          <p:cNvPr id="151" name="Google Shape;151;gcb3cd1e097_0_6"/>
          <p:cNvSpPr txBox="1">
            <a:spLocks noGrp="1"/>
          </p:cNvSpPr>
          <p:nvPr>
            <p:ph type="title" idx="4294967295"/>
          </p:nvPr>
        </p:nvSpPr>
        <p:spPr>
          <a:xfrm>
            <a:off x="535775" y="1017075"/>
            <a:ext cx="7783500" cy="335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We implemented a simple pooled OLS as a baseline model.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We have observations from two groups: </a:t>
            </a:r>
            <a:endParaRPr sz="1500"/>
          </a:p>
          <a:p>
            <a:pPr marL="914400" lvl="0" indent="-323850" algn="l" rtl="0">
              <a:lnSpc>
                <a:spcPct val="115000"/>
              </a:lnSpc>
              <a:spcBef>
                <a:spcPts val="0"/>
              </a:spcBef>
              <a:spcAft>
                <a:spcPts val="0"/>
              </a:spcAft>
              <a:buSzPts val="1500"/>
              <a:buChar char="●"/>
            </a:pPr>
            <a:r>
              <a:rPr lang="en" sz="1500">
                <a:solidFill>
                  <a:srgbClr val="980000"/>
                </a:solidFill>
              </a:rPr>
              <a:t>Treated</a:t>
            </a:r>
            <a:r>
              <a:rPr lang="en" sz="1500"/>
              <a:t>: Teams who change their coach during the season (treated = 1)</a:t>
            </a:r>
            <a:endParaRPr sz="1500"/>
          </a:p>
          <a:p>
            <a:pPr marL="914400" lvl="0" indent="-323850" algn="l" rtl="0">
              <a:lnSpc>
                <a:spcPct val="115000"/>
              </a:lnSpc>
              <a:spcBef>
                <a:spcPts val="0"/>
              </a:spcBef>
              <a:spcAft>
                <a:spcPts val="0"/>
              </a:spcAft>
              <a:buSzPts val="1500"/>
              <a:buChar char="●"/>
            </a:pPr>
            <a:r>
              <a:rPr lang="en" sz="1500">
                <a:solidFill>
                  <a:srgbClr val="980000"/>
                </a:solidFill>
              </a:rPr>
              <a:t>Untreated</a:t>
            </a:r>
            <a:r>
              <a:rPr lang="en" sz="1500"/>
              <a:t>: Teams who employ the same coach for the entirety of the season (treated = 0)</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We standardized time by taking the average xGd, treating the moment the team changed their coach as T=0.</a:t>
            </a:r>
            <a:endParaRPr sz="1500"/>
          </a:p>
          <a:p>
            <a:pPr marL="914400" lvl="0" indent="-323850" algn="l" rtl="0">
              <a:lnSpc>
                <a:spcPct val="115000"/>
              </a:lnSpc>
              <a:spcBef>
                <a:spcPts val="0"/>
              </a:spcBef>
              <a:spcAft>
                <a:spcPts val="0"/>
              </a:spcAft>
              <a:buSzPts val="1500"/>
              <a:buChar char="●"/>
            </a:pPr>
            <a:r>
              <a:rPr lang="en" sz="1500">
                <a:solidFill>
                  <a:srgbClr val="980000"/>
                </a:solidFill>
              </a:rPr>
              <a:t>Before Coaching change</a:t>
            </a:r>
            <a:r>
              <a:rPr lang="en" sz="1500"/>
              <a:t>: (change = 0)</a:t>
            </a:r>
            <a:endParaRPr sz="1500"/>
          </a:p>
          <a:p>
            <a:pPr marL="914400" lvl="0" indent="-323850" algn="l" rtl="0">
              <a:lnSpc>
                <a:spcPct val="115000"/>
              </a:lnSpc>
              <a:spcBef>
                <a:spcPts val="0"/>
              </a:spcBef>
              <a:spcAft>
                <a:spcPts val="0"/>
              </a:spcAft>
              <a:buSzPts val="1500"/>
              <a:buChar char="●"/>
            </a:pPr>
            <a:r>
              <a:rPr lang="en" sz="1500">
                <a:solidFill>
                  <a:srgbClr val="980000"/>
                </a:solidFill>
              </a:rPr>
              <a:t>After Coaching change</a:t>
            </a:r>
            <a:r>
              <a:rPr lang="en" sz="1500"/>
              <a:t>: (change = 1)</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solidFill>
                  <a:srgbClr val="980000"/>
                </a:solidFill>
              </a:rPr>
              <a:t>xGd</a:t>
            </a:r>
            <a:r>
              <a:rPr lang="en" sz="1500"/>
              <a:t> = β</a:t>
            </a:r>
            <a:r>
              <a:rPr lang="en" sz="1500" baseline="-25000"/>
              <a:t>0</a:t>
            </a:r>
            <a:r>
              <a:rPr lang="en" sz="1500"/>
              <a:t> + β</a:t>
            </a:r>
            <a:r>
              <a:rPr lang="en" sz="1500" baseline="-25000"/>
              <a:t>1</a:t>
            </a:r>
            <a:r>
              <a:rPr lang="en" sz="1500"/>
              <a:t>*(treated i) + β</a:t>
            </a:r>
            <a:r>
              <a:rPr lang="en" sz="1500" baseline="-25000"/>
              <a:t>2</a:t>
            </a:r>
            <a:r>
              <a:rPr lang="en" sz="1500"/>
              <a:t>(change i) + </a:t>
            </a:r>
            <a:r>
              <a:rPr lang="en" sz="1500">
                <a:solidFill>
                  <a:srgbClr val="980000"/>
                </a:solidFill>
              </a:rPr>
              <a:t>δ</a:t>
            </a:r>
            <a:r>
              <a:rPr lang="en" sz="1500" baseline="-25000">
                <a:solidFill>
                  <a:srgbClr val="980000"/>
                </a:solidFill>
              </a:rPr>
              <a:t>1</a:t>
            </a:r>
            <a:r>
              <a:rPr lang="en" sz="1500"/>
              <a:t>(treated i *change i) + e(i)</a:t>
            </a:r>
            <a:endParaRPr sz="1500"/>
          </a:p>
          <a:p>
            <a:pPr marL="0" lvl="0" indent="0" algn="l" rtl="0">
              <a:lnSpc>
                <a:spcPct val="115000"/>
              </a:lnSpc>
              <a:spcBef>
                <a:spcPts val="0"/>
              </a:spcBef>
              <a:spcAft>
                <a:spcPts val="0"/>
              </a:spcAft>
              <a:buNone/>
            </a:pPr>
            <a:r>
              <a:rPr lang="en" sz="1500">
                <a:solidFill>
                  <a:srgbClr val="980000"/>
                </a:solidFill>
              </a:rPr>
              <a:t> δ</a:t>
            </a:r>
            <a:r>
              <a:rPr lang="en" sz="1500" baseline="-25000">
                <a:solidFill>
                  <a:srgbClr val="980000"/>
                </a:solidFill>
              </a:rPr>
              <a:t>1</a:t>
            </a:r>
            <a:r>
              <a:rPr lang="en" sz="1500"/>
              <a:t>= Treatment effect estimate</a:t>
            </a:r>
            <a:endParaRPr sz="1500"/>
          </a:p>
          <a:p>
            <a:pPr marL="0" lvl="0" indent="0" algn="l" rtl="0">
              <a:lnSpc>
                <a:spcPct val="115000"/>
              </a:lnSpc>
              <a:spcBef>
                <a:spcPts val="0"/>
              </a:spcBef>
              <a:spcAft>
                <a:spcPts val="0"/>
              </a:spcAft>
              <a:buNone/>
            </a:pPr>
            <a:endParaRPr sz="1500"/>
          </a:p>
          <a:p>
            <a:pPr marL="91440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 </a:t>
            </a:r>
            <a:endParaRPr sz="1500"/>
          </a:p>
          <a:p>
            <a:pPr marL="0" lvl="0" indent="0" algn="l" rtl="0">
              <a:lnSpc>
                <a:spcPct val="115000"/>
              </a:lnSpc>
              <a:spcBef>
                <a:spcPts val="0"/>
              </a:spcBef>
              <a:spcAft>
                <a:spcPts val="0"/>
              </a:spcAft>
              <a:buNone/>
            </a:pP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f6f02fc167_4_26"/>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1"/>
              <a:t>Findings - Simple Pooled OLS</a:t>
            </a:r>
            <a:endParaRPr sz="3600" b="1"/>
          </a:p>
          <a:p>
            <a:pPr marL="0" lvl="0" indent="0" algn="l" rtl="0">
              <a:lnSpc>
                <a:spcPct val="100000"/>
              </a:lnSpc>
              <a:spcBef>
                <a:spcPts val="1600"/>
              </a:spcBef>
              <a:spcAft>
                <a:spcPts val="1600"/>
              </a:spcAft>
              <a:buSzPts val="3000"/>
              <a:buNone/>
            </a:pPr>
            <a:endParaRPr sz="3600" b="1"/>
          </a:p>
        </p:txBody>
      </p:sp>
      <p:sp>
        <p:nvSpPr>
          <p:cNvPr id="157" name="Google Shape;157;gf6f02fc167_4_26"/>
          <p:cNvSpPr txBox="1">
            <a:spLocks noGrp="1"/>
          </p:cNvSpPr>
          <p:nvPr>
            <p:ph type="title" idx="4294967295"/>
          </p:nvPr>
        </p:nvSpPr>
        <p:spPr>
          <a:xfrm>
            <a:off x="4043350" y="1112825"/>
            <a:ext cx="4982100" cy="356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If you used the simple regression model:</a:t>
            </a:r>
            <a:endParaRPr sz="1500"/>
          </a:p>
          <a:p>
            <a:pPr marL="0" lvl="0" indent="0" algn="l" rtl="0">
              <a:lnSpc>
                <a:spcPct val="115000"/>
              </a:lnSpc>
              <a:spcBef>
                <a:spcPts val="0"/>
              </a:spcBef>
              <a:spcAft>
                <a:spcPts val="0"/>
              </a:spcAft>
              <a:buNone/>
            </a:pPr>
            <a:r>
              <a:rPr lang="en" sz="1500"/>
              <a:t>lm(avgxGd ~ treated + change + (change*treated))</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You would observe a statistically significant (95% confidence level) improvement in average expected Goal Differential after a team changed their coach of </a:t>
            </a:r>
            <a:r>
              <a:rPr lang="en" sz="1500">
                <a:solidFill>
                  <a:srgbClr val="980000"/>
                </a:solidFill>
              </a:rPr>
              <a:t>0.133</a:t>
            </a:r>
            <a:r>
              <a:rPr lang="en" sz="1500"/>
              <a:t>.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solidFill>
                  <a:srgbClr val="980000"/>
                </a:solidFill>
              </a:rPr>
              <a:t>However, this is approach is overly simple and fails to take into account possible confounding variables</a:t>
            </a:r>
            <a:endParaRPr sz="1500">
              <a:solidFill>
                <a:srgbClr val="980000"/>
              </a:solidFill>
            </a:endParaRPr>
          </a:p>
          <a:p>
            <a:pPr marL="0" lvl="0" indent="0" algn="l" rtl="0">
              <a:lnSpc>
                <a:spcPct val="115000"/>
              </a:lnSpc>
              <a:spcBef>
                <a:spcPts val="0"/>
              </a:spcBef>
              <a:spcAft>
                <a:spcPts val="0"/>
              </a:spcAft>
              <a:buNone/>
            </a:pPr>
            <a:endParaRPr sz="1500">
              <a:solidFill>
                <a:srgbClr val="980000"/>
              </a:solidFill>
            </a:endParaRPr>
          </a:p>
          <a:p>
            <a:pPr marL="0" lvl="0" indent="0" algn="l" rtl="0">
              <a:lnSpc>
                <a:spcPct val="115000"/>
              </a:lnSpc>
              <a:spcBef>
                <a:spcPts val="0"/>
              </a:spcBef>
              <a:spcAft>
                <a:spcPts val="0"/>
              </a:spcAft>
              <a:buNone/>
            </a:pPr>
            <a:r>
              <a:rPr lang="en" sz="1500"/>
              <a:t>To overcome these limitations, we will explore Panel Regression, which will allow us to introduce controls into our model.</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endParaRPr sz="1200">
              <a:solidFill>
                <a:srgbClr val="000000"/>
              </a:solidFill>
            </a:endParaRPr>
          </a:p>
        </p:txBody>
      </p:sp>
      <p:pic>
        <p:nvPicPr>
          <p:cNvPr id="158" name="Google Shape;158;gf6f02fc167_4_26"/>
          <p:cNvPicPr preferRelativeResize="0"/>
          <p:nvPr/>
        </p:nvPicPr>
        <p:blipFill>
          <a:blip r:embed="rId3">
            <a:alphaModFix/>
          </a:blip>
          <a:stretch>
            <a:fillRect/>
          </a:stretch>
        </p:blipFill>
        <p:spPr>
          <a:xfrm>
            <a:off x="666550" y="1110350"/>
            <a:ext cx="3217025" cy="364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f7be2d5425_0_26"/>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Methodology - Panel Regression</a:t>
            </a:r>
            <a:endParaRPr sz="2400" b="1"/>
          </a:p>
        </p:txBody>
      </p:sp>
      <p:sp>
        <p:nvSpPr>
          <p:cNvPr id="164" name="Google Shape;164;gf7be2d5425_0_26"/>
          <p:cNvSpPr txBox="1">
            <a:spLocks noGrp="1"/>
          </p:cNvSpPr>
          <p:nvPr>
            <p:ph type="title" idx="4294967295"/>
          </p:nvPr>
        </p:nvSpPr>
        <p:spPr>
          <a:xfrm>
            <a:off x="535775" y="1169475"/>
            <a:ext cx="8134200" cy="335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We have panel data with N = 143 (i.e. 143 teams) and T is around 6*38 (6 seasons * 38 match with certain exceptions).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We used LSDV (least squares dummy variable) model because it accounts for </a:t>
            </a:r>
            <a:r>
              <a:rPr lang="en" sz="1500">
                <a:solidFill>
                  <a:srgbClr val="980000"/>
                </a:solidFill>
              </a:rPr>
              <a:t>endogeneity</a:t>
            </a:r>
            <a:r>
              <a:rPr lang="en" sz="1500"/>
              <a:t> of some of the variables: </a:t>
            </a:r>
            <a:endParaRPr sz="1500"/>
          </a:p>
          <a:p>
            <a:pPr marL="457200" lvl="0" indent="-323850" algn="l" rtl="0">
              <a:lnSpc>
                <a:spcPct val="115000"/>
              </a:lnSpc>
              <a:spcBef>
                <a:spcPts val="0"/>
              </a:spcBef>
              <a:spcAft>
                <a:spcPts val="0"/>
              </a:spcAft>
              <a:buSzPts val="1500"/>
              <a:buFont typeface="Calibri"/>
              <a:buChar char="●"/>
            </a:pPr>
            <a:r>
              <a:rPr lang="en" sz="1500">
                <a:solidFill>
                  <a:srgbClr val="980000"/>
                </a:solidFill>
              </a:rPr>
              <a:t>Team</a:t>
            </a:r>
            <a:r>
              <a:rPr lang="en" sz="1500"/>
              <a:t>: there are differences in the team’s skills and rankings, which would affect xGd </a:t>
            </a:r>
            <a:endParaRPr sz="1500"/>
          </a:p>
          <a:p>
            <a:pPr marL="457200" lvl="0" indent="-323850" algn="l" rtl="0">
              <a:lnSpc>
                <a:spcPct val="115000"/>
              </a:lnSpc>
              <a:spcBef>
                <a:spcPts val="0"/>
              </a:spcBef>
              <a:spcAft>
                <a:spcPts val="0"/>
              </a:spcAft>
              <a:buSzPts val="1500"/>
              <a:buFont typeface="Calibri"/>
              <a:buChar char="●"/>
            </a:pPr>
            <a:r>
              <a:rPr lang="en" sz="1500">
                <a:solidFill>
                  <a:srgbClr val="980000"/>
                </a:solidFill>
              </a:rPr>
              <a:t>Season</a:t>
            </a:r>
            <a:r>
              <a:rPr lang="en" sz="1500"/>
              <a:t>: a team’s performance may vary a lot across different season</a:t>
            </a:r>
            <a:endParaRPr sz="1500"/>
          </a:p>
          <a:p>
            <a:pPr marL="457200" lvl="0" indent="-323850" algn="l" rtl="0">
              <a:lnSpc>
                <a:spcPct val="115000"/>
              </a:lnSpc>
              <a:spcBef>
                <a:spcPts val="0"/>
              </a:spcBef>
              <a:spcAft>
                <a:spcPts val="0"/>
              </a:spcAft>
              <a:buSzPts val="1500"/>
              <a:buFont typeface="Calibri"/>
              <a:buChar char="●"/>
            </a:pPr>
            <a:r>
              <a:rPr lang="en" sz="1500">
                <a:solidFill>
                  <a:srgbClr val="980000"/>
                </a:solidFill>
              </a:rPr>
              <a:t>Matchday</a:t>
            </a:r>
            <a:r>
              <a:rPr lang="en" sz="1500"/>
              <a:t>: the team’s performance may vary within the same season</a:t>
            </a:r>
            <a:endParaRPr sz="1500"/>
          </a:p>
          <a:p>
            <a:pPr marL="0" lvl="0" indent="0" algn="l" rtl="0">
              <a:lnSpc>
                <a:spcPct val="115000"/>
              </a:lnSpc>
              <a:spcBef>
                <a:spcPts val="0"/>
              </a:spcBef>
              <a:spcAft>
                <a:spcPts val="0"/>
              </a:spcAft>
              <a:buNone/>
            </a:pPr>
            <a:r>
              <a:rPr lang="en" sz="1500"/>
              <a:t> </a:t>
            </a:r>
            <a:endParaRPr sz="1500"/>
          </a:p>
          <a:p>
            <a:pPr marL="0" lvl="0" indent="0" algn="l" rtl="0">
              <a:lnSpc>
                <a:spcPct val="115000"/>
              </a:lnSpc>
              <a:spcBef>
                <a:spcPts val="0"/>
              </a:spcBef>
              <a:spcAft>
                <a:spcPts val="0"/>
              </a:spcAft>
              <a:buNone/>
            </a:pPr>
            <a:r>
              <a:rPr lang="en" sz="1500"/>
              <a:t>Conceptually, we set out the model for performance of a team in a match as following: </a:t>
            </a:r>
            <a:endParaRPr sz="1500"/>
          </a:p>
          <a:p>
            <a:pPr marL="0" lvl="0" indent="0" algn="l" rtl="0">
              <a:lnSpc>
                <a:spcPct val="115000"/>
              </a:lnSpc>
              <a:spcBef>
                <a:spcPts val="0"/>
              </a:spcBef>
              <a:spcAft>
                <a:spcPts val="0"/>
              </a:spcAft>
              <a:buNone/>
            </a:pPr>
            <a:r>
              <a:rPr lang="en" sz="1500">
                <a:solidFill>
                  <a:srgbClr val="980000"/>
                </a:solidFill>
              </a:rPr>
              <a:t>xGd</a:t>
            </a:r>
            <a:r>
              <a:rPr lang="en" sz="1500"/>
              <a:t> = β</a:t>
            </a:r>
            <a:r>
              <a:rPr lang="en" sz="1500" baseline="-25000"/>
              <a:t>0</a:t>
            </a:r>
            <a:r>
              <a:rPr lang="en" sz="1500"/>
              <a:t> + β</a:t>
            </a:r>
            <a:r>
              <a:rPr lang="en" sz="1500" baseline="-25000"/>
              <a:t>1</a:t>
            </a:r>
            <a:r>
              <a:rPr lang="en" sz="1500"/>
              <a:t>*Treatment + v(Team) + α(Season) + w(Matchday) + u(i,t)</a:t>
            </a:r>
            <a:endParaRPr sz="1500"/>
          </a:p>
          <a:p>
            <a:pPr marL="0" lvl="0" indent="0" algn="l" rtl="0">
              <a:lnSpc>
                <a:spcPct val="115000"/>
              </a:lnSpc>
              <a:spcBef>
                <a:spcPts val="0"/>
              </a:spcBef>
              <a:spcAft>
                <a:spcPts val="0"/>
              </a:spcAft>
              <a:buNone/>
            </a:pPr>
            <a:r>
              <a:rPr lang="en" sz="1500"/>
              <a:t>        </a:t>
            </a:r>
            <a:r>
              <a:rPr lang="en" sz="1500">
                <a:solidFill>
                  <a:srgbClr val="980000"/>
                </a:solidFill>
              </a:rPr>
              <a:t>= β</a:t>
            </a:r>
            <a:r>
              <a:rPr lang="en" sz="1500" baseline="-25000">
                <a:solidFill>
                  <a:srgbClr val="980000"/>
                </a:solidFill>
              </a:rPr>
              <a:t>0</a:t>
            </a:r>
            <a:r>
              <a:rPr lang="en" sz="1500">
                <a:solidFill>
                  <a:srgbClr val="980000"/>
                </a:solidFill>
              </a:rPr>
              <a:t> + β</a:t>
            </a:r>
            <a:r>
              <a:rPr lang="en" sz="1500" baseline="-25000">
                <a:solidFill>
                  <a:srgbClr val="980000"/>
                </a:solidFill>
              </a:rPr>
              <a:t>1</a:t>
            </a:r>
            <a:r>
              <a:rPr lang="en" sz="1500">
                <a:solidFill>
                  <a:srgbClr val="980000"/>
                </a:solidFill>
              </a:rPr>
              <a:t>*Treatment + ΣGamma</a:t>
            </a:r>
            <a:r>
              <a:rPr lang="en" sz="1500" baseline="-25000">
                <a:solidFill>
                  <a:srgbClr val="980000"/>
                </a:solidFill>
              </a:rPr>
              <a:t>j</a:t>
            </a:r>
            <a:r>
              <a:rPr lang="en" sz="1500">
                <a:solidFill>
                  <a:srgbClr val="980000"/>
                </a:solidFill>
              </a:rPr>
              <a:t>*Team + ΣGamma</a:t>
            </a:r>
            <a:r>
              <a:rPr lang="en" sz="1500" baseline="-25000">
                <a:solidFill>
                  <a:srgbClr val="980000"/>
                </a:solidFill>
              </a:rPr>
              <a:t>k</a:t>
            </a:r>
            <a:r>
              <a:rPr lang="en" sz="1500">
                <a:solidFill>
                  <a:srgbClr val="980000"/>
                </a:solidFill>
              </a:rPr>
              <a:t>*Season + ΣGamma</a:t>
            </a:r>
            <a:r>
              <a:rPr lang="en" sz="1500" baseline="-25000">
                <a:solidFill>
                  <a:srgbClr val="980000"/>
                </a:solidFill>
              </a:rPr>
              <a:t>n</a:t>
            </a:r>
            <a:r>
              <a:rPr lang="en" sz="1500">
                <a:solidFill>
                  <a:srgbClr val="980000"/>
                </a:solidFill>
              </a:rPr>
              <a:t>*Matchday + e(i,t)</a:t>
            </a:r>
            <a:endParaRPr sz="1500">
              <a:solidFill>
                <a:srgbClr val="980000"/>
              </a:solidFill>
            </a:endParaRPr>
          </a:p>
          <a:p>
            <a:pPr marL="0" lvl="0" indent="0" algn="l" rtl="0">
              <a:lnSpc>
                <a:spcPct val="115000"/>
              </a:lnSpc>
              <a:spcBef>
                <a:spcPts val="0"/>
              </a:spcBef>
              <a:spcAft>
                <a:spcPts val="0"/>
              </a:spcAft>
              <a:buNone/>
            </a:pPr>
            <a:r>
              <a:rPr lang="en" sz="1500"/>
              <a:t>The LSDV model will assume fixed effect across different team, season and matchday.  </a:t>
            </a:r>
            <a:endParaRPr sz="1500"/>
          </a:p>
          <a:p>
            <a:pPr marL="0" lvl="0" indent="0" algn="l" rtl="0">
              <a:lnSpc>
                <a:spcPct val="115000"/>
              </a:lnSpc>
              <a:spcBef>
                <a:spcPts val="0"/>
              </a:spcBef>
              <a:spcAft>
                <a:spcPts val="0"/>
              </a:spcAft>
              <a:buNone/>
            </a:pP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f61209e04f_0_1"/>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Findings - Panel Regression</a:t>
            </a:r>
            <a:endParaRPr sz="2400" b="1"/>
          </a:p>
        </p:txBody>
      </p:sp>
      <p:sp>
        <p:nvSpPr>
          <p:cNvPr id="170" name="Google Shape;170;gf61209e04f_0_1"/>
          <p:cNvSpPr txBox="1">
            <a:spLocks noGrp="1"/>
          </p:cNvSpPr>
          <p:nvPr>
            <p:ph type="title" idx="4294967295"/>
          </p:nvPr>
        </p:nvSpPr>
        <p:spPr>
          <a:xfrm>
            <a:off x="535775" y="1169475"/>
            <a:ext cx="7783500" cy="3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t>We used two methods to calculate the coefficient of Treatment on xGd in R:</a:t>
            </a:r>
            <a:endParaRPr sz="1500"/>
          </a:p>
          <a:p>
            <a:pPr marL="457200" lvl="0" indent="-323850" algn="l" rtl="0">
              <a:spcBef>
                <a:spcPts val="0"/>
              </a:spcBef>
              <a:spcAft>
                <a:spcPts val="0"/>
              </a:spcAft>
              <a:buSzPts val="1500"/>
              <a:buChar char="●"/>
            </a:pPr>
            <a:r>
              <a:rPr lang="en" sz="1500"/>
              <a:t>lm(xGd ~ Treatment + factor(team) + factor(season) + factor(Matchday))</a:t>
            </a:r>
            <a:endParaRPr sz="1500"/>
          </a:p>
          <a:p>
            <a:pPr marL="457200" lvl="0" indent="-323850" algn="l" rtl="0">
              <a:spcBef>
                <a:spcPts val="0"/>
              </a:spcBef>
              <a:spcAft>
                <a:spcPts val="0"/>
              </a:spcAft>
              <a:buSzPts val="1500"/>
              <a:buChar char="●"/>
            </a:pPr>
            <a:r>
              <a:rPr lang="en" sz="1500"/>
              <a:t>plm(xGd~Treatment, index = c("season&amp;Matchday","team"), model="within",effect="twoways")</a:t>
            </a:r>
            <a:endParaRPr sz="1500"/>
          </a:p>
          <a:p>
            <a:pPr marL="457200" lvl="0" indent="0" algn="l" rtl="0">
              <a:spcBef>
                <a:spcPts val="0"/>
              </a:spcBef>
              <a:spcAft>
                <a:spcPts val="0"/>
              </a:spcAft>
              <a:buNone/>
            </a:pPr>
            <a:endParaRPr sz="1500"/>
          </a:p>
          <a:p>
            <a:pPr marL="0" lvl="0" indent="0" algn="l" rtl="0">
              <a:spcBef>
                <a:spcPts val="0"/>
              </a:spcBef>
              <a:spcAft>
                <a:spcPts val="0"/>
              </a:spcAft>
              <a:buNone/>
            </a:pPr>
            <a:r>
              <a:rPr lang="en" sz="1500"/>
              <a:t>The two methods gave us similar results.  The </a:t>
            </a:r>
            <a:r>
              <a:rPr lang="en" sz="1500">
                <a:solidFill>
                  <a:srgbClr val="980000"/>
                </a:solidFill>
              </a:rPr>
              <a:t>coefficient</a:t>
            </a:r>
            <a:r>
              <a:rPr lang="en" sz="1500"/>
              <a:t> (β</a:t>
            </a:r>
            <a:r>
              <a:rPr lang="en" sz="1500" baseline="-25000"/>
              <a:t>1</a:t>
            </a:r>
            <a:r>
              <a:rPr lang="en" sz="1500"/>
              <a:t>) is around </a:t>
            </a:r>
            <a:r>
              <a:rPr lang="en" sz="1500">
                <a:solidFill>
                  <a:srgbClr val="980000"/>
                </a:solidFill>
              </a:rPr>
              <a:t>-0.23</a:t>
            </a:r>
            <a:r>
              <a:rPr lang="en" sz="1500"/>
              <a:t> (with minor rounding difference), and the </a:t>
            </a:r>
            <a:r>
              <a:rPr lang="en" sz="1500">
                <a:solidFill>
                  <a:srgbClr val="980000"/>
                </a:solidFill>
              </a:rPr>
              <a:t>p-value is significantly low</a:t>
            </a:r>
            <a:r>
              <a:rPr lang="en" sz="1500"/>
              <a:t>.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The negative coefficient suggesting </a:t>
            </a:r>
            <a:r>
              <a:rPr lang="en" sz="1500">
                <a:solidFill>
                  <a:srgbClr val="980000"/>
                </a:solidFill>
              </a:rPr>
              <a:t>changing coaches would made the team perform worse</a:t>
            </a:r>
            <a:r>
              <a:rPr lang="en" sz="1500"/>
              <a:t>.  </a:t>
            </a:r>
            <a:endParaRPr sz="1500"/>
          </a:p>
          <a:p>
            <a:pPr marL="0" lvl="0" indent="0" algn="l" rtl="0">
              <a:spcBef>
                <a:spcPts val="0"/>
              </a:spcBef>
              <a:spcAft>
                <a:spcPts val="0"/>
              </a:spcAft>
              <a:buNone/>
            </a:pPr>
            <a:r>
              <a:rPr lang="en" sz="1500"/>
              <a:t>Our findings were not in line with the short term findings of most reports, but were reflected the long term results of the reports.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f7be2d5425_0_18"/>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1"/>
              <a:t>Limitations</a:t>
            </a:r>
            <a:endParaRPr sz="3600" b="1"/>
          </a:p>
          <a:p>
            <a:pPr marL="0" lvl="0" indent="0" algn="l" rtl="0">
              <a:lnSpc>
                <a:spcPct val="100000"/>
              </a:lnSpc>
              <a:spcBef>
                <a:spcPts val="1600"/>
              </a:spcBef>
              <a:spcAft>
                <a:spcPts val="1600"/>
              </a:spcAft>
              <a:buSzPts val="3000"/>
              <a:buNone/>
            </a:pPr>
            <a:endParaRPr sz="3600" b="1"/>
          </a:p>
        </p:txBody>
      </p:sp>
      <p:sp>
        <p:nvSpPr>
          <p:cNvPr id="176" name="Google Shape;176;gf7be2d5425_0_18"/>
          <p:cNvSpPr txBox="1">
            <a:spLocks noGrp="1"/>
          </p:cNvSpPr>
          <p:nvPr>
            <p:ph type="title" idx="4294967295"/>
          </p:nvPr>
        </p:nvSpPr>
        <p:spPr>
          <a:xfrm>
            <a:off x="473100" y="1256625"/>
            <a:ext cx="81978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Some limitations to our analysis was that there are probable confounding variables that were not measured within our data. We only had data on goal difference between teams before and after coach changes. If we had looked at other statistics (for example opponent performance, player health,  etc.), we would have been able to depict a clearer picture.</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Moreover, we only looked at the european soccer league and did not include other sports or leagues in our analysis.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f6f02fc167_4_31"/>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1"/>
              <a:t>Conclusion</a:t>
            </a:r>
            <a:endParaRPr sz="3600" b="1"/>
          </a:p>
          <a:p>
            <a:pPr marL="0" lvl="0" indent="0" algn="l" rtl="0">
              <a:lnSpc>
                <a:spcPct val="100000"/>
              </a:lnSpc>
              <a:spcBef>
                <a:spcPts val="1600"/>
              </a:spcBef>
              <a:spcAft>
                <a:spcPts val="1600"/>
              </a:spcAft>
              <a:buSzPts val="3000"/>
              <a:buNone/>
            </a:pPr>
            <a:endParaRPr sz="3600" b="1"/>
          </a:p>
        </p:txBody>
      </p:sp>
      <p:sp>
        <p:nvSpPr>
          <p:cNvPr id="182" name="Google Shape;182;gf6f02fc167_4_31"/>
          <p:cNvSpPr txBox="1">
            <a:spLocks noGrp="1"/>
          </p:cNvSpPr>
          <p:nvPr>
            <p:ph type="title" idx="4294967295"/>
          </p:nvPr>
        </p:nvSpPr>
        <p:spPr>
          <a:xfrm>
            <a:off x="473100" y="1256625"/>
            <a:ext cx="81978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A Simple Pooled OLS regression seems to support our Hypothesis that there is a positive change in xGd after a coaching change. However, this fails to account for confounding variables. Using a Panel Regression, we can observe the impact of a coaching change on team performance more accurately.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According to our data,</a:t>
            </a:r>
            <a:r>
              <a:rPr lang="en" sz="1500" b="1">
                <a:solidFill>
                  <a:srgbClr val="980000"/>
                </a:solidFill>
                <a:latin typeface="Calibri"/>
                <a:ea typeface="Calibri"/>
                <a:cs typeface="Calibri"/>
                <a:sym typeface="Calibri"/>
              </a:rPr>
              <a:t> </a:t>
            </a:r>
            <a:r>
              <a:rPr lang="en" sz="1500" b="1">
                <a:solidFill>
                  <a:srgbClr val="980000"/>
                </a:solidFill>
              </a:rPr>
              <a:t>a midseason coaching change would adversely affect team performance</a:t>
            </a:r>
            <a:r>
              <a:rPr lang="en" sz="1500"/>
              <a:t>. At a 99.99% confidence level, there is insufficient evidence to warrant rejection of the null hypothesis.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Given the data we collected, this is the best observation possible. In order to further explore the causal relationship between mid season coaching changes and subsequent team performance, more extensive data could be beneficial.</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gf6f02fc167_4_11" descr="xG, or Expected Goals, is the current metric of choice for the football stats community and has gained some wider traction with its appearance on the BBC’s Match of the Day, as well as plenty of comment from pundits and analysts who feel it’s either ruined or solved football. Here we explain what it all means.&#10;&#10;Subscribe to Tifo Football at http://bit.ly/TifoSubscribe and follow Tifo Football elsewhere:&#10;&#10;Website: http://tifofootball.com&#10;Twitter: https://twitter.com/TifoFootball_&#10;Facebook: http://facebook.com/TifoFootball&#10;Instagram: http://instagram.com/TifoFootball_&#10;&#10;Podcasts | iTunes&#10;Tifo Football Podcast: http://bit.ly/TifoFootPod&#10;This Football Life: http://bit.ly/ThisFootLife&#10;&#10;Podcasts | SoundCloud&#10;Tifo Football Podcast: https://soundcloud.com/tifo-football-podcast&#10;This Football Life: https://soundcloud.com/thisfootballlife&#10;&#10;Produced by Tifo Studios: Taking an illustrated look into the beautiful game." title="What is xG? | By The Numbers">
            <a:hlinkClick r:id="rId3"/>
          </p:cNvPr>
          <p:cNvPicPr preferRelativeResize="0"/>
          <p:nvPr/>
        </p:nvPicPr>
        <p:blipFill>
          <a:blip r:embed="rId4">
            <a:alphaModFix/>
          </a:blip>
          <a:stretch>
            <a:fillRect/>
          </a:stretch>
        </p:blipFill>
        <p:spPr>
          <a:xfrm>
            <a:off x="2146675" y="1267350"/>
            <a:ext cx="4572000" cy="3429000"/>
          </a:xfrm>
          <a:prstGeom prst="rect">
            <a:avLst/>
          </a:prstGeom>
          <a:noFill/>
          <a:ln>
            <a:noFill/>
          </a:ln>
        </p:spPr>
      </p:pic>
      <p:sp>
        <p:nvSpPr>
          <p:cNvPr id="188" name="Google Shape;188;gf6f02fc167_4_11"/>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Appendix: What is Expected Goals [xG]?</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idx="4294967295"/>
          </p:nvPr>
        </p:nvSpPr>
        <p:spPr>
          <a:xfrm>
            <a:off x="535775" y="331150"/>
            <a:ext cx="51972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solidFill>
                  <a:schemeClr val="dk1"/>
                </a:solidFill>
              </a:rPr>
              <a:t>Motivation</a:t>
            </a:r>
            <a:endParaRPr sz="2400" b="1"/>
          </a:p>
        </p:txBody>
      </p:sp>
      <p:sp>
        <p:nvSpPr>
          <p:cNvPr id="92" name="Google Shape;92;p2"/>
          <p:cNvSpPr txBox="1">
            <a:spLocks noGrp="1"/>
          </p:cNvSpPr>
          <p:nvPr>
            <p:ph type="title" idx="4294967295"/>
          </p:nvPr>
        </p:nvSpPr>
        <p:spPr>
          <a:xfrm>
            <a:off x="535775" y="1353575"/>
            <a:ext cx="75303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500" b="1">
                <a:solidFill>
                  <a:srgbClr val="980000"/>
                </a:solidFill>
                <a:latin typeface="Calibri"/>
                <a:ea typeface="Calibri"/>
                <a:cs typeface="Calibri"/>
                <a:sym typeface="Calibri"/>
              </a:rPr>
              <a:t>Firing the manager in a poorly performing business unit</a:t>
            </a:r>
            <a:r>
              <a:rPr lang="en" sz="1500" b="1">
                <a:latin typeface="Calibri"/>
                <a:ea typeface="Calibri"/>
                <a:cs typeface="Calibri"/>
                <a:sym typeface="Calibri"/>
              </a:rPr>
              <a:t> </a:t>
            </a:r>
            <a:r>
              <a:rPr lang="en" sz="1500" b="0">
                <a:latin typeface="Calibri"/>
                <a:ea typeface="Calibri"/>
                <a:cs typeface="Calibri"/>
                <a:sym typeface="Calibri"/>
              </a:rPr>
              <a:t>is a drastic measure employed by firms. However, </a:t>
            </a:r>
            <a:r>
              <a:rPr lang="en" sz="1500" b="1">
                <a:solidFill>
                  <a:srgbClr val="980000"/>
                </a:solidFill>
                <a:latin typeface="Calibri"/>
                <a:ea typeface="Calibri"/>
                <a:cs typeface="Calibri"/>
                <a:sym typeface="Calibri"/>
              </a:rPr>
              <a:t>data and causal analysis of 'within-firm dynamics' are scarce</a:t>
            </a:r>
            <a:r>
              <a:rPr lang="en" sz="1500" b="0">
                <a:latin typeface="Calibri"/>
                <a:ea typeface="Calibri"/>
                <a:cs typeface="Calibri"/>
                <a:sym typeface="Calibri"/>
              </a:rPr>
              <a:t>. This makes the value of firing a manager challenging to assess. </a:t>
            </a:r>
            <a:endParaRPr sz="1500" b="0">
              <a:latin typeface="Calibri"/>
              <a:ea typeface="Calibri"/>
              <a:cs typeface="Calibri"/>
              <a:sym typeface="Calibri"/>
            </a:endParaRPr>
          </a:p>
          <a:p>
            <a:pPr marL="0" lvl="0" indent="0" algn="l" rtl="0">
              <a:lnSpc>
                <a:spcPct val="115000"/>
              </a:lnSpc>
              <a:spcBef>
                <a:spcPts val="0"/>
              </a:spcBef>
              <a:spcAft>
                <a:spcPts val="0"/>
              </a:spcAft>
              <a:buClr>
                <a:schemeClr val="dk2"/>
              </a:buClr>
              <a:buSzPts val="1100"/>
              <a:buFont typeface="Arial"/>
              <a:buNone/>
            </a:pPr>
            <a:endParaRPr sz="1500" b="0">
              <a:latin typeface="Calibri"/>
              <a:ea typeface="Calibri"/>
              <a:cs typeface="Calibri"/>
              <a:sym typeface="Calibri"/>
            </a:endParaRPr>
          </a:p>
          <a:p>
            <a:pPr marL="0" lvl="0" indent="0" algn="l" rtl="0">
              <a:lnSpc>
                <a:spcPct val="115000"/>
              </a:lnSpc>
              <a:spcBef>
                <a:spcPts val="0"/>
              </a:spcBef>
              <a:spcAft>
                <a:spcPts val="0"/>
              </a:spcAft>
              <a:buClr>
                <a:schemeClr val="dk2"/>
              </a:buClr>
              <a:buSzPts val="1100"/>
              <a:buFont typeface="Arial"/>
              <a:buNone/>
            </a:pPr>
            <a:r>
              <a:rPr lang="en" sz="1500" b="0">
                <a:latin typeface="Calibri"/>
                <a:ea typeface="Calibri"/>
                <a:cs typeface="Calibri"/>
                <a:sym typeface="Calibri"/>
              </a:rPr>
              <a:t>Data on sports offer a unique opportunity to study this phenomenon because the firing of a coach is usually well-publicized and common practice.</a:t>
            </a:r>
            <a:r>
              <a:rPr lang="en" sz="1500" b="1">
                <a:latin typeface="Calibri"/>
                <a:ea typeface="Calibri"/>
                <a:cs typeface="Calibri"/>
                <a:sym typeface="Calibri"/>
              </a:rPr>
              <a:t> </a:t>
            </a:r>
            <a:r>
              <a:rPr lang="en" sz="1500" b="1">
                <a:solidFill>
                  <a:srgbClr val="980000"/>
                </a:solidFill>
                <a:latin typeface="Calibri"/>
                <a:ea typeface="Calibri"/>
                <a:cs typeface="Calibri"/>
                <a:sym typeface="Calibri"/>
              </a:rPr>
              <a:t>Using data on soccer, we can evaluate the effect of the firing of a coach midseason on team performance</a:t>
            </a:r>
            <a:r>
              <a:rPr lang="en" sz="1500" b="0">
                <a:solidFill>
                  <a:srgbClr val="980000"/>
                </a:solidFill>
                <a:latin typeface="Calibri"/>
                <a:ea typeface="Calibri"/>
                <a:cs typeface="Calibri"/>
                <a:sym typeface="Calibri"/>
              </a:rPr>
              <a:t>. </a:t>
            </a:r>
            <a:r>
              <a:rPr lang="en" sz="1500" b="0">
                <a:latin typeface="Calibri"/>
                <a:ea typeface="Calibri"/>
                <a:cs typeface="Calibri"/>
                <a:sym typeface="Calibri"/>
              </a:rPr>
              <a:t>As teams typically do not face the same opponents repeatedly before and after a coach is fired, the issue of sample selectivity is nullified.</a:t>
            </a:r>
            <a:endParaRPr sz="1500" b="0">
              <a:latin typeface="Calibri"/>
              <a:ea typeface="Calibri"/>
              <a:cs typeface="Calibri"/>
              <a:sym typeface="Calibri"/>
            </a:endParaRPr>
          </a:p>
          <a:p>
            <a:pPr marL="0" lvl="0" indent="0" algn="l" rtl="0">
              <a:lnSpc>
                <a:spcPct val="115000"/>
              </a:lnSpc>
              <a:spcBef>
                <a:spcPts val="0"/>
              </a:spcBef>
              <a:spcAft>
                <a:spcPts val="1600"/>
              </a:spcAft>
              <a:buSzPts val="3000"/>
              <a:buNone/>
            </a:pPr>
            <a:endParaRPr sz="1500" b="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f6f02fc167_4_0"/>
          <p:cNvSpPr txBox="1">
            <a:spLocks noGrp="1"/>
          </p:cNvSpPr>
          <p:nvPr>
            <p:ph type="title" idx="4294967295"/>
          </p:nvPr>
        </p:nvSpPr>
        <p:spPr>
          <a:xfrm>
            <a:off x="535775" y="1251550"/>
            <a:ext cx="80994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t>According to a </a:t>
            </a:r>
            <a:r>
              <a:rPr lang="en" sz="1500" u="sng">
                <a:hlinkClick r:id="rId3"/>
              </a:rPr>
              <a:t>paper published in 1995</a:t>
            </a:r>
            <a:r>
              <a:rPr lang="en" sz="1500"/>
              <a:t>, it was found that NBA, MLB, NFL &amp; NHL teams that performed relatively poorly (losing more games than they won) had an improved team performance after coach replacement. </a:t>
            </a:r>
            <a:r>
              <a:rPr lang="en" sz="1500" b="1">
                <a:solidFill>
                  <a:srgbClr val="980000"/>
                </a:solidFill>
              </a:rPr>
              <a:t>The performances were significantly better after the coach change (P&lt;0.001)</a:t>
            </a:r>
            <a:r>
              <a:rPr lang="en" sz="1500">
                <a:solidFill>
                  <a:srgbClr val="980000"/>
                </a:solidFill>
              </a:rPr>
              <a:t>.</a:t>
            </a:r>
            <a:endParaRPr sz="1500" b="1">
              <a:solidFill>
                <a:srgbClr val="980000"/>
              </a:solidFill>
            </a:endParaRPr>
          </a:p>
          <a:p>
            <a:pPr marL="0" lvl="0" indent="0" algn="l" rtl="0">
              <a:lnSpc>
                <a:spcPct val="115000"/>
              </a:lnSpc>
              <a:spcBef>
                <a:spcPts val="0"/>
              </a:spcBef>
              <a:spcAft>
                <a:spcPts val="0"/>
              </a:spcAft>
              <a:buNone/>
            </a:pPr>
            <a:endParaRPr sz="1500" b="1"/>
          </a:p>
          <a:p>
            <a:pPr marL="0" lvl="0" indent="0" algn="l" rtl="0">
              <a:lnSpc>
                <a:spcPct val="115000"/>
              </a:lnSpc>
              <a:spcBef>
                <a:spcPts val="0"/>
              </a:spcBef>
              <a:spcAft>
                <a:spcPts val="0"/>
              </a:spcAft>
              <a:buNone/>
            </a:pPr>
            <a:r>
              <a:rPr lang="en" sz="1500"/>
              <a:t>In July 2011, </a:t>
            </a:r>
            <a:r>
              <a:rPr lang="en" sz="1500" u="sng">
                <a:hlinkClick r:id="rId4"/>
              </a:rPr>
              <a:t>Carlos Lagos Penas conducted a similar study</a:t>
            </a:r>
            <a:r>
              <a:rPr lang="en" sz="1500"/>
              <a:t> for the Spanish Soccer League for seasons 1997-1998 to 2006-2007. To conduct his tests, he used two regression models. </a:t>
            </a:r>
            <a:r>
              <a:rPr lang="en" sz="1500" b="1">
                <a:solidFill>
                  <a:srgbClr val="980000"/>
                </a:solidFill>
              </a:rPr>
              <a:t>In the short term, the performance of the team improved by 20% at 99% level confidence</a:t>
            </a:r>
            <a:r>
              <a:rPr lang="en" sz="1500">
                <a:solidFill>
                  <a:srgbClr val="980000"/>
                </a:solidFill>
              </a:rPr>
              <a:t>. </a:t>
            </a:r>
            <a:r>
              <a:rPr lang="en" sz="1500"/>
              <a:t>In the long term, the every day team performance worsened  by 1.21%.  </a:t>
            </a:r>
            <a:endParaRPr sz="1500"/>
          </a:p>
          <a:p>
            <a:pPr marL="0" lvl="0" indent="0" algn="l" rtl="0">
              <a:lnSpc>
                <a:spcPct val="115000"/>
              </a:lnSpc>
              <a:spcBef>
                <a:spcPts val="1600"/>
              </a:spcBef>
              <a:spcAft>
                <a:spcPts val="0"/>
              </a:spcAft>
              <a:buNone/>
            </a:pPr>
            <a:r>
              <a:rPr lang="en" sz="1500">
                <a:highlight>
                  <a:srgbClr val="FFFFFF"/>
                </a:highlight>
              </a:rPr>
              <a:t>According to the analysis by a </a:t>
            </a:r>
            <a:r>
              <a:rPr lang="en" sz="1500" u="sng">
                <a:highlight>
                  <a:srgbClr val="FFFFFF"/>
                </a:highlight>
                <a:hlinkClick r:id="rId5"/>
              </a:rPr>
              <a:t>study about professional soccer</a:t>
            </a:r>
            <a:r>
              <a:rPr lang="en" sz="1500">
                <a:highlight>
                  <a:srgbClr val="FFFFFF"/>
                </a:highlight>
              </a:rPr>
              <a:t>, </a:t>
            </a:r>
            <a:r>
              <a:rPr lang="en" sz="1500">
                <a:solidFill>
                  <a:srgbClr val="980000"/>
                </a:solidFill>
                <a:highlight>
                  <a:srgbClr val="FFFFFF"/>
                </a:highlight>
              </a:rPr>
              <a:t>t</a:t>
            </a:r>
            <a:r>
              <a:rPr lang="en" sz="1500" b="1">
                <a:solidFill>
                  <a:srgbClr val="980000"/>
                </a:solidFill>
                <a:highlight>
                  <a:srgbClr val="FFFFFF"/>
                </a:highlight>
              </a:rPr>
              <a:t>he goal difference for teams before and after the coach change significantly improved</a:t>
            </a:r>
            <a:r>
              <a:rPr lang="en" sz="1500">
                <a:highlight>
                  <a:srgbClr val="FFFFFF"/>
                </a:highlight>
              </a:rPr>
              <a:t> from xGd = −0.5 to xGd = −0.25 [For detailed explanation on expected goal differential (xGd), please refer to the Appendix]. </a:t>
            </a:r>
            <a:endParaRPr sz="1500" b="1"/>
          </a:p>
        </p:txBody>
      </p:sp>
      <p:sp>
        <p:nvSpPr>
          <p:cNvPr id="98" name="Google Shape;98;gf6f02fc167_4_0"/>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Literatures - Previous Reports</a:t>
            </a: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f6f02fc167_4_6"/>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Our Approach at a Glance</a:t>
            </a:r>
            <a:endParaRPr sz="2400" b="1"/>
          </a:p>
        </p:txBody>
      </p:sp>
      <p:sp>
        <p:nvSpPr>
          <p:cNvPr id="104" name="Google Shape;104;gf6f02fc167_4_6"/>
          <p:cNvSpPr txBox="1">
            <a:spLocks noGrp="1"/>
          </p:cNvSpPr>
          <p:nvPr>
            <p:ph type="title" idx="4294967295"/>
          </p:nvPr>
        </p:nvSpPr>
        <p:spPr>
          <a:xfrm>
            <a:off x="535775" y="1353575"/>
            <a:ext cx="75303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980000"/>
                </a:solidFill>
              </a:rPr>
              <a:t>For our data,</a:t>
            </a:r>
            <a:r>
              <a:rPr lang="en" sz="1500"/>
              <a:t> we considered </a:t>
            </a:r>
            <a:r>
              <a:rPr lang="en" sz="1500" b="1">
                <a:solidFill>
                  <a:srgbClr val="980000"/>
                </a:solidFill>
              </a:rPr>
              <a:t>5 Major European Soccer Leagues</a:t>
            </a:r>
            <a:r>
              <a:rPr lang="en" sz="1500"/>
              <a:t>, namely, La Liga (Spain), EPL (England), Bundesliga (Germany), Serie A (Italy), and Ligue 1(France). We collected data for matches in these leagues for years </a:t>
            </a:r>
            <a:r>
              <a:rPr lang="en" sz="1500" b="1">
                <a:solidFill>
                  <a:srgbClr val="980000"/>
                </a:solidFill>
              </a:rPr>
              <a:t>2014 to 2020</a:t>
            </a:r>
            <a:r>
              <a:rPr lang="en" sz="1500"/>
              <a:t>.</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We conducted a </a:t>
            </a:r>
            <a:r>
              <a:rPr lang="en" sz="1500" b="1">
                <a:solidFill>
                  <a:srgbClr val="980000"/>
                </a:solidFill>
              </a:rPr>
              <a:t>Simple Pooled OLS</a:t>
            </a:r>
            <a:r>
              <a:rPr lang="en" sz="1500"/>
              <a:t> and a </a:t>
            </a:r>
            <a:r>
              <a:rPr lang="en" sz="1500" b="1">
                <a:solidFill>
                  <a:srgbClr val="980000"/>
                </a:solidFill>
              </a:rPr>
              <a:t>Panel Model</a:t>
            </a:r>
            <a:r>
              <a:rPr lang="en" sz="1500">
                <a:solidFill>
                  <a:srgbClr val="980000"/>
                </a:solidFill>
              </a:rPr>
              <a:t> </a:t>
            </a:r>
            <a:r>
              <a:rPr lang="en" sz="1500"/>
              <a:t>for our analysis.</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r>
              <a:rPr lang="en" sz="1500"/>
              <a:t>For our analysis, we looked at </a:t>
            </a:r>
            <a:r>
              <a:rPr lang="en" sz="1500" b="1">
                <a:solidFill>
                  <a:srgbClr val="980000"/>
                </a:solidFill>
              </a:rPr>
              <a:t>the expected goal difference (xGd) between the teams and their opponents before and after the coach change</a:t>
            </a:r>
            <a:r>
              <a:rPr lang="en" sz="1500"/>
              <a: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f6f02fc167_4_21"/>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1"/>
              <a:t>Data - Data Source</a:t>
            </a:r>
            <a:endParaRPr sz="3600" b="1"/>
          </a:p>
          <a:p>
            <a:pPr marL="0" lvl="0" indent="0" algn="l" rtl="0">
              <a:lnSpc>
                <a:spcPct val="100000"/>
              </a:lnSpc>
              <a:spcBef>
                <a:spcPts val="1600"/>
              </a:spcBef>
              <a:spcAft>
                <a:spcPts val="1600"/>
              </a:spcAft>
              <a:buSzPts val="3000"/>
              <a:buNone/>
            </a:pPr>
            <a:endParaRPr sz="3600" b="1"/>
          </a:p>
        </p:txBody>
      </p:sp>
      <p:sp>
        <p:nvSpPr>
          <p:cNvPr id="110" name="Google Shape;110;gf6f02fc167_4_21"/>
          <p:cNvSpPr txBox="1">
            <a:spLocks noGrp="1"/>
          </p:cNvSpPr>
          <p:nvPr>
            <p:ph type="title" idx="4294967295"/>
          </p:nvPr>
        </p:nvSpPr>
        <p:spPr>
          <a:xfrm>
            <a:off x="535775" y="1017075"/>
            <a:ext cx="7783500" cy="335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latin typeface="Calibri"/>
                <a:ea typeface="Calibri"/>
                <a:cs typeface="Calibri"/>
                <a:sym typeface="Calibri"/>
              </a:rPr>
              <a:t>Data set 1 </a:t>
            </a:r>
            <a:endParaRPr sz="1500" b="1">
              <a:latin typeface="Calibri"/>
              <a:ea typeface="Calibri"/>
              <a:cs typeface="Calibri"/>
              <a:sym typeface="Calibri"/>
            </a:endParaRPr>
          </a:p>
          <a:p>
            <a:pPr marL="0" lvl="0" indent="0" algn="l" rtl="0">
              <a:lnSpc>
                <a:spcPct val="115000"/>
              </a:lnSpc>
              <a:spcBef>
                <a:spcPts val="0"/>
              </a:spcBef>
              <a:spcAft>
                <a:spcPts val="0"/>
              </a:spcAft>
              <a:buNone/>
            </a:pPr>
            <a:r>
              <a:rPr lang="en" sz="1500" u="sng">
                <a:latin typeface="Calibri"/>
                <a:ea typeface="Calibri"/>
                <a:cs typeface="Calibri"/>
                <a:sym typeface="Calibri"/>
                <a:hlinkClick r:id="rId3"/>
              </a:rPr>
              <a:t>Taken from kaggle, created by understat. </a:t>
            </a:r>
            <a:endParaRPr sz="1500">
              <a:latin typeface="Calibri"/>
              <a:ea typeface="Calibri"/>
              <a:cs typeface="Calibri"/>
              <a:sym typeface="Calibri"/>
            </a:endParaRPr>
          </a:p>
          <a:p>
            <a:pPr marL="0" lvl="0" indent="0" algn="l" rtl="0">
              <a:lnSpc>
                <a:spcPct val="115000"/>
              </a:lnSpc>
              <a:spcBef>
                <a:spcPts val="0"/>
              </a:spcBef>
              <a:spcAft>
                <a:spcPts val="0"/>
              </a:spcAft>
              <a:buNone/>
            </a:pPr>
            <a:r>
              <a:rPr lang="en" sz="1500">
                <a:latin typeface="Calibri"/>
                <a:ea typeface="Calibri"/>
                <a:cs typeface="Calibri"/>
                <a:sym typeface="Calibri"/>
              </a:rPr>
              <a:t>It contains Xg and xGA  (using OPTA’s model) on a per-game basis for every team in Europe’s top 5 leagues (English Premier League, Spanish La Liga, German Bundesliga, Italian Serie A, and French Ligue 1), spanning from 2014 to 2020. We will be analysing the </a:t>
            </a:r>
            <a:r>
              <a:rPr lang="en" sz="1500" b="1">
                <a:solidFill>
                  <a:srgbClr val="980000"/>
                </a:solidFill>
                <a:latin typeface="Calibri"/>
                <a:ea typeface="Calibri"/>
                <a:cs typeface="Calibri"/>
                <a:sym typeface="Calibri"/>
              </a:rPr>
              <a:t>club names, xG (expected goal of analysed team) and the xGA (expected goal of opponent team)</a:t>
            </a:r>
            <a:r>
              <a:rPr lang="en" sz="1500">
                <a:latin typeface="Calibri"/>
                <a:ea typeface="Calibri"/>
                <a:cs typeface="Calibri"/>
                <a:sym typeface="Calibri"/>
              </a:rPr>
              <a:t>.</a:t>
            </a:r>
            <a:endParaRPr sz="1500">
              <a:latin typeface="Calibri"/>
              <a:ea typeface="Calibri"/>
              <a:cs typeface="Calibri"/>
              <a:sym typeface="Calibri"/>
            </a:endParaRPr>
          </a:p>
          <a:p>
            <a:pPr marL="0" lvl="0" indent="0" algn="l" rtl="0">
              <a:lnSpc>
                <a:spcPct val="115000"/>
              </a:lnSpc>
              <a:spcBef>
                <a:spcPts val="0"/>
              </a:spcBef>
              <a:spcAft>
                <a:spcPts val="0"/>
              </a:spcAft>
              <a:buNone/>
            </a:pPr>
            <a:endParaRPr sz="1500">
              <a:latin typeface="Calibri"/>
              <a:ea typeface="Calibri"/>
              <a:cs typeface="Calibri"/>
              <a:sym typeface="Calibri"/>
            </a:endParaRPr>
          </a:p>
          <a:p>
            <a:pPr marL="0" lvl="0" indent="0" algn="l" rtl="0">
              <a:lnSpc>
                <a:spcPct val="115000"/>
              </a:lnSpc>
              <a:spcBef>
                <a:spcPts val="0"/>
              </a:spcBef>
              <a:spcAft>
                <a:spcPts val="0"/>
              </a:spcAft>
              <a:buNone/>
            </a:pPr>
            <a:endParaRPr sz="1500">
              <a:latin typeface="Calibri"/>
              <a:ea typeface="Calibri"/>
              <a:cs typeface="Calibri"/>
              <a:sym typeface="Calibri"/>
            </a:endParaRPr>
          </a:p>
          <a:p>
            <a:pPr marL="0" lvl="0" indent="0" algn="l" rtl="0">
              <a:lnSpc>
                <a:spcPct val="115000"/>
              </a:lnSpc>
              <a:spcBef>
                <a:spcPts val="0"/>
              </a:spcBef>
              <a:spcAft>
                <a:spcPts val="0"/>
              </a:spcAft>
              <a:buNone/>
            </a:pPr>
            <a:r>
              <a:rPr lang="en" sz="1500" b="1">
                <a:latin typeface="Calibri"/>
                <a:ea typeface="Calibri"/>
                <a:cs typeface="Calibri"/>
                <a:sym typeface="Calibri"/>
              </a:rPr>
              <a:t>Data set 2 </a:t>
            </a:r>
            <a:endParaRPr sz="1500" b="1">
              <a:latin typeface="Calibri"/>
              <a:ea typeface="Calibri"/>
              <a:cs typeface="Calibri"/>
              <a:sym typeface="Calibri"/>
            </a:endParaRPr>
          </a:p>
          <a:p>
            <a:pPr marL="0" lvl="0" indent="0" algn="l" rtl="0">
              <a:lnSpc>
                <a:spcPct val="115000"/>
              </a:lnSpc>
              <a:spcBef>
                <a:spcPts val="0"/>
              </a:spcBef>
              <a:spcAft>
                <a:spcPts val="0"/>
              </a:spcAft>
              <a:buNone/>
            </a:pPr>
            <a:r>
              <a:rPr lang="en" sz="1500">
                <a:latin typeface="Calibri"/>
                <a:ea typeface="Calibri"/>
                <a:cs typeface="Calibri"/>
                <a:sym typeface="Calibri"/>
              </a:rPr>
              <a:t>Web scraped data for 2014 to 2020 from </a:t>
            </a:r>
            <a:r>
              <a:rPr lang="en" sz="1500" u="sng">
                <a:latin typeface="Calibri"/>
                <a:ea typeface="Calibri"/>
                <a:cs typeface="Calibri"/>
                <a:sym typeface="Calibri"/>
                <a:hlinkClick r:id="rId4"/>
              </a:rPr>
              <a:t>Transfermarkt</a:t>
            </a:r>
            <a:r>
              <a:rPr lang="en" sz="1500">
                <a:latin typeface="Calibri"/>
                <a:ea typeface="Calibri"/>
                <a:cs typeface="Calibri"/>
                <a:sym typeface="Calibri"/>
              </a:rPr>
              <a:t>.</a:t>
            </a:r>
            <a:endParaRPr sz="1500">
              <a:latin typeface="Calibri"/>
              <a:ea typeface="Calibri"/>
              <a:cs typeface="Calibri"/>
              <a:sym typeface="Calibri"/>
            </a:endParaRPr>
          </a:p>
          <a:p>
            <a:pPr marL="0" lvl="0" indent="0" algn="l" rtl="0">
              <a:lnSpc>
                <a:spcPct val="115000"/>
              </a:lnSpc>
              <a:spcBef>
                <a:spcPts val="0"/>
              </a:spcBef>
              <a:spcAft>
                <a:spcPts val="0"/>
              </a:spcAft>
              <a:buNone/>
            </a:pPr>
            <a:r>
              <a:rPr lang="en" sz="1500">
                <a:latin typeface="Calibri"/>
                <a:ea typeface="Calibri"/>
                <a:cs typeface="Calibri"/>
                <a:sym typeface="Calibri"/>
              </a:rPr>
              <a:t>We manually gathered the data of different clubs and coaches from the site. </a:t>
            </a:r>
            <a:r>
              <a:rPr lang="en" sz="1500" b="1">
                <a:solidFill>
                  <a:srgbClr val="980000"/>
                </a:solidFill>
                <a:latin typeface="Calibri"/>
                <a:ea typeface="Calibri"/>
                <a:cs typeface="Calibri"/>
                <a:sym typeface="Calibri"/>
              </a:rPr>
              <a:t>Our dataset includes club name, league name, name of coach who got changed, date coach got changed, coach successor, pre-change team ranking &amp; points per game, post-change team ranking &amp; points per game, the coach tenure &amp; the rank of game in the season</a:t>
            </a:r>
            <a:r>
              <a:rPr lang="en" sz="1500">
                <a:solidFill>
                  <a:srgbClr val="980000"/>
                </a:solidFill>
                <a:latin typeface="Calibri"/>
                <a:ea typeface="Calibri"/>
                <a:cs typeface="Calibri"/>
                <a:sym typeface="Calibri"/>
              </a:rPr>
              <a:t>. </a:t>
            </a:r>
            <a:endParaRPr sz="1500">
              <a:solidFill>
                <a:srgbClr val="980000"/>
              </a:solidFill>
              <a:latin typeface="Calibri"/>
              <a:ea typeface="Calibri"/>
              <a:cs typeface="Calibri"/>
              <a:sym typeface="Calibri"/>
            </a:endParaRPr>
          </a:p>
          <a:p>
            <a:pPr marL="0" lvl="0" indent="0" algn="l" rtl="0">
              <a:lnSpc>
                <a:spcPct val="115000"/>
              </a:lnSpc>
              <a:spcBef>
                <a:spcPts val="0"/>
              </a:spcBef>
              <a:spcAft>
                <a:spcPts val="0"/>
              </a:spcAft>
              <a:buNone/>
            </a:pPr>
            <a:endParaRPr sz="1500">
              <a:latin typeface="Calibri"/>
              <a:ea typeface="Calibri"/>
              <a:cs typeface="Calibri"/>
              <a:sym typeface="Calibri"/>
            </a:endParaRPr>
          </a:p>
          <a:p>
            <a:pPr marL="0" lvl="0" indent="0" algn="l" rtl="0">
              <a:lnSpc>
                <a:spcPct val="115000"/>
              </a:lnSpc>
              <a:spcBef>
                <a:spcPts val="0"/>
              </a:spcBef>
              <a:spcAft>
                <a:spcPts val="0"/>
              </a:spcAft>
              <a:buNone/>
            </a:pPr>
            <a:endParaRPr sz="1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cb3cd1e097_0_1"/>
          <p:cNvSpPr txBox="1">
            <a:spLocks noGrp="1"/>
          </p:cNvSpPr>
          <p:nvPr>
            <p:ph type="title" idx="4294967295"/>
          </p:nvPr>
        </p:nvSpPr>
        <p:spPr>
          <a:xfrm>
            <a:off x="473100" y="1038000"/>
            <a:ext cx="81978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t>Target Variable selection</a:t>
            </a:r>
            <a:endParaRPr sz="1500" b="1"/>
          </a:p>
          <a:p>
            <a:pPr marL="0" lvl="0" indent="0" algn="l" rtl="0">
              <a:lnSpc>
                <a:spcPct val="115000"/>
              </a:lnSpc>
              <a:spcBef>
                <a:spcPts val="0"/>
              </a:spcBef>
              <a:spcAft>
                <a:spcPts val="0"/>
              </a:spcAft>
              <a:buNone/>
            </a:pPr>
            <a:r>
              <a:rPr lang="en" sz="1500"/>
              <a:t>We chose Expected Goals Differential because it </a:t>
            </a:r>
            <a:r>
              <a:rPr lang="en" sz="1500" b="1">
                <a:solidFill>
                  <a:srgbClr val="980000"/>
                </a:solidFill>
              </a:rPr>
              <a:t>serves as an objective measure of team performance and eliminates bias that may come in the form of luck or individual player ability</a:t>
            </a:r>
            <a:r>
              <a:rPr lang="en" sz="1500"/>
              <a:t> (Having a player like the three referenced in the video would make the team’s performance seem better than it actually was.)</a:t>
            </a:r>
            <a:endParaRPr sz="1500"/>
          </a:p>
          <a:p>
            <a:pPr marL="0" lvl="0" indent="0" algn="l" rtl="0">
              <a:lnSpc>
                <a:spcPct val="115000"/>
              </a:lnSpc>
              <a:spcBef>
                <a:spcPts val="0"/>
              </a:spcBef>
              <a:spcAft>
                <a:spcPts val="0"/>
              </a:spcAft>
              <a:buNone/>
            </a:pPr>
            <a:endParaRPr sz="1500" b="1"/>
          </a:p>
          <a:p>
            <a:pPr marL="0" lvl="0" indent="0" algn="l" rtl="0">
              <a:lnSpc>
                <a:spcPct val="115000"/>
              </a:lnSpc>
              <a:spcBef>
                <a:spcPts val="0"/>
              </a:spcBef>
              <a:spcAft>
                <a:spcPts val="0"/>
              </a:spcAft>
              <a:buNone/>
            </a:pPr>
            <a:r>
              <a:rPr lang="en" sz="1500" b="1"/>
              <a:t>Data Preparation</a:t>
            </a:r>
            <a:endParaRPr sz="1500" b="1"/>
          </a:p>
          <a:p>
            <a:pPr marL="0" lvl="0" indent="0" algn="l" rtl="0">
              <a:lnSpc>
                <a:spcPct val="115000"/>
              </a:lnSpc>
              <a:spcBef>
                <a:spcPts val="0"/>
              </a:spcBef>
              <a:spcAft>
                <a:spcPts val="0"/>
              </a:spcAft>
              <a:buNone/>
            </a:pPr>
            <a:r>
              <a:rPr lang="en" sz="1500"/>
              <a:t>We only considered teams to</a:t>
            </a:r>
            <a:r>
              <a:rPr lang="en" sz="1500" b="1">
                <a:solidFill>
                  <a:srgbClr val="980000"/>
                </a:solidFill>
              </a:rPr>
              <a:t> be a part of the treatment group if they changed their coach within the season</a:t>
            </a:r>
            <a:r>
              <a:rPr lang="en" sz="1500"/>
              <a:t>, rather than changing their coach at any point in time. Additionally, we set our </a:t>
            </a:r>
            <a:r>
              <a:rPr lang="en" sz="1500" b="1">
                <a:solidFill>
                  <a:srgbClr val="980000"/>
                </a:solidFill>
              </a:rPr>
              <a:t>window of measurement to be a single season</a:t>
            </a:r>
            <a:r>
              <a:rPr lang="en" sz="1500"/>
              <a:t>. This reduces error caused by organizational or personnel changes that are common during the offseason. Additionally, we </a:t>
            </a:r>
            <a:r>
              <a:rPr lang="en" sz="1500" b="1">
                <a:solidFill>
                  <a:srgbClr val="980000"/>
                </a:solidFill>
              </a:rPr>
              <a:t>filtered out coaching changes that occurred within five games of the first or final matchday</a:t>
            </a:r>
            <a:r>
              <a:rPr lang="en" sz="1500"/>
              <a:t>. This is because five games is not a large enough sample size to extract value from. </a:t>
            </a:r>
            <a:endParaRPr sz="1500"/>
          </a:p>
          <a:p>
            <a:pPr marL="0" lvl="0" indent="0" algn="l" rtl="0">
              <a:lnSpc>
                <a:spcPct val="115000"/>
              </a:lnSpc>
              <a:spcBef>
                <a:spcPts val="0"/>
              </a:spcBef>
              <a:spcAft>
                <a:spcPts val="0"/>
              </a:spcAft>
              <a:buNone/>
            </a:pPr>
            <a:endParaRPr sz="1500"/>
          </a:p>
          <a:p>
            <a:pPr marL="0" lvl="0" indent="0" algn="l" rtl="0">
              <a:lnSpc>
                <a:spcPct val="115000"/>
              </a:lnSpc>
              <a:spcBef>
                <a:spcPts val="0"/>
              </a:spcBef>
              <a:spcAft>
                <a:spcPts val="0"/>
              </a:spcAft>
              <a:buNone/>
            </a:pPr>
            <a:endParaRPr sz="1500"/>
          </a:p>
        </p:txBody>
      </p:sp>
      <p:sp>
        <p:nvSpPr>
          <p:cNvPr id="116" name="Google Shape;116;gcb3cd1e097_0_1"/>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b="1"/>
              <a:t>Data - Data Preparation</a:t>
            </a:r>
            <a:endParaRPr sz="3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f6f02fc167_4_36"/>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1"/>
              <a:t>Data - Exploratory Analysis</a:t>
            </a:r>
            <a:endParaRPr sz="3600" b="1"/>
          </a:p>
          <a:p>
            <a:pPr marL="0" lvl="0" indent="0" algn="l" rtl="0">
              <a:lnSpc>
                <a:spcPct val="100000"/>
              </a:lnSpc>
              <a:spcBef>
                <a:spcPts val="1600"/>
              </a:spcBef>
              <a:spcAft>
                <a:spcPts val="1600"/>
              </a:spcAft>
              <a:buSzPts val="3000"/>
              <a:buNone/>
            </a:pPr>
            <a:endParaRPr sz="3600" b="1"/>
          </a:p>
        </p:txBody>
      </p:sp>
      <p:pic>
        <p:nvPicPr>
          <p:cNvPr id="122" name="Google Shape;122;gf6f02fc167_4_36"/>
          <p:cNvPicPr preferRelativeResize="0"/>
          <p:nvPr/>
        </p:nvPicPr>
        <p:blipFill>
          <a:blip r:embed="rId3">
            <a:alphaModFix/>
          </a:blip>
          <a:stretch>
            <a:fillRect/>
          </a:stretch>
        </p:blipFill>
        <p:spPr>
          <a:xfrm>
            <a:off x="313475" y="1110350"/>
            <a:ext cx="3992150" cy="3447775"/>
          </a:xfrm>
          <a:prstGeom prst="rect">
            <a:avLst/>
          </a:prstGeom>
          <a:noFill/>
          <a:ln>
            <a:noFill/>
          </a:ln>
        </p:spPr>
      </p:pic>
      <p:sp>
        <p:nvSpPr>
          <p:cNvPr id="123" name="Google Shape;123;gf6f02fc167_4_36"/>
          <p:cNvSpPr txBox="1"/>
          <p:nvPr/>
        </p:nvSpPr>
        <p:spPr>
          <a:xfrm>
            <a:off x="4199950" y="1301838"/>
            <a:ext cx="4269000" cy="28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The visualisation depicts the number of coaches fired and the day they were fired on.</a:t>
            </a: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We can observe that </a:t>
            </a:r>
            <a:r>
              <a:rPr lang="en" sz="1500" b="1">
                <a:solidFill>
                  <a:srgbClr val="980000"/>
                </a:solidFill>
                <a:latin typeface="Roboto"/>
                <a:ea typeface="Roboto"/>
                <a:cs typeface="Roboto"/>
                <a:sym typeface="Roboto"/>
              </a:rPr>
              <a:t>majority of the coaches were fired after the 10th MatchDay</a:t>
            </a:r>
            <a:r>
              <a:rPr lang="en" sz="1500">
                <a:solidFill>
                  <a:schemeClr val="dk1"/>
                </a:solidFill>
                <a:latin typeface="Roboto"/>
                <a:ea typeface="Roboto"/>
                <a:cs typeface="Roboto"/>
                <a:sym typeface="Roboto"/>
              </a:rPr>
              <a:t>. There were hardly any instances of coach being fired after 32nd MatchDay. </a:t>
            </a: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Most soccer leagues have a 38 matchday season.</a:t>
            </a:r>
            <a:endParaRPr sz="15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f6f02fc167_4_44"/>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1"/>
              <a:t>Data - Exploratory Analysis</a:t>
            </a:r>
            <a:endParaRPr sz="3600" b="1"/>
          </a:p>
          <a:p>
            <a:pPr marL="0" lvl="0" indent="0" algn="l" rtl="0">
              <a:lnSpc>
                <a:spcPct val="100000"/>
              </a:lnSpc>
              <a:spcBef>
                <a:spcPts val="1600"/>
              </a:spcBef>
              <a:spcAft>
                <a:spcPts val="1600"/>
              </a:spcAft>
              <a:buSzPts val="3000"/>
              <a:buNone/>
            </a:pPr>
            <a:endParaRPr sz="3600" b="1"/>
          </a:p>
        </p:txBody>
      </p:sp>
      <p:sp>
        <p:nvSpPr>
          <p:cNvPr id="129" name="Google Shape;129;gf6f02fc167_4_44"/>
          <p:cNvSpPr txBox="1"/>
          <p:nvPr/>
        </p:nvSpPr>
        <p:spPr>
          <a:xfrm>
            <a:off x="4455450" y="1228888"/>
            <a:ext cx="4269000" cy="386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The graph displays the distribution of average expected goal differential of teams with and without coach change.</a:t>
            </a: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In the graph, 0 implies the coach is not fired and 1 implies the coach was fired. We can see that </a:t>
            </a:r>
            <a:r>
              <a:rPr lang="en" sz="1500" b="1">
                <a:solidFill>
                  <a:srgbClr val="980000"/>
                </a:solidFill>
                <a:latin typeface="Roboto"/>
                <a:ea typeface="Roboto"/>
                <a:cs typeface="Roboto"/>
                <a:sym typeface="Roboto"/>
              </a:rPr>
              <a:t>more teams without coach change had a higher goal differential than teams with coach change</a:t>
            </a:r>
            <a:r>
              <a:rPr lang="en" sz="1500">
                <a:solidFill>
                  <a:schemeClr val="dk1"/>
                </a:solidFill>
                <a:latin typeface="Roboto"/>
                <a:ea typeface="Roboto"/>
                <a:cs typeface="Roboto"/>
                <a:sym typeface="Roboto"/>
              </a:rPr>
              <a:t>, suggesting they performed better.</a:t>
            </a: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This may contain bias as the literature has defined  poor performance as a driver of a team changing its coach.</a:t>
            </a: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dk1"/>
              </a:solidFill>
              <a:latin typeface="Roboto"/>
              <a:ea typeface="Roboto"/>
              <a:cs typeface="Roboto"/>
              <a:sym typeface="Roboto"/>
            </a:endParaRPr>
          </a:p>
        </p:txBody>
      </p:sp>
      <p:pic>
        <p:nvPicPr>
          <p:cNvPr id="130" name="Google Shape;130;gf6f02fc167_4_44"/>
          <p:cNvPicPr preferRelativeResize="0"/>
          <p:nvPr/>
        </p:nvPicPr>
        <p:blipFill>
          <a:blip r:embed="rId3">
            <a:alphaModFix/>
          </a:blip>
          <a:stretch>
            <a:fillRect/>
          </a:stretch>
        </p:blipFill>
        <p:spPr>
          <a:xfrm>
            <a:off x="535775" y="1347225"/>
            <a:ext cx="3609574" cy="311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f6f02fc2c4_0_6"/>
          <p:cNvPicPr preferRelativeResize="0"/>
          <p:nvPr/>
        </p:nvPicPr>
        <p:blipFill>
          <a:blip r:embed="rId3">
            <a:alphaModFix/>
          </a:blip>
          <a:stretch>
            <a:fillRect/>
          </a:stretch>
        </p:blipFill>
        <p:spPr>
          <a:xfrm>
            <a:off x="152400" y="1195825"/>
            <a:ext cx="4140375" cy="3575774"/>
          </a:xfrm>
          <a:prstGeom prst="rect">
            <a:avLst/>
          </a:prstGeom>
          <a:noFill/>
          <a:ln>
            <a:noFill/>
          </a:ln>
        </p:spPr>
      </p:pic>
      <p:sp>
        <p:nvSpPr>
          <p:cNvPr id="136" name="Google Shape;136;gf6f02fc2c4_0_6"/>
          <p:cNvSpPr txBox="1"/>
          <p:nvPr/>
        </p:nvSpPr>
        <p:spPr>
          <a:xfrm>
            <a:off x="6320125" y="750800"/>
            <a:ext cx="246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7" name="Google Shape;137;gf6f02fc2c4_0_6"/>
          <p:cNvSpPr txBox="1"/>
          <p:nvPr/>
        </p:nvSpPr>
        <p:spPr>
          <a:xfrm>
            <a:off x="6297700" y="795625"/>
            <a:ext cx="24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8" name="Google Shape;138;gf6f02fc2c4_0_6"/>
          <p:cNvSpPr txBox="1">
            <a:spLocks noGrp="1"/>
          </p:cNvSpPr>
          <p:nvPr>
            <p:ph type="title" idx="4294967295"/>
          </p:nvPr>
        </p:nvSpPr>
        <p:spPr>
          <a:xfrm>
            <a:off x="535775" y="342350"/>
            <a:ext cx="78756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600" b="1"/>
              <a:t>Data - Exploratory Analysis</a:t>
            </a:r>
            <a:endParaRPr sz="3600" b="1"/>
          </a:p>
          <a:p>
            <a:pPr marL="0" lvl="0" indent="0" algn="l" rtl="0">
              <a:lnSpc>
                <a:spcPct val="100000"/>
              </a:lnSpc>
              <a:spcBef>
                <a:spcPts val="1600"/>
              </a:spcBef>
              <a:spcAft>
                <a:spcPts val="1600"/>
              </a:spcAft>
              <a:buSzPts val="3000"/>
              <a:buNone/>
            </a:pPr>
            <a:endParaRPr sz="3600" b="1"/>
          </a:p>
        </p:txBody>
      </p:sp>
      <p:sp>
        <p:nvSpPr>
          <p:cNvPr id="139" name="Google Shape;139;gf6f02fc2c4_0_6"/>
          <p:cNvSpPr txBox="1"/>
          <p:nvPr/>
        </p:nvSpPr>
        <p:spPr>
          <a:xfrm>
            <a:off x="4502500" y="1426888"/>
            <a:ext cx="4269000" cy="200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The scatter-plot displays the pre and post coach change ranks of the teams.</a:t>
            </a: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500">
                <a:solidFill>
                  <a:schemeClr val="dk1"/>
                </a:solidFill>
                <a:latin typeface="Roboto"/>
                <a:ea typeface="Roboto"/>
                <a:cs typeface="Roboto"/>
                <a:sym typeface="Roboto"/>
              </a:rPr>
              <a:t>We can infer that </a:t>
            </a:r>
            <a:r>
              <a:rPr lang="en" sz="1500" b="1">
                <a:solidFill>
                  <a:srgbClr val="980000"/>
                </a:solidFill>
                <a:latin typeface="Roboto"/>
                <a:ea typeface="Roboto"/>
                <a:cs typeface="Roboto"/>
                <a:sym typeface="Roboto"/>
              </a:rPr>
              <a:t>there was no observable changes in team ranks after coach dismissal based on the average trend</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5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1851</Words>
  <Application>Microsoft Macintosh PowerPoint</Application>
  <PresentationFormat>On-screen Show (16:9)</PresentationFormat>
  <Paragraphs>116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Lato</vt:lpstr>
      <vt:lpstr>Roboto</vt:lpstr>
      <vt:lpstr>Calibri</vt:lpstr>
      <vt:lpstr>Arial</vt:lpstr>
      <vt:lpstr>Geometric</vt:lpstr>
      <vt:lpstr>DOES MAKING A COACH CHANGE DURING A SEASON IMPROVE TEAM PERFORMANCE? </vt:lpstr>
      <vt:lpstr>Motivation</vt:lpstr>
      <vt:lpstr>According to a paper published in 1995, it was found that NBA, MLB, NFL &amp; NHL teams that performed relatively poorly (losing more games than they won) had an improved team performance after coach replacement. The performances were significantly better after the coach change (P&lt;0.001).  In July 2011, Carlos Lagos Penas conducted a similar study for the Spanish Soccer League for seasons 1997-1998 to 2006-2007. To conduct his tests, he used two regression models. In the short term, the performance of the team improved by 20% at 99% level confidence. In the long term, the every day team performance worsened  by 1.21%.   According to the analysis by a study about professional soccer, the goal difference for teams before and after the coach change significantly improved from xGd = −0.5 to xGd = −0.25 [For detailed explanation on expected goal differential (xGd), please refer to the Appendix]. </vt:lpstr>
      <vt:lpstr>Our Approach at a Glance</vt:lpstr>
      <vt:lpstr>Data - Data Source </vt:lpstr>
      <vt:lpstr>Target Variable selection We chose Expected Goals Differential because it serves as an objective measure of team performance and eliminates bias that may come in the form of luck or individual player ability (Having a player like the three referenced in the video would make the team’s performance seem better than it actually was.)  Data Preparation We only considered teams to be a part of the treatment group if they changed their coach within the season, rather than changing their coach at any point in time. Additionally, we set our window of measurement to be a single season. This reduces error caused by organizational or personnel changes that are common during the offseason. Additionally, we filtered out coaching changes that occurred within five games of the first or final matchday. This is because five games is not a large enough sample size to extract value from.   </vt:lpstr>
      <vt:lpstr>Data - Exploratory Analysis </vt:lpstr>
      <vt:lpstr>Data - Exploratory Analysis </vt:lpstr>
      <vt:lpstr>Data - Exploratory Analysis </vt:lpstr>
      <vt:lpstr>Causal question of interest: Our causal question of interest was to determine if changing coaches mid season improved or declined team performance.   For this analysis, we decided to look at european football teams. We picked expected goal difference (xGd) as the metric of team performance. We decided to look at the expected goal difference of selected and opponent team for before and after coach change. So if the goal difference is positive, we can conclude that the team’s performance improved after coach change. If the goal difference is negative, we can conclude that the team’s performance declined.  Expected result: Based upon our research, we expected to see a positive change in xGd after a coaching change. HA &lt;- [xGd | change = 1] - [xGd | change = 0] &gt; 0 H0 &lt;- [xGd | change = 1] - [xGd | change = 0] ≤ 0</vt:lpstr>
      <vt:lpstr>Methodology - Simple Pooled OLS</vt:lpstr>
      <vt:lpstr>Findings - Simple Pooled OLS </vt:lpstr>
      <vt:lpstr>Methodology - Panel Regression</vt:lpstr>
      <vt:lpstr>Findings - Panel Regression</vt:lpstr>
      <vt:lpstr>Limitations </vt:lpstr>
      <vt:lpstr>Conclusion </vt:lpstr>
      <vt:lpstr>Appendix: What is Expected Goals [xG]?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MAKING A COACH CHANGE DURING A SEASON IMPROVE TEAM PERFORMANCE? </dc:title>
  <cp:lastModifiedBy>Mihir Joglekar</cp:lastModifiedBy>
  <cp:revision>1</cp:revision>
  <dcterms:modified xsi:type="dcterms:W3CDTF">2022-02-01T00:51:14Z</dcterms:modified>
</cp:coreProperties>
</file>