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Lst>
  <p:sldSz cx="9144000" cy="6858000"/>
  <p:notesSz cx="6858000" cy="9144000"/>
  <p:embeddedFontLst>
    <p:embeddedFont>
      <p:font typeface="Calibri" panose="020F0502020204030204"/>
      <p:regular r:id="rId51"/>
    </p:embeddedFont>
    <p:embeddedFont>
      <p:font typeface="Arial Black" panose="020B0A04020102020204"/>
      <p:bold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000000"/>
          </p15:clr>
        </p15:guide>
        <p15:guide id="2" pos="2880"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C72D8F6-082A-4407-81CF-2B7964D25221}" styleName="Table_0">
    <a:wholeTbl>
      <a:tcTxStyle>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Style>
        <a:tcBdr/>
        <a:fill>
          <a:solidFill>
            <a:srgbClr val="CFD7E7"/>
          </a:solidFill>
        </a:fill>
      </a:tcStyle>
    </a:band1H>
    <a:band2H>
      <a:tcStyle>
        <a:tcBdr/>
      </a:tcStyle>
    </a:band2H>
    <a:band1V>
      <a:tcStyle>
        <a:tcBdr/>
        <a:fill>
          <a:solidFill>
            <a:srgbClr val="CFD7E7"/>
          </a:solidFill>
        </a:fill>
      </a:tcStyle>
    </a:band1V>
    <a:band2V>
      <a:tcStyle>
        <a:tcBdr/>
      </a:tcStyle>
    </a:band2V>
    <a:lastCol>
      <a:tcTxStyle b="on">
        <a:font>
          <a:latin typeface="Calibri"/>
          <a:ea typeface="Calibri"/>
          <a:cs typeface="Calibri"/>
        </a:font>
        <a:schemeClr val="lt1"/>
      </a:tcTxStyle>
      <a:tcStyle>
        <a:tcBdr/>
        <a:fill>
          <a:solidFill>
            <a:schemeClr val="accent1"/>
          </a:solidFill>
        </a:fill>
      </a:tcStyle>
    </a:lastCol>
    <a:firstCol>
      <a:tcTxStyle b="on">
        <a:font>
          <a:latin typeface="Calibri"/>
          <a:ea typeface="Calibri"/>
          <a:cs typeface="Calibri"/>
        </a:font>
        <a:schemeClr val="lt1"/>
      </a:tcTxStyle>
      <a:tcStyle>
        <a:tcBdr/>
        <a:fill>
          <a:solidFill>
            <a:schemeClr val="accent1"/>
          </a:solidFill>
        </a:fill>
      </a:tcStyle>
    </a:firstCol>
    <a:lastRow>
      <a:tcTxStyle b="on">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font" Target="fonts/font2.fntdata"/><Relationship Id="rId51" Type="http://schemas.openxmlformats.org/officeDocument/2006/relationships/font" Target="fonts/font1.fntdata"/><Relationship Id="rId50" Type="http://schemas.openxmlformats.org/officeDocument/2006/relationships/tableStyles" Target="tableStyles.xml"/><Relationship Id="rId5" Type="http://schemas.openxmlformats.org/officeDocument/2006/relationships/slide" Target="slides/slide2.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p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 name="Google Shape;82;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p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7" name="Google Shape;137;p10: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 name="Shape 141"/>
        <p:cNvGrpSpPr/>
        <p:nvPr/>
      </p:nvGrpSpPr>
      <p:grpSpPr>
        <a:xfrm>
          <a:off x="0" y="0"/>
          <a:ext cx="0" cy="0"/>
          <a:chOff x="0" y="0"/>
          <a:chExt cx="0" cy="0"/>
        </a:xfrm>
      </p:grpSpPr>
      <p:sp>
        <p:nvSpPr>
          <p:cNvPr id="142" name="Google Shape;142;p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3" name="Google Shape;143;p1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p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9" name="Google Shape;149;p1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p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9" name="Google Shape;159;p1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163"/>
        <p:cNvGrpSpPr/>
        <p:nvPr/>
      </p:nvGrpSpPr>
      <p:grpSpPr>
        <a:xfrm>
          <a:off x="0" y="0"/>
          <a:ext cx="0" cy="0"/>
          <a:chOff x="0" y="0"/>
          <a:chExt cx="0" cy="0"/>
        </a:xfrm>
      </p:grpSpPr>
      <p:sp>
        <p:nvSpPr>
          <p:cNvPr id="164" name="Google Shape;164;p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5" name="Google Shape;165;p1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Google Shape;170;p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1" name="Google Shape;171;p1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5" name="Shape 175"/>
        <p:cNvGrpSpPr/>
        <p:nvPr/>
      </p:nvGrpSpPr>
      <p:grpSpPr>
        <a:xfrm>
          <a:off x="0" y="0"/>
          <a:ext cx="0" cy="0"/>
          <a:chOff x="0" y="0"/>
          <a:chExt cx="0" cy="0"/>
        </a:xfrm>
      </p:grpSpPr>
      <p:sp>
        <p:nvSpPr>
          <p:cNvPr id="176" name="Google Shape;176;p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7" name="Google Shape;177;p1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 name="Shape 181"/>
        <p:cNvGrpSpPr/>
        <p:nvPr/>
      </p:nvGrpSpPr>
      <p:grpSpPr>
        <a:xfrm>
          <a:off x="0" y="0"/>
          <a:ext cx="0" cy="0"/>
          <a:chOff x="0" y="0"/>
          <a:chExt cx="0" cy="0"/>
        </a:xfrm>
      </p:grpSpPr>
      <p:sp>
        <p:nvSpPr>
          <p:cNvPr id="182" name="Google Shape;182;p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3" name="Google Shape;183;p1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8" name="Shape 188"/>
        <p:cNvGrpSpPr/>
        <p:nvPr/>
      </p:nvGrpSpPr>
      <p:grpSpPr>
        <a:xfrm>
          <a:off x="0" y="0"/>
          <a:ext cx="0" cy="0"/>
          <a:chOff x="0" y="0"/>
          <a:chExt cx="0" cy="0"/>
        </a:xfrm>
      </p:grpSpPr>
      <p:sp>
        <p:nvSpPr>
          <p:cNvPr id="189" name="Google Shape;189;p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0" name="Google Shape;190;p1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4" name="Shape 194"/>
        <p:cNvGrpSpPr/>
        <p:nvPr/>
      </p:nvGrpSpPr>
      <p:grpSpPr>
        <a:xfrm>
          <a:off x="0" y="0"/>
          <a:ext cx="0" cy="0"/>
          <a:chOff x="0" y="0"/>
          <a:chExt cx="0" cy="0"/>
        </a:xfrm>
      </p:grpSpPr>
      <p:sp>
        <p:nvSpPr>
          <p:cNvPr id="195" name="Google Shape;195;p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6" name="Google Shape;196;p1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8" name="Google Shape;88;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1" name="Shape 201"/>
        <p:cNvGrpSpPr/>
        <p:nvPr/>
      </p:nvGrpSpPr>
      <p:grpSpPr>
        <a:xfrm>
          <a:off x="0" y="0"/>
          <a:ext cx="0" cy="0"/>
          <a:chOff x="0" y="0"/>
          <a:chExt cx="0" cy="0"/>
        </a:xfrm>
      </p:grpSpPr>
      <p:sp>
        <p:nvSpPr>
          <p:cNvPr id="202" name="Google Shape;202;p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03" name="Google Shape;203;p20: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7" name="Shape 207"/>
        <p:cNvGrpSpPr/>
        <p:nvPr/>
      </p:nvGrpSpPr>
      <p:grpSpPr>
        <a:xfrm>
          <a:off x="0" y="0"/>
          <a:ext cx="0" cy="0"/>
          <a:chOff x="0" y="0"/>
          <a:chExt cx="0" cy="0"/>
        </a:xfrm>
      </p:grpSpPr>
      <p:sp>
        <p:nvSpPr>
          <p:cNvPr id="208" name="Google Shape;208;p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09" name="Google Shape;209;p2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3" name="Shape 213"/>
        <p:cNvGrpSpPr/>
        <p:nvPr/>
      </p:nvGrpSpPr>
      <p:grpSpPr>
        <a:xfrm>
          <a:off x="0" y="0"/>
          <a:ext cx="0" cy="0"/>
          <a:chOff x="0" y="0"/>
          <a:chExt cx="0" cy="0"/>
        </a:xfrm>
      </p:grpSpPr>
      <p:sp>
        <p:nvSpPr>
          <p:cNvPr id="214" name="Google Shape;214;p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5" name="Google Shape;215;p2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9" name="Shape 219"/>
        <p:cNvGrpSpPr/>
        <p:nvPr/>
      </p:nvGrpSpPr>
      <p:grpSpPr>
        <a:xfrm>
          <a:off x="0" y="0"/>
          <a:ext cx="0" cy="0"/>
          <a:chOff x="0" y="0"/>
          <a:chExt cx="0" cy="0"/>
        </a:xfrm>
      </p:grpSpPr>
      <p:sp>
        <p:nvSpPr>
          <p:cNvPr id="220" name="Google Shape;220;p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21" name="Google Shape;221;p2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6" name="Shape 226"/>
        <p:cNvGrpSpPr/>
        <p:nvPr/>
      </p:nvGrpSpPr>
      <p:grpSpPr>
        <a:xfrm>
          <a:off x="0" y="0"/>
          <a:ext cx="0" cy="0"/>
          <a:chOff x="0" y="0"/>
          <a:chExt cx="0" cy="0"/>
        </a:xfrm>
      </p:grpSpPr>
      <p:sp>
        <p:nvSpPr>
          <p:cNvPr id="227" name="Google Shape;227;p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28" name="Google Shape;228;p2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 name="Shape 232"/>
        <p:cNvGrpSpPr/>
        <p:nvPr/>
      </p:nvGrpSpPr>
      <p:grpSpPr>
        <a:xfrm>
          <a:off x="0" y="0"/>
          <a:ext cx="0" cy="0"/>
          <a:chOff x="0" y="0"/>
          <a:chExt cx="0" cy="0"/>
        </a:xfrm>
      </p:grpSpPr>
      <p:sp>
        <p:nvSpPr>
          <p:cNvPr id="233" name="Google Shape;233;p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34" name="Google Shape;234;p2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8" name="Shape 238"/>
        <p:cNvGrpSpPr/>
        <p:nvPr/>
      </p:nvGrpSpPr>
      <p:grpSpPr>
        <a:xfrm>
          <a:off x="0" y="0"/>
          <a:ext cx="0" cy="0"/>
          <a:chOff x="0" y="0"/>
          <a:chExt cx="0" cy="0"/>
        </a:xfrm>
      </p:grpSpPr>
      <p:sp>
        <p:nvSpPr>
          <p:cNvPr id="239" name="Google Shape;239;p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0" name="Google Shape;240;p2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5" name="Shape 245"/>
        <p:cNvGrpSpPr/>
        <p:nvPr/>
      </p:nvGrpSpPr>
      <p:grpSpPr>
        <a:xfrm>
          <a:off x="0" y="0"/>
          <a:ext cx="0" cy="0"/>
          <a:chOff x="0" y="0"/>
          <a:chExt cx="0" cy="0"/>
        </a:xfrm>
      </p:grpSpPr>
      <p:sp>
        <p:nvSpPr>
          <p:cNvPr id="246" name="Google Shape;246;p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7" name="Google Shape;247;p2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2" name="Shape 252"/>
        <p:cNvGrpSpPr/>
        <p:nvPr/>
      </p:nvGrpSpPr>
      <p:grpSpPr>
        <a:xfrm>
          <a:off x="0" y="0"/>
          <a:ext cx="0" cy="0"/>
          <a:chOff x="0" y="0"/>
          <a:chExt cx="0" cy="0"/>
        </a:xfrm>
      </p:grpSpPr>
      <p:sp>
        <p:nvSpPr>
          <p:cNvPr id="253" name="Google Shape;253;p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54" name="Google Shape;254;p2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8" name="Shape 258"/>
        <p:cNvGrpSpPr/>
        <p:nvPr/>
      </p:nvGrpSpPr>
      <p:grpSpPr>
        <a:xfrm>
          <a:off x="0" y="0"/>
          <a:ext cx="0" cy="0"/>
          <a:chOff x="0" y="0"/>
          <a:chExt cx="0" cy="0"/>
        </a:xfrm>
      </p:grpSpPr>
      <p:sp>
        <p:nvSpPr>
          <p:cNvPr id="259" name="Google Shape;259;p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0" name="Google Shape;260;p2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 name="Shape 92"/>
        <p:cNvGrpSpPr/>
        <p:nvPr/>
      </p:nvGrpSpPr>
      <p:grpSpPr>
        <a:xfrm>
          <a:off x="0" y="0"/>
          <a:ext cx="0" cy="0"/>
          <a:chOff x="0" y="0"/>
          <a:chExt cx="0" cy="0"/>
        </a:xfrm>
      </p:grpSpPr>
      <p:sp>
        <p:nvSpPr>
          <p:cNvPr id="93" name="Google Shape;93;p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4" name="Shape 264"/>
        <p:cNvGrpSpPr/>
        <p:nvPr/>
      </p:nvGrpSpPr>
      <p:grpSpPr>
        <a:xfrm>
          <a:off x="0" y="0"/>
          <a:ext cx="0" cy="0"/>
          <a:chOff x="0" y="0"/>
          <a:chExt cx="0" cy="0"/>
        </a:xfrm>
      </p:grpSpPr>
      <p:sp>
        <p:nvSpPr>
          <p:cNvPr id="265" name="Google Shape;265;p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6" name="Google Shape;266;p30: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0" name="Shape 270"/>
        <p:cNvGrpSpPr/>
        <p:nvPr/>
      </p:nvGrpSpPr>
      <p:grpSpPr>
        <a:xfrm>
          <a:off x="0" y="0"/>
          <a:ext cx="0" cy="0"/>
          <a:chOff x="0" y="0"/>
          <a:chExt cx="0" cy="0"/>
        </a:xfrm>
      </p:grpSpPr>
      <p:sp>
        <p:nvSpPr>
          <p:cNvPr id="271" name="Google Shape;271;p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72" name="Google Shape;272;p3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6" name="Shape 276"/>
        <p:cNvGrpSpPr/>
        <p:nvPr/>
      </p:nvGrpSpPr>
      <p:grpSpPr>
        <a:xfrm>
          <a:off x="0" y="0"/>
          <a:ext cx="0" cy="0"/>
          <a:chOff x="0" y="0"/>
          <a:chExt cx="0" cy="0"/>
        </a:xfrm>
      </p:grpSpPr>
      <p:sp>
        <p:nvSpPr>
          <p:cNvPr id="277" name="Google Shape;277;p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78" name="Google Shape;278;p3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3" name="Shape 283"/>
        <p:cNvGrpSpPr/>
        <p:nvPr/>
      </p:nvGrpSpPr>
      <p:grpSpPr>
        <a:xfrm>
          <a:off x="0" y="0"/>
          <a:ext cx="0" cy="0"/>
          <a:chOff x="0" y="0"/>
          <a:chExt cx="0" cy="0"/>
        </a:xfrm>
      </p:grpSpPr>
      <p:sp>
        <p:nvSpPr>
          <p:cNvPr id="284" name="Google Shape;284;p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85" name="Google Shape;285;p3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0" name="Shape 290"/>
        <p:cNvGrpSpPr/>
        <p:nvPr/>
      </p:nvGrpSpPr>
      <p:grpSpPr>
        <a:xfrm>
          <a:off x="0" y="0"/>
          <a:ext cx="0" cy="0"/>
          <a:chOff x="0" y="0"/>
          <a:chExt cx="0" cy="0"/>
        </a:xfrm>
      </p:grpSpPr>
      <p:sp>
        <p:nvSpPr>
          <p:cNvPr id="291" name="Google Shape;291;p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92" name="Google Shape;292;p3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7" name="Shape 297"/>
        <p:cNvGrpSpPr/>
        <p:nvPr/>
      </p:nvGrpSpPr>
      <p:grpSpPr>
        <a:xfrm>
          <a:off x="0" y="0"/>
          <a:ext cx="0" cy="0"/>
          <a:chOff x="0" y="0"/>
          <a:chExt cx="0" cy="0"/>
        </a:xfrm>
      </p:grpSpPr>
      <p:sp>
        <p:nvSpPr>
          <p:cNvPr id="298" name="Google Shape;298;p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99" name="Google Shape;299;p3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3" name="Shape 303"/>
        <p:cNvGrpSpPr/>
        <p:nvPr/>
      </p:nvGrpSpPr>
      <p:grpSpPr>
        <a:xfrm>
          <a:off x="0" y="0"/>
          <a:ext cx="0" cy="0"/>
          <a:chOff x="0" y="0"/>
          <a:chExt cx="0" cy="0"/>
        </a:xfrm>
      </p:grpSpPr>
      <p:sp>
        <p:nvSpPr>
          <p:cNvPr id="304" name="Google Shape;304;p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05" name="Google Shape;305;p3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9" name="Shape 309"/>
        <p:cNvGrpSpPr/>
        <p:nvPr/>
      </p:nvGrpSpPr>
      <p:grpSpPr>
        <a:xfrm>
          <a:off x="0" y="0"/>
          <a:ext cx="0" cy="0"/>
          <a:chOff x="0" y="0"/>
          <a:chExt cx="0" cy="0"/>
        </a:xfrm>
      </p:grpSpPr>
      <p:sp>
        <p:nvSpPr>
          <p:cNvPr id="310" name="Google Shape;310;p3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11" name="Google Shape;311;p3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5" name="Shape 315"/>
        <p:cNvGrpSpPr/>
        <p:nvPr/>
      </p:nvGrpSpPr>
      <p:grpSpPr>
        <a:xfrm>
          <a:off x="0" y="0"/>
          <a:ext cx="0" cy="0"/>
          <a:chOff x="0" y="0"/>
          <a:chExt cx="0" cy="0"/>
        </a:xfrm>
      </p:grpSpPr>
      <p:sp>
        <p:nvSpPr>
          <p:cNvPr id="316" name="Google Shape;316;p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17" name="Google Shape;317;p3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1" name="Shape 321"/>
        <p:cNvGrpSpPr/>
        <p:nvPr/>
      </p:nvGrpSpPr>
      <p:grpSpPr>
        <a:xfrm>
          <a:off x="0" y="0"/>
          <a:ext cx="0" cy="0"/>
          <a:chOff x="0" y="0"/>
          <a:chExt cx="0" cy="0"/>
        </a:xfrm>
      </p:grpSpPr>
      <p:sp>
        <p:nvSpPr>
          <p:cNvPr id="322" name="Google Shape;322;p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23" name="Google Shape;323;p3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98"/>
        <p:cNvGrpSpPr/>
        <p:nvPr/>
      </p:nvGrpSpPr>
      <p:grpSpPr>
        <a:xfrm>
          <a:off x="0" y="0"/>
          <a:ext cx="0" cy="0"/>
          <a:chOff x="0" y="0"/>
          <a:chExt cx="0" cy="0"/>
        </a:xfrm>
      </p:grpSpPr>
      <p:sp>
        <p:nvSpPr>
          <p:cNvPr id="99" name="Google Shape;99;p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0" name="Google Shape;100;p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7" name="Shape 327"/>
        <p:cNvGrpSpPr/>
        <p:nvPr/>
      </p:nvGrpSpPr>
      <p:grpSpPr>
        <a:xfrm>
          <a:off x="0" y="0"/>
          <a:ext cx="0" cy="0"/>
          <a:chOff x="0" y="0"/>
          <a:chExt cx="0" cy="0"/>
        </a:xfrm>
      </p:grpSpPr>
      <p:sp>
        <p:nvSpPr>
          <p:cNvPr id="328" name="Google Shape;328;p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29" name="Google Shape;329;p40: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3" name="Shape 333"/>
        <p:cNvGrpSpPr/>
        <p:nvPr/>
      </p:nvGrpSpPr>
      <p:grpSpPr>
        <a:xfrm>
          <a:off x="0" y="0"/>
          <a:ext cx="0" cy="0"/>
          <a:chOff x="0" y="0"/>
          <a:chExt cx="0" cy="0"/>
        </a:xfrm>
      </p:grpSpPr>
      <p:sp>
        <p:nvSpPr>
          <p:cNvPr id="334" name="Google Shape;334;p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35" name="Google Shape;335;p4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9" name="Shape 339"/>
        <p:cNvGrpSpPr/>
        <p:nvPr/>
      </p:nvGrpSpPr>
      <p:grpSpPr>
        <a:xfrm>
          <a:off x="0" y="0"/>
          <a:ext cx="0" cy="0"/>
          <a:chOff x="0" y="0"/>
          <a:chExt cx="0" cy="0"/>
        </a:xfrm>
      </p:grpSpPr>
      <p:sp>
        <p:nvSpPr>
          <p:cNvPr id="340" name="Google Shape;340;p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41" name="Google Shape;341;p4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5" name="Shape 345"/>
        <p:cNvGrpSpPr/>
        <p:nvPr/>
      </p:nvGrpSpPr>
      <p:grpSpPr>
        <a:xfrm>
          <a:off x="0" y="0"/>
          <a:ext cx="0" cy="0"/>
          <a:chOff x="0" y="0"/>
          <a:chExt cx="0" cy="0"/>
        </a:xfrm>
      </p:grpSpPr>
      <p:sp>
        <p:nvSpPr>
          <p:cNvPr id="346" name="Google Shape;346;p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47" name="Google Shape;347;p4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1" name="Shape 351"/>
        <p:cNvGrpSpPr/>
        <p:nvPr/>
      </p:nvGrpSpPr>
      <p:grpSpPr>
        <a:xfrm>
          <a:off x="0" y="0"/>
          <a:ext cx="0" cy="0"/>
          <a:chOff x="0" y="0"/>
          <a:chExt cx="0" cy="0"/>
        </a:xfrm>
      </p:grpSpPr>
      <p:sp>
        <p:nvSpPr>
          <p:cNvPr id="352" name="Google Shape;352;p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53" name="Google Shape;353;p4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p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6" name="Google Shape;106;p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p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116"/>
        <p:cNvGrpSpPr/>
        <p:nvPr/>
      </p:nvGrpSpPr>
      <p:grpSpPr>
        <a:xfrm>
          <a:off x="0" y="0"/>
          <a:ext cx="0" cy="0"/>
          <a:chOff x="0" y="0"/>
          <a:chExt cx="0" cy="0"/>
        </a:xfrm>
      </p:grpSpPr>
      <p:sp>
        <p:nvSpPr>
          <p:cNvPr id="117" name="Google Shape;117;p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8" name="Google Shape;118;p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p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4" name="Google Shape;124;p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p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0" name="Google Shape;130;p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1" name="Shape 11"/>
        <p:cNvGrpSpPr/>
        <p:nvPr/>
      </p:nvGrpSpPr>
      <p:grpSpPr>
        <a:xfrm>
          <a:off x="0" y="0"/>
          <a:ext cx="0" cy="0"/>
          <a:chOff x="0" y="0"/>
          <a:chExt cx="0" cy="0"/>
        </a:xfrm>
      </p:grpSpPr>
      <p:sp>
        <p:nvSpPr>
          <p:cNvPr id="12" name="Google Shape;12;p46"/>
          <p:cNvSpPr txBox="1"/>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46"/>
          <p:cNvSpPr txBox="1"/>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46"/>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6"/>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6"/>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68" name="Shape 68"/>
        <p:cNvGrpSpPr/>
        <p:nvPr/>
      </p:nvGrpSpPr>
      <p:grpSpPr>
        <a:xfrm>
          <a:off x="0" y="0"/>
          <a:ext cx="0" cy="0"/>
          <a:chOff x="0" y="0"/>
          <a:chExt cx="0" cy="0"/>
        </a:xfrm>
      </p:grpSpPr>
      <p:sp>
        <p:nvSpPr>
          <p:cNvPr id="69" name="Google Shape;69;p55"/>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55"/>
          <p:cNvSpPr txBox="1"/>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1" name="Google Shape;71;p55"/>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55"/>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5"/>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4" name="Shape 74"/>
        <p:cNvGrpSpPr/>
        <p:nvPr/>
      </p:nvGrpSpPr>
      <p:grpSpPr>
        <a:xfrm>
          <a:off x="0" y="0"/>
          <a:ext cx="0" cy="0"/>
          <a:chOff x="0" y="0"/>
          <a:chExt cx="0" cy="0"/>
        </a:xfrm>
      </p:grpSpPr>
      <p:sp>
        <p:nvSpPr>
          <p:cNvPr id="75" name="Google Shape;75;p56"/>
          <p:cNvSpPr txBox="1"/>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56"/>
          <p:cNvSpPr txBox="1"/>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7" name="Google Shape;77;p56"/>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6"/>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6"/>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7" name="Shape 17"/>
        <p:cNvGrpSpPr/>
        <p:nvPr/>
      </p:nvGrpSpPr>
      <p:grpSpPr>
        <a:xfrm>
          <a:off x="0" y="0"/>
          <a:ext cx="0" cy="0"/>
          <a:chOff x="0" y="0"/>
          <a:chExt cx="0" cy="0"/>
        </a:xfrm>
      </p:grpSpPr>
      <p:sp>
        <p:nvSpPr>
          <p:cNvPr id="18" name="Google Shape;18;p47"/>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7"/>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0" name="Google Shape;20;p47"/>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7"/>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7"/>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23" name="Shape 23"/>
        <p:cNvGrpSpPr/>
        <p:nvPr/>
      </p:nvGrpSpPr>
      <p:grpSpPr>
        <a:xfrm>
          <a:off x="0" y="0"/>
          <a:ext cx="0" cy="0"/>
          <a:chOff x="0" y="0"/>
          <a:chExt cx="0" cy="0"/>
        </a:xfrm>
      </p:grpSpPr>
      <p:sp>
        <p:nvSpPr>
          <p:cNvPr id="24" name="Google Shape;24;p48"/>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panose="020F050202020403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8"/>
          <p:cNvSpPr txBox="1"/>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26" name="Google Shape;26;p48"/>
          <p:cNvSpPr txBox="1"/>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27" name="Google Shape;27;p48"/>
          <p:cNvSpPr txBox="1"/>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28" name="Google Shape;28;p48"/>
          <p:cNvSpPr txBox="1"/>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29" name="Google Shape;29;p48"/>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8"/>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8"/>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2" name="Shape 32"/>
        <p:cNvGrpSpPr/>
        <p:nvPr/>
      </p:nvGrpSpPr>
      <p:grpSpPr>
        <a:xfrm>
          <a:off x="0" y="0"/>
          <a:ext cx="0" cy="0"/>
          <a:chOff x="0" y="0"/>
          <a:chExt cx="0" cy="0"/>
        </a:xfrm>
      </p:grpSpPr>
      <p:sp>
        <p:nvSpPr>
          <p:cNvPr id="33" name="Google Shape;33;p49"/>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9"/>
          <p:cNvSpPr txBox="1"/>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5" name="Google Shape;35;p49"/>
          <p:cNvSpPr txBox="1"/>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6" name="Google Shape;36;p49"/>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9"/>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9"/>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9" name="Shape 39"/>
        <p:cNvGrpSpPr/>
        <p:nvPr/>
      </p:nvGrpSpPr>
      <p:grpSpPr>
        <a:xfrm>
          <a:off x="0" y="0"/>
          <a:ext cx="0" cy="0"/>
          <a:chOff x="0" y="0"/>
          <a:chExt cx="0" cy="0"/>
        </a:xfrm>
      </p:grpSpPr>
      <p:sp>
        <p:nvSpPr>
          <p:cNvPr id="40" name="Google Shape;40;p50"/>
          <p:cNvSpPr txBox="1"/>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panose="020F0502020204030204"/>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50"/>
          <p:cNvSpPr txBox="1"/>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p:txBody>
      </p:sp>
      <p:sp>
        <p:nvSpPr>
          <p:cNvPr id="42" name="Google Shape;42;p50"/>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0"/>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0"/>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5" name="Shape 45"/>
        <p:cNvGrpSpPr/>
        <p:nvPr/>
      </p:nvGrpSpPr>
      <p:grpSpPr>
        <a:xfrm>
          <a:off x="0" y="0"/>
          <a:ext cx="0" cy="0"/>
          <a:chOff x="0" y="0"/>
          <a:chExt cx="0" cy="0"/>
        </a:xfrm>
      </p:grpSpPr>
      <p:sp>
        <p:nvSpPr>
          <p:cNvPr id="46" name="Google Shape;46;p51"/>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5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1"/>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0" name="Shape 50"/>
        <p:cNvGrpSpPr/>
        <p:nvPr/>
      </p:nvGrpSpPr>
      <p:grpSpPr>
        <a:xfrm>
          <a:off x="0" y="0"/>
          <a:ext cx="0" cy="0"/>
          <a:chOff x="0" y="0"/>
          <a:chExt cx="0" cy="0"/>
        </a:xfrm>
      </p:grpSpPr>
      <p:sp>
        <p:nvSpPr>
          <p:cNvPr id="51" name="Google Shape;51;p52"/>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2"/>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4" name="Shape 54"/>
        <p:cNvGrpSpPr/>
        <p:nvPr/>
      </p:nvGrpSpPr>
      <p:grpSpPr>
        <a:xfrm>
          <a:off x="0" y="0"/>
          <a:ext cx="0" cy="0"/>
          <a:chOff x="0" y="0"/>
          <a:chExt cx="0" cy="0"/>
        </a:xfrm>
      </p:grpSpPr>
      <p:sp>
        <p:nvSpPr>
          <p:cNvPr id="55" name="Google Shape;55;p53"/>
          <p:cNvSpPr txBox="1"/>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53"/>
          <p:cNvSpPr txBox="1"/>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p:txBody>
      </p:sp>
      <p:sp>
        <p:nvSpPr>
          <p:cNvPr id="57" name="Google Shape;57;p53"/>
          <p:cNvSpPr txBox="1"/>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58" name="Google Shape;58;p53"/>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3"/>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3"/>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1" name="Shape 61"/>
        <p:cNvGrpSpPr/>
        <p:nvPr/>
      </p:nvGrpSpPr>
      <p:grpSpPr>
        <a:xfrm>
          <a:off x="0" y="0"/>
          <a:ext cx="0" cy="0"/>
          <a:chOff x="0" y="0"/>
          <a:chExt cx="0" cy="0"/>
        </a:xfrm>
      </p:grpSpPr>
      <p:sp>
        <p:nvSpPr>
          <p:cNvPr id="62" name="Google Shape;62;p54"/>
          <p:cNvSpPr txBox="1"/>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54"/>
          <p:cNvSpPr/>
          <p:nvPr>
            <p:ph type="pic" idx="2"/>
          </p:nvPr>
        </p:nvSpPr>
        <p:spPr>
          <a:xfrm>
            <a:off x="1792288" y="612775"/>
            <a:ext cx="5486400" cy="4114800"/>
          </a:xfrm>
          <a:prstGeom prst="rect">
            <a:avLst/>
          </a:prstGeom>
          <a:noFill/>
          <a:ln>
            <a:noFill/>
          </a:ln>
        </p:spPr>
      </p:sp>
      <p:sp>
        <p:nvSpPr>
          <p:cNvPr id="64" name="Google Shape;64;p54"/>
          <p:cNvSpPr txBox="1"/>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5" name="Google Shape;65;p54"/>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4"/>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4"/>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45"/>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5"/>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45"/>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45"/>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45"/>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28.xml"/><Relationship Id="rId7" Type="http://schemas.openxmlformats.org/officeDocument/2006/relationships/slideLayout" Target="../slideLayouts/slideLayout2.xml"/><Relationship Id="rId6" Type="http://schemas.openxmlformats.org/officeDocument/2006/relationships/hyperlink" Target="https://www.w3schools.com/cssref/pr_pos_top.asp" TargetMode="External"/><Relationship Id="rId5" Type="http://schemas.openxmlformats.org/officeDocument/2006/relationships/hyperlink" Target="https://www.w3schools.com/cssref/pr_pos_right.asp" TargetMode="External"/><Relationship Id="rId4" Type="http://schemas.openxmlformats.org/officeDocument/2006/relationships/hyperlink" Target="https://www.w3schools.com/cssref/pr_class_position.asp" TargetMode="External"/><Relationship Id="rId3" Type="http://schemas.openxmlformats.org/officeDocument/2006/relationships/hyperlink" Target="https://www.w3schools.com/cssref/pr_pos_left.asp" TargetMode="External"/><Relationship Id="rId2" Type="http://schemas.openxmlformats.org/officeDocument/2006/relationships/hyperlink" Target="https://www.w3schools.com/cssref/pr_pos_clip.asp" TargetMode="External"/><Relationship Id="rId1" Type="http://schemas.openxmlformats.org/officeDocument/2006/relationships/hyperlink" Target="https://www.w3schools.com/cssref/pr_pos_bottom.asp"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4.xml"/><Relationship Id="rId2" Type="http://schemas.openxmlformats.org/officeDocument/2006/relationships/image" Target="../media/image19.png"/><Relationship Id="rId1" Type="http://schemas.openxmlformats.org/officeDocument/2006/relationships/image" Target="../media/image18.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4.xml"/><Relationship Id="rId2" Type="http://schemas.openxmlformats.org/officeDocument/2006/relationships/image" Target="../media/image21.png"/><Relationship Id="rId1" Type="http://schemas.openxmlformats.org/officeDocument/2006/relationships/image" Target="../media/image2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9" Type="http://schemas.openxmlformats.org/officeDocument/2006/relationships/hyperlink" Target="https://www.w3schools.com/cssref/css3_pr_animation-play-state.asp" TargetMode="External"/><Relationship Id="rId8" Type="http://schemas.openxmlformats.org/officeDocument/2006/relationships/hyperlink" Target="https://www.w3schools.com/cssref/css3_pr_animation-name.asp" TargetMode="External"/><Relationship Id="rId7" Type="http://schemas.openxmlformats.org/officeDocument/2006/relationships/hyperlink" Target="https://www.w3schools.com/cssref/css3_pr_animation-iteration-count.asp" TargetMode="External"/><Relationship Id="rId6" Type="http://schemas.openxmlformats.org/officeDocument/2006/relationships/hyperlink" Target="https://www.w3schools.com/cssref/css3_pr_animation-fill-mode.asp" TargetMode="External"/><Relationship Id="rId5" Type="http://schemas.openxmlformats.org/officeDocument/2006/relationships/hyperlink" Target="https://www.w3schools.com/cssref/css3_pr_animation-duration.asp" TargetMode="External"/><Relationship Id="rId4" Type="http://schemas.openxmlformats.org/officeDocument/2006/relationships/hyperlink" Target="https://www.w3schools.com/cssref/css3_pr_animation-direction.asp" TargetMode="External"/><Relationship Id="rId3" Type="http://schemas.openxmlformats.org/officeDocument/2006/relationships/hyperlink" Target="https://www.w3schools.com/cssref/css3_pr_animation-delay.asp" TargetMode="External"/><Relationship Id="rId2" Type="http://schemas.openxmlformats.org/officeDocument/2006/relationships/hyperlink" Target="https://www.w3schools.com/cssref/css3_pr_animation.asp" TargetMode="External"/><Relationship Id="rId12" Type="http://schemas.openxmlformats.org/officeDocument/2006/relationships/notesSlide" Target="../notesSlides/notesSlide41.xml"/><Relationship Id="rId11" Type="http://schemas.openxmlformats.org/officeDocument/2006/relationships/slideLayout" Target="../slideLayouts/slideLayout2.xml"/><Relationship Id="rId10" Type="http://schemas.openxmlformats.org/officeDocument/2006/relationships/hyperlink" Target="https://www.w3schools.com/cssref/css3_pr_animation-timing-function.asp" TargetMode="External"/><Relationship Id="rId1" Type="http://schemas.openxmlformats.org/officeDocument/2006/relationships/hyperlink" Target="https://www.w3schools.com/cssref/css3_pr_animation-keyframes.asp" TargetMode="Externa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7" Type="http://schemas.openxmlformats.org/officeDocument/2006/relationships/notesSlide" Target="../notesSlides/notesSlide44.xml"/><Relationship Id="rId6" Type="http://schemas.openxmlformats.org/officeDocument/2006/relationships/slideLayout" Target="../slideLayouts/slideLayout2.xml"/><Relationship Id="rId5" Type="http://schemas.openxmlformats.org/officeDocument/2006/relationships/hyperlink" Target="https://www.w3schools.com/" TargetMode="External"/><Relationship Id="rId4" Type="http://schemas.openxmlformats.org/officeDocument/2006/relationships/hyperlink" Target="https://www.digitalocean.com/community/tutorials/how-to-lay-out-text-with-css" TargetMode="External"/><Relationship Id="rId3" Type="http://schemas.openxmlformats.org/officeDocument/2006/relationships/hyperlink" Target="https://developer.mozilla.org/en-US/docs/Web/CSS/CSS_Values_and_Units" TargetMode="External"/><Relationship Id="rId2" Type="http://schemas.openxmlformats.org/officeDocument/2006/relationships/hyperlink" Target="https://slideplayer.com/slide/14361379/" TargetMode="External"/><Relationship Id="rId1" Type="http://schemas.openxmlformats.org/officeDocument/2006/relationships/hyperlink" Target="https://www.tutorialspoint.com/css/css_syntax.ht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a:t>Website Design using CSS</a:t>
            </a:r>
            <a:endParaRPr lang="en-US"/>
          </a:p>
        </p:txBody>
      </p:sp>
      <p:sp>
        <p:nvSpPr>
          <p:cNvPr id="85" name="Google Shape;85;p1"/>
          <p:cNvSpPr txBox="1"/>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10"/>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a:t>Syntax</a:t>
            </a:r>
            <a:endParaRPr lang="en-US"/>
          </a:p>
        </p:txBody>
      </p:sp>
      <p:sp>
        <p:nvSpPr>
          <p:cNvPr id="140" name="Google Shape;140;p10"/>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None/>
            </a:pPr>
            <a:r>
              <a:rPr lang="en-US" b="1"/>
              <a:t>Declaration Block: </a:t>
            </a:r>
            <a:r>
              <a:rPr lang="en-US"/>
              <a:t>This block can consist of more than one declaration that is isolated by the semicolon. Here, there are two types of declarations for the example as mentioned above:</a:t>
            </a:r>
            <a:endParaRPr lang="en-US"/>
          </a:p>
          <a:p>
            <a:pPr marL="342900" lvl="0" indent="-342900" algn="l" rtl="0">
              <a:spcBef>
                <a:spcPts val="640"/>
              </a:spcBef>
              <a:spcAft>
                <a:spcPts val="0"/>
              </a:spcAft>
              <a:buClr>
                <a:schemeClr val="dk1"/>
              </a:buClr>
              <a:buSzPts val="3200"/>
              <a:buNone/>
            </a:pPr>
            <a:r>
              <a:rPr lang="en-US"/>
              <a:t>Color: red;</a:t>
            </a:r>
            <a:endParaRPr lang="en-US"/>
          </a:p>
          <a:p>
            <a:pPr marL="342900" lvl="0" indent="-342900" algn="l" rtl="0">
              <a:spcBef>
                <a:spcPts val="640"/>
              </a:spcBef>
              <a:spcAft>
                <a:spcPts val="0"/>
              </a:spcAft>
              <a:buClr>
                <a:schemeClr val="dk1"/>
              </a:buClr>
              <a:buSzPts val="3200"/>
              <a:buNone/>
            </a:pPr>
            <a:r>
              <a:rPr lang="en-US"/>
              <a:t>Font-size: 12px;</a:t>
            </a:r>
            <a:endParaRPr lang="en-US"/>
          </a:p>
          <a:p>
            <a:pPr marL="342900" lvl="0" indent="-342900" algn="l" rtl="0">
              <a:spcBef>
                <a:spcPts val="640"/>
              </a:spcBef>
              <a:spcAft>
                <a:spcPts val="0"/>
              </a:spcAft>
              <a:buClr>
                <a:schemeClr val="dk1"/>
              </a:buClr>
              <a:buSzPts val="3200"/>
              <a:buNone/>
            </a:pPr>
            <a:r>
              <a:rPr lang="en-US" b="1"/>
              <a:t> </a:t>
            </a:r>
            <a:r>
              <a:rPr lang="en-US"/>
              <a:t>All the declarations include the property name and the value that are isolated by the colon.</a:t>
            </a:r>
            <a:endParaRPr lang="en-US"/>
          </a:p>
          <a:p>
            <a:pPr marL="342900" lvl="0" indent="-139700" algn="l" rtl="0">
              <a:spcBef>
                <a:spcPts val="640"/>
              </a:spcBef>
              <a:spcAft>
                <a:spcPts val="0"/>
              </a:spcAft>
              <a:buClr>
                <a:schemeClr val="dk1"/>
              </a:buClr>
              <a:buSzPts val="3200"/>
              <a:buNone/>
            </a:p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44" name="Shape 144"/>
        <p:cNvGrpSpPr/>
        <p:nvPr/>
      </p:nvGrpSpPr>
      <p:grpSpPr>
        <a:xfrm>
          <a:off x="0" y="0"/>
          <a:ext cx="0" cy="0"/>
          <a:chOff x="0" y="0"/>
          <a:chExt cx="0" cy="0"/>
        </a:xfrm>
      </p:grpSpPr>
      <p:sp>
        <p:nvSpPr>
          <p:cNvPr id="145" name="Google Shape;145;p11"/>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a:t>                                                   Cont…</a:t>
            </a:r>
            <a:endParaRPr lang="en-US"/>
          </a:p>
        </p:txBody>
      </p:sp>
      <p:sp>
        <p:nvSpPr>
          <p:cNvPr id="146" name="Google Shape;146;p11"/>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None/>
            </a:pPr>
            <a:r>
              <a:rPr lang="en-US" b="1"/>
              <a:t>Property: </a:t>
            </a:r>
            <a:r>
              <a:rPr lang="en-US"/>
              <a:t>It is a part of the HTML element’s attributes. A property could be any color or border.</a:t>
            </a:r>
            <a:endParaRPr lang="en-US"/>
          </a:p>
          <a:p>
            <a:pPr marL="342900" lvl="0" indent="-342900" algn="l" rtl="0">
              <a:spcBef>
                <a:spcPts val="640"/>
              </a:spcBef>
              <a:spcAft>
                <a:spcPts val="0"/>
              </a:spcAft>
              <a:buClr>
                <a:schemeClr val="dk1"/>
              </a:buClr>
              <a:buSzPts val="3200"/>
              <a:buNone/>
            </a:pPr>
            <a:r>
              <a:rPr lang="en-US" b="1"/>
              <a:t>Value: </a:t>
            </a:r>
            <a:r>
              <a:rPr lang="en-US"/>
              <a:t>CSS properties are required to be assigned by some values. Thus, values are provided to the properties of CSS. Value “red” is given to the color property in the example, as mentioned above.</a:t>
            </a:r>
            <a:endParaRPr lang="en-US"/>
          </a:p>
          <a:p>
            <a:pPr marL="342900" lvl="0" indent="-139700" algn="l" rtl="0">
              <a:spcBef>
                <a:spcPts val="640"/>
              </a:spcBef>
              <a:spcAft>
                <a:spcPts val="0"/>
              </a:spcAft>
              <a:buClr>
                <a:schemeClr val="dk1"/>
              </a:buClr>
              <a:buSzPts val="3200"/>
              <a:buNone/>
            </a:p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50" name="Shape 150"/>
        <p:cNvGrpSpPr/>
        <p:nvPr/>
      </p:nvGrpSpPr>
      <p:grpSpPr>
        <a:xfrm>
          <a:off x="0" y="0"/>
          <a:ext cx="0" cy="0"/>
          <a:chOff x="0" y="0"/>
          <a:chExt cx="0" cy="0"/>
        </a:xfrm>
      </p:grpSpPr>
      <p:sp>
        <p:nvSpPr>
          <p:cNvPr id="151" name="Google Shape;151;p12"/>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p>
        </p:txBody>
      </p:sp>
      <p:sp>
        <p:nvSpPr>
          <p:cNvPr id="152" name="Google Shape;152;p12"/>
          <p:cNvSpPr txBox="1"/>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2400"/>
              <a:buNone/>
            </a:pPr>
          </a:p>
        </p:txBody>
      </p:sp>
      <p:sp>
        <p:nvSpPr>
          <p:cNvPr id="153" name="Google Shape;153;p12"/>
          <p:cNvSpPr txBox="1"/>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2400"/>
              <a:buNone/>
            </a:pPr>
          </a:p>
        </p:txBody>
      </p:sp>
      <p:sp>
        <p:nvSpPr>
          <p:cNvPr id="154" name="Google Shape;154;p12"/>
          <p:cNvSpPr txBox="1"/>
          <p:nvPr>
            <p:ph type="body" idx="4"/>
          </p:nvPr>
        </p:nvSpPr>
        <p:spPr>
          <a:xfrm>
            <a:off x="4645025" y="2895599"/>
            <a:ext cx="4041775" cy="3230563"/>
          </a:xfrm>
          <a:prstGeom prst="rect">
            <a:avLst/>
          </a:prstGeom>
          <a:noFill/>
          <a:ln>
            <a:noFill/>
          </a:ln>
        </p:spPr>
        <p:txBody>
          <a:bodyPr spcFirstLastPara="1" wrap="square" lIns="91425" tIns="45700" rIns="91425" bIns="45700" anchor="t" anchorCtr="0">
            <a:normAutofit fontScale="92500"/>
          </a:bodyPr>
          <a:lstStyle/>
          <a:p>
            <a:pPr marL="342900" lvl="0" indent="-342900" algn="l" rtl="0">
              <a:spcBef>
                <a:spcPts val="0"/>
              </a:spcBef>
              <a:spcAft>
                <a:spcPts val="0"/>
              </a:spcAft>
              <a:buClr>
                <a:schemeClr val="dk1"/>
              </a:buClr>
              <a:buSzPct val="100000"/>
              <a:buChar char="•"/>
            </a:pPr>
            <a:r>
              <a:rPr lang="en-US" b="1"/>
              <a:t>Explanation of Example:</a:t>
            </a:r>
            <a:endParaRPr lang="en-US" b="1"/>
          </a:p>
          <a:p>
            <a:pPr marL="342900" lvl="0" indent="-342900" algn="l" rtl="0">
              <a:spcBef>
                <a:spcPts val="445"/>
              </a:spcBef>
              <a:spcAft>
                <a:spcPts val="0"/>
              </a:spcAft>
              <a:buClr>
                <a:schemeClr val="dk1"/>
              </a:buClr>
              <a:buSzPct val="100000"/>
              <a:buChar char="•"/>
            </a:pPr>
            <a:r>
              <a:rPr lang="en-US"/>
              <a:t>P is the selector.</a:t>
            </a:r>
            <a:endParaRPr lang="en-US"/>
          </a:p>
          <a:p>
            <a:pPr marL="342900" lvl="0" indent="-342900" algn="l" rtl="0">
              <a:spcBef>
                <a:spcPts val="445"/>
              </a:spcBef>
              <a:spcAft>
                <a:spcPts val="0"/>
              </a:spcAft>
              <a:buClr>
                <a:schemeClr val="dk1"/>
              </a:buClr>
              <a:buSzPct val="100000"/>
              <a:buChar char="•"/>
            </a:pPr>
            <a:r>
              <a:rPr lang="en-US"/>
              <a:t>Color is the property.</a:t>
            </a:r>
            <a:endParaRPr lang="en-US"/>
          </a:p>
          <a:p>
            <a:pPr marL="342900" lvl="0" indent="-342900" algn="l" rtl="0">
              <a:spcBef>
                <a:spcPts val="445"/>
              </a:spcBef>
              <a:spcAft>
                <a:spcPts val="0"/>
              </a:spcAft>
              <a:buClr>
                <a:schemeClr val="dk1"/>
              </a:buClr>
              <a:buSzPct val="100000"/>
              <a:buChar char="•"/>
            </a:pPr>
            <a:r>
              <a:rPr lang="en-US"/>
              <a:t>The value of the property is green.</a:t>
            </a:r>
            <a:endParaRPr lang="en-US"/>
          </a:p>
          <a:p>
            <a:pPr marL="342900" lvl="0" indent="-342900" algn="l" rtl="0">
              <a:spcBef>
                <a:spcPts val="445"/>
              </a:spcBef>
              <a:spcAft>
                <a:spcPts val="0"/>
              </a:spcAft>
              <a:buClr>
                <a:schemeClr val="dk1"/>
              </a:buClr>
              <a:buSzPct val="100000"/>
              <a:buChar char="•"/>
            </a:pPr>
            <a:r>
              <a:rPr lang="en-US"/>
              <a:t>Another property is text-align.</a:t>
            </a:r>
            <a:endParaRPr lang="en-US"/>
          </a:p>
          <a:p>
            <a:pPr marL="342900" lvl="0" indent="-342900" algn="l" rtl="0">
              <a:spcBef>
                <a:spcPts val="445"/>
              </a:spcBef>
              <a:spcAft>
                <a:spcPts val="0"/>
              </a:spcAft>
              <a:buClr>
                <a:schemeClr val="dk1"/>
              </a:buClr>
              <a:buSzPct val="100000"/>
              <a:buChar char="•"/>
            </a:pPr>
            <a:r>
              <a:rPr lang="en-US"/>
              <a:t>The value of the property is left.</a:t>
            </a:r>
            <a:endParaRPr lang="en-US"/>
          </a:p>
          <a:p>
            <a:pPr marL="342900" lvl="0" indent="-201930" algn="l" rtl="0">
              <a:spcBef>
                <a:spcPts val="445"/>
              </a:spcBef>
              <a:spcAft>
                <a:spcPts val="0"/>
              </a:spcAft>
              <a:buClr>
                <a:schemeClr val="dk1"/>
              </a:buClr>
              <a:buSzPct val="100000"/>
              <a:buNone/>
            </a:pPr>
          </a:p>
        </p:txBody>
      </p:sp>
      <p:pic>
        <p:nvPicPr>
          <p:cNvPr id="155" name="Google Shape;155;p12"/>
          <p:cNvPicPr preferRelativeResize="0"/>
          <p:nvPr>
            <p:ph type="body" idx="2"/>
          </p:nvPr>
        </p:nvPicPr>
        <p:blipFill rotWithShape="1">
          <a:blip r:embed="rId1"/>
          <a:srcRect/>
          <a:stretch>
            <a:fillRect/>
          </a:stretch>
        </p:blipFill>
        <p:spPr>
          <a:xfrm>
            <a:off x="457200" y="228600"/>
            <a:ext cx="4040188" cy="6019799"/>
          </a:xfrm>
          <a:prstGeom prst="rect">
            <a:avLst/>
          </a:prstGeom>
          <a:noFill/>
          <a:ln>
            <a:noFill/>
          </a:ln>
        </p:spPr>
      </p:pic>
      <p:pic>
        <p:nvPicPr>
          <p:cNvPr id="156" name="Google Shape;156;p12"/>
          <p:cNvPicPr preferRelativeResize="0"/>
          <p:nvPr>
            <p:ph type="body" idx="2"/>
          </p:nvPr>
        </p:nvPicPr>
        <p:blipFill rotWithShape="1">
          <a:blip r:embed="rId2"/>
          <a:srcRect/>
          <a:stretch>
            <a:fillRect/>
          </a:stretch>
        </p:blipFill>
        <p:spPr>
          <a:xfrm>
            <a:off x="4572000" y="381000"/>
            <a:ext cx="4343400" cy="2438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13"/>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a:t>TEXT Features</a:t>
            </a:r>
            <a:endParaRPr lang="en-US"/>
          </a:p>
        </p:txBody>
      </p:sp>
      <p:graphicFrame>
        <p:nvGraphicFramePr>
          <p:cNvPr id="162" name="Google Shape;162;p13"/>
          <p:cNvGraphicFramePr/>
          <p:nvPr/>
        </p:nvGraphicFramePr>
        <p:xfrm>
          <a:off x="457200" y="1143000"/>
          <a:ext cx="8229600" cy="15520950"/>
        </p:xfrm>
        <a:graphic>
          <a:graphicData uri="http://schemas.openxmlformats.org/drawingml/2006/table">
            <a:tbl>
              <a:tblPr firstRow="1" bandRow="1">
                <a:noFill/>
                <a:tableStyleId>{DC72D8F6-082A-4407-81CF-2B7964D25221}</a:tableStyleId>
              </a:tblPr>
              <a:tblGrid>
                <a:gridCol w="4114800"/>
                <a:gridCol w="4114800"/>
              </a:tblGrid>
              <a:tr h="137150">
                <a:tc>
                  <a:txBody>
                    <a:bodyPr/>
                    <a:lstStyle/>
                    <a:p>
                      <a:pPr marL="0" marR="0" lvl="0" indent="0" algn="ctr" rtl="0">
                        <a:spcBef>
                          <a:spcPts val="0"/>
                        </a:spcBef>
                        <a:spcAft>
                          <a:spcPts val="0"/>
                        </a:spcAft>
                        <a:buNone/>
                      </a:pPr>
                      <a:r>
                        <a:rPr lang="en-US" sz="1800" b="1" u="none" strike="noStrike" cap="none"/>
                        <a:t>Name of text feature</a:t>
                      </a:r>
                      <a:endParaRPr lang="en-US" sz="1800" b="1" u="none" strike="noStrike" cap="none"/>
                    </a:p>
                  </a:txBody>
                  <a:tcPr marL="91450" marR="91450" marT="45725" marB="45725" anchor="ctr"/>
                </a:tc>
                <a:tc>
                  <a:txBody>
                    <a:bodyPr/>
                    <a:lstStyle/>
                    <a:p>
                      <a:pPr marL="0" marR="0" lvl="0" indent="0" algn="ctr" rtl="0">
                        <a:spcBef>
                          <a:spcPts val="0"/>
                        </a:spcBef>
                        <a:spcAft>
                          <a:spcPts val="0"/>
                        </a:spcAft>
                        <a:buNone/>
                      </a:pPr>
                      <a:r>
                        <a:rPr lang="en-US" sz="1800" b="1" u="none" strike="noStrike" cap="none"/>
                        <a:t>Purpose of text feature</a:t>
                      </a:r>
                      <a:endParaRPr lang="en-US" sz="1800" b="1" u="none" strike="noStrike" cap="none"/>
                    </a:p>
                  </a:txBody>
                  <a:tcPr marL="91450" marR="91450" marT="45725" marB="45725" anchor="ctr"/>
                </a:tc>
              </a:tr>
              <a:tr h="997100">
                <a:tc>
                  <a:txBody>
                    <a:bodyPr/>
                    <a:lstStyle/>
                    <a:p>
                      <a:pPr marL="0" marR="0" lvl="0" indent="0" algn="l" rtl="0">
                        <a:spcBef>
                          <a:spcPts val="0"/>
                        </a:spcBef>
                        <a:spcAft>
                          <a:spcPts val="0"/>
                        </a:spcAft>
                        <a:buNone/>
                      </a:pPr>
                      <a:r>
                        <a:rPr lang="en-US" sz="1800" u="none" strike="noStrike" cap="none"/>
                        <a:t>Title</a:t>
                      </a:r>
                      <a:endParaRPr lang="en-US" sz="1800" u="none" strike="noStrike" cap="none"/>
                    </a:p>
                  </a:txBody>
                  <a:tcPr marL="91450" marR="91450" marT="45725" marB="45725" anchor="ctr"/>
                </a:tc>
                <a:tc>
                  <a:txBody>
                    <a:bodyPr/>
                    <a:lstStyle/>
                    <a:p>
                      <a:pPr marL="0" marR="0" lvl="0" indent="0" algn="l" rtl="0">
                        <a:spcBef>
                          <a:spcPts val="0"/>
                        </a:spcBef>
                        <a:spcAft>
                          <a:spcPts val="0"/>
                        </a:spcAft>
                        <a:buNone/>
                      </a:pPr>
                      <a:r>
                        <a:rPr lang="en-US" sz="1800" u="none" strike="noStrike" cap="none"/>
                        <a:t>Quickly tells the reader what information they will learn about</a:t>
                      </a:r>
                      <a:endParaRPr lang="en-US" sz="1800" u="none" strike="noStrike" cap="none"/>
                    </a:p>
                  </a:txBody>
                  <a:tcPr marL="91450" marR="91450" marT="45725" marB="45725" anchor="ctr"/>
                </a:tc>
              </a:tr>
              <a:tr h="997100">
                <a:tc>
                  <a:txBody>
                    <a:bodyPr/>
                    <a:lstStyle/>
                    <a:p>
                      <a:pPr marL="0" marR="0" lvl="0" indent="0" algn="l" rtl="0">
                        <a:spcBef>
                          <a:spcPts val="0"/>
                        </a:spcBef>
                        <a:spcAft>
                          <a:spcPts val="0"/>
                        </a:spcAft>
                        <a:buNone/>
                      </a:pPr>
                      <a:r>
                        <a:rPr lang="en-US" sz="1800" u="none" strike="noStrike" cap="none"/>
                        <a:t>Table of contents</a:t>
                      </a:r>
                      <a:endParaRPr lang="en-US" sz="1800" u="none" strike="noStrike" cap="none"/>
                    </a:p>
                  </a:txBody>
                  <a:tcPr marL="91450" marR="91450" marT="45725" marB="45725" anchor="ctr"/>
                </a:tc>
                <a:tc>
                  <a:txBody>
                    <a:bodyPr/>
                    <a:lstStyle/>
                    <a:p>
                      <a:pPr marL="0" marR="0" lvl="0" indent="0" algn="l" rtl="0">
                        <a:spcBef>
                          <a:spcPts val="0"/>
                        </a:spcBef>
                        <a:spcAft>
                          <a:spcPts val="0"/>
                        </a:spcAft>
                        <a:buNone/>
                      </a:pPr>
                      <a:r>
                        <a:rPr lang="en-US" sz="1800" u="none" strike="noStrike" cap="none"/>
                        <a:t>Shows students the different chapter or section titles and where they are located</a:t>
                      </a:r>
                      <a:endParaRPr lang="en-US" sz="1800" u="none" strike="noStrike" cap="none"/>
                    </a:p>
                  </a:txBody>
                  <a:tcPr marL="91450" marR="91450" marT="45725" marB="45725" anchor="ctr"/>
                </a:tc>
              </a:tr>
              <a:tr h="1424425">
                <a:tc>
                  <a:txBody>
                    <a:bodyPr/>
                    <a:lstStyle/>
                    <a:p>
                      <a:pPr marL="0" marR="0" lvl="0" indent="0" algn="l" rtl="0">
                        <a:spcBef>
                          <a:spcPts val="0"/>
                        </a:spcBef>
                        <a:spcAft>
                          <a:spcPts val="0"/>
                        </a:spcAft>
                        <a:buNone/>
                      </a:pPr>
                      <a:r>
                        <a:rPr lang="en-US" sz="1800" u="none" strike="noStrike" cap="none"/>
                        <a:t>Index</a:t>
                      </a:r>
                      <a:endParaRPr lang="en-US" sz="1800" u="none" strike="noStrike" cap="none"/>
                    </a:p>
                  </a:txBody>
                  <a:tcPr marL="91450" marR="91450" marT="45725" marB="45725" anchor="ctr"/>
                </a:tc>
                <a:tc>
                  <a:txBody>
                    <a:bodyPr/>
                    <a:lstStyle/>
                    <a:p>
                      <a:pPr marL="0" marR="0" lvl="0" indent="0" algn="l" rtl="0">
                        <a:spcBef>
                          <a:spcPts val="0"/>
                        </a:spcBef>
                        <a:spcAft>
                          <a:spcPts val="0"/>
                        </a:spcAft>
                        <a:buNone/>
                      </a:pPr>
                      <a:r>
                        <a:rPr lang="en-US" sz="1800" u="none" strike="noStrike" cap="none"/>
                        <a:t>Directs students where to go in the text to find specific information on a topic, word, or person</a:t>
                      </a:r>
                      <a:endParaRPr lang="en-US" sz="1800" u="none" strike="noStrike" cap="none"/>
                    </a:p>
                  </a:txBody>
                  <a:tcPr marL="91450" marR="91450" marT="45725" marB="45725" anchor="ctr"/>
                </a:tc>
              </a:tr>
              <a:tr h="997100">
                <a:tc>
                  <a:txBody>
                    <a:bodyPr/>
                    <a:lstStyle/>
                    <a:p>
                      <a:pPr marL="0" marR="0" lvl="0" indent="0" algn="l" rtl="0">
                        <a:spcBef>
                          <a:spcPts val="0"/>
                        </a:spcBef>
                        <a:spcAft>
                          <a:spcPts val="0"/>
                        </a:spcAft>
                        <a:buNone/>
                      </a:pPr>
                      <a:r>
                        <a:rPr lang="en-US" sz="1800" u="none" strike="noStrike" cap="none"/>
                        <a:t>Glossary</a:t>
                      </a:r>
                      <a:endParaRPr lang="en-US" sz="1800" u="none" strike="noStrike" cap="none"/>
                    </a:p>
                  </a:txBody>
                  <a:tcPr marL="91450" marR="91450" marT="45725" marB="45725" anchor="ctr"/>
                </a:tc>
                <a:tc>
                  <a:txBody>
                    <a:bodyPr/>
                    <a:lstStyle/>
                    <a:p>
                      <a:pPr marL="0" marR="0" lvl="0" indent="0" algn="l" rtl="0">
                        <a:spcBef>
                          <a:spcPts val="0"/>
                        </a:spcBef>
                        <a:spcAft>
                          <a:spcPts val="0"/>
                        </a:spcAft>
                        <a:buNone/>
                      </a:pPr>
                      <a:r>
                        <a:rPr lang="en-US" sz="1800" u="none" strike="noStrike" cap="none"/>
                        <a:t>Identifies important vocabulary words for students and gives their definitions</a:t>
                      </a:r>
                      <a:endParaRPr lang="en-US" sz="1800" u="none" strike="noStrike" cap="none"/>
                    </a:p>
                  </a:txBody>
                  <a:tcPr marL="91450" marR="91450" marT="45725" marB="45725" anchor="ctr"/>
                </a:tc>
              </a:tr>
              <a:tr h="997100">
                <a:tc>
                  <a:txBody>
                    <a:bodyPr/>
                    <a:lstStyle/>
                    <a:p>
                      <a:pPr marL="0" marR="0" lvl="0" indent="0" algn="l" rtl="0">
                        <a:spcBef>
                          <a:spcPts val="0"/>
                        </a:spcBef>
                        <a:spcAft>
                          <a:spcPts val="0"/>
                        </a:spcAft>
                        <a:buNone/>
                      </a:pPr>
                      <a:r>
                        <a:rPr lang="en-US" sz="1800" u="none" strike="noStrike" cap="none"/>
                        <a:t>Headings or subtitles</a:t>
                      </a:r>
                      <a:endParaRPr lang="en-US" sz="1800" u="none" strike="noStrike" cap="none"/>
                    </a:p>
                  </a:txBody>
                  <a:tcPr marL="91450" marR="91450" marT="45725" marB="45725" anchor="ctr"/>
                </a:tc>
                <a:tc>
                  <a:txBody>
                    <a:bodyPr/>
                    <a:lstStyle/>
                    <a:p>
                      <a:pPr marL="0" marR="0" lvl="0" indent="0" algn="l" rtl="0">
                        <a:spcBef>
                          <a:spcPts val="0"/>
                        </a:spcBef>
                        <a:spcAft>
                          <a:spcPts val="0"/>
                        </a:spcAft>
                        <a:buNone/>
                      </a:pPr>
                      <a:r>
                        <a:rPr lang="en-US" sz="1800" u="none" strike="noStrike" cap="none"/>
                        <a:t>Help the reader identify the main idea for that section of text</a:t>
                      </a:r>
                      <a:endParaRPr lang="en-US" sz="1800" u="none" strike="noStrike" cap="none"/>
                    </a:p>
                  </a:txBody>
                  <a:tcPr marL="91450" marR="91450" marT="45725" marB="45725" anchor="ctr"/>
                </a:tc>
              </a:tr>
              <a:tr h="1851750">
                <a:tc>
                  <a:txBody>
                    <a:bodyPr/>
                    <a:lstStyle/>
                    <a:p>
                      <a:pPr marL="0" marR="0" lvl="0" indent="0" algn="l" rtl="0">
                        <a:spcBef>
                          <a:spcPts val="0"/>
                        </a:spcBef>
                        <a:spcAft>
                          <a:spcPts val="0"/>
                        </a:spcAft>
                        <a:buNone/>
                      </a:pPr>
                      <a:r>
                        <a:rPr lang="en-US" sz="1800" u="none" strike="noStrike" cap="none"/>
                        <a:t>Sidebars</a:t>
                      </a:r>
                      <a:endParaRPr lang="en-US" sz="1800" u="none" strike="noStrike" cap="none"/>
                    </a:p>
                  </a:txBody>
                  <a:tcPr marL="91450" marR="91450" marT="45725" marB="45725" anchor="ctr"/>
                </a:tc>
                <a:tc>
                  <a:txBody>
                    <a:bodyPr/>
                    <a:lstStyle/>
                    <a:p>
                      <a:pPr marL="0" marR="0" lvl="0" indent="0" algn="l" rtl="0">
                        <a:spcBef>
                          <a:spcPts val="0"/>
                        </a:spcBef>
                        <a:spcAft>
                          <a:spcPts val="0"/>
                        </a:spcAft>
                        <a:buNone/>
                      </a:pPr>
                      <a:r>
                        <a:rPr lang="en-US" sz="1800" u="none" strike="noStrike" cap="none"/>
                        <a:t>Are set apart from the main text, (usually located on the side or bottom of the page) and elaborate on a detail mentioned in the text</a:t>
                      </a:r>
                      <a:endParaRPr lang="en-US" sz="1800" u="none" strike="noStrike" cap="none"/>
                    </a:p>
                  </a:txBody>
                  <a:tcPr marL="91450" marR="91450" marT="45725" marB="45725" anchor="ctr"/>
                </a:tc>
              </a:tr>
              <a:tr h="997100">
                <a:tc>
                  <a:txBody>
                    <a:bodyPr/>
                    <a:lstStyle/>
                    <a:p>
                      <a:pPr marL="0" marR="0" lvl="0" indent="0" algn="l" rtl="0">
                        <a:spcBef>
                          <a:spcPts val="0"/>
                        </a:spcBef>
                        <a:spcAft>
                          <a:spcPts val="0"/>
                        </a:spcAft>
                        <a:buNone/>
                      </a:pPr>
                      <a:r>
                        <a:rPr lang="en-US" sz="1800" u="none" strike="noStrike" cap="none"/>
                        <a:t>Pictures and captions</a:t>
                      </a:r>
                      <a:endParaRPr lang="en-US" sz="1800" u="none" strike="noStrike" cap="none"/>
                    </a:p>
                  </a:txBody>
                  <a:tcPr marL="91450" marR="91450" marT="45725" marB="45725" anchor="ctr"/>
                </a:tc>
                <a:tc>
                  <a:txBody>
                    <a:bodyPr/>
                    <a:lstStyle/>
                    <a:p>
                      <a:pPr marL="0" marR="0" lvl="0" indent="0" algn="l" rtl="0">
                        <a:spcBef>
                          <a:spcPts val="0"/>
                        </a:spcBef>
                        <a:spcAft>
                          <a:spcPts val="0"/>
                        </a:spcAft>
                        <a:buNone/>
                      </a:pPr>
                      <a:r>
                        <a:rPr lang="en-US" sz="1800" u="none" strike="noStrike" cap="none"/>
                        <a:t>Show an important object or idea from the text</a:t>
                      </a:r>
                      <a:endParaRPr lang="en-US" sz="1800" u="none" strike="noStrike" cap="none"/>
                    </a:p>
                  </a:txBody>
                  <a:tcPr marL="91450" marR="91450" marT="45725" marB="45725" anchor="ctr"/>
                </a:tc>
              </a:tr>
              <a:tr h="1424425">
                <a:tc>
                  <a:txBody>
                    <a:bodyPr/>
                    <a:lstStyle/>
                    <a:p>
                      <a:pPr marL="0" marR="0" lvl="0" indent="0" algn="l" rtl="0">
                        <a:spcBef>
                          <a:spcPts val="0"/>
                        </a:spcBef>
                        <a:spcAft>
                          <a:spcPts val="0"/>
                        </a:spcAft>
                        <a:buNone/>
                      </a:pPr>
                      <a:r>
                        <a:rPr lang="en-US" sz="1800" u="none" strike="noStrike" cap="none"/>
                        <a:t>Labeled diagrams</a:t>
                      </a:r>
                      <a:endParaRPr lang="en-US" sz="1800" u="none" strike="noStrike" cap="none"/>
                    </a:p>
                  </a:txBody>
                  <a:tcPr marL="91450" marR="91450" marT="45725" marB="45725" anchor="ctr"/>
                </a:tc>
                <a:tc>
                  <a:txBody>
                    <a:bodyPr/>
                    <a:lstStyle/>
                    <a:p>
                      <a:pPr marL="0" marR="0" lvl="0" indent="0" algn="l" rtl="0">
                        <a:spcBef>
                          <a:spcPts val="0"/>
                        </a:spcBef>
                        <a:spcAft>
                          <a:spcPts val="0"/>
                        </a:spcAft>
                        <a:buNone/>
                      </a:pPr>
                      <a:r>
                        <a:rPr lang="en-US" sz="1800" u="none" strike="noStrike" cap="none"/>
                        <a:t>Allow readers to see detailed depictions of an object from the text with labels that teach the important components</a:t>
                      </a:r>
                      <a:endParaRPr lang="en-US" sz="1800" u="none" strike="noStrike" cap="none"/>
                    </a:p>
                  </a:txBody>
                  <a:tcPr marL="91450" marR="91450" marT="45725" marB="45725" anchor="ctr"/>
                </a:tc>
              </a:tr>
              <a:tr h="1424425">
                <a:tc>
                  <a:txBody>
                    <a:bodyPr/>
                    <a:lstStyle/>
                    <a:p>
                      <a:pPr marL="0" marR="0" lvl="0" indent="0" algn="l" rtl="0">
                        <a:spcBef>
                          <a:spcPts val="0"/>
                        </a:spcBef>
                        <a:spcAft>
                          <a:spcPts val="0"/>
                        </a:spcAft>
                        <a:buNone/>
                      </a:pPr>
                      <a:r>
                        <a:rPr lang="en-US" sz="1800" u="none" strike="noStrike" cap="none"/>
                        <a:t>Charts and graphs</a:t>
                      </a:r>
                      <a:endParaRPr lang="en-US" sz="1800" u="none" strike="noStrike" cap="none"/>
                    </a:p>
                  </a:txBody>
                  <a:tcPr marL="91450" marR="91450" marT="45725" marB="45725" anchor="ctr"/>
                </a:tc>
                <a:tc>
                  <a:txBody>
                    <a:bodyPr/>
                    <a:lstStyle/>
                    <a:p>
                      <a:pPr marL="0" marR="0" lvl="0" indent="0" algn="l" rtl="0">
                        <a:spcBef>
                          <a:spcPts val="0"/>
                        </a:spcBef>
                        <a:spcAft>
                          <a:spcPts val="0"/>
                        </a:spcAft>
                        <a:buNone/>
                      </a:pPr>
                      <a:r>
                        <a:rPr lang="en-US" sz="1800" u="none" strike="noStrike" cap="none"/>
                        <a:t>Represent and show data related to, or elaborate on, something in the main body of text</a:t>
                      </a:r>
                      <a:endParaRPr lang="en-US" sz="1800" u="none" strike="noStrike" cap="none"/>
                    </a:p>
                  </a:txBody>
                  <a:tcPr marL="91450" marR="91450" marT="45725" marB="45725" anchor="ctr"/>
                </a:tc>
              </a:tr>
              <a:tr h="997100">
                <a:tc>
                  <a:txBody>
                    <a:bodyPr/>
                    <a:lstStyle/>
                    <a:p>
                      <a:pPr marL="0" marR="0" lvl="0" indent="0" algn="l" rtl="0">
                        <a:spcBef>
                          <a:spcPts val="0"/>
                        </a:spcBef>
                        <a:spcAft>
                          <a:spcPts val="0"/>
                        </a:spcAft>
                        <a:buNone/>
                      </a:pPr>
                      <a:r>
                        <a:rPr lang="en-US" sz="1800" u="none" strike="noStrike" cap="none"/>
                        <a:t>Maps</a:t>
                      </a:r>
                      <a:endParaRPr lang="en-US" sz="1800" u="none" strike="noStrike" cap="none"/>
                    </a:p>
                  </a:txBody>
                  <a:tcPr marL="91450" marR="91450" marT="45725" marB="45725" anchor="ctr"/>
                </a:tc>
                <a:tc>
                  <a:txBody>
                    <a:bodyPr/>
                    <a:lstStyle/>
                    <a:p>
                      <a:pPr marL="0" marR="0" lvl="0" indent="0" algn="l" rtl="0">
                        <a:spcBef>
                          <a:spcPts val="0"/>
                        </a:spcBef>
                        <a:spcAft>
                          <a:spcPts val="0"/>
                        </a:spcAft>
                        <a:buNone/>
                      </a:pPr>
                      <a:r>
                        <a:rPr lang="en-US" sz="1800" u="none" strike="noStrike" cap="none"/>
                        <a:t>Help a reader locate a place in the world that is related to text</a:t>
                      </a:r>
                      <a:endParaRPr lang="en-US" sz="1800" u="none" strike="noStrike" cap="none"/>
                    </a:p>
                  </a:txBody>
                  <a:tcPr marL="91450" marR="91450" marT="45725" marB="45725" anchor="ctr"/>
                </a:tc>
              </a:tr>
              <a:tr h="1851750">
                <a:tc>
                  <a:txBody>
                    <a:bodyPr/>
                    <a:lstStyle/>
                    <a:p>
                      <a:pPr marL="0" marR="0" lvl="0" indent="0" algn="l" rtl="0">
                        <a:spcBef>
                          <a:spcPts val="0"/>
                        </a:spcBef>
                        <a:spcAft>
                          <a:spcPts val="0"/>
                        </a:spcAft>
                        <a:buNone/>
                      </a:pPr>
                      <a:r>
                        <a:rPr lang="en-US" sz="1800" u="none" strike="noStrike" cap="none"/>
                        <a:t>Cutaways and cross sections</a:t>
                      </a:r>
                      <a:endParaRPr lang="en-US" sz="1800" u="none" strike="noStrike" cap="none"/>
                    </a:p>
                  </a:txBody>
                  <a:tcPr marL="91450" marR="91450" marT="45725" marB="45725" anchor="ctr"/>
                </a:tc>
                <a:tc>
                  <a:txBody>
                    <a:bodyPr/>
                    <a:lstStyle/>
                    <a:p>
                      <a:pPr marL="0" marR="0" lvl="0" indent="0" algn="l" rtl="0">
                        <a:spcBef>
                          <a:spcPts val="0"/>
                        </a:spcBef>
                        <a:spcAft>
                          <a:spcPts val="0"/>
                        </a:spcAft>
                        <a:buNone/>
                      </a:pPr>
                      <a:r>
                        <a:rPr lang="en-US" sz="1800" u="none" strike="noStrike" cap="none"/>
                        <a:t>Allow readers to see inside something by dissolving part of a wall or to see all the layers of an object by bisecting it for viewing</a:t>
                      </a:r>
                      <a:endParaRPr lang="en-US" sz="1800" u="none" strike="noStrike" cap="none"/>
                    </a:p>
                  </a:txBody>
                  <a:tcPr marL="91450" marR="91450" marT="45725" marB="45725" anchor="ctr"/>
                </a:tc>
              </a:tr>
              <a:tr h="1424425">
                <a:tc>
                  <a:txBody>
                    <a:bodyPr/>
                    <a:lstStyle/>
                    <a:p>
                      <a:pPr marL="0" marR="0" lvl="0" indent="0" algn="l" rtl="0">
                        <a:spcBef>
                          <a:spcPts val="0"/>
                        </a:spcBef>
                        <a:spcAft>
                          <a:spcPts val="0"/>
                        </a:spcAft>
                        <a:buNone/>
                      </a:pPr>
                      <a:r>
                        <a:rPr lang="en-US" sz="1800" u="none" strike="noStrike" cap="none"/>
                        <a:t>Inset photos</a:t>
                      </a:r>
                      <a:endParaRPr lang="en-US" sz="1800" u="none" strike="noStrike" cap="none"/>
                    </a:p>
                  </a:txBody>
                  <a:tcPr marL="91450" marR="91450" marT="45725" marB="45725" anchor="ctr"/>
                </a:tc>
                <a:tc>
                  <a:txBody>
                    <a:bodyPr/>
                    <a:lstStyle/>
                    <a:p>
                      <a:pPr marL="0" marR="0" lvl="0" indent="0" algn="l" rtl="0">
                        <a:spcBef>
                          <a:spcPts val="0"/>
                        </a:spcBef>
                        <a:spcAft>
                          <a:spcPts val="0"/>
                        </a:spcAft>
                        <a:buNone/>
                      </a:pPr>
                      <a:r>
                        <a:rPr lang="en-US" sz="1800" u="none" strike="noStrike" cap="none"/>
                        <a:t>Can show either a faraway view of something or a close-up shot of minute detail</a:t>
                      </a:r>
                      <a:endParaRPr lang="en-US" sz="1800" u="none" strike="noStrike" cap="none"/>
                    </a:p>
                  </a:txBody>
                  <a:tcPr marL="91450" marR="91450" marT="45725" marB="45725"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66" name="Shape 166"/>
        <p:cNvGrpSpPr/>
        <p:nvPr/>
      </p:nvGrpSpPr>
      <p:grpSpPr>
        <a:xfrm>
          <a:off x="0" y="0"/>
          <a:ext cx="0" cy="0"/>
          <a:chOff x="0" y="0"/>
          <a:chExt cx="0" cy="0"/>
        </a:xfrm>
      </p:grpSpPr>
      <p:sp>
        <p:nvSpPr>
          <p:cNvPr id="167" name="Google Shape;167;p14"/>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panose="020F0502020204030204"/>
              <a:buNone/>
            </a:pPr>
            <a:r>
              <a:rPr lang="en-US"/>
              <a:t>CSS Layout - The position Property</a:t>
            </a:r>
            <a:br>
              <a:rPr lang="en-US"/>
            </a:br>
            <a:endParaRPr lang="en-US"/>
          </a:p>
        </p:txBody>
      </p:sp>
      <p:sp>
        <p:nvSpPr>
          <p:cNvPr id="168" name="Google Shape;168;p14"/>
          <p:cNvSpPr txBox="1"/>
          <p:nvPr>
            <p:ph type="body" idx="1"/>
          </p:nvPr>
        </p:nvSpPr>
        <p:spPr>
          <a:xfrm>
            <a:off x="457200" y="1143000"/>
            <a:ext cx="8229600" cy="49831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The position property specifies the type of positioning method used for an element (static, relative, fixed, absolute or sticky).</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72" name="Shape 172"/>
        <p:cNvGrpSpPr/>
        <p:nvPr/>
      </p:nvGrpSpPr>
      <p:grpSpPr>
        <a:xfrm>
          <a:off x="0" y="0"/>
          <a:ext cx="0" cy="0"/>
          <a:chOff x="0" y="0"/>
          <a:chExt cx="0" cy="0"/>
        </a:xfrm>
      </p:grpSpPr>
      <p:sp>
        <p:nvSpPr>
          <p:cNvPr id="173" name="Google Shape;173;p15"/>
          <p:cNvSpPr txBox="1"/>
          <p:nvPr>
            <p:ph type="title"/>
          </p:nvPr>
        </p:nvSpPr>
        <p:spPr>
          <a:xfrm>
            <a:off x="457200" y="533400"/>
            <a:ext cx="8229600" cy="884238"/>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panose="020F0502020204030204"/>
              <a:buNone/>
            </a:pPr>
            <a:r>
              <a:rPr lang="en-US"/>
              <a:t>The position Property</a:t>
            </a:r>
            <a:br>
              <a:rPr lang="en-US"/>
            </a:br>
            <a:endParaRPr lang="en-US"/>
          </a:p>
        </p:txBody>
      </p:sp>
      <p:sp>
        <p:nvSpPr>
          <p:cNvPr id="174" name="Google Shape;174;p15"/>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Char char="•"/>
            </a:pPr>
            <a:r>
              <a:rPr lang="en-US"/>
              <a:t>The position property specifies the type of positioning method used for an element.</a:t>
            </a:r>
            <a:endParaRPr lang="en-US"/>
          </a:p>
          <a:p>
            <a:pPr marL="342900" lvl="0" indent="-342900" algn="l" rtl="0">
              <a:spcBef>
                <a:spcPts val="640"/>
              </a:spcBef>
              <a:spcAft>
                <a:spcPts val="0"/>
              </a:spcAft>
              <a:buClr>
                <a:schemeClr val="dk1"/>
              </a:buClr>
              <a:buSzPts val="3200"/>
              <a:buNone/>
            </a:pPr>
            <a:r>
              <a:rPr lang="en-US"/>
              <a:t>There are five different position values:</a:t>
            </a:r>
            <a:endParaRPr lang="en-US"/>
          </a:p>
          <a:p>
            <a:pPr marL="342900" lvl="0" indent="-342900" algn="l" rtl="0">
              <a:spcBef>
                <a:spcPts val="640"/>
              </a:spcBef>
              <a:spcAft>
                <a:spcPts val="0"/>
              </a:spcAft>
              <a:buClr>
                <a:schemeClr val="dk1"/>
              </a:buClr>
              <a:buSzPts val="3200"/>
              <a:buChar char="•"/>
            </a:pPr>
            <a:r>
              <a:rPr lang="en-US"/>
              <a:t>static</a:t>
            </a:r>
            <a:endParaRPr lang="en-US"/>
          </a:p>
          <a:p>
            <a:pPr marL="342900" lvl="0" indent="-342900" algn="l" rtl="0">
              <a:spcBef>
                <a:spcPts val="640"/>
              </a:spcBef>
              <a:spcAft>
                <a:spcPts val="0"/>
              </a:spcAft>
              <a:buClr>
                <a:schemeClr val="dk1"/>
              </a:buClr>
              <a:buSzPts val="3200"/>
              <a:buChar char="•"/>
            </a:pPr>
            <a:r>
              <a:rPr lang="en-US"/>
              <a:t>relative</a:t>
            </a:r>
            <a:endParaRPr lang="en-US"/>
          </a:p>
          <a:p>
            <a:pPr marL="342900" lvl="0" indent="-342900" algn="l" rtl="0">
              <a:spcBef>
                <a:spcPts val="640"/>
              </a:spcBef>
              <a:spcAft>
                <a:spcPts val="0"/>
              </a:spcAft>
              <a:buClr>
                <a:schemeClr val="dk1"/>
              </a:buClr>
              <a:buSzPts val="3200"/>
              <a:buChar char="•"/>
            </a:pPr>
            <a:r>
              <a:rPr lang="en-US"/>
              <a:t>fixed</a:t>
            </a:r>
            <a:endParaRPr lang="en-US"/>
          </a:p>
          <a:p>
            <a:pPr marL="342900" lvl="0" indent="-342900" algn="l" rtl="0">
              <a:spcBef>
                <a:spcPts val="640"/>
              </a:spcBef>
              <a:spcAft>
                <a:spcPts val="0"/>
              </a:spcAft>
              <a:buClr>
                <a:schemeClr val="dk1"/>
              </a:buClr>
              <a:buSzPts val="3200"/>
              <a:buChar char="•"/>
            </a:pPr>
            <a:r>
              <a:rPr lang="en-US"/>
              <a:t>absolute</a:t>
            </a:r>
            <a:endParaRPr lang="en-US"/>
          </a:p>
          <a:p>
            <a:pPr marL="342900" lvl="0" indent="-342900" algn="l" rtl="0">
              <a:spcBef>
                <a:spcPts val="640"/>
              </a:spcBef>
              <a:spcAft>
                <a:spcPts val="0"/>
              </a:spcAft>
              <a:buClr>
                <a:schemeClr val="dk1"/>
              </a:buClr>
              <a:buSzPts val="3200"/>
              <a:buChar char="•"/>
            </a:pPr>
            <a:r>
              <a:rPr lang="en-US"/>
              <a:t>sticky</a:t>
            </a:r>
            <a:endParaRPr lang="en-US"/>
          </a:p>
          <a:p>
            <a:pPr marL="342900" lvl="0" indent="-139700" algn="l" rtl="0">
              <a:spcBef>
                <a:spcPts val="640"/>
              </a:spcBef>
              <a:spcAft>
                <a:spcPts val="0"/>
              </a:spcAft>
              <a:buClr>
                <a:schemeClr val="dk1"/>
              </a:buClr>
              <a:buSzPts val="3200"/>
              <a:buNone/>
            </a:p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78" name="Shape 178"/>
        <p:cNvGrpSpPr/>
        <p:nvPr/>
      </p:nvGrpSpPr>
      <p:grpSpPr>
        <a:xfrm>
          <a:off x="0" y="0"/>
          <a:ext cx="0" cy="0"/>
          <a:chOff x="0" y="0"/>
          <a:chExt cx="0" cy="0"/>
        </a:xfrm>
      </p:grpSpPr>
      <p:sp>
        <p:nvSpPr>
          <p:cNvPr id="179" name="Google Shape;179;p16"/>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Calibri" panose="020F0502020204030204"/>
              <a:buNone/>
            </a:pPr>
            <a:r>
              <a:rPr lang="en-US"/>
              <a:t>position: static;</a:t>
            </a:r>
            <a:br>
              <a:rPr lang="en-US"/>
            </a:br>
            <a:endParaRPr lang="en-US"/>
          </a:p>
        </p:txBody>
      </p:sp>
      <p:sp>
        <p:nvSpPr>
          <p:cNvPr id="180" name="Google Shape;180;p16"/>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HTML elements are positioned static by default.</a:t>
            </a:r>
            <a:endParaRPr lang="en-US"/>
          </a:p>
          <a:p>
            <a:pPr marL="342900" lvl="0" indent="-342900" algn="l" rtl="0">
              <a:spcBef>
                <a:spcPts val="640"/>
              </a:spcBef>
              <a:spcAft>
                <a:spcPts val="0"/>
              </a:spcAft>
              <a:buClr>
                <a:schemeClr val="dk1"/>
              </a:buClr>
              <a:buSzPts val="3200"/>
              <a:buChar char="•"/>
            </a:pPr>
            <a:r>
              <a:rPr lang="en-US"/>
              <a:t>Static positioned elements are not affected by the top, bottom, left, and right properties.</a:t>
            </a:r>
            <a:endParaRPr lang="en-US"/>
          </a:p>
          <a:p>
            <a:pPr marL="342900" lvl="0" indent="-342900" algn="l" rtl="0">
              <a:spcBef>
                <a:spcPts val="640"/>
              </a:spcBef>
              <a:spcAft>
                <a:spcPts val="0"/>
              </a:spcAft>
              <a:buClr>
                <a:schemeClr val="dk1"/>
              </a:buClr>
              <a:buSzPts val="3200"/>
              <a:buChar char="•"/>
            </a:pPr>
            <a:r>
              <a:rPr lang="en-US"/>
              <a:t>An element with position: static; is not positioned in any special way; it is always positioned according to the normal flow of the page:</a:t>
            </a:r>
            <a:endParaRPr lang="en-US"/>
          </a:p>
          <a:p>
            <a:pPr marL="342900" lvl="0" indent="-139700" algn="l" rtl="0">
              <a:spcBef>
                <a:spcPts val="640"/>
              </a:spcBef>
              <a:spcAft>
                <a:spcPts val="0"/>
              </a:spcAft>
              <a:buClr>
                <a:schemeClr val="dk1"/>
              </a:buClr>
              <a:buSzPts val="3200"/>
              <a:buNone/>
            </a:p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84" name="Shape 184"/>
        <p:cNvGrpSpPr/>
        <p:nvPr/>
      </p:nvGrpSpPr>
      <p:grpSpPr>
        <a:xfrm>
          <a:off x="0" y="0"/>
          <a:ext cx="0" cy="0"/>
          <a:chOff x="0" y="0"/>
          <a:chExt cx="0" cy="0"/>
        </a:xfrm>
      </p:grpSpPr>
      <p:sp>
        <p:nvSpPr>
          <p:cNvPr id="185" name="Google Shape;185;p17"/>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a:t>                                                  Cont…</a:t>
            </a:r>
            <a:endParaRPr lang="en-US"/>
          </a:p>
        </p:txBody>
      </p:sp>
      <p:pic>
        <p:nvPicPr>
          <p:cNvPr id="186" name="Google Shape;186;p17"/>
          <p:cNvPicPr preferRelativeResize="0"/>
          <p:nvPr>
            <p:ph type="body" idx="1"/>
          </p:nvPr>
        </p:nvPicPr>
        <p:blipFill rotWithShape="1">
          <a:blip r:embed="rId1"/>
          <a:srcRect/>
          <a:stretch>
            <a:fillRect/>
          </a:stretch>
        </p:blipFill>
        <p:spPr>
          <a:xfrm>
            <a:off x="304800" y="1600200"/>
            <a:ext cx="4191000" cy="4800600"/>
          </a:xfrm>
          <a:prstGeom prst="rect">
            <a:avLst/>
          </a:prstGeom>
          <a:noFill/>
          <a:ln>
            <a:noFill/>
          </a:ln>
        </p:spPr>
      </p:pic>
      <p:pic>
        <p:nvPicPr>
          <p:cNvPr id="187" name="Google Shape;187;p17"/>
          <p:cNvPicPr preferRelativeResize="0"/>
          <p:nvPr>
            <p:ph type="body" idx="2"/>
          </p:nvPr>
        </p:nvPicPr>
        <p:blipFill rotWithShape="1">
          <a:blip r:embed="rId2"/>
          <a:srcRect/>
          <a:stretch>
            <a:fillRect/>
          </a:stretch>
        </p:blipFill>
        <p:spPr>
          <a:xfrm>
            <a:off x="4648200" y="1524000"/>
            <a:ext cx="4191000" cy="3124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91" name="Shape 191"/>
        <p:cNvGrpSpPr/>
        <p:nvPr/>
      </p:nvGrpSpPr>
      <p:grpSpPr>
        <a:xfrm>
          <a:off x="0" y="0"/>
          <a:ext cx="0" cy="0"/>
          <a:chOff x="0" y="0"/>
          <a:chExt cx="0" cy="0"/>
        </a:xfrm>
      </p:grpSpPr>
      <p:sp>
        <p:nvSpPr>
          <p:cNvPr id="192" name="Google Shape;192;p18"/>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Calibri" panose="020F0502020204030204"/>
              <a:buNone/>
            </a:pPr>
            <a:r>
              <a:rPr lang="en-US"/>
              <a:t>position: relative;</a:t>
            </a:r>
            <a:br>
              <a:rPr lang="en-US"/>
            </a:br>
            <a:endParaRPr lang="en-US"/>
          </a:p>
        </p:txBody>
      </p:sp>
      <p:sp>
        <p:nvSpPr>
          <p:cNvPr id="193" name="Google Shape;193;p18"/>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An element with position: relative; is positioned relative to its normal position.</a:t>
            </a:r>
            <a:endParaRPr lang="en-US"/>
          </a:p>
          <a:p>
            <a:pPr marL="342900" lvl="0" indent="-342900" algn="l" rtl="0">
              <a:spcBef>
                <a:spcPts val="640"/>
              </a:spcBef>
              <a:spcAft>
                <a:spcPts val="0"/>
              </a:spcAft>
              <a:buClr>
                <a:schemeClr val="dk1"/>
              </a:buClr>
              <a:buSzPts val="3200"/>
              <a:buChar char="•"/>
            </a:pPr>
            <a:r>
              <a:rPr lang="en-US"/>
              <a:t>Setting the top, right, bottom, and left properties of a relatively-positioned element will cause it to be adjusted away from its normal position. Other content will not be adjusted to fit into any gap left by the element.</a:t>
            </a:r>
            <a:endParaRPr lang="en-US"/>
          </a:p>
          <a:p>
            <a:pPr marL="342900" lvl="0" indent="-139700" algn="l" rtl="0">
              <a:spcBef>
                <a:spcPts val="640"/>
              </a:spcBef>
              <a:spcAft>
                <a:spcPts val="0"/>
              </a:spcAft>
              <a:buClr>
                <a:schemeClr val="dk1"/>
              </a:buClr>
              <a:buSzPts val="3200"/>
              <a:buNone/>
            </a:p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97" name="Shape 197"/>
        <p:cNvGrpSpPr/>
        <p:nvPr/>
      </p:nvGrpSpPr>
      <p:grpSpPr>
        <a:xfrm>
          <a:off x="0" y="0"/>
          <a:ext cx="0" cy="0"/>
          <a:chOff x="0" y="0"/>
          <a:chExt cx="0" cy="0"/>
        </a:xfrm>
      </p:grpSpPr>
      <p:sp>
        <p:nvSpPr>
          <p:cNvPr id="198" name="Google Shape;198;p19"/>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a:t>                                                   Cont…</a:t>
            </a:r>
            <a:endParaRPr lang="en-US"/>
          </a:p>
        </p:txBody>
      </p:sp>
      <p:pic>
        <p:nvPicPr>
          <p:cNvPr id="199" name="Google Shape;199;p19"/>
          <p:cNvPicPr preferRelativeResize="0"/>
          <p:nvPr>
            <p:ph type="body" idx="1"/>
          </p:nvPr>
        </p:nvPicPr>
        <p:blipFill rotWithShape="1">
          <a:blip r:embed="rId1"/>
          <a:srcRect/>
          <a:stretch>
            <a:fillRect/>
          </a:stretch>
        </p:blipFill>
        <p:spPr>
          <a:xfrm>
            <a:off x="457200" y="1600200"/>
            <a:ext cx="4038600" cy="4724400"/>
          </a:xfrm>
          <a:prstGeom prst="rect">
            <a:avLst/>
          </a:prstGeom>
          <a:noFill/>
          <a:ln>
            <a:noFill/>
          </a:ln>
        </p:spPr>
      </p:pic>
      <p:pic>
        <p:nvPicPr>
          <p:cNvPr id="200" name="Google Shape;200;p19"/>
          <p:cNvPicPr preferRelativeResize="0"/>
          <p:nvPr>
            <p:ph type="body" idx="2"/>
          </p:nvPr>
        </p:nvPicPr>
        <p:blipFill rotWithShape="1">
          <a:blip r:embed="rId2"/>
          <a:srcRect/>
          <a:stretch>
            <a:fillRect/>
          </a:stretch>
        </p:blipFill>
        <p:spPr>
          <a:xfrm>
            <a:off x="4572000" y="1676400"/>
            <a:ext cx="4191000" cy="2895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b="1"/>
              <a:t>Cascading Style Sheet</a:t>
            </a:r>
            <a:endParaRPr lang="en-US" b="1"/>
          </a:p>
        </p:txBody>
      </p:sp>
      <p:sp>
        <p:nvSpPr>
          <p:cNvPr id="91" name="Google Shape;91;p2"/>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CSS stands for </a:t>
            </a:r>
            <a:r>
              <a:rPr lang="en-US" b="1"/>
              <a:t>Cascading Style Sheet.</a:t>
            </a:r>
            <a:r>
              <a:rPr lang="en-US"/>
              <a:t> It gives an additional style to the HTML document. A cascading style sheet is a language that is designed to define the document f</a:t>
            </a:r>
            <a:r>
              <a:rPr lang="en-IN" altLang="en-US"/>
              <a:t>o</a:t>
            </a:r>
            <a:r>
              <a:rPr lang="en-US"/>
              <a:t>rmatting and look written in a markup language. Generally, CSS is applied with HTML documents to change various styles of user interfaces and web pages.</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04" name="Shape 204"/>
        <p:cNvGrpSpPr/>
        <p:nvPr/>
      </p:nvGrpSpPr>
      <p:grpSpPr>
        <a:xfrm>
          <a:off x="0" y="0"/>
          <a:ext cx="0" cy="0"/>
          <a:chOff x="0" y="0"/>
          <a:chExt cx="0" cy="0"/>
        </a:xfrm>
      </p:grpSpPr>
      <p:sp>
        <p:nvSpPr>
          <p:cNvPr id="205" name="Google Shape;205;p20"/>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Calibri" panose="020F0502020204030204"/>
              <a:buNone/>
            </a:pPr>
            <a:r>
              <a:rPr lang="en-US"/>
              <a:t>position: fixed;</a:t>
            </a:r>
            <a:br>
              <a:rPr lang="en-US"/>
            </a:br>
            <a:endParaRPr lang="en-US"/>
          </a:p>
        </p:txBody>
      </p:sp>
      <p:sp>
        <p:nvSpPr>
          <p:cNvPr id="206" name="Google Shape;206;p20"/>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a:bodyPr>
          <a:lstStyle/>
          <a:p>
            <a:pPr marL="342900" lvl="0" indent="-342900" algn="l" rtl="0">
              <a:spcBef>
                <a:spcPts val="0"/>
              </a:spcBef>
              <a:spcAft>
                <a:spcPts val="0"/>
              </a:spcAft>
              <a:buClr>
                <a:schemeClr val="dk1"/>
              </a:buClr>
              <a:buSzPct val="100000"/>
              <a:buChar char="•"/>
            </a:pPr>
            <a:r>
              <a:rPr lang="en-US"/>
              <a:t>An element with position: fixed; is positioned relative to the viewport, which means it always stays in the same place even if the page is scrolled. The top, right, bottom, and left properties are used to position the element.</a:t>
            </a:r>
            <a:endParaRPr lang="en-US"/>
          </a:p>
          <a:p>
            <a:pPr marL="342900" lvl="0" indent="-342900" algn="l" rtl="0">
              <a:spcBef>
                <a:spcPts val="590"/>
              </a:spcBef>
              <a:spcAft>
                <a:spcPts val="0"/>
              </a:spcAft>
              <a:buClr>
                <a:schemeClr val="dk1"/>
              </a:buClr>
              <a:buSzPct val="100000"/>
              <a:buChar char="•"/>
            </a:pPr>
            <a:r>
              <a:rPr lang="en-US"/>
              <a:t>A fixed element does not leave a gap in the page where it would normally have been located.</a:t>
            </a:r>
            <a:endParaRPr lang="en-US"/>
          </a:p>
          <a:p>
            <a:pPr marL="342900" lvl="0" indent="-342900" algn="l" rtl="0">
              <a:spcBef>
                <a:spcPts val="590"/>
              </a:spcBef>
              <a:spcAft>
                <a:spcPts val="0"/>
              </a:spcAft>
              <a:buClr>
                <a:schemeClr val="dk1"/>
              </a:buClr>
              <a:buSzPct val="100000"/>
              <a:buChar char="•"/>
            </a:pPr>
            <a:r>
              <a:rPr lang="en-US"/>
              <a:t>Notice the fixed element in the lower-right corner of the page. Here is the CSS that is used:</a:t>
            </a:r>
            <a:endParaRPr lang="en-US"/>
          </a:p>
          <a:p>
            <a:pPr marL="342900" lvl="0" indent="-154940" algn="l" rtl="0">
              <a:spcBef>
                <a:spcPts val="590"/>
              </a:spcBef>
              <a:spcAft>
                <a:spcPts val="0"/>
              </a:spcAft>
              <a:buClr>
                <a:schemeClr val="dk1"/>
              </a:buClr>
              <a:buSzPct val="100000"/>
              <a:buNone/>
            </a:p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10" name="Shape 210"/>
        <p:cNvGrpSpPr/>
        <p:nvPr/>
      </p:nvGrpSpPr>
      <p:grpSpPr>
        <a:xfrm>
          <a:off x="0" y="0"/>
          <a:ext cx="0" cy="0"/>
          <a:chOff x="0" y="0"/>
          <a:chExt cx="0" cy="0"/>
        </a:xfrm>
      </p:grpSpPr>
      <p:sp>
        <p:nvSpPr>
          <p:cNvPr id="211" name="Google Shape;211;p21"/>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panose="020F0502020204030204"/>
              <a:buNone/>
            </a:pPr>
            <a:r>
              <a:rPr lang="en-US"/>
              <a:t>                                                    Cont…</a:t>
            </a:r>
            <a:endParaRPr lang="en-US"/>
          </a:p>
        </p:txBody>
      </p:sp>
      <p:pic>
        <p:nvPicPr>
          <p:cNvPr id="212" name="Google Shape;212;p21"/>
          <p:cNvPicPr preferRelativeResize="0"/>
          <p:nvPr>
            <p:ph type="body" idx="1"/>
          </p:nvPr>
        </p:nvPicPr>
        <p:blipFill rotWithShape="1">
          <a:blip r:embed="rId1"/>
          <a:srcRect/>
          <a:stretch>
            <a:fillRect/>
          </a:stretch>
        </p:blipFill>
        <p:spPr>
          <a:xfrm>
            <a:off x="762000" y="1447800"/>
            <a:ext cx="7848600" cy="4953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16" name="Shape 216"/>
        <p:cNvGrpSpPr/>
        <p:nvPr/>
      </p:nvGrpSpPr>
      <p:grpSpPr>
        <a:xfrm>
          <a:off x="0" y="0"/>
          <a:ext cx="0" cy="0"/>
          <a:chOff x="0" y="0"/>
          <a:chExt cx="0" cy="0"/>
        </a:xfrm>
      </p:grpSpPr>
      <p:sp>
        <p:nvSpPr>
          <p:cNvPr id="217" name="Google Shape;217;p22"/>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Calibri" panose="020F0502020204030204"/>
              <a:buNone/>
            </a:pPr>
            <a:r>
              <a:rPr lang="en-US"/>
              <a:t>position: absolute;</a:t>
            </a:r>
            <a:br>
              <a:rPr lang="en-US"/>
            </a:br>
            <a:endParaRPr lang="en-US"/>
          </a:p>
        </p:txBody>
      </p:sp>
      <p:sp>
        <p:nvSpPr>
          <p:cNvPr id="218" name="Google Shape;218;p22"/>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a:bodyPr>
          <a:lstStyle/>
          <a:p>
            <a:pPr marL="342900" lvl="0" indent="-342900" algn="l" rtl="0">
              <a:spcBef>
                <a:spcPts val="0"/>
              </a:spcBef>
              <a:spcAft>
                <a:spcPts val="0"/>
              </a:spcAft>
              <a:buClr>
                <a:schemeClr val="dk1"/>
              </a:buClr>
              <a:buSzPct val="100000"/>
              <a:buChar char="•"/>
            </a:pPr>
            <a:r>
              <a:rPr lang="en-US"/>
              <a:t>An element with position: absolute; is positioned relative to the nearest positioned ancestor (instead of positioned relative to the viewport, like fixed).</a:t>
            </a:r>
            <a:endParaRPr lang="en-US"/>
          </a:p>
          <a:p>
            <a:pPr marL="342900" lvl="0" indent="-342900" algn="l" rtl="0">
              <a:spcBef>
                <a:spcPts val="590"/>
              </a:spcBef>
              <a:spcAft>
                <a:spcPts val="0"/>
              </a:spcAft>
              <a:buClr>
                <a:schemeClr val="dk1"/>
              </a:buClr>
              <a:buSzPct val="100000"/>
              <a:buChar char="•"/>
            </a:pPr>
            <a:r>
              <a:rPr lang="en-US"/>
              <a:t>However; if an absolute positioned element has no positioned ancestors, it uses the document body, and moves along with page scrolling.</a:t>
            </a:r>
            <a:endParaRPr lang="en-US"/>
          </a:p>
          <a:p>
            <a:pPr marL="342900" lvl="0" indent="-342900" algn="l" rtl="0">
              <a:spcBef>
                <a:spcPts val="590"/>
              </a:spcBef>
              <a:spcAft>
                <a:spcPts val="0"/>
              </a:spcAft>
              <a:buClr>
                <a:schemeClr val="dk1"/>
              </a:buClr>
              <a:buSzPct val="100000"/>
              <a:buChar char="•"/>
            </a:pPr>
            <a:r>
              <a:rPr lang="en-US" b="1"/>
              <a:t>Note:</a:t>
            </a:r>
            <a:r>
              <a:rPr lang="en-US"/>
              <a:t> Absolute positioned elements are removed from the normal flow, and can overlap elements.</a:t>
            </a:r>
            <a:endParaRPr lang="en-US"/>
          </a:p>
          <a:p>
            <a:pPr marL="342900" lvl="0" indent="-154940" algn="l" rtl="0">
              <a:spcBef>
                <a:spcPts val="590"/>
              </a:spcBef>
              <a:spcAft>
                <a:spcPts val="0"/>
              </a:spcAft>
              <a:buClr>
                <a:schemeClr val="dk1"/>
              </a:buClr>
              <a:buSzPct val="100000"/>
              <a:buNone/>
            </a:p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22" name="Shape 222"/>
        <p:cNvGrpSpPr/>
        <p:nvPr/>
      </p:nvGrpSpPr>
      <p:grpSpPr>
        <a:xfrm>
          <a:off x="0" y="0"/>
          <a:ext cx="0" cy="0"/>
          <a:chOff x="0" y="0"/>
          <a:chExt cx="0" cy="0"/>
        </a:xfrm>
      </p:grpSpPr>
      <p:sp>
        <p:nvSpPr>
          <p:cNvPr id="223" name="Google Shape;223;p23"/>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a:t>                                                 Cont…</a:t>
            </a:r>
            <a:endParaRPr lang="en-US"/>
          </a:p>
        </p:txBody>
      </p:sp>
      <p:sp>
        <p:nvSpPr>
          <p:cNvPr id="224" name="Google Shape;224;p23"/>
          <p:cNvSpPr txBox="1"/>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fontScale="55000" lnSpcReduction="20000"/>
          </a:bodyPr>
          <a:lstStyle/>
          <a:p>
            <a:pPr marL="342900" lvl="0" indent="-342900" algn="l" rtl="0">
              <a:spcBef>
                <a:spcPts val="0"/>
              </a:spcBef>
              <a:spcAft>
                <a:spcPts val="0"/>
              </a:spcAft>
              <a:buClr>
                <a:schemeClr val="dk1"/>
              </a:buClr>
              <a:buSzPct val="100000"/>
              <a:buChar char="•"/>
            </a:pPr>
            <a:r>
              <a:rPr lang="en-US"/>
              <a:t>&lt;!DOCTYPE html&gt;</a:t>
            </a:r>
            <a:endParaRPr lang="en-US"/>
          </a:p>
          <a:p>
            <a:pPr marL="342900" lvl="0" indent="-342900" algn="l" rtl="0">
              <a:spcBef>
                <a:spcPts val="310"/>
              </a:spcBef>
              <a:spcAft>
                <a:spcPts val="0"/>
              </a:spcAft>
              <a:buClr>
                <a:schemeClr val="dk1"/>
              </a:buClr>
              <a:buSzPct val="100000"/>
              <a:buChar char="•"/>
            </a:pPr>
            <a:r>
              <a:rPr lang="en-US"/>
              <a:t>&lt;html&gt;</a:t>
            </a:r>
            <a:endParaRPr lang="en-US"/>
          </a:p>
          <a:p>
            <a:pPr marL="342900" lvl="0" indent="-342900" algn="l" rtl="0">
              <a:spcBef>
                <a:spcPts val="310"/>
              </a:spcBef>
              <a:spcAft>
                <a:spcPts val="0"/>
              </a:spcAft>
              <a:buClr>
                <a:schemeClr val="dk1"/>
              </a:buClr>
              <a:buSzPct val="100000"/>
              <a:buChar char="•"/>
            </a:pPr>
            <a:r>
              <a:rPr lang="en-US"/>
              <a:t>&lt;head&gt;</a:t>
            </a:r>
            <a:endParaRPr lang="en-US"/>
          </a:p>
          <a:p>
            <a:pPr marL="342900" lvl="0" indent="-342900" algn="l" rtl="0">
              <a:spcBef>
                <a:spcPts val="310"/>
              </a:spcBef>
              <a:spcAft>
                <a:spcPts val="0"/>
              </a:spcAft>
              <a:buClr>
                <a:schemeClr val="dk1"/>
              </a:buClr>
              <a:buSzPct val="100000"/>
              <a:buChar char="•"/>
            </a:pPr>
            <a:r>
              <a:rPr lang="en-US"/>
              <a:t>&lt;style&gt;</a:t>
            </a:r>
            <a:endParaRPr lang="en-US"/>
          </a:p>
          <a:p>
            <a:pPr marL="342900" lvl="0" indent="-342900" algn="l" rtl="0">
              <a:spcBef>
                <a:spcPts val="310"/>
              </a:spcBef>
              <a:spcAft>
                <a:spcPts val="0"/>
              </a:spcAft>
              <a:buClr>
                <a:schemeClr val="dk1"/>
              </a:buClr>
              <a:buSzPct val="100000"/>
              <a:buChar char="•"/>
            </a:pPr>
            <a:r>
              <a:rPr lang="en-US"/>
              <a:t>div.relative {</a:t>
            </a:r>
            <a:endParaRPr lang="en-US"/>
          </a:p>
          <a:p>
            <a:pPr marL="342900" lvl="0" indent="-342900" algn="l" rtl="0">
              <a:spcBef>
                <a:spcPts val="310"/>
              </a:spcBef>
              <a:spcAft>
                <a:spcPts val="0"/>
              </a:spcAft>
              <a:buClr>
                <a:schemeClr val="dk1"/>
              </a:buClr>
              <a:buSzPct val="100000"/>
              <a:buChar char="•"/>
            </a:pPr>
            <a:r>
              <a:rPr lang="en-US"/>
              <a:t>  position: relative;</a:t>
            </a:r>
            <a:endParaRPr lang="en-US"/>
          </a:p>
          <a:p>
            <a:pPr marL="342900" lvl="0" indent="-342900" algn="l" rtl="0">
              <a:spcBef>
                <a:spcPts val="310"/>
              </a:spcBef>
              <a:spcAft>
                <a:spcPts val="0"/>
              </a:spcAft>
              <a:buClr>
                <a:schemeClr val="dk1"/>
              </a:buClr>
              <a:buSzPct val="100000"/>
              <a:buChar char="•"/>
            </a:pPr>
            <a:r>
              <a:rPr lang="en-US"/>
              <a:t>  width: 400px;</a:t>
            </a:r>
            <a:endParaRPr lang="en-US"/>
          </a:p>
          <a:p>
            <a:pPr marL="342900" lvl="0" indent="-342900" algn="l" rtl="0">
              <a:spcBef>
                <a:spcPts val="310"/>
              </a:spcBef>
              <a:spcAft>
                <a:spcPts val="0"/>
              </a:spcAft>
              <a:buClr>
                <a:schemeClr val="dk1"/>
              </a:buClr>
              <a:buSzPct val="100000"/>
              <a:buChar char="•"/>
            </a:pPr>
            <a:r>
              <a:rPr lang="en-US"/>
              <a:t>  height: 200px;</a:t>
            </a:r>
            <a:endParaRPr lang="en-US"/>
          </a:p>
          <a:p>
            <a:pPr marL="342900" lvl="0" indent="-342900" algn="l" rtl="0">
              <a:spcBef>
                <a:spcPts val="310"/>
              </a:spcBef>
              <a:spcAft>
                <a:spcPts val="0"/>
              </a:spcAft>
              <a:buClr>
                <a:schemeClr val="dk1"/>
              </a:buClr>
              <a:buSzPct val="100000"/>
              <a:buChar char="•"/>
            </a:pPr>
            <a:r>
              <a:rPr lang="en-US"/>
              <a:t>  border: 3px solid #73AD21;</a:t>
            </a:r>
            <a:endParaRPr lang="en-US"/>
          </a:p>
          <a:p>
            <a:pPr marL="342900" lvl="0" indent="-342900" algn="l" rtl="0">
              <a:spcBef>
                <a:spcPts val="310"/>
              </a:spcBef>
              <a:spcAft>
                <a:spcPts val="0"/>
              </a:spcAft>
              <a:buClr>
                <a:schemeClr val="dk1"/>
              </a:buClr>
              <a:buSzPct val="100000"/>
              <a:buChar char="•"/>
            </a:pPr>
            <a:r>
              <a:rPr lang="en-US"/>
              <a:t>} </a:t>
            </a:r>
            <a:endParaRPr lang="en-US"/>
          </a:p>
          <a:p>
            <a:pPr marL="342900" lvl="0" indent="-245110" algn="l" rtl="0">
              <a:spcBef>
                <a:spcPts val="310"/>
              </a:spcBef>
              <a:spcAft>
                <a:spcPts val="0"/>
              </a:spcAft>
              <a:buClr>
                <a:schemeClr val="dk1"/>
              </a:buClr>
              <a:buSzPct val="100000"/>
              <a:buNone/>
            </a:pPr>
          </a:p>
          <a:p>
            <a:pPr marL="342900" lvl="0" indent="-342900" algn="l" rtl="0">
              <a:spcBef>
                <a:spcPts val="310"/>
              </a:spcBef>
              <a:spcAft>
                <a:spcPts val="0"/>
              </a:spcAft>
              <a:buClr>
                <a:schemeClr val="dk1"/>
              </a:buClr>
              <a:buSzPct val="100000"/>
              <a:buChar char="•"/>
            </a:pPr>
            <a:r>
              <a:rPr lang="en-US"/>
              <a:t>div.absolute {</a:t>
            </a:r>
            <a:endParaRPr lang="en-US"/>
          </a:p>
          <a:p>
            <a:pPr marL="342900" lvl="0" indent="-342900" algn="l" rtl="0">
              <a:spcBef>
                <a:spcPts val="310"/>
              </a:spcBef>
              <a:spcAft>
                <a:spcPts val="0"/>
              </a:spcAft>
              <a:buClr>
                <a:schemeClr val="dk1"/>
              </a:buClr>
              <a:buSzPct val="100000"/>
              <a:buChar char="•"/>
            </a:pPr>
            <a:r>
              <a:rPr lang="en-US"/>
              <a:t>  position: absolute;</a:t>
            </a:r>
            <a:endParaRPr lang="en-US"/>
          </a:p>
          <a:p>
            <a:pPr marL="342900" lvl="0" indent="-342900" algn="l" rtl="0">
              <a:spcBef>
                <a:spcPts val="310"/>
              </a:spcBef>
              <a:spcAft>
                <a:spcPts val="0"/>
              </a:spcAft>
              <a:buClr>
                <a:schemeClr val="dk1"/>
              </a:buClr>
              <a:buSzPct val="100000"/>
              <a:buChar char="•"/>
            </a:pPr>
            <a:r>
              <a:rPr lang="en-US"/>
              <a:t>  top: 80px;</a:t>
            </a:r>
            <a:endParaRPr lang="en-US"/>
          </a:p>
          <a:p>
            <a:pPr marL="342900" lvl="0" indent="-342900" algn="l" rtl="0">
              <a:spcBef>
                <a:spcPts val="310"/>
              </a:spcBef>
              <a:spcAft>
                <a:spcPts val="0"/>
              </a:spcAft>
              <a:buClr>
                <a:schemeClr val="dk1"/>
              </a:buClr>
              <a:buSzPct val="100000"/>
              <a:buChar char="•"/>
            </a:pPr>
            <a:r>
              <a:rPr lang="en-US"/>
              <a:t>  right: 0;</a:t>
            </a:r>
            <a:endParaRPr lang="en-US"/>
          </a:p>
          <a:p>
            <a:pPr marL="342900" lvl="0" indent="-342900" algn="l" rtl="0">
              <a:spcBef>
                <a:spcPts val="310"/>
              </a:spcBef>
              <a:spcAft>
                <a:spcPts val="0"/>
              </a:spcAft>
              <a:buClr>
                <a:schemeClr val="dk1"/>
              </a:buClr>
              <a:buSzPct val="100000"/>
              <a:buChar char="•"/>
            </a:pPr>
            <a:r>
              <a:rPr lang="en-US"/>
              <a:t>  width: 200px;</a:t>
            </a:r>
            <a:endParaRPr lang="en-US"/>
          </a:p>
          <a:p>
            <a:pPr marL="342900" lvl="0" indent="-342900" algn="l" rtl="0">
              <a:spcBef>
                <a:spcPts val="310"/>
              </a:spcBef>
              <a:spcAft>
                <a:spcPts val="0"/>
              </a:spcAft>
              <a:buClr>
                <a:schemeClr val="dk1"/>
              </a:buClr>
              <a:buSzPct val="100000"/>
              <a:buChar char="•"/>
            </a:pPr>
            <a:r>
              <a:rPr lang="en-US"/>
              <a:t>  height: 100px;</a:t>
            </a:r>
            <a:endParaRPr lang="en-US"/>
          </a:p>
          <a:p>
            <a:pPr marL="342900" lvl="0" indent="-342900" algn="l" rtl="0">
              <a:spcBef>
                <a:spcPts val="310"/>
              </a:spcBef>
              <a:spcAft>
                <a:spcPts val="0"/>
              </a:spcAft>
              <a:buClr>
                <a:schemeClr val="dk1"/>
              </a:buClr>
              <a:buSzPct val="100000"/>
              <a:buChar char="•"/>
            </a:pPr>
            <a:r>
              <a:rPr lang="en-US"/>
              <a:t>  border: 3px solid #73AD21;</a:t>
            </a:r>
            <a:endParaRPr lang="en-US"/>
          </a:p>
          <a:p>
            <a:pPr marL="342900" lvl="0" indent="-342900" algn="l" rtl="0">
              <a:spcBef>
                <a:spcPts val="310"/>
              </a:spcBef>
              <a:spcAft>
                <a:spcPts val="0"/>
              </a:spcAft>
              <a:buClr>
                <a:schemeClr val="dk1"/>
              </a:buClr>
              <a:buSzPct val="100000"/>
              <a:buChar char="•"/>
            </a:pPr>
            <a:r>
              <a:rPr lang="en-US"/>
              <a:t>}</a:t>
            </a:r>
            <a:endParaRPr lang="en-US"/>
          </a:p>
        </p:txBody>
      </p:sp>
      <p:pic>
        <p:nvPicPr>
          <p:cNvPr id="225" name="Google Shape;225;p23"/>
          <p:cNvPicPr preferRelativeResize="0"/>
          <p:nvPr>
            <p:ph type="body" idx="2"/>
          </p:nvPr>
        </p:nvPicPr>
        <p:blipFill rotWithShape="1">
          <a:blip r:embed="rId1"/>
          <a:srcRect/>
          <a:stretch>
            <a:fillRect/>
          </a:stretch>
        </p:blipFill>
        <p:spPr>
          <a:xfrm>
            <a:off x="4114800" y="1752600"/>
            <a:ext cx="4572000" cy="315924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29" name="Shape 229"/>
        <p:cNvGrpSpPr/>
        <p:nvPr/>
      </p:nvGrpSpPr>
      <p:grpSpPr>
        <a:xfrm>
          <a:off x="0" y="0"/>
          <a:ext cx="0" cy="0"/>
          <a:chOff x="0" y="0"/>
          <a:chExt cx="0" cy="0"/>
        </a:xfrm>
      </p:grpSpPr>
      <p:sp>
        <p:nvSpPr>
          <p:cNvPr id="230" name="Google Shape;230;p24"/>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Calibri" panose="020F0502020204030204"/>
              <a:buNone/>
            </a:pPr>
            <a:r>
              <a:rPr lang="en-US"/>
              <a:t>position: sticky;</a:t>
            </a:r>
            <a:br>
              <a:rPr lang="en-US"/>
            </a:br>
            <a:endParaRPr lang="en-US"/>
          </a:p>
        </p:txBody>
      </p:sp>
      <p:sp>
        <p:nvSpPr>
          <p:cNvPr id="231" name="Google Shape;231;p24"/>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An element with position: sticky; is positioned based on the user's scroll position.</a:t>
            </a:r>
            <a:endParaRPr lang="en-US"/>
          </a:p>
          <a:p>
            <a:pPr marL="342900" lvl="0" indent="-342900" algn="l" rtl="0">
              <a:spcBef>
                <a:spcPts val="640"/>
              </a:spcBef>
              <a:spcAft>
                <a:spcPts val="0"/>
              </a:spcAft>
              <a:buClr>
                <a:schemeClr val="dk1"/>
              </a:buClr>
              <a:buSzPts val="3200"/>
              <a:buChar char="•"/>
            </a:pPr>
            <a:r>
              <a:rPr lang="en-US"/>
              <a:t>A sticky element toggles between relative and fixed, depending on the scroll position. It is positioned relative until a given offset position is met in the viewport - then it "sticks" in place (like position:fixed).</a:t>
            </a:r>
            <a:endParaRPr lang="en-US"/>
          </a:p>
          <a:p>
            <a:pPr marL="342900" lvl="0" indent="-139700" algn="l" rtl="0">
              <a:spcBef>
                <a:spcPts val="640"/>
              </a:spcBef>
              <a:spcAft>
                <a:spcPts val="0"/>
              </a:spcAft>
              <a:buClr>
                <a:schemeClr val="dk1"/>
              </a:buClr>
              <a:buSzPts val="3200"/>
              <a:buNone/>
            </a:p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35" name="Shape 235"/>
        <p:cNvGrpSpPr/>
        <p:nvPr/>
      </p:nvGrpSpPr>
      <p:grpSpPr>
        <a:xfrm>
          <a:off x="0" y="0"/>
          <a:ext cx="0" cy="0"/>
          <a:chOff x="0" y="0"/>
          <a:chExt cx="0" cy="0"/>
        </a:xfrm>
      </p:grpSpPr>
      <p:sp>
        <p:nvSpPr>
          <p:cNvPr id="236" name="Google Shape;236;p25"/>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p>
        </p:txBody>
      </p:sp>
      <p:pic>
        <p:nvPicPr>
          <p:cNvPr id="237" name="Google Shape;237;p25"/>
          <p:cNvPicPr preferRelativeResize="0"/>
          <p:nvPr>
            <p:ph type="body" idx="1"/>
          </p:nvPr>
        </p:nvPicPr>
        <p:blipFill rotWithShape="1">
          <a:blip r:embed="rId1"/>
          <a:srcRect/>
          <a:stretch>
            <a:fillRect/>
          </a:stretch>
        </p:blipFill>
        <p:spPr>
          <a:xfrm>
            <a:off x="457200" y="1295400"/>
            <a:ext cx="8229600" cy="4648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41" name="Shape 241"/>
        <p:cNvGrpSpPr/>
        <p:nvPr/>
      </p:nvGrpSpPr>
      <p:grpSpPr>
        <a:xfrm>
          <a:off x="0" y="0"/>
          <a:ext cx="0" cy="0"/>
          <a:chOff x="0" y="0"/>
          <a:chExt cx="0" cy="0"/>
        </a:xfrm>
      </p:grpSpPr>
      <p:sp>
        <p:nvSpPr>
          <p:cNvPr id="242" name="Google Shape;242;p26"/>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a:t>Text on image</a:t>
            </a:r>
            <a:endParaRPr lang="en-US"/>
          </a:p>
        </p:txBody>
      </p:sp>
      <p:pic>
        <p:nvPicPr>
          <p:cNvPr id="243" name="Google Shape;243;p26"/>
          <p:cNvPicPr preferRelativeResize="0"/>
          <p:nvPr>
            <p:ph type="body" idx="1"/>
          </p:nvPr>
        </p:nvPicPr>
        <p:blipFill rotWithShape="1">
          <a:blip r:embed="rId1"/>
          <a:srcRect/>
          <a:stretch>
            <a:fillRect/>
          </a:stretch>
        </p:blipFill>
        <p:spPr>
          <a:xfrm>
            <a:off x="457200" y="1524000"/>
            <a:ext cx="4038600" cy="4724400"/>
          </a:xfrm>
          <a:prstGeom prst="rect">
            <a:avLst/>
          </a:prstGeom>
          <a:noFill/>
          <a:ln>
            <a:noFill/>
          </a:ln>
        </p:spPr>
      </p:pic>
      <p:pic>
        <p:nvPicPr>
          <p:cNvPr id="244" name="Google Shape;244;p26"/>
          <p:cNvPicPr preferRelativeResize="0"/>
          <p:nvPr>
            <p:ph type="body" idx="2"/>
          </p:nvPr>
        </p:nvPicPr>
        <p:blipFill rotWithShape="1">
          <a:blip r:embed="rId2"/>
          <a:srcRect/>
          <a:stretch>
            <a:fillRect/>
          </a:stretch>
        </p:blipFill>
        <p:spPr>
          <a:xfrm>
            <a:off x="4648200" y="1752601"/>
            <a:ext cx="4038600" cy="291431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48" name="Shape 248"/>
        <p:cNvGrpSpPr/>
        <p:nvPr/>
      </p:nvGrpSpPr>
      <p:grpSpPr>
        <a:xfrm>
          <a:off x="0" y="0"/>
          <a:ext cx="0" cy="0"/>
          <a:chOff x="0" y="0"/>
          <a:chExt cx="0" cy="0"/>
        </a:xfrm>
      </p:grpSpPr>
      <p:sp>
        <p:nvSpPr>
          <p:cNvPr id="249" name="Google Shape;249;p27"/>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a:t>Output</a:t>
            </a:r>
            <a:endParaRPr lang="en-US"/>
          </a:p>
        </p:txBody>
      </p:sp>
      <p:sp>
        <p:nvSpPr>
          <p:cNvPr id="250" name="Google Shape;250;p27"/>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p>
        </p:txBody>
      </p:sp>
      <p:pic>
        <p:nvPicPr>
          <p:cNvPr id="251" name="Google Shape;251;p27"/>
          <p:cNvPicPr preferRelativeResize="0"/>
          <p:nvPr/>
        </p:nvPicPr>
        <p:blipFill rotWithShape="1">
          <a:blip r:embed="rId1"/>
          <a:srcRect/>
          <a:stretch>
            <a:fillRect/>
          </a:stretch>
        </p:blipFill>
        <p:spPr>
          <a:xfrm>
            <a:off x="457200" y="1219200"/>
            <a:ext cx="8229600" cy="37623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55" name="Shape 255"/>
        <p:cNvGrpSpPr/>
        <p:nvPr/>
      </p:nvGrpSpPr>
      <p:grpSpPr>
        <a:xfrm>
          <a:off x="0" y="0"/>
          <a:ext cx="0" cy="0"/>
          <a:chOff x="0" y="0"/>
          <a:chExt cx="0" cy="0"/>
        </a:xfrm>
      </p:grpSpPr>
      <p:sp>
        <p:nvSpPr>
          <p:cNvPr id="256" name="Google Shape;256;p28"/>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panose="020F0502020204030204"/>
              <a:buNone/>
            </a:pPr>
            <a:r>
              <a:rPr lang="en-US"/>
              <a:t>Positioning Properties</a:t>
            </a:r>
            <a:br>
              <a:rPr lang="en-US"/>
            </a:br>
            <a:endParaRPr lang="en-US"/>
          </a:p>
        </p:txBody>
      </p:sp>
      <p:graphicFrame>
        <p:nvGraphicFramePr>
          <p:cNvPr id="257" name="Google Shape;257;p28"/>
          <p:cNvGraphicFramePr/>
          <p:nvPr/>
        </p:nvGraphicFramePr>
        <p:xfrm>
          <a:off x="457200" y="1600200"/>
          <a:ext cx="8229600" cy="3000000"/>
        </p:xfrm>
        <a:graphic>
          <a:graphicData uri="http://schemas.openxmlformats.org/drawingml/2006/table">
            <a:tbl>
              <a:tblPr firstRow="1" bandRow="1">
                <a:noFill/>
                <a:tableStyleId>{DC72D8F6-082A-4407-81CF-2B7964D25221}</a:tableStyleId>
              </a:tblPr>
              <a:tblGrid>
                <a:gridCol w="4114800"/>
                <a:gridCol w="4114800"/>
              </a:tblGrid>
              <a:tr h="370850">
                <a:tc>
                  <a:txBody>
                    <a:bodyPr/>
                    <a:lstStyle/>
                    <a:p>
                      <a:pPr marL="0" marR="0" lvl="0" indent="0" algn="l" rtl="0">
                        <a:spcBef>
                          <a:spcPts val="0"/>
                        </a:spcBef>
                        <a:spcAft>
                          <a:spcPts val="0"/>
                        </a:spcAft>
                        <a:buNone/>
                      </a:pPr>
                      <a:r>
                        <a:rPr lang="en-US" sz="1800" u="none" strike="noStrike" cap="none"/>
                        <a:t>Property</a:t>
                      </a:r>
                      <a:endParaRPr lang="en-US" sz="1800" u="none" strike="noStrike" cap="none"/>
                    </a:p>
                  </a:txBody>
                  <a:tcPr marL="152400" marR="76200" marT="76200" marB="76200"/>
                </a:tc>
                <a:tc>
                  <a:txBody>
                    <a:bodyPr/>
                    <a:lstStyle/>
                    <a:p>
                      <a:pPr marL="0" marR="0" lvl="0" indent="0" algn="l" rtl="0">
                        <a:spcBef>
                          <a:spcPts val="0"/>
                        </a:spcBef>
                        <a:spcAft>
                          <a:spcPts val="0"/>
                        </a:spcAft>
                        <a:buNone/>
                      </a:pPr>
                      <a:r>
                        <a:rPr lang="en-US" sz="1800" u="none" strike="noStrike" cap="none"/>
                        <a:t>Description</a:t>
                      </a:r>
                      <a:endParaRPr lang="en-US" sz="1800" u="none" strike="noStrike" cap="none"/>
                    </a:p>
                  </a:txBody>
                  <a:tcPr marL="76200" marR="76200" marT="76200" marB="76200"/>
                </a:tc>
              </a:tr>
              <a:tr h="370850">
                <a:tc>
                  <a:txBody>
                    <a:bodyPr/>
                    <a:lstStyle/>
                    <a:p>
                      <a:pPr marL="0" marR="0" lvl="0" indent="0" algn="l" rtl="0">
                        <a:spcBef>
                          <a:spcPts val="0"/>
                        </a:spcBef>
                        <a:spcAft>
                          <a:spcPts val="0"/>
                        </a:spcAft>
                        <a:buNone/>
                      </a:pPr>
                      <a:r>
                        <a:rPr lang="en-US" sz="1800" u="sng" strike="noStrike" cap="none">
                          <a:solidFill>
                            <a:schemeClr val="hlink"/>
                          </a:solidFill>
                          <a:hlinkClick r:id="rId1"/>
                        </a:rPr>
                        <a:t>bottom</a:t>
                      </a:r>
                      <a:endParaRPr sz="1800" u="none" strike="noStrike" cap="none"/>
                    </a:p>
                  </a:txBody>
                  <a:tcPr marL="152400" marR="76200" marT="76200" marB="76200"/>
                </a:tc>
                <a:tc>
                  <a:txBody>
                    <a:bodyPr/>
                    <a:lstStyle/>
                    <a:p>
                      <a:pPr marL="0" marR="0" lvl="0" indent="0" algn="l" rtl="0">
                        <a:spcBef>
                          <a:spcPts val="0"/>
                        </a:spcBef>
                        <a:spcAft>
                          <a:spcPts val="0"/>
                        </a:spcAft>
                        <a:buNone/>
                      </a:pPr>
                      <a:r>
                        <a:rPr lang="en-US" sz="1800" u="none" strike="noStrike" cap="none"/>
                        <a:t>Sets the bottom margin edge for a positioned box</a:t>
                      </a:r>
                      <a:endParaRPr lang="en-US" sz="1800" u="none" strike="noStrike" cap="none"/>
                    </a:p>
                  </a:txBody>
                  <a:tcPr marL="76200" marR="76200" marT="76200" marB="76200"/>
                </a:tc>
              </a:tr>
              <a:tr h="370850">
                <a:tc>
                  <a:txBody>
                    <a:bodyPr/>
                    <a:lstStyle/>
                    <a:p>
                      <a:pPr marL="0" marR="0" lvl="0" indent="0" algn="l" rtl="0">
                        <a:spcBef>
                          <a:spcPts val="0"/>
                        </a:spcBef>
                        <a:spcAft>
                          <a:spcPts val="0"/>
                        </a:spcAft>
                        <a:buNone/>
                      </a:pPr>
                      <a:r>
                        <a:rPr lang="en-US" sz="1800" u="sng" strike="noStrike" cap="none">
                          <a:solidFill>
                            <a:schemeClr val="hlink"/>
                          </a:solidFill>
                          <a:hlinkClick r:id="rId2"/>
                        </a:rPr>
                        <a:t>clip</a:t>
                      </a:r>
                      <a:endParaRPr sz="1800" u="none" strike="noStrike" cap="none"/>
                    </a:p>
                  </a:txBody>
                  <a:tcPr marL="152400" marR="76200" marT="76200" marB="76200"/>
                </a:tc>
                <a:tc>
                  <a:txBody>
                    <a:bodyPr/>
                    <a:lstStyle/>
                    <a:p>
                      <a:pPr marL="0" marR="0" lvl="0" indent="0" algn="l" rtl="0">
                        <a:spcBef>
                          <a:spcPts val="0"/>
                        </a:spcBef>
                        <a:spcAft>
                          <a:spcPts val="0"/>
                        </a:spcAft>
                        <a:buNone/>
                      </a:pPr>
                      <a:r>
                        <a:rPr lang="en-US" sz="1800" u="none" strike="noStrike" cap="none"/>
                        <a:t>Clips an absolutely positioned element</a:t>
                      </a:r>
                      <a:endParaRPr lang="en-US" sz="1800" u="none" strike="noStrike" cap="none"/>
                    </a:p>
                  </a:txBody>
                  <a:tcPr marL="76200" marR="76200" marT="76200" marB="76200"/>
                </a:tc>
              </a:tr>
              <a:tr h="370850">
                <a:tc>
                  <a:txBody>
                    <a:bodyPr/>
                    <a:lstStyle/>
                    <a:p>
                      <a:pPr marL="0" marR="0" lvl="0" indent="0" algn="l" rtl="0">
                        <a:spcBef>
                          <a:spcPts val="0"/>
                        </a:spcBef>
                        <a:spcAft>
                          <a:spcPts val="0"/>
                        </a:spcAft>
                        <a:buNone/>
                      </a:pPr>
                      <a:r>
                        <a:rPr lang="en-US" sz="1800" u="sng" strike="noStrike" cap="none">
                          <a:solidFill>
                            <a:schemeClr val="hlink"/>
                          </a:solidFill>
                          <a:hlinkClick r:id="rId3"/>
                        </a:rPr>
                        <a:t>left</a:t>
                      </a:r>
                      <a:endParaRPr sz="1800" u="none" strike="noStrike" cap="none"/>
                    </a:p>
                  </a:txBody>
                  <a:tcPr marL="152400" marR="76200" marT="76200" marB="76200"/>
                </a:tc>
                <a:tc>
                  <a:txBody>
                    <a:bodyPr/>
                    <a:lstStyle/>
                    <a:p>
                      <a:pPr marL="0" marR="0" lvl="0" indent="0" algn="l" rtl="0">
                        <a:spcBef>
                          <a:spcPts val="0"/>
                        </a:spcBef>
                        <a:spcAft>
                          <a:spcPts val="0"/>
                        </a:spcAft>
                        <a:buNone/>
                      </a:pPr>
                      <a:r>
                        <a:rPr lang="en-US" sz="1800" u="none" strike="noStrike" cap="none"/>
                        <a:t>Sets the left margin edge for a positioned box</a:t>
                      </a:r>
                      <a:endParaRPr lang="en-US" sz="1800" u="none" strike="noStrike" cap="none"/>
                    </a:p>
                  </a:txBody>
                  <a:tcPr marL="76200" marR="76200" marT="76200" marB="76200"/>
                </a:tc>
              </a:tr>
              <a:tr h="370850">
                <a:tc>
                  <a:txBody>
                    <a:bodyPr/>
                    <a:lstStyle/>
                    <a:p>
                      <a:pPr marL="0" marR="0" lvl="0" indent="0" algn="l" rtl="0">
                        <a:spcBef>
                          <a:spcPts val="0"/>
                        </a:spcBef>
                        <a:spcAft>
                          <a:spcPts val="0"/>
                        </a:spcAft>
                        <a:buNone/>
                      </a:pPr>
                      <a:r>
                        <a:rPr lang="en-US" sz="1800" u="sng" strike="noStrike" cap="none">
                          <a:solidFill>
                            <a:schemeClr val="hlink"/>
                          </a:solidFill>
                          <a:hlinkClick r:id="rId4"/>
                        </a:rPr>
                        <a:t>position</a:t>
                      </a:r>
                      <a:endParaRPr sz="1800" u="none" strike="noStrike" cap="none"/>
                    </a:p>
                  </a:txBody>
                  <a:tcPr marL="152400" marR="76200" marT="76200" marB="76200"/>
                </a:tc>
                <a:tc>
                  <a:txBody>
                    <a:bodyPr/>
                    <a:lstStyle/>
                    <a:p>
                      <a:pPr marL="0" marR="0" lvl="0" indent="0" algn="l" rtl="0">
                        <a:spcBef>
                          <a:spcPts val="0"/>
                        </a:spcBef>
                        <a:spcAft>
                          <a:spcPts val="0"/>
                        </a:spcAft>
                        <a:buNone/>
                      </a:pPr>
                      <a:r>
                        <a:rPr lang="en-US" sz="1800" u="none" strike="noStrike" cap="none"/>
                        <a:t>Specifies the type of positioning for an element</a:t>
                      </a:r>
                      <a:endParaRPr lang="en-US" sz="1800" u="none" strike="noStrike" cap="none"/>
                    </a:p>
                  </a:txBody>
                  <a:tcPr marL="76200" marR="76200" marT="76200" marB="76200"/>
                </a:tc>
              </a:tr>
              <a:tr h="370850">
                <a:tc>
                  <a:txBody>
                    <a:bodyPr/>
                    <a:lstStyle/>
                    <a:p>
                      <a:pPr marL="0" marR="0" lvl="0" indent="0" algn="l" rtl="0">
                        <a:spcBef>
                          <a:spcPts val="0"/>
                        </a:spcBef>
                        <a:spcAft>
                          <a:spcPts val="0"/>
                        </a:spcAft>
                        <a:buNone/>
                      </a:pPr>
                      <a:r>
                        <a:rPr lang="en-US" sz="1800" u="sng" strike="noStrike" cap="none">
                          <a:solidFill>
                            <a:schemeClr val="hlink"/>
                          </a:solidFill>
                          <a:hlinkClick r:id="rId5"/>
                        </a:rPr>
                        <a:t>right</a:t>
                      </a:r>
                      <a:endParaRPr sz="1800" u="none" strike="noStrike" cap="none"/>
                    </a:p>
                  </a:txBody>
                  <a:tcPr marL="152400" marR="76200" marT="76200" marB="76200"/>
                </a:tc>
                <a:tc>
                  <a:txBody>
                    <a:bodyPr/>
                    <a:lstStyle/>
                    <a:p>
                      <a:pPr marL="0" marR="0" lvl="0" indent="0" algn="l" rtl="0">
                        <a:spcBef>
                          <a:spcPts val="0"/>
                        </a:spcBef>
                        <a:spcAft>
                          <a:spcPts val="0"/>
                        </a:spcAft>
                        <a:buNone/>
                      </a:pPr>
                      <a:r>
                        <a:rPr lang="en-US" sz="1800" u="none" strike="noStrike" cap="none"/>
                        <a:t>Sets the right margin edge for a positioned box</a:t>
                      </a:r>
                      <a:endParaRPr lang="en-US" sz="1800" u="none" strike="noStrike" cap="none"/>
                    </a:p>
                  </a:txBody>
                  <a:tcPr marL="76200" marR="76200" marT="76200" marB="76200"/>
                </a:tc>
              </a:tr>
              <a:tr h="370850">
                <a:tc>
                  <a:txBody>
                    <a:bodyPr/>
                    <a:lstStyle/>
                    <a:p>
                      <a:pPr marL="0" marR="0" lvl="0" indent="0" algn="l" rtl="0">
                        <a:spcBef>
                          <a:spcPts val="0"/>
                        </a:spcBef>
                        <a:spcAft>
                          <a:spcPts val="0"/>
                        </a:spcAft>
                        <a:buNone/>
                      </a:pPr>
                      <a:r>
                        <a:rPr lang="en-US" sz="1800" u="sng" strike="noStrike" cap="none">
                          <a:solidFill>
                            <a:schemeClr val="hlink"/>
                          </a:solidFill>
                          <a:hlinkClick r:id="rId6"/>
                        </a:rPr>
                        <a:t>top</a:t>
                      </a:r>
                      <a:endParaRPr sz="1800" u="none" strike="noStrike" cap="none"/>
                    </a:p>
                  </a:txBody>
                  <a:tcPr marL="152400" marR="76200" marT="76200" marB="76200"/>
                </a:tc>
                <a:tc>
                  <a:txBody>
                    <a:bodyPr/>
                    <a:lstStyle/>
                    <a:p>
                      <a:pPr marL="0" marR="0" lvl="0" indent="0" algn="l" rtl="0">
                        <a:spcBef>
                          <a:spcPts val="0"/>
                        </a:spcBef>
                        <a:spcAft>
                          <a:spcPts val="0"/>
                        </a:spcAft>
                        <a:buNone/>
                      </a:pPr>
                      <a:r>
                        <a:rPr lang="en-US" sz="1800" u="none" strike="noStrike" cap="none"/>
                        <a:t>Sets the top margin edge for a positioned box</a:t>
                      </a:r>
                      <a:endParaRPr lang="en-US" sz="1800" u="none" strike="noStrike" cap="none"/>
                    </a:p>
                  </a:txBody>
                  <a:tcPr marL="76200" marR="76200" marT="76200" marB="76200"/>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61" name="Shape 261"/>
        <p:cNvGrpSpPr/>
        <p:nvPr/>
      </p:nvGrpSpPr>
      <p:grpSpPr>
        <a:xfrm>
          <a:off x="0" y="0"/>
          <a:ext cx="0" cy="0"/>
          <a:chOff x="0" y="0"/>
          <a:chExt cx="0" cy="0"/>
        </a:xfrm>
      </p:grpSpPr>
      <p:sp>
        <p:nvSpPr>
          <p:cNvPr id="262" name="Google Shape;262;p29"/>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panose="020F0502020204030204"/>
              <a:buNone/>
            </a:pPr>
            <a:r>
              <a:rPr lang="en-US"/>
              <a:t>What are CSS Animations?</a:t>
            </a:r>
            <a:br>
              <a:rPr lang="en-US"/>
            </a:br>
            <a:endParaRPr lang="en-US"/>
          </a:p>
        </p:txBody>
      </p:sp>
      <p:sp>
        <p:nvSpPr>
          <p:cNvPr id="263" name="Google Shape;263;p29"/>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An animation lets an element gradually change from one style to another.</a:t>
            </a:r>
            <a:endParaRPr lang="en-US"/>
          </a:p>
          <a:p>
            <a:pPr marL="342900" lvl="0" indent="-342900" algn="l" rtl="0">
              <a:spcBef>
                <a:spcPts val="640"/>
              </a:spcBef>
              <a:spcAft>
                <a:spcPts val="0"/>
              </a:spcAft>
              <a:buClr>
                <a:schemeClr val="dk1"/>
              </a:buClr>
              <a:buSzPts val="3200"/>
              <a:buChar char="•"/>
            </a:pPr>
            <a:r>
              <a:rPr lang="en-US"/>
              <a:t>You can change as many CSS properties you want, as many times as you want.</a:t>
            </a:r>
            <a:endParaRPr lang="en-US"/>
          </a:p>
          <a:p>
            <a:pPr marL="342900" lvl="0" indent="-342900" algn="l" rtl="0">
              <a:spcBef>
                <a:spcPts val="640"/>
              </a:spcBef>
              <a:spcAft>
                <a:spcPts val="0"/>
              </a:spcAft>
              <a:buClr>
                <a:schemeClr val="dk1"/>
              </a:buClr>
              <a:buSzPts val="3200"/>
              <a:buChar char="•"/>
            </a:pPr>
            <a:r>
              <a:rPr lang="en-US"/>
              <a:t>To use CSS animation, you must first specify some keyframes for the animation.</a:t>
            </a:r>
            <a:endParaRPr lang="en-US"/>
          </a:p>
          <a:p>
            <a:pPr marL="342900" lvl="0" indent="-342900" algn="l" rtl="0">
              <a:spcBef>
                <a:spcPts val="640"/>
              </a:spcBef>
              <a:spcAft>
                <a:spcPts val="0"/>
              </a:spcAft>
              <a:buClr>
                <a:schemeClr val="dk1"/>
              </a:buClr>
              <a:buSzPts val="3200"/>
              <a:buChar char="•"/>
            </a:pPr>
            <a:r>
              <a:rPr lang="en-US"/>
              <a:t>Keyframes hold what styles the element will have at certain times.</a:t>
            </a:r>
            <a:endParaRPr lang="en-US"/>
          </a:p>
          <a:p>
            <a:pPr marL="342900" lvl="0" indent="-139700" algn="l" rtl="0">
              <a:spcBef>
                <a:spcPts val="640"/>
              </a:spcBef>
              <a:spcAft>
                <a:spcPts val="0"/>
              </a:spcAft>
              <a:buClr>
                <a:schemeClr val="dk1"/>
              </a:buClr>
              <a:buSzPts val="3200"/>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457200"/>
            <a:ext cx="8229600" cy="960438"/>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panose="020F0502020204030204"/>
              <a:buNone/>
            </a:pPr>
            <a:r>
              <a:rPr lang="en-US" b="1"/>
              <a:t>Uses of CSS</a:t>
            </a:r>
            <a:br>
              <a:rPr lang="en-US" b="1"/>
            </a:br>
            <a:endParaRPr lang="en-US" b="1"/>
          </a:p>
        </p:txBody>
      </p:sp>
      <p:sp>
        <p:nvSpPr>
          <p:cNvPr id="97" name="Google Shape;97;p3"/>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Char char="•"/>
            </a:pPr>
            <a:r>
              <a:rPr lang="en-US"/>
              <a:t>We can add unique styles to our old documents of HTML.</a:t>
            </a:r>
            <a:endParaRPr lang="en-US"/>
          </a:p>
          <a:p>
            <a:pPr marL="342900" lvl="0" indent="-342900" algn="l" rtl="0">
              <a:spcBef>
                <a:spcPts val="590"/>
              </a:spcBef>
              <a:spcAft>
                <a:spcPts val="0"/>
              </a:spcAft>
              <a:buClr>
                <a:schemeClr val="dk1"/>
              </a:buClr>
              <a:buSzPct val="100000"/>
              <a:buChar char="•"/>
            </a:pPr>
            <a:r>
              <a:rPr lang="en-US"/>
              <a:t>We can change the overall look and feel of our website by following some changes in the CSS code.</a:t>
            </a:r>
            <a:endParaRPr lang="en-US"/>
          </a:p>
          <a:p>
            <a:pPr marL="342900" lvl="0" indent="-342900" algn="l" rtl="0">
              <a:spcBef>
                <a:spcPts val="590"/>
              </a:spcBef>
              <a:spcAft>
                <a:spcPts val="0"/>
              </a:spcAft>
              <a:buClr>
                <a:schemeClr val="dk1"/>
              </a:buClr>
              <a:buSzPct val="100000"/>
              <a:buChar char="•"/>
            </a:pPr>
            <a:r>
              <a:rPr lang="en-US"/>
              <a:t>A cascading style sheet can be used with JavaScript and HTML in most of the websites to develop user interfaces for a lot of mobile applications and user interfaces for various web applications.</a:t>
            </a:r>
            <a:endParaRPr lang="en-US"/>
          </a:p>
          <a:p>
            <a:pPr marL="342900" lvl="0" indent="-154940" algn="l" rtl="0">
              <a:spcBef>
                <a:spcPts val="590"/>
              </a:spcBef>
              <a:spcAft>
                <a:spcPts val="0"/>
              </a:spcAft>
              <a:buClr>
                <a:schemeClr val="dk1"/>
              </a:buClr>
              <a:buSzPct val="100000"/>
              <a:buNone/>
            </a:p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67" name="Shape 267"/>
        <p:cNvGrpSpPr/>
        <p:nvPr/>
      </p:nvGrpSpPr>
      <p:grpSpPr>
        <a:xfrm>
          <a:off x="0" y="0"/>
          <a:ext cx="0" cy="0"/>
          <a:chOff x="0" y="0"/>
          <a:chExt cx="0" cy="0"/>
        </a:xfrm>
      </p:grpSpPr>
      <p:sp>
        <p:nvSpPr>
          <p:cNvPr id="268" name="Google Shape;268;p30"/>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a:t>properties:</a:t>
            </a:r>
            <a:endParaRPr lang="en-US"/>
          </a:p>
        </p:txBody>
      </p:sp>
      <p:sp>
        <p:nvSpPr>
          <p:cNvPr id="269" name="Google Shape;269;p30"/>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Char char="•"/>
            </a:pPr>
            <a:r>
              <a:rPr lang="en-US"/>
              <a:t>@keyframes</a:t>
            </a:r>
            <a:endParaRPr lang="en-US"/>
          </a:p>
          <a:p>
            <a:pPr marL="342900" lvl="0" indent="-342900" algn="l" rtl="0">
              <a:spcBef>
                <a:spcPts val="640"/>
              </a:spcBef>
              <a:spcAft>
                <a:spcPts val="0"/>
              </a:spcAft>
              <a:buClr>
                <a:schemeClr val="dk1"/>
              </a:buClr>
              <a:buSzPts val="3200"/>
              <a:buChar char="•"/>
            </a:pPr>
            <a:r>
              <a:rPr lang="en-US"/>
              <a:t>animation-name</a:t>
            </a:r>
            <a:endParaRPr lang="en-US"/>
          </a:p>
          <a:p>
            <a:pPr marL="342900" lvl="0" indent="-342900" algn="l" rtl="0">
              <a:spcBef>
                <a:spcPts val="640"/>
              </a:spcBef>
              <a:spcAft>
                <a:spcPts val="0"/>
              </a:spcAft>
              <a:buClr>
                <a:schemeClr val="dk1"/>
              </a:buClr>
              <a:buSzPts val="3200"/>
              <a:buChar char="•"/>
            </a:pPr>
            <a:r>
              <a:rPr lang="en-US"/>
              <a:t>animation-duration</a:t>
            </a:r>
            <a:endParaRPr lang="en-US"/>
          </a:p>
          <a:p>
            <a:pPr marL="342900" lvl="0" indent="-342900" algn="l" rtl="0">
              <a:spcBef>
                <a:spcPts val="640"/>
              </a:spcBef>
              <a:spcAft>
                <a:spcPts val="0"/>
              </a:spcAft>
              <a:buClr>
                <a:schemeClr val="dk1"/>
              </a:buClr>
              <a:buSzPts val="3200"/>
              <a:buChar char="•"/>
            </a:pPr>
            <a:r>
              <a:rPr lang="en-US"/>
              <a:t>animation-delay</a:t>
            </a:r>
            <a:endParaRPr lang="en-US"/>
          </a:p>
          <a:p>
            <a:pPr marL="342900" lvl="0" indent="-342900" algn="l" rtl="0">
              <a:spcBef>
                <a:spcPts val="640"/>
              </a:spcBef>
              <a:spcAft>
                <a:spcPts val="0"/>
              </a:spcAft>
              <a:buClr>
                <a:schemeClr val="dk1"/>
              </a:buClr>
              <a:buSzPts val="3200"/>
              <a:buChar char="•"/>
            </a:pPr>
            <a:r>
              <a:rPr lang="en-US"/>
              <a:t>animation-iteration-count</a:t>
            </a:r>
            <a:endParaRPr lang="en-US"/>
          </a:p>
          <a:p>
            <a:pPr marL="342900" lvl="0" indent="-342900" algn="l" rtl="0">
              <a:spcBef>
                <a:spcPts val="640"/>
              </a:spcBef>
              <a:spcAft>
                <a:spcPts val="0"/>
              </a:spcAft>
              <a:buClr>
                <a:schemeClr val="dk1"/>
              </a:buClr>
              <a:buSzPts val="3200"/>
              <a:buChar char="•"/>
            </a:pPr>
            <a:r>
              <a:rPr lang="en-US"/>
              <a:t>animation-direction</a:t>
            </a:r>
            <a:endParaRPr lang="en-US"/>
          </a:p>
          <a:p>
            <a:pPr marL="342900" lvl="0" indent="-342900" algn="l" rtl="0">
              <a:spcBef>
                <a:spcPts val="640"/>
              </a:spcBef>
              <a:spcAft>
                <a:spcPts val="0"/>
              </a:spcAft>
              <a:buClr>
                <a:schemeClr val="dk1"/>
              </a:buClr>
              <a:buSzPts val="3200"/>
              <a:buChar char="•"/>
            </a:pPr>
            <a:r>
              <a:rPr lang="en-US"/>
              <a:t>animation-timing-function</a:t>
            </a:r>
            <a:endParaRPr lang="en-US"/>
          </a:p>
          <a:p>
            <a:pPr marL="342900" lvl="0" indent="-342900" algn="l" rtl="0">
              <a:spcBef>
                <a:spcPts val="640"/>
              </a:spcBef>
              <a:spcAft>
                <a:spcPts val="0"/>
              </a:spcAft>
              <a:buClr>
                <a:schemeClr val="dk1"/>
              </a:buClr>
              <a:buSzPts val="3200"/>
              <a:buChar char="•"/>
            </a:pPr>
            <a:r>
              <a:rPr lang="en-US"/>
              <a:t>animation-fill-mode</a:t>
            </a:r>
            <a:endParaRPr lang="en-US"/>
          </a:p>
          <a:p>
            <a:pPr marL="342900" lvl="0" indent="-139700" algn="l" rtl="0">
              <a:spcBef>
                <a:spcPts val="640"/>
              </a:spcBef>
              <a:spcAft>
                <a:spcPts val="0"/>
              </a:spcAft>
              <a:buClr>
                <a:schemeClr val="dk1"/>
              </a:buClr>
              <a:buSzPts val="3200"/>
              <a:buNone/>
            </a:p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273" name="Shape 273"/>
        <p:cNvGrpSpPr/>
        <p:nvPr/>
      </p:nvGrpSpPr>
      <p:grpSpPr>
        <a:xfrm>
          <a:off x="0" y="0"/>
          <a:ext cx="0" cy="0"/>
          <a:chOff x="0" y="0"/>
          <a:chExt cx="0" cy="0"/>
        </a:xfrm>
      </p:grpSpPr>
      <p:sp>
        <p:nvSpPr>
          <p:cNvPr id="274" name="Google Shape;274;p31"/>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panose="020F0502020204030204"/>
              <a:buNone/>
            </a:pPr>
            <a:r>
              <a:rPr lang="en-US"/>
              <a:t>The @keyframes Rule</a:t>
            </a:r>
            <a:br>
              <a:rPr lang="en-US"/>
            </a:br>
            <a:endParaRPr lang="en-US"/>
          </a:p>
        </p:txBody>
      </p:sp>
      <p:sp>
        <p:nvSpPr>
          <p:cNvPr id="275" name="Google Shape;275;p31"/>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Char char="•"/>
            </a:pPr>
            <a:r>
              <a:rPr lang="en-US"/>
              <a:t>When you specify CSS styles inside the @keyframes rule, the animation will gradually change from the current style to the new style at certain times.</a:t>
            </a:r>
            <a:endParaRPr lang="en-US"/>
          </a:p>
          <a:p>
            <a:pPr marL="342900" lvl="0" indent="-342900" algn="l" rtl="0">
              <a:spcBef>
                <a:spcPts val="590"/>
              </a:spcBef>
              <a:spcAft>
                <a:spcPts val="0"/>
              </a:spcAft>
              <a:buClr>
                <a:schemeClr val="dk1"/>
              </a:buClr>
              <a:buSzPct val="100000"/>
              <a:buChar char="•"/>
            </a:pPr>
            <a:r>
              <a:rPr lang="en-US"/>
              <a:t>To get an animation to work, you must bind the animation to an element.</a:t>
            </a:r>
            <a:endParaRPr lang="en-US"/>
          </a:p>
          <a:p>
            <a:pPr marL="342900" lvl="0" indent="-342900" algn="l" rtl="0">
              <a:spcBef>
                <a:spcPts val="590"/>
              </a:spcBef>
              <a:spcAft>
                <a:spcPts val="0"/>
              </a:spcAft>
              <a:buClr>
                <a:schemeClr val="dk1"/>
              </a:buClr>
              <a:buSzPct val="100000"/>
              <a:buChar char="•"/>
            </a:pPr>
            <a:r>
              <a:rPr lang="en-US"/>
              <a:t>The following example binds the "example" animation to the &lt;div&gt; element. The animation will last for 4 seconds, and it will gradually change the background-color of the &lt;div&gt; element from "red" to "yellow":</a:t>
            </a:r>
            <a:endParaRPr lang="en-US"/>
          </a:p>
          <a:p>
            <a:pPr marL="342900" lvl="0" indent="-154940" algn="l" rtl="0">
              <a:spcBef>
                <a:spcPts val="590"/>
              </a:spcBef>
              <a:spcAft>
                <a:spcPts val="0"/>
              </a:spcAft>
              <a:buClr>
                <a:schemeClr val="dk1"/>
              </a:buClr>
              <a:buSzPct val="100000"/>
              <a:buNone/>
            </a:p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279" name="Shape 279"/>
        <p:cNvGrpSpPr/>
        <p:nvPr/>
      </p:nvGrpSpPr>
      <p:grpSpPr>
        <a:xfrm>
          <a:off x="0" y="0"/>
          <a:ext cx="0" cy="0"/>
          <a:chOff x="0" y="0"/>
          <a:chExt cx="0" cy="0"/>
        </a:xfrm>
      </p:grpSpPr>
      <p:sp>
        <p:nvSpPr>
          <p:cNvPr id="280" name="Google Shape;280;p32"/>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a:t>CSS Animation</a:t>
            </a:r>
            <a:endParaRPr lang="en-US"/>
          </a:p>
        </p:txBody>
      </p:sp>
      <p:pic>
        <p:nvPicPr>
          <p:cNvPr id="281" name="Google Shape;281;p32"/>
          <p:cNvPicPr preferRelativeResize="0"/>
          <p:nvPr>
            <p:ph type="body" idx="1"/>
          </p:nvPr>
        </p:nvPicPr>
        <p:blipFill rotWithShape="1">
          <a:blip r:embed="rId1"/>
          <a:srcRect/>
          <a:stretch>
            <a:fillRect/>
          </a:stretch>
        </p:blipFill>
        <p:spPr>
          <a:xfrm>
            <a:off x="457200" y="1524000"/>
            <a:ext cx="4038600" cy="5029200"/>
          </a:xfrm>
          <a:prstGeom prst="rect">
            <a:avLst/>
          </a:prstGeom>
          <a:noFill/>
          <a:ln>
            <a:noFill/>
          </a:ln>
        </p:spPr>
      </p:pic>
      <p:pic>
        <p:nvPicPr>
          <p:cNvPr id="282" name="Google Shape;282;p32"/>
          <p:cNvPicPr preferRelativeResize="0"/>
          <p:nvPr>
            <p:ph type="body" idx="2"/>
          </p:nvPr>
        </p:nvPicPr>
        <p:blipFill rotWithShape="1">
          <a:blip r:embed="rId2"/>
          <a:srcRect/>
          <a:stretch>
            <a:fillRect/>
          </a:stretch>
        </p:blipFill>
        <p:spPr>
          <a:xfrm>
            <a:off x="4648200" y="1981200"/>
            <a:ext cx="4038600" cy="292904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286" name="Shape 286"/>
        <p:cNvGrpSpPr/>
        <p:nvPr/>
      </p:nvGrpSpPr>
      <p:grpSpPr>
        <a:xfrm>
          <a:off x="0" y="0"/>
          <a:ext cx="0" cy="0"/>
          <a:chOff x="0" y="0"/>
          <a:chExt cx="0" cy="0"/>
        </a:xfrm>
      </p:grpSpPr>
      <p:sp>
        <p:nvSpPr>
          <p:cNvPr id="287" name="Google Shape;287;p33"/>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a:t>animation-duration</a:t>
            </a:r>
            <a:endParaRPr lang="en-US"/>
          </a:p>
        </p:txBody>
      </p:sp>
      <p:pic>
        <p:nvPicPr>
          <p:cNvPr id="288" name="Google Shape;288;p33"/>
          <p:cNvPicPr preferRelativeResize="0"/>
          <p:nvPr>
            <p:ph type="body" idx="1"/>
          </p:nvPr>
        </p:nvPicPr>
        <p:blipFill rotWithShape="1">
          <a:blip r:embed="rId1"/>
          <a:srcRect/>
          <a:stretch>
            <a:fillRect/>
          </a:stretch>
        </p:blipFill>
        <p:spPr>
          <a:xfrm>
            <a:off x="381000" y="1371600"/>
            <a:ext cx="4191000" cy="4800600"/>
          </a:xfrm>
          <a:prstGeom prst="rect">
            <a:avLst/>
          </a:prstGeom>
          <a:noFill/>
          <a:ln>
            <a:noFill/>
          </a:ln>
        </p:spPr>
      </p:pic>
      <p:pic>
        <p:nvPicPr>
          <p:cNvPr id="289" name="Google Shape;289;p33"/>
          <p:cNvPicPr preferRelativeResize="0"/>
          <p:nvPr>
            <p:ph type="body" idx="2"/>
          </p:nvPr>
        </p:nvPicPr>
        <p:blipFill rotWithShape="1">
          <a:blip r:embed="rId2"/>
          <a:srcRect/>
          <a:stretch>
            <a:fillRect/>
          </a:stretch>
        </p:blipFill>
        <p:spPr>
          <a:xfrm>
            <a:off x="4648200" y="2209800"/>
            <a:ext cx="4038600" cy="265867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293" name="Shape 293"/>
        <p:cNvGrpSpPr/>
        <p:nvPr/>
      </p:nvGrpSpPr>
      <p:grpSpPr>
        <a:xfrm>
          <a:off x="0" y="0"/>
          <a:ext cx="0" cy="0"/>
          <a:chOff x="0" y="0"/>
          <a:chExt cx="0" cy="0"/>
        </a:xfrm>
      </p:grpSpPr>
      <p:sp>
        <p:nvSpPr>
          <p:cNvPr id="294" name="Google Shape;294;p34"/>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a:t>animation-delay</a:t>
            </a:r>
            <a:endParaRPr lang="en-US"/>
          </a:p>
        </p:txBody>
      </p:sp>
      <p:pic>
        <p:nvPicPr>
          <p:cNvPr id="295" name="Google Shape;295;p34"/>
          <p:cNvPicPr preferRelativeResize="0"/>
          <p:nvPr>
            <p:ph type="body" idx="1"/>
          </p:nvPr>
        </p:nvPicPr>
        <p:blipFill rotWithShape="1">
          <a:blip r:embed="rId1"/>
          <a:srcRect/>
          <a:stretch>
            <a:fillRect/>
          </a:stretch>
        </p:blipFill>
        <p:spPr>
          <a:xfrm>
            <a:off x="457200" y="1295400"/>
            <a:ext cx="5257800" cy="5029200"/>
          </a:xfrm>
          <a:prstGeom prst="rect">
            <a:avLst/>
          </a:prstGeom>
          <a:noFill/>
          <a:ln>
            <a:noFill/>
          </a:ln>
        </p:spPr>
      </p:pic>
      <p:pic>
        <p:nvPicPr>
          <p:cNvPr id="296" name="Google Shape;296;p34"/>
          <p:cNvPicPr preferRelativeResize="0"/>
          <p:nvPr>
            <p:ph type="body" idx="2"/>
          </p:nvPr>
        </p:nvPicPr>
        <p:blipFill rotWithShape="1">
          <a:blip r:embed="rId2"/>
          <a:srcRect/>
          <a:stretch>
            <a:fillRect/>
          </a:stretch>
        </p:blipFill>
        <p:spPr>
          <a:xfrm>
            <a:off x="5791200" y="1523999"/>
            <a:ext cx="2895600" cy="236220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300" name="Shape 300"/>
        <p:cNvGrpSpPr/>
        <p:nvPr/>
      </p:nvGrpSpPr>
      <p:grpSpPr>
        <a:xfrm>
          <a:off x="0" y="0"/>
          <a:ext cx="0" cy="0"/>
          <a:chOff x="0" y="0"/>
          <a:chExt cx="0" cy="0"/>
        </a:xfrm>
      </p:grpSpPr>
      <p:sp>
        <p:nvSpPr>
          <p:cNvPr id="301" name="Google Shape;301;p35"/>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panose="020F0502020204030204"/>
              <a:buNone/>
            </a:pPr>
            <a:r>
              <a:rPr lang="en-US"/>
              <a:t>Run Animation in Reverse Direction or Alternate Cycles</a:t>
            </a:r>
            <a:br>
              <a:rPr lang="en-US"/>
            </a:br>
            <a:endParaRPr lang="en-US"/>
          </a:p>
        </p:txBody>
      </p:sp>
      <p:sp>
        <p:nvSpPr>
          <p:cNvPr id="302" name="Google Shape;302;p35"/>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spcBef>
                <a:spcPts val="0"/>
              </a:spcBef>
              <a:spcAft>
                <a:spcPts val="0"/>
              </a:spcAft>
              <a:buClr>
                <a:schemeClr val="dk1"/>
              </a:buClr>
              <a:buSzPct val="100000"/>
              <a:buChar char="•"/>
            </a:pPr>
            <a:r>
              <a:rPr lang="en-US"/>
              <a:t>The animation-direction property specifies whether an animation should be played forwards, backwards or in alternate cycles.</a:t>
            </a:r>
            <a:endParaRPr lang="en-US"/>
          </a:p>
          <a:p>
            <a:pPr marL="342900" lvl="0" indent="-342900" algn="l" rtl="0">
              <a:spcBef>
                <a:spcPts val="495"/>
              </a:spcBef>
              <a:spcAft>
                <a:spcPts val="0"/>
              </a:spcAft>
              <a:buClr>
                <a:schemeClr val="dk1"/>
              </a:buClr>
              <a:buSzPct val="100000"/>
              <a:buChar char="•"/>
            </a:pPr>
            <a:r>
              <a:rPr lang="en-US"/>
              <a:t>The animation-direction property can have the following values:</a:t>
            </a:r>
            <a:endParaRPr lang="en-US"/>
          </a:p>
          <a:p>
            <a:pPr marL="342900" lvl="0" indent="-342900" algn="l" rtl="0">
              <a:spcBef>
                <a:spcPts val="495"/>
              </a:spcBef>
              <a:spcAft>
                <a:spcPts val="0"/>
              </a:spcAft>
              <a:buClr>
                <a:schemeClr val="dk1"/>
              </a:buClr>
              <a:buSzPct val="100000"/>
              <a:buChar char="•"/>
            </a:pPr>
            <a:r>
              <a:rPr lang="en-US"/>
              <a:t>normal - The animation is played as normal (forwards). This is default</a:t>
            </a:r>
            <a:endParaRPr lang="en-US"/>
          </a:p>
          <a:p>
            <a:pPr marL="342900" lvl="0" indent="-342900" algn="l" rtl="0">
              <a:spcBef>
                <a:spcPts val="495"/>
              </a:spcBef>
              <a:spcAft>
                <a:spcPts val="0"/>
              </a:spcAft>
              <a:buClr>
                <a:schemeClr val="dk1"/>
              </a:buClr>
              <a:buSzPct val="100000"/>
              <a:buChar char="•"/>
            </a:pPr>
            <a:r>
              <a:rPr lang="en-US"/>
              <a:t>reverse - The animation is played in reverse direction (backwards)</a:t>
            </a:r>
            <a:endParaRPr lang="en-US"/>
          </a:p>
          <a:p>
            <a:pPr marL="342900" lvl="0" indent="-342900" algn="l" rtl="0">
              <a:spcBef>
                <a:spcPts val="495"/>
              </a:spcBef>
              <a:spcAft>
                <a:spcPts val="0"/>
              </a:spcAft>
              <a:buClr>
                <a:schemeClr val="dk1"/>
              </a:buClr>
              <a:buSzPct val="100000"/>
              <a:buChar char="•"/>
            </a:pPr>
            <a:r>
              <a:rPr lang="en-US"/>
              <a:t>alternate - The animation is played forwards first, then backwards</a:t>
            </a:r>
            <a:endParaRPr lang="en-US"/>
          </a:p>
          <a:p>
            <a:pPr marL="342900" lvl="0" indent="-342900" algn="l" rtl="0">
              <a:spcBef>
                <a:spcPts val="495"/>
              </a:spcBef>
              <a:spcAft>
                <a:spcPts val="0"/>
              </a:spcAft>
              <a:buClr>
                <a:schemeClr val="dk1"/>
              </a:buClr>
              <a:buSzPct val="100000"/>
              <a:buChar char="•"/>
            </a:pPr>
            <a:r>
              <a:rPr lang="en-US"/>
              <a:t>alternate-reverse - The animation is played backwards first, then forwards</a:t>
            </a:r>
            <a:endParaRPr lang="en-US"/>
          </a:p>
          <a:p>
            <a:pPr marL="342900" lvl="0" indent="-185420" algn="l" rtl="0">
              <a:spcBef>
                <a:spcPts val="495"/>
              </a:spcBef>
              <a:spcAft>
                <a:spcPts val="0"/>
              </a:spcAft>
              <a:buClr>
                <a:schemeClr val="dk1"/>
              </a:buClr>
              <a:buSzPct val="100000"/>
              <a:buNone/>
            </a:p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306" name="Shape 306"/>
        <p:cNvGrpSpPr/>
        <p:nvPr/>
      </p:nvGrpSpPr>
      <p:grpSpPr>
        <a:xfrm>
          <a:off x="0" y="0"/>
          <a:ext cx="0" cy="0"/>
          <a:chOff x="0" y="0"/>
          <a:chExt cx="0" cy="0"/>
        </a:xfrm>
      </p:grpSpPr>
      <p:sp>
        <p:nvSpPr>
          <p:cNvPr id="307" name="Google Shape;307;p36"/>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panose="020F0502020204030204"/>
              <a:buNone/>
            </a:pPr>
            <a:r>
              <a:rPr lang="en-US"/>
              <a:t>Example</a:t>
            </a:r>
            <a:br>
              <a:rPr lang="en-US"/>
            </a:br>
            <a:endParaRPr lang="en-US"/>
          </a:p>
        </p:txBody>
      </p:sp>
      <p:sp>
        <p:nvSpPr>
          <p:cNvPr id="308" name="Google Shape;308;p36"/>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div {</a:t>
            </a:r>
            <a:br>
              <a:rPr lang="en-US"/>
            </a:br>
            <a:r>
              <a:rPr lang="en-US"/>
              <a:t>  width: 100px;</a:t>
            </a:r>
            <a:br>
              <a:rPr lang="en-US"/>
            </a:br>
            <a:r>
              <a:rPr lang="en-US"/>
              <a:t>  height: 100px;</a:t>
            </a:r>
            <a:br>
              <a:rPr lang="en-US"/>
            </a:br>
            <a:r>
              <a:rPr lang="en-US"/>
              <a:t>  position: relative;</a:t>
            </a:r>
            <a:br>
              <a:rPr lang="en-US"/>
            </a:br>
            <a:r>
              <a:rPr lang="en-US"/>
              <a:t>  background-color: red;</a:t>
            </a:r>
            <a:br>
              <a:rPr lang="en-US"/>
            </a:br>
            <a:r>
              <a:rPr lang="en-US"/>
              <a:t>  animation-name: example;</a:t>
            </a:r>
            <a:br>
              <a:rPr lang="en-US"/>
            </a:br>
            <a:r>
              <a:rPr lang="en-US"/>
              <a:t>  animation-duration: 4s;</a:t>
            </a:r>
            <a:br>
              <a:rPr lang="en-US"/>
            </a:br>
            <a:r>
              <a:rPr lang="en-US"/>
              <a:t>  animation-direction: reverse;</a:t>
            </a:r>
            <a:br>
              <a:rPr lang="en-US"/>
            </a:br>
            <a:r>
              <a:rPr lang="en-US"/>
              <a:t>}</a:t>
            </a:r>
            <a:endParaRPr lang="en-US"/>
          </a:p>
          <a:p>
            <a:pPr marL="342900" lvl="0" indent="-139700" algn="l" rtl="0">
              <a:spcBef>
                <a:spcPts val="640"/>
              </a:spcBef>
              <a:spcAft>
                <a:spcPts val="0"/>
              </a:spcAft>
              <a:buClr>
                <a:schemeClr val="dk1"/>
              </a:buClr>
              <a:buSzPts val="3200"/>
              <a:buNone/>
            </a:p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312" name="Shape 312"/>
        <p:cNvGrpSpPr/>
        <p:nvPr/>
      </p:nvGrpSpPr>
      <p:grpSpPr>
        <a:xfrm>
          <a:off x="0" y="0"/>
          <a:ext cx="0" cy="0"/>
          <a:chOff x="0" y="0"/>
          <a:chExt cx="0" cy="0"/>
        </a:xfrm>
      </p:grpSpPr>
      <p:sp>
        <p:nvSpPr>
          <p:cNvPr id="313" name="Google Shape;313;p37"/>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panose="020F0502020204030204"/>
              <a:buNone/>
            </a:pPr>
            <a:r>
              <a:rPr lang="en-US"/>
              <a:t>Specify the Speed Curve of the Animation</a:t>
            </a:r>
            <a:br>
              <a:rPr lang="en-US"/>
            </a:br>
            <a:endParaRPr lang="en-US"/>
          </a:p>
        </p:txBody>
      </p:sp>
      <p:sp>
        <p:nvSpPr>
          <p:cNvPr id="314" name="Google Shape;314;p37"/>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l" rtl="0">
              <a:spcBef>
                <a:spcPts val="0"/>
              </a:spcBef>
              <a:spcAft>
                <a:spcPts val="0"/>
              </a:spcAft>
              <a:buClr>
                <a:schemeClr val="dk1"/>
              </a:buClr>
              <a:buSzPct val="100000"/>
              <a:buChar char="•"/>
            </a:pPr>
            <a:r>
              <a:rPr lang="en-US"/>
              <a:t>The animation-timing-function property specifies the speed curve of the animation.</a:t>
            </a:r>
            <a:endParaRPr lang="en-US"/>
          </a:p>
          <a:p>
            <a:pPr marL="342900" lvl="0" indent="-342900" algn="l" rtl="0">
              <a:spcBef>
                <a:spcPts val="450"/>
              </a:spcBef>
              <a:spcAft>
                <a:spcPts val="0"/>
              </a:spcAft>
              <a:buClr>
                <a:schemeClr val="dk1"/>
              </a:buClr>
              <a:buSzPct val="100000"/>
              <a:buChar char="•"/>
            </a:pPr>
            <a:r>
              <a:rPr lang="en-US"/>
              <a:t>The animation-timing-function property can have the following values:</a:t>
            </a:r>
            <a:endParaRPr lang="en-US"/>
          </a:p>
          <a:p>
            <a:pPr marL="342900" lvl="0" indent="-342900" algn="l" rtl="0">
              <a:spcBef>
                <a:spcPts val="450"/>
              </a:spcBef>
              <a:spcAft>
                <a:spcPts val="0"/>
              </a:spcAft>
              <a:buClr>
                <a:schemeClr val="dk1"/>
              </a:buClr>
              <a:buSzPct val="100000"/>
              <a:buChar char="•"/>
            </a:pPr>
            <a:r>
              <a:rPr lang="en-US"/>
              <a:t>ease - Specifies an animation with a slow start, then fast, then end slowly (this is default)</a:t>
            </a:r>
            <a:endParaRPr lang="en-US"/>
          </a:p>
          <a:p>
            <a:pPr marL="342900" lvl="0" indent="-342900" algn="l" rtl="0">
              <a:spcBef>
                <a:spcPts val="450"/>
              </a:spcBef>
              <a:spcAft>
                <a:spcPts val="0"/>
              </a:spcAft>
              <a:buClr>
                <a:schemeClr val="dk1"/>
              </a:buClr>
              <a:buSzPct val="100000"/>
              <a:buChar char="•"/>
            </a:pPr>
            <a:r>
              <a:rPr lang="en-US"/>
              <a:t>linear - Specifies an animation with the same speed from start to end</a:t>
            </a:r>
            <a:endParaRPr lang="en-US"/>
          </a:p>
          <a:p>
            <a:pPr marL="342900" lvl="0" indent="-342900" algn="l" rtl="0">
              <a:spcBef>
                <a:spcPts val="450"/>
              </a:spcBef>
              <a:spcAft>
                <a:spcPts val="0"/>
              </a:spcAft>
              <a:buClr>
                <a:schemeClr val="dk1"/>
              </a:buClr>
              <a:buSzPct val="100000"/>
              <a:buChar char="•"/>
            </a:pPr>
            <a:r>
              <a:rPr lang="en-US"/>
              <a:t>ease-in - Specifies an animation with a slow start</a:t>
            </a:r>
            <a:endParaRPr lang="en-US"/>
          </a:p>
          <a:p>
            <a:pPr marL="342900" lvl="0" indent="-342900" algn="l" rtl="0">
              <a:spcBef>
                <a:spcPts val="450"/>
              </a:spcBef>
              <a:spcAft>
                <a:spcPts val="0"/>
              </a:spcAft>
              <a:buClr>
                <a:schemeClr val="dk1"/>
              </a:buClr>
              <a:buSzPct val="100000"/>
              <a:buChar char="•"/>
            </a:pPr>
            <a:r>
              <a:rPr lang="en-US"/>
              <a:t>ease-out - Specifies an animation with a slow end</a:t>
            </a:r>
            <a:endParaRPr lang="en-US"/>
          </a:p>
          <a:p>
            <a:pPr marL="342900" lvl="0" indent="-342900" algn="l" rtl="0">
              <a:spcBef>
                <a:spcPts val="450"/>
              </a:spcBef>
              <a:spcAft>
                <a:spcPts val="0"/>
              </a:spcAft>
              <a:buClr>
                <a:schemeClr val="dk1"/>
              </a:buClr>
              <a:buSzPct val="100000"/>
              <a:buChar char="•"/>
            </a:pPr>
            <a:r>
              <a:rPr lang="en-US"/>
              <a:t>ease-in-out - Specifies an animation with a slow start and end</a:t>
            </a:r>
            <a:endParaRPr lang="en-US"/>
          </a:p>
          <a:p>
            <a:pPr marL="342900" lvl="0" indent="-342900" algn="l" rtl="0">
              <a:spcBef>
                <a:spcPts val="450"/>
              </a:spcBef>
              <a:spcAft>
                <a:spcPts val="0"/>
              </a:spcAft>
              <a:buClr>
                <a:schemeClr val="dk1"/>
              </a:buClr>
              <a:buSzPct val="100000"/>
              <a:buChar char="•"/>
            </a:pPr>
            <a:r>
              <a:rPr lang="en-US"/>
              <a:t>cubic-bezier(n,n,n,n) - Lets you define your own values in a cubic-bezier function</a:t>
            </a:r>
            <a:endParaRPr lang="en-US"/>
          </a:p>
          <a:p>
            <a:pPr marL="342900" lvl="0" indent="-200660" algn="l" rtl="0">
              <a:spcBef>
                <a:spcPts val="450"/>
              </a:spcBef>
              <a:spcAft>
                <a:spcPts val="0"/>
              </a:spcAft>
              <a:buClr>
                <a:schemeClr val="dk1"/>
              </a:buClr>
              <a:buSzPct val="100000"/>
              <a:buNone/>
            </a:p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318" name="Shape 318"/>
        <p:cNvGrpSpPr/>
        <p:nvPr/>
      </p:nvGrpSpPr>
      <p:grpSpPr>
        <a:xfrm>
          <a:off x="0" y="0"/>
          <a:ext cx="0" cy="0"/>
          <a:chOff x="0" y="0"/>
          <a:chExt cx="0" cy="0"/>
        </a:xfrm>
      </p:grpSpPr>
      <p:sp>
        <p:nvSpPr>
          <p:cNvPr id="319" name="Google Shape;319;p38"/>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panose="020F0502020204030204"/>
              <a:buNone/>
            </a:pPr>
            <a:r>
              <a:rPr lang="en-US"/>
              <a:t>Example</a:t>
            </a:r>
            <a:br>
              <a:rPr lang="en-US"/>
            </a:br>
            <a:endParaRPr lang="en-US"/>
          </a:p>
        </p:txBody>
      </p:sp>
      <p:sp>
        <p:nvSpPr>
          <p:cNvPr id="320" name="Google Shape;320;p38"/>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#div1 {animation-timing-function: linear;}</a:t>
            </a:r>
            <a:br>
              <a:rPr lang="en-US"/>
            </a:br>
            <a:r>
              <a:rPr lang="en-US"/>
              <a:t>#div2 {animation-timing-function: ease;}</a:t>
            </a:r>
            <a:br>
              <a:rPr lang="en-US"/>
            </a:br>
            <a:r>
              <a:rPr lang="en-US"/>
              <a:t>#div3 {animation-timing-function: ease-in;}</a:t>
            </a:r>
            <a:br>
              <a:rPr lang="en-US"/>
            </a:br>
            <a:r>
              <a:rPr lang="en-US"/>
              <a:t>#div4 {animation-timing-function: ease-out;}</a:t>
            </a:r>
            <a:br>
              <a:rPr lang="en-US"/>
            </a:br>
            <a:r>
              <a:rPr lang="en-US"/>
              <a:t>#div5 {animation-timing-function: ease-in-out;}</a:t>
            </a:r>
            <a:endParaRPr lang="en-US"/>
          </a:p>
          <a:p>
            <a:pPr marL="342900" lvl="0" indent="-139700" algn="l" rtl="0">
              <a:spcBef>
                <a:spcPts val="640"/>
              </a:spcBef>
              <a:spcAft>
                <a:spcPts val="0"/>
              </a:spcAft>
              <a:buClr>
                <a:schemeClr val="dk1"/>
              </a:buClr>
              <a:buSzPts val="3200"/>
              <a:buNone/>
            </a:p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324" name="Shape 324"/>
        <p:cNvGrpSpPr/>
        <p:nvPr/>
      </p:nvGrpSpPr>
      <p:grpSpPr>
        <a:xfrm>
          <a:off x="0" y="0"/>
          <a:ext cx="0" cy="0"/>
          <a:chOff x="0" y="0"/>
          <a:chExt cx="0" cy="0"/>
        </a:xfrm>
      </p:grpSpPr>
      <p:sp>
        <p:nvSpPr>
          <p:cNvPr id="325" name="Google Shape;325;p39"/>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panose="020F0502020204030204"/>
              <a:buNone/>
            </a:pPr>
            <a:r>
              <a:rPr lang="en-US"/>
              <a:t>Specify the fill-mode For an Animation</a:t>
            </a:r>
            <a:br>
              <a:rPr lang="en-US"/>
            </a:br>
            <a:endParaRPr lang="en-US"/>
          </a:p>
        </p:txBody>
      </p:sp>
      <p:sp>
        <p:nvSpPr>
          <p:cNvPr id="326" name="Google Shape;326;p39"/>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62500" lnSpcReduction="20000"/>
          </a:bodyPr>
          <a:lstStyle/>
          <a:p>
            <a:pPr marL="342900" lvl="0" indent="-342900" algn="l" rtl="0">
              <a:spcBef>
                <a:spcPts val="0"/>
              </a:spcBef>
              <a:spcAft>
                <a:spcPts val="0"/>
              </a:spcAft>
              <a:buClr>
                <a:schemeClr val="dk1"/>
              </a:buClr>
              <a:buSzPct val="100000"/>
              <a:buChar char="•"/>
            </a:pPr>
            <a:r>
              <a:rPr lang="en-US"/>
              <a:t>CSS animations do not affect an element before the first keyframe is played or after the last keyframe is played. The animation-fill-mode property can override this behavior.</a:t>
            </a:r>
            <a:endParaRPr lang="en-US"/>
          </a:p>
          <a:p>
            <a:pPr marL="342900" lvl="0" indent="-342900" algn="l" rtl="0">
              <a:spcBef>
                <a:spcPts val="400"/>
              </a:spcBef>
              <a:spcAft>
                <a:spcPts val="0"/>
              </a:spcAft>
              <a:buClr>
                <a:schemeClr val="dk1"/>
              </a:buClr>
              <a:buSzPct val="100000"/>
              <a:buChar char="•"/>
            </a:pPr>
            <a:r>
              <a:rPr lang="en-US"/>
              <a:t>The animation-fill-mode property specifies a style for the target element when the animation is not playing (before it starts, after it ends, or both).</a:t>
            </a:r>
            <a:endParaRPr lang="en-US"/>
          </a:p>
          <a:p>
            <a:pPr marL="342900" lvl="0" indent="-342900" algn="l" rtl="0">
              <a:spcBef>
                <a:spcPts val="400"/>
              </a:spcBef>
              <a:spcAft>
                <a:spcPts val="0"/>
              </a:spcAft>
              <a:buClr>
                <a:schemeClr val="dk1"/>
              </a:buClr>
              <a:buSzPct val="100000"/>
              <a:buChar char="•"/>
            </a:pPr>
            <a:r>
              <a:rPr lang="en-US"/>
              <a:t>The animation-fill-mode property can have the following values:</a:t>
            </a:r>
            <a:endParaRPr lang="en-US"/>
          </a:p>
          <a:p>
            <a:pPr marL="342900" lvl="0" indent="-342900" algn="l" rtl="0">
              <a:spcBef>
                <a:spcPts val="400"/>
              </a:spcBef>
              <a:spcAft>
                <a:spcPts val="0"/>
              </a:spcAft>
              <a:buClr>
                <a:schemeClr val="dk1"/>
              </a:buClr>
              <a:buSzPct val="100000"/>
              <a:buChar char="•"/>
            </a:pPr>
            <a:r>
              <a:rPr lang="en-US"/>
              <a:t>none - Default value. Animation will not apply any styles to the element before or after it is executing</a:t>
            </a:r>
            <a:endParaRPr lang="en-US"/>
          </a:p>
          <a:p>
            <a:pPr marL="342900" lvl="0" indent="-342900" algn="l" rtl="0">
              <a:spcBef>
                <a:spcPts val="400"/>
              </a:spcBef>
              <a:spcAft>
                <a:spcPts val="0"/>
              </a:spcAft>
              <a:buClr>
                <a:schemeClr val="dk1"/>
              </a:buClr>
              <a:buSzPct val="100000"/>
              <a:buChar char="•"/>
            </a:pPr>
            <a:r>
              <a:rPr lang="en-US"/>
              <a:t>forwards - The element will retain the style values that is set by the last keyframe (depends on animation-direction and animation-iteration-count)</a:t>
            </a:r>
            <a:endParaRPr lang="en-US"/>
          </a:p>
          <a:p>
            <a:pPr marL="342900" lvl="0" indent="-342900" algn="l" rtl="0">
              <a:spcBef>
                <a:spcPts val="400"/>
              </a:spcBef>
              <a:spcAft>
                <a:spcPts val="0"/>
              </a:spcAft>
              <a:buClr>
                <a:schemeClr val="dk1"/>
              </a:buClr>
              <a:buSzPct val="100000"/>
              <a:buChar char="•"/>
            </a:pPr>
            <a:r>
              <a:rPr lang="en-US"/>
              <a:t>backwards - The element will get the style values that is set by the first keyframe (depends on animation-direction), and retain this during the animation-delay period</a:t>
            </a:r>
            <a:endParaRPr lang="en-US"/>
          </a:p>
          <a:p>
            <a:pPr marL="342900" lvl="0" indent="-342900" algn="l" rtl="0">
              <a:spcBef>
                <a:spcPts val="400"/>
              </a:spcBef>
              <a:spcAft>
                <a:spcPts val="0"/>
              </a:spcAft>
              <a:buClr>
                <a:schemeClr val="dk1"/>
              </a:buClr>
              <a:buSzPct val="100000"/>
              <a:buChar char="•"/>
            </a:pPr>
            <a:r>
              <a:rPr lang="en-US"/>
              <a:t>both - The animation will follow the rules for both forwards and backwards, extending the animation properties in both directions</a:t>
            </a:r>
            <a:endParaRPr lang="en-US"/>
          </a:p>
          <a:p>
            <a:pPr marL="342900" lvl="0" indent="-215900" algn="l" rtl="0">
              <a:spcBef>
                <a:spcPts val="400"/>
              </a:spcBef>
              <a:spcAft>
                <a:spcPts val="0"/>
              </a:spcAft>
              <a:buClr>
                <a:schemeClr val="dk1"/>
              </a:buClr>
              <a:buSzPct val="100000"/>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1" name="Shape 101"/>
        <p:cNvGrpSpPr/>
        <p:nvPr/>
      </p:nvGrpSpPr>
      <p:grpSpPr>
        <a:xfrm>
          <a:off x="0" y="0"/>
          <a:ext cx="0" cy="0"/>
          <a:chOff x="0" y="0"/>
          <a:chExt cx="0" cy="0"/>
        </a:xfrm>
      </p:grpSpPr>
      <p:sp>
        <p:nvSpPr>
          <p:cNvPr id="102" name="Google Shape;102;p4"/>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panose="020F0502020204030204"/>
              <a:buNone/>
            </a:pPr>
            <a:r>
              <a:rPr lang="en-US" b="1"/>
              <a:t>Features of CSS</a:t>
            </a:r>
            <a:br>
              <a:rPr lang="en-US" b="1"/>
            </a:br>
            <a:endParaRPr lang="en-US" b="1"/>
          </a:p>
        </p:txBody>
      </p:sp>
      <p:sp>
        <p:nvSpPr>
          <p:cNvPr id="103" name="Google Shape;103;p4"/>
          <p:cNvSpPr txBox="1"/>
          <p:nvPr>
            <p:ph type="body" idx="1"/>
          </p:nvPr>
        </p:nvSpPr>
        <p:spPr>
          <a:xfrm>
            <a:off x="457200" y="1066800"/>
            <a:ext cx="8229600" cy="5562600"/>
          </a:xfrm>
          <a:prstGeom prst="rect">
            <a:avLst/>
          </a:prstGeom>
          <a:noFill/>
          <a:ln>
            <a:noFill/>
          </a:ln>
        </p:spPr>
        <p:txBody>
          <a:bodyPr spcFirstLastPara="1" wrap="square" lIns="91425" tIns="45700" rIns="91425" bIns="45700" anchor="t" anchorCtr="0">
            <a:normAutofit fontScale="70000" lnSpcReduction="20000"/>
          </a:bodyPr>
          <a:lstStyle/>
          <a:p>
            <a:pPr marL="514350" lvl="0" indent="-514350" algn="l" rtl="0">
              <a:spcBef>
                <a:spcPts val="0"/>
              </a:spcBef>
              <a:spcAft>
                <a:spcPts val="0"/>
              </a:spcAft>
              <a:buClr>
                <a:schemeClr val="dk1"/>
              </a:buClr>
              <a:buSzPct val="100000"/>
              <a:buFont typeface="Calibri" panose="020F0502020204030204"/>
              <a:buAutoNum type="arabicPeriod"/>
            </a:pPr>
            <a:r>
              <a:rPr lang="en-US" b="1">
                <a:latin typeface="Arial Black" panose="020B0A04020102020204"/>
                <a:ea typeface="Arial Black" panose="020B0A04020102020204"/>
                <a:cs typeface="Arial Black" panose="020B0A04020102020204"/>
                <a:sym typeface="Arial Black" panose="020B0A04020102020204"/>
              </a:rPr>
              <a:t>Opportunity in Web designing: </a:t>
            </a:r>
            <a:r>
              <a:rPr lang="en-US"/>
              <a:t>If anyone wants to begin a career in web designing professionally, it is essential to have knowledge of CSS and HTML.</a:t>
            </a:r>
            <a:endParaRPr lang="en-US"/>
          </a:p>
          <a:p>
            <a:pPr marL="514350" lvl="0" indent="-372110" algn="l" rtl="0">
              <a:spcBef>
                <a:spcPts val="450"/>
              </a:spcBef>
              <a:spcAft>
                <a:spcPts val="0"/>
              </a:spcAft>
              <a:buClr>
                <a:schemeClr val="dk1"/>
              </a:buClr>
              <a:buSzPct val="100000"/>
              <a:buFont typeface="Calibri" panose="020F0502020204030204"/>
              <a:buNone/>
            </a:pPr>
          </a:p>
          <a:p>
            <a:pPr marL="514350" lvl="0" indent="-514350" algn="l" rtl="0">
              <a:spcBef>
                <a:spcPts val="450"/>
              </a:spcBef>
              <a:spcAft>
                <a:spcPts val="0"/>
              </a:spcAft>
              <a:buClr>
                <a:schemeClr val="dk1"/>
              </a:buClr>
              <a:buSzPct val="100000"/>
              <a:buFont typeface="Calibri" panose="020F0502020204030204"/>
              <a:buAutoNum type="arabicPeriod"/>
            </a:pPr>
            <a:r>
              <a:rPr lang="en-US" b="1">
                <a:latin typeface="Arial Black" panose="020B0A04020102020204"/>
                <a:ea typeface="Arial Black" panose="020B0A04020102020204"/>
                <a:cs typeface="Arial Black" panose="020B0A04020102020204"/>
                <a:sym typeface="Arial Black" panose="020B0A04020102020204"/>
              </a:rPr>
              <a:t>Website Design: </a:t>
            </a:r>
            <a:r>
              <a:rPr lang="en-US"/>
              <a:t>With the use of CSS, we can control various styles, such as the text color, the font style, the spacing among paragraphs, column size and layout, background color and images, design of the layout, display variations for distinct screens and device sizes, and many other effects as well.</a:t>
            </a:r>
            <a:endParaRPr lang="en-US"/>
          </a:p>
          <a:p>
            <a:pPr marL="514350" lvl="0" indent="-372110" algn="l" rtl="0">
              <a:spcBef>
                <a:spcPts val="450"/>
              </a:spcBef>
              <a:spcAft>
                <a:spcPts val="0"/>
              </a:spcAft>
              <a:buClr>
                <a:schemeClr val="dk1"/>
              </a:buClr>
              <a:buSzPct val="100000"/>
              <a:buFont typeface="Calibri" panose="020F0502020204030204"/>
              <a:buNone/>
            </a:pPr>
          </a:p>
          <a:p>
            <a:pPr marL="514350" lvl="0" indent="-514350" algn="l" rtl="0">
              <a:spcBef>
                <a:spcPts val="450"/>
              </a:spcBef>
              <a:spcAft>
                <a:spcPts val="0"/>
              </a:spcAft>
              <a:buClr>
                <a:schemeClr val="dk1"/>
              </a:buClr>
              <a:buSzPct val="100000"/>
              <a:buFont typeface="Calibri" panose="020F0502020204030204"/>
              <a:buAutoNum type="arabicPeriod"/>
            </a:pPr>
            <a:r>
              <a:rPr lang="en-US" b="1">
                <a:latin typeface="Arial Black" panose="020B0A04020102020204"/>
                <a:ea typeface="Arial Black" panose="020B0A04020102020204"/>
                <a:cs typeface="Arial Black" panose="020B0A04020102020204"/>
                <a:sym typeface="Arial Black" panose="020B0A04020102020204"/>
              </a:rPr>
              <a:t>Web Control: </a:t>
            </a:r>
            <a:r>
              <a:rPr lang="en-US"/>
              <a:t>CSS has controlling power on the documents of HTML, so it is easy to learn. It is integrated with the HTML and the XHTML markup languages.</a:t>
            </a:r>
            <a:endParaRPr lang="en-US"/>
          </a:p>
          <a:p>
            <a:pPr marL="514350" lvl="0" indent="-372110" algn="l" rtl="0">
              <a:spcBef>
                <a:spcPts val="450"/>
              </a:spcBef>
              <a:spcAft>
                <a:spcPts val="0"/>
              </a:spcAft>
              <a:buClr>
                <a:schemeClr val="dk1"/>
              </a:buClr>
              <a:buSzPct val="100000"/>
              <a:buFont typeface="Calibri" panose="020F0502020204030204"/>
              <a:buNone/>
            </a:pPr>
          </a:p>
          <a:p>
            <a:pPr marL="514350" lvl="0" indent="-514350" algn="l" rtl="0">
              <a:spcBef>
                <a:spcPts val="450"/>
              </a:spcBef>
              <a:spcAft>
                <a:spcPts val="0"/>
              </a:spcAft>
              <a:buClr>
                <a:schemeClr val="dk1"/>
              </a:buClr>
              <a:buSzPct val="100000"/>
              <a:buFont typeface="Calibri" panose="020F0502020204030204"/>
              <a:buAutoNum type="arabicPeriod"/>
            </a:pPr>
            <a:r>
              <a:rPr lang="en-US" b="1">
                <a:latin typeface="Arial Black" panose="020B0A04020102020204"/>
                <a:ea typeface="Arial Black" panose="020B0A04020102020204"/>
                <a:cs typeface="Arial Black" panose="020B0A04020102020204"/>
                <a:sym typeface="Arial Black" panose="020B0A04020102020204"/>
              </a:rPr>
              <a:t>Other Languages: </a:t>
            </a:r>
            <a:r>
              <a:rPr lang="en-US"/>
              <a:t>Once we have knowledge of some basics of CSS and HTML, other associated technologies like Angular, PHP, and JavaScript are become clearer to understand.</a:t>
            </a:r>
            <a:endParaRPr lang="en-US"/>
          </a:p>
          <a:p>
            <a:pPr marL="342900" lvl="0" indent="-200660" algn="l" rtl="0">
              <a:spcBef>
                <a:spcPts val="450"/>
              </a:spcBef>
              <a:spcAft>
                <a:spcPts val="0"/>
              </a:spcAft>
              <a:buClr>
                <a:schemeClr val="dk1"/>
              </a:buClr>
              <a:buSzPct val="100000"/>
              <a:buNone/>
            </a:p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330" name="Shape 330"/>
        <p:cNvGrpSpPr/>
        <p:nvPr/>
      </p:nvGrpSpPr>
      <p:grpSpPr>
        <a:xfrm>
          <a:off x="0" y="0"/>
          <a:ext cx="0" cy="0"/>
          <a:chOff x="0" y="0"/>
          <a:chExt cx="0" cy="0"/>
        </a:xfrm>
      </p:grpSpPr>
      <p:sp>
        <p:nvSpPr>
          <p:cNvPr id="331" name="Google Shape;331;p40"/>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panose="020F0502020204030204"/>
              <a:buNone/>
            </a:pPr>
            <a:r>
              <a:rPr lang="en-US"/>
              <a:t>Animation Shorthand Property</a:t>
            </a:r>
            <a:br>
              <a:rPr lang="en-US"/>
            </a:br>
            <a:endParaRPr lang="en-US"/>
          </a:p>
        </p:txBody>
      </p:sp>
      <p:sp>
        <p:nvSpPr>
          <p:cNvPr id="332" name="Google Shape;332;p40"/>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None/>
            </a:pPr>
            <a:r>
              <a:rPr lang="en-US"/>
              <a:t>div {</a:t>
            </a:r>
            <a:br>
              <a:rPr lang="en-US"/>
            </a:br>
            <a:r>
              <a:rPr lang="en-US"/>
              <a:t>  animation-name: example;</a:t>
            </a:r>
            <a:br>
              <a:rPr lang="en-US"/>
            </a:br>
            <a:r>
              <a:rPr lang="en-US"/>
              <a:t>  animation-duration: 5s;</a:t>
            </a:r>
            <a:br>
              <a:rPr lang="en-US"/>
            </a:br>
            <a:r>
              <a:rPr lang="en-US"/>
              <a:t>  animation-timing-function: linear;</a:t>
            </a:r>
            <a:br>
              <a:rPr lang="en-US"/>
            </a:br>
            <a:r>
              <a:rPr lang="en-US"/>
              <a:t>  animation-delay: 2s;</a:t>
            </a:r>
            <a:br>
              <a:rPr lang="en-US"/>
            </a:br>
            <a:r>
              <a:rPr lang="en-US"/>
              <a:t>  animation-iteration-count: infinite;</a:t>
            </a:r>
            <a:br>
              <a:rPr lang="en-US"/>
            </a:br>
            <a:r>
              <a:rPr lang="en-US"/>
              <a:t>  animation-direction: alternate;</a:t>
            </a:r>
            <a:br>
              <a:rPr lang="en-US"/>
            </a:br>
            <a:r>
              <a:rPr lang="en-US"/>
              <a:t>}</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336" name="Shape 336"/>
        <p:cNvGrpSpPr/>
        <p:nvPr/>
      </p:nvGrpSpPr>
      <p:grpSpPr>
        <a:xfrm>
          <a:off x="0" y="0"/>
          <a:ext cx="0" cy="0"/>
          <a:chOff x="0" y="0"/>
          <a:chExt cx="0" cy="0"/>
        </a:xfrm>
      </p:grpSpPr>
      <p:sp>
        <p:nvSpPr>
          <p:cNvPr id="337" name="Google Shape;337;p41"/>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a:t>CSS Properties</a:t>
            </a:r>
            <a:endParaRPr lang="en-US"/>
          </a:p>
        </p:txBody>
      </p:sp>
      <p:graphicFrame>
        <p:nvGraphicFramePr>
          <p:cNvPr id="338" name="Google Shape;338;p41"/>
          <p:cNvGraphicFramePr/>
          <p:nvPr/>
        </p:nvGraphicFramePr>
        <p:xfrm>
          <a:off x="457200" y="1295401"/>
          <a:ext cx="8229600" cy="5791250"/>
        </p:xfrm>
        <a:graphic>
          <a:graphicData uri="http://schemas.openxmlformats.org/drawingml/2006/table">
            <a:tbl>
              <a:tblPr firstRow="1" bandRow="1">
                <a:noFill/>
                <a:tableStyleId>{DC72D8F6-082A-4407-81CF-2B7964D25221}</a:tableStyleId>
              </a:tblPr>
              <a:tblGrid>
                <a:gridCol w="2590800"/>
                <a:gridCol w="5638800"/>
              </a:tblGrid>
              <a:tr h="389800">
                <a:tc>
                  <a:txBody>
                    <a:bodyPr/>
                    <a:lstStyle/>
                    <a:p>
                      <a:pPr marL="0" marR="0" lvl="0" indent="0" algn="l" rtl="0">
                        <a:spcBef>
                          <a:spcPts val="0"/>
                        </a:spcBef>
                        <a:spcAft>
                          <a:spcPts val="0"/>
                        </a:spcAft>
                        <a:buNone/>
                      </a:pPr>
                      <a:r>
                        <a:rPr lang="en-US" sz="1800" u="none" strike="noStrike" cap="none"/>
                        <a:t>Property</a:t>
                      </a:r>
                      <a:endParaRPr lang="en-US" sz="1800" u="none" strike="noStrike" cap="none"/>
                    </a:p>
                  </a:txBody>
                  <a:tcPr marL="152400" marR="76200" marT="76200" marB="76200"/>
                </a:tc>
                <a:tc>
                  <a:txBody>
                    <a:bodyPr/>
                    <a:lstStyle/>
                    <a:p>
                      <a:pPr marL="0" marR="0" lvl="0" indent="0" algn="l" rtl="0">
                        <a:spcBef>
                          <a:spcPts val="0"/>
                        </a:spcBef>
                        <a:spcAft>
                          <a:spcPts val="0"/>
                        </a:spcAft>
                        <a:buNone/>
                      </a:pPr>
                      <a:r>
                        <a:rPr lang="en-US" sz="1800" u="none" strike="noStrike" cap="none"/>
                        <a:t>Description</a:t>
                      </a:r>
                      <a:endParaRPr lang="en-US" sz="1800" u="none" strike="noStrike" cap="none"/>
                    </a:p>
                  </a:txBody>
                  <a:tcPr marL="76200" marR="76200" marT="76200" marB="76200"/>
                </a:tc>
              </a:tr>
              <a:tr h="389800">
                <a:tc>
                  <a:txBody>
                    <a:bodyPr/>
                    <a:lstStyle/>
                    <a:p>
                      <a:pPr marL="0" marR="0" lvl="0" indent="0" algn="l" rtl="0">
                        <a:spcBef>
                          <a:spcPts val="0"/>
                        </a:spcBef>
                        <a:spcAft>
                          <a:spcPts val="0"/>
                        </a:spcAft>
                        <a:buNone/>
                      </a:pPr>
                      <a:r>
                        <a:rPr lang="en-US" sz="1800" u="sng" strike="noStrike" cap="none">
                          <a:solidFill>
                            <a:schemeClr val="hlink"/>
                          </a:solidFill>
                          <a:hlinkClick r:id="rId1"/>
                        </a:rPr>
                        <a:t>@keyframes</a:t>
                      </a:r>
                      <a:endParaRPr sz="1800" u="none" strike="noStrike" cap="none"/>
                    </a:p>
                  </a:txBody>
                  <a:tcPr marL="152400" marR="76200" marT="76200" marB="76200"/>
                </a:tc>
                <a:tc>
                  <a:txBody>
                    <a:bodyPr/>
                    <a:lstStyle/>
                    <a:p>
                      <a:pPr marL="0" marR="0" lvl="0" indent="0" algn="l" rtl="0">
                        <a:spcBef>
                          <a:spcPts val="0"/>
                        </a:spcBef>
                        <a:spcAft>
                          <a:spcPts val="0"/>
                        </a:spcAft>
                        <a:buNone/>
                      </a:pPr>
                      <a:r>
                        <a:rPr lang="en-US" sz="1800" u="none" strike="noStrike" cap="none"/>
                        <a:t>Specifies the animation code</a:t>
                      </a:r>
                      <a:endParaRPr lang="en-US" sz="1800" u="none" strike="noStrike" cap="none"/>
                    </a:p>
                  </a:txBody>
                  <a:tcPr marL="76200" marR="76200" marT="76200" marB="76200"/>
                </a:tc>
              </a:tr>
              <a:tr h="640375">
                <a:tc>
                  <a:txBody>
                    <a:bodyPr/>
                    <a:lstStyle/>
                    <a:p>
                      <a:pPr marL="0" marR="0" lvl="0" indent="0" algn="l" rtl="0">
                        <a:spcBef>
                          <a:spcPts val="0"/>
                        </a:spcBef>
                        <a:spcAft>
                          <a:spcPts val="0"/>
                        </a:spcAft>
                        <a:buNone/>
                      </a:pPr>
                      <a:r>
                        <a:rPr lang="en-US" sz="1800" u="sng" strike="noStrike" cap="none">
                          <a:solidFill>
                            <a:schemeClr val="hlink"/>
                          </a:solidFill>
                          <a:hlinkClick r:id="rId2"/>
                        </a:rPr>
                        <a:t>animation</a:t>
                      </a:r>
                      <a:endParaRPr sz="1800" u="none" strike="noStrike" cap="none"/>
                    </a:p>
                  </a:txBody>
                  <a:tcPr marL="152400" marR="76200" marT="76200" marB="76200"/>
                </a:tc>
                <a:tc>
                  <a:txBody>
                    <a:bodyPr/>
                    <a:lstStyle/>
                    <a:p>
                      <a:pPr marL="0" marR="0" lvl="0" indent="0" algn="l" rtl="0">
                        <a:spcBef>
                          <a:spcPts val="0"/>
                        </a:spcBef>
                        <a:spcAft>
                          <a:spcPts val="0"/>
                        </a:spcAft>
                        <a:buNone/>
                      </a:pPr>
                      <a:r>
                        <a:rPr lang="en-US" sz="1800" u="none" strike="noStrike" cap="none"/>
                        <a:t>A shorthand property for setting all the animation properties</a:t>
                      </a:r>
                      <a:endParaRPr lang="en-US" sz="1800" u="none" strike="noStrike" cap="none"/>
                    </a:p>
                  </a:txBody>
                  <a:tcPr marL="76200" marR="76200" marT="76200" marB="76200"/>
                </a:tc>
              </a:tr>
              <a:tr h="389800">
                <a:tc>
                  <a:txBody>
                    <a:bodyPr/>
                    <a:lstStyle/>
                    <a:p>
                      <a:pPr marL="0" marR="0" lvl="0" indent="0" algn="l" rtl="0">
                        <a:spcBef>
                          <a:spcPts val="0"/>
                        </a:spcBef>
                        <a:spcAft>
                          <a:spcPts val="0"/>
                        </a:spcAft>
                        <a:buNone/>
                      </a:pPr>
                      <a:r>
                        <a:rPr lang="en-US" sz="1800" u="sng" strike="noStrike" cap="none">
                          <a:solidFill>
                            <a:schemeClr val="hlink"/>
                          </a:solidFill>
                          <a:hlinkClick r:id="rId3"/>
                        </a:rPr>
                        <a:t>animation-delay</a:t>
                      </a:r>
                      <a:endParaRPr sz="1800" u="none" strike="noStrike" cap="none"/>
                    </a:p>
                  </a:txBody>
                  <a:tcPr marL="152400" marR="76200" marT="76200" marB="76200"/>
                </a:tc>
                <a:tc>
                  <a:txBody>
                    <a:bodyPr/>
                    <a:lstStyle/>
                    <a:p>
                      <a:pPr marL="0" marR="0" lvl="0" indent="0" algn="l" rtl="0">
                        <a:spcBef>
                          <a:spcPts val="0"/>
                        </a:spcBef>
                        <a:spcAft>
                          <a:spcPts val="0"/>
                        </a:spcAft>
                        <a:buNone/>
                      </a:pPr>
                      <a:r>
                        <a:rPr lang="en-US" sz="1800" u="none" strike="noStrike" cap="none"/>
                        <a:t>Specifies a delay for the start of an animation</a:t>
                      </a:r>
                      <a:endParaRPr lang="en-US" sz="1800" u="none" strike="noStrike" cap="none"/>
                    </a:p>
                  </a:txBody>
                  <a:tcPr marL="76200" marR="76200" marT="76200" marB="76200"/>
                </a:tc>
              </a:tr>
              <a:tr h="640375">
                <a:tc>
                  <a:txBody>
                    <a:bodyPr/>
                    <a:lstStyle/>
                    <a:p>
                      <a:pPr marL="0" marR="0" lvl="0" indent="0" algn="l" rtl="0">
                        <a:spcBef>
                          <a:spcPts val="0"/>
                        </a:spcBef>
                        <a:spcAft>
                          <a:spcPts val="0"/>
                        </a:spcAft>
                        <a:buNone/>
                      </a:pPr>
                      <a:r>
                        <a:rPr lang="en-US" sz="1800" u="sng" strike="noStrike" cap="none">
                          <a:solidFill>
                            <a:schemeClr val="hlink"/>
                          </a:solidFill>
                          <a:hlinkClick r:id="rId4"/>
                        </a:rPr>
                        <a:t>animation-direction</a:t>
                      </a:r>
                      <a:endParaRPr sz="1800" u="none" strike="noStrike" cap="none"/>
                    </a:p>
                  </a:txBody>
                  <a:tcPr marL="152400" marR="76200" marT="76200" marB="76200"/>
                </a:tc>
                <a:tc>
                  <a:txBody>
                    <a:bodyPr/>
                    <a:lstStyle/>
                    <a:p>
                      <a:pPr marL="0" marR="0" lvl="0" indent="0" algn="l" rtl="0">
                        <a:spcBef>
                          <a:spcPts val="0"/>
                        </a:spcBef>
                        <a:spcAft>
                          <a:spcPts val="0"/>
                        </a:spcAft>
                        <a:buNone/>
                      </a:pPr>
                      <a:r>
                        <a:rPr lang="en-US" sz="1800" u="none" strike="noStrike" cap="none"/>
                        <a:t>Specifies whether an animation should be played forwards, backwards or in alternate cycles</a:t>
                      </a:r>
                      <a:endParaRPr lang="en-US" sz="1800" u="none" strike="noStrike" cap="none"/>
                    </a:p>
                  </a:txBody>
                  <a:tcPr marL="76200" marR="76200" marT="76200" marB="76200"/>
                </a:tc>
              </a:tr>
              <a:tr h="640375">
                <a:tc>
                  <a:txBody>
                    <a:bodyPr/>
                    <a:lstStyle/>
                    <a:p>
                      <a:pPr marL="0" marR="0" lvl="0" indent="0" algn="l" rtl="0">
                        <a:spcBef>
                          <a:spcPts val="0"/>
                        </a:spcBef>
                        <a:spcAft>
                          <a:spcPts val="0"/>
                        </a:spcAft>
                        <a:buNone/>
                      </a:pPr>
                      <a:r>
                        <a:rPr lang="en-US" sz="1800" u="sng" strike="noStrike" cap="none">
                          <a:solidFill>
                            <a:schemeClr val="hlink"/>
                          </a:solidFill>
                          <a:hlinkClick r:id="rId5"/>
                        </a:rPr>
                        <a:t>animation-duration</a:t>
                      </a:r>
                      <a:endParaRPr sz="1800" u="none" strike="noStrike" cap="none"/>
                    </a:p>
                  </a:txBody>
                  <a:tcPr marL="152400" marR="76200" marT="76200" marB="76200"/>
                </a:tc>
                <a:tc>
                  <a:txBody>
                    <a:bodyPr/>
                    <a:lstStyle/>
                    <a:p>
                      <a:pPr marL="0" marR="0" lvl="0" indent="0" algn="l" rtl="0">
                        <a:spcBef>
                          <a:spcPts val="0"/>
                        </a:spcBef>
                        <a:spcAft>
                          <a:spcPts val="0"/>
                        </a:spcAft>
                        <a:buNone/>
                      </a:pPr>
                      <a:r>
                        <a:rPr lang="en-US" sz="1800" u="none" strike="noStrike" cap="none"/>
                        <a:t>Specifies how long time an animation should take to complete one cycle</a:t>
                      </a:r>
                      <a:endParaRPr lang="en-US" sz="1800" u="none" strike="noStrike" cap="none"/>
                    </a:p>
                  </a:txBody>
                  <a:tcPr marL="76200" marR="76200" marT="76200" marB="76200"/>
                </a:tc>
              </a:tr>
              <a:tr h="640375">
                <a:tc>
                  <a:txBody>
                    <a:bodyPr/>
                    <a:lstStyle/>
                    <a:p>
                      <a:pPr marL="0" marR="0" lvl="0" indent="0" algn="l" rtl="0">
                        <a:spcBef>
                          <a:spcPts val="0"/>
                        </a:spcBef>
                        <a:spcAft>
                          <a:spcPts val="0"/>
                        </a:spcAft>
                        <a:buNone/>
                      </a:pPr>
                      <a:r>
                        <a:rPr lang="en-US" sz="1800" u="sng" strike="noStrike" cap="none">
                          <a:solidFill>
                            <a:schemeClr val="hlink"/>
                          </a:solidFill>
                          <a:hlinkClick r:id="rId6"/>
                        </a:rPr>
                        <a:t>animation-fill-mode</a:t>
                      </a:r>
                      <a:endParaRPr sz="1800" u="none" strike="noStrike" cap="none"/>
                    </a:p>
                  </a:txBody>
                  <a:tcPr marL="152400" marR="76200" marT="76200" marB="76200"/>
                </a:tc>
                <a:tc>
                  <a:txBody>
                    <a:bodyPr/>
                    <a:lstStyle/>
                    <a:p>
                      <a:pPr marL="0" marR="0" lvl="0" indent="0" algn="l" rtl="0">
                        <a:spcBef>
                          <a:spcPts val="0"/>
                        </a:spcBef>
                        <a:spcAft>
                          <a:spcPts val="0"/>
                        </a:spcAft>
                        <a:buNone/>
                      </a:pPr>
                      <a:r>
                        <a:rPr lang="en-US" sz="1800" u="none" strike="noStrike" cap="none"/>
                        <a:t>Specifies a style for the element when the animation is not playing (before it starts, after it ends, or both)</a:t>
                      </a:r>
                      <a:endParaRPr lang="en-US" sz="1800" u="none" strike="noStrike" cap="none"/>
                    </a:p>
                  </a:txBody>
                  <a:tcPr marL="76200" marR="76200" marT="76200" marB="76200"/>
                </a:tc>
              </a:tr>
              <a:tr h="640375">
                <a:tc>
                  <a:txBody>
                    <a:bodyPr/>
                    <a:lstStyle/>
                    <a:p>
                      <a:pPr marL="0" marR="0" lvl="0" indent="0" algn="l" rtl="0">
                        <a:spcBef>
                          <a:spcPts val="0"/>
                        </a:spcBef>
                        <a:spcAft>
                          <a:spcPts val="0"/>
                        </a:spcAft>
                        <a:buNone/>
                      </a:pPr>
                      <a:r>
                        <a:rPr lang="en-US" sz="1800" u="sng" strike="noStrike" cap="none">
                          <a:solidFill>
                            <a:schemeClr val="hlink"/>
                          </a:solidFill>
                          <a:hlinkClick r:id="rId7"/>
                        </a:rPr>
                        <a:t>animation-iteration-count</a:t>
                      </a:r>
                      <a:endParaRPr sz="1800" u="none" strike="noStrike" cap="none"/>
                    </a:p>
                  </a:txBody>
                  <a:tcPr marL="152400" marR="76200" marT="76200" marB="76200"/>
                </a:tc>
                <a:tc>
                  <a:txBody>
                    <a:bodyPr/>
                    <a:lstStyle/>
                    <a:p>
                      <a:pPr marL="0" marR="0" lvl="0" indent="0" algn="l" rtl="0">
                        <a:spcBef>
                          <a:spcPts val="0"/>
                        </a:spcBef>
                        <a:spcAft>
                          <a:spcPts val="0"/>
                        </a:spcAft>
                        <a:buNone/>
                      </a:pPr>
                      <a:r>
                        <a:rPr lang="en-US" sz="1800" u="none" strike="noStrike" cap="none"/>
                        <a:t>Specifies the number of times an animation should be played</a:t>
                      </a:r>
                      <a:endParaRPr lang="en-US" sz="1800" u="none" strike="noStrike" cap="none"/>
                    </a:p>
                  </a:txBody>
                  <a:tcPr marL="76200" marR="76200" marT="76200" marB="76200"/>
                </a:tc>
              </a:tr>
              <a:tr h="389800">
                <a:tc>
                  <a:txBody>
                    <a:bodyPr/>
                    <a:lstStyle/>
                    <a:p>
                      <a:pPr marL="0" marR="0" lvl="0" indent="0" algn="l" rtl="0">
                        <a:spcBef>
                          <a:spcPts val="0"/>
                        </a:spcBef>
                        <a:spcAft>
                          <a:spcPts val="0"/>
                        </a:spcAft>
                        <a:buNone/>
                      </a:pPr>
                      <a:r>
                        <a:rPr lang="en-US" sz="1800" u="sng" strike="noStrike" cap="none">
                          <a:solidFill>
                            <a:schemeClr val="hlink"/>
                          </a:solidFill>
                          <a:hlinkClick r:id="rId8"/>
                        </a:rPr>
                        <a:t>animation-name</a:t>
                      </a:r>
                      <a:endParaRPr sz="1800" u="none" strike="noStrike" cap="none"/>
                    </a:p>
                  </a:txBody>
                  <a:tcPr marL="152400" marR="76200" marT="76200" marB="76200"/>
                </a:tc>
                <a:tc>
                  <a:txBody>
                    <a:bodyPr/>
                    <a:lstStyle/>
                    <a:p>
                      <a:pPr marL="0" marR="0" lvl="0" indent="0" algn="l" rtl="0">
                        <a:spcBef>
                          <a:spcPts val="0"/>
                        </a:spcBef>
                        <a:spcAft>
                          <a:spcPts val="0"/>
                        </a:spcAft>
                        <a:buNone/>
                      </a:pPr>
                      <a:r>
                        <a:rPr lang="en-US" sz="1800" u="none" strike="noStrike" cap="none"/>
                        <a:t>Specifies the name of the @keyframes animation</a:t>
                      </a:r>
                      <a:endParaRPr lang="en-US" sz="1800" u="none" strike="noStrike" cap="none"/>
                    </a:p>
                  </a:txBody>
                  <a:tcPr marL="76200" marR="76200" marT="76200" marB="76200"/>
                </a:tc>
              </a:tr>
              <a:tr h="389800">
                <a:tc>
                  <a:txBody>
                    <a:bodyPr/>
                    <a:lstStyle/>
                    <a:p>
                      <a:pPr marL="0" marR="0" lvl="0" indent="0" algn="l" rtl="0">
                        <a:spcBef>
                          <a:spcPts val="0"/>
                        </a:spcBef>
                        <a:spcAft>
                          <a:spcPts val="0"/>
                        </a:spcAft>
                        <a:buNone/>
                      </a:pPr>
                      <a:r>
                        <a:rPr lang="en-US" sz="1800" u="sng" strike="noStrike" cap="none">
                          <a:solidFill>
                            <a:schemeClr val="hlink"/>
                          </a:solidFill>
                          <a:hlinkClick r:id="rId9"/>
                        </a:rPr>
                        <a:t>animation-play-state</a:t>
                      </a:r>
                      <a:endParaRPr sz="1800" u="none" strike="noStrike" cap="none"/>
                    </a:p>
                  </a:txBody>
                  <a:tcPr marL="152400" marR="76200" marT="76200" marB="76200"/>
                </a:tc>
                <a:tc>
                  <a:txBody>
                    <a:bodyPr/>
                    <a:lstStyle/>
                    <a:p>
                      <a:pPr marL="0" marR="0" lvl="0" indent="0" algn="l" rtl="0">
                        <a:spcBef>
                          <a:spcPts val="0"/>
                        </a:spcBef>
                        <a:spcAft>
                          <a:spcPts val="0"/>
                        </a:spcAft>
                        <a:buNone/>
                      </a:pPr>
                      <a:r>
                        <a:rPr lang="en-US" sz="1800" u="none" strike="noStrike" cap="none"/>
                        <a:t>Specifies whether the animation is running or paused</a:t>
                      </a:r>
                      <a:endParaRPr lang="en-US" sz="1800" u="none" strike="noStrike" cap="none"/>
                    </a:p>
                  </a:txBody>
                  <a:tcPr marL="76200" marR="76200" marT="76200" marB="76200"/>
                </a:tc>
              </a:tr>
              <a:tr h="640375">
                <a:tc>
                  <a:txBody>
                    <a:bodyPr/>
                    <a:lstStyle/>
                    <a:p>
                      <a:pPr marL="0" marR="0" lvl="0" indent="0" algn="l" rtl="0">
                        <a:spcBef>
                          <a:spcPts val="0"/>
                        </a:spcBef>
                        <a:spcAft>
                          <a:spcPts val="0"/>
                        </a:spcAft>
                        <a:buNone/>
                      </a:pPr>
                      <a:r>
                        <a:rPr lang="en-US" sz="1800" u="sng" strike="noStrike" cap="none">
                          <a:solidFill>
                            <a:schemeClr val="hlink"/>
                          </a:solidFill>
                          <a:hlinkClick r:id="rId10"/>
                        </a:rPr>
                        <a:t>animation-timing-function</a:t>
                      </a:r>
                      <a:endParaRPr sz="1800" u="none" strike="noStrike" cap="none"/>
                    </a:p>
                  </a:txBody>
                  <a:tcPr marL="152400" marR="76200" marT="76200" marB="76200"/>
                </a:tc>
                <a:tc>
                  <a:txBody>
                    <a:bodyPr/>
                    <a:lstStyle/>
                    <a:p>
                      <a:pPr marL="0" marR="0" lvl="0" indent="0" algn="l" rtl="0">
                        <a:spcBef>
                          <a:spcPts val="0"/>
                        </a:spcBef>
                        <a:spcAft>
                          <a:spcPts val="0"/>
                        </a:spcAft>
                        <a:buNone/>
                      </a:pPr>
                      <a:r>
                        <a:rPr lang="en-US" sz="1800" u="none" strike="noStrike" cap="none"/>
                        <a:t>Specifies the speed curve of the animation</a:t>
                      </a:r>
                      <a:endParaRPr lang="en-US" sz="1800" u="none" strike="noStrike" cap="none"/>
                    </a:p>
                  </a:txBody>
                  <a:tcPr marL="76200" marR="76200" marT="76200" marB="76200"/>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342" name="Shape 342"/>
        <p:cNvGrpSpPr/>
        <p:nvPr/>
      </p:nvGrpSpPr>
      <p:grpSpPr>
        <a:xfrm>
          <a:off x="0" y="0"/>
          <a:ext cx="0" cy="0"/>
          <a:chOff x="0" y="0"/>
          <a:chExt cx="0" cy="0"/>
        </a:xfrm>
      </p:grpSpPr>
      <p:sp>
        <p:nvSpPr>
          <p:cNvPr id="343" name="Google Shape;343;p42"/>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a:t>Creating Website</a:t>
            </a:r>
            <a:endParaRPr lang="en-US"/>
          </a:p>
        </p:txBody>
      </p:sp>
      <p:pic>
        <p:nvPicPr>
          <p:cNvPr id="344" name="Google Shape;344;p42"/>
          <p:cNvPicPr preferRelativeResize="0"/>
          <p:nvPr>
            <p:ph type="body" idx="1"/>
          </p:nvPr>
        </p:nvPicPr>
        <p:blipFill rotWithShape="1">
          <a:blip r:embed="rId1"/>
          <a:srcRect/>
          <a:stretch>
            <a:fillRect/>
          </a:stretch>
        </p:blipFill>
        <p:spPr>
          <a:xfrm>
            <a:off x="457200" y="1676400"/>
            <a:ext cx="8229600" cy="38221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348" name="Shape 348"/>
        <p:cNvGrpSpPr/>
        <p:nvPr/>
      </p:nvGrpSpPr>
      <p:grpSpPr>
        <a:xfrm>
          <a:off x="0" y="0"/>
          <a:ext cx="0" cy="0"/>
          <a:chOff x="0" y="0"/>
          <a:chExt cx="0" cy="0"/>
        </a:xfrm>
      </p:grpSpPr>
      <p:sp>
        <p:nvSpPr>
          <p:cNvPr id="349" name="Google Shape;349;p43"/>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a:t>Questions</a:t>
            </a:r>
            <a:endParaRPr lang="en-US"/>
          </a:p>
        </p:txBody>
      </p:sp>
      <p:sp>
        <p:nvSpPr>
          <p:cNvPr id="350" name="Google Shape;350;p43"/>
          <p:cNvSpPr txBox="1"/>
          <p:nvPr>
            <p:ph type="body" idx="1"/>
          </p:nvPr>
        </p:nvSpPr>
        <p:spPr>
          <a:xfrm>
            <a:off x="457200" y="1143000"/>
            <a:ext cx="8229600" cy="5410200"/>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spcBef>
                <a:spcPts val="0"/>
              </a:spcBef>
              <a:spcAft>
                <a:spcPts val="0"/>
              </a:spcAft>
              <a:buClr>
                <a:schemeClr val="dk1"/>
              </a:buClr>
              <a:buSzPct val="100000"/>
              <a:buNone/>
            </a:pPr>
            <a:r>
              <a:rPr lang="en-US"/>
              <a:t>What is CSS?</a:t>
            </a:r>
            <a:endParaRPr lang="en-US"/>
          </a:p>
          <a:p>
            <a:pPr marL="342900" lvl="0" indent="-342900" algn="l" rtl="0">
              <a:spcBef>
                <a:spcPts val="640"/>
              </a:spcBef>
              <a:spcAft>
                <a:spcPts val="0"/>
              </a:spcAft>
              <a:buClr>
                <a:schemeClr val="dk1"/>
              </a:buClr>
              <a:buSzPct val="100000"/>
              <a:buNone/>
            </a:pPr>
            <a:r>
              <a:rPr lang="en-US"/>
              <a:t>What are the uses of CSS?</a:t>
            </a:r>
            <a:endParaRPr lang="en-US"/>
          </a:p>
          <a:p>
            <a:pPr marL="342900" lvl="0" indent="-342900" algn="l" rtl="0">
              <a:spcBef>
                <a:spcPts val="640"/>
              </a:spcBef>
              <a:spcAft>
                <a:spcPts val="0"/>
              </a:spcAft>
              <a:buClr>
                <a:schemeClr val="dk1"/>
              </a:buClr>
              <a:buSzPct val="100000"/>
              <a:buNone/>
            </a:pPr>
            <a:r>
              <a:rPr lang="en-US"/>
              <a:t>What are the features of CSS?</a:t>
            </a:r>
            <a:endParaRPr lang="en-US"/>
          </a:p>
          <a:p>
            <a:pPr marL="342900" lvl="0" indent="-342900" algn="l" rtl="0">
              <a:spcBef>
                <a:spcPts val="640"/>
              </a:spcBef>
              <a:spcAft>
                <a:spcPts val="0"/>
              </a:spcAft>
              <a:buClr>
                <a:schemeClr val="dk1"/>
              </a:buClr>
              <a:buSzPct val="100000"/>
              <a:buNone/>
            </a:pPr>
            <a:r>
              <a:rPr lang="en-US"/>
              <a:t>What are the application of CSS?</a:t>
            </a:r>
            <a:endParaRPr lang="en-US"/>
          </a:p>
          <a:p>
            <a:pPr marL="342900" lvl="0" indent="-342900" algn="l" rtl="0">
              <a:spcBef>
                <a:spcPts val="640"/>
              </a:spcBef>
              <a:spcAft>
                <a:spcPts val="0"/>
              </a:spcAft>
              <a:buClr>
                <a:schemeClr val="dk1"/>
              </a:buClr>
              <a:buSzPct val="100000"/>
              <a:buNone/>
            </a:pPr>
            <a:r>
              <a:rPr lang="en-US"/>
              <a:t>What is the syntax of CSS?</a:t>
            </a:r>
            <a:endParaRPr lang="en-US"/>
          </a:p>
          <a:p>
            <a:pPr marL="342900" lvl="0" indent="-342900" algn="l" rtl="0">
              <a:spcBef>
                <a:spcPts val="640"/>
              </a:spcBef>
              <a:spcAft>
                <a:spcPts val="0"/>
              </a:spcAft>
              <a:buClr>
                <a:schemeClr val="dk1"/>
              </a:buClr>
              <a:buSzPct val="100000"/>
              <a:buNone/>
            </a:pPr>
            <a:r>
              <a:rPr lang="en-US"/>
              <a:t>Explain selector in CSS?</a:t>
            </a:r>
            <a:endParaRPr lang="en-US"/>
          </a:p>
          <a:p>
            <a:pPr marL="342900" lvl="0" indent="-342900" algn="l" rtl="0">
              <a:spcBef>
                <a:spcPts val="640"/>
              </a:spcBef>
              <a:spcAft>
                <a:spcPts val="0"/>
              </a:spcAft>
              <a:buClr>
                <a:schemeClr val="dk1"/>
              </a:buClr>
              <a:buSzPct val="100000"/>
              <a:buNone/>
            </a:pPr>
            <a:r>
              <a:rPr lang="en-US"/>
              <a:t>What are different text features IN CSS?</a:t>
            </a:r>
            <a:endParaRPr lang="en-US"/>
          </a:p>
          <a:p>
            <a:pPr marL="342900" lvl="0" indent="-342900" algn="l" rtl="0">
              <a:spcBef>
                <a:spcPts val="640"/>
              </a:spcBef>
              <a:spcAft>
                <a:spcPts val="0"/>
              </a:spcAft>
              <a:buClr>
                <a:schemeClr val="dk1"/>
              </a:buClr>
              <a:buSzPct val="100000"/>
              <a:buNone/>
            </a:pPr>
            <a:r>
              <a:rPr lang="en-US"/>
              <a:t>Explain position property in CSS?</a:t>
            </a:r>
            <a:endParaRPr lang="en-US"/>
          </a:p>
          <a:p>
            <a:pPr marL="0" lvl="0" indent="0" algn="l" rtl="0">
              <a:spcBef>
                <a:spcPts val="360"/>
              </a:spcBef>
              <a:spcAft>
                <a:spcPts val="0"/>
              </a:spcAft>
              <a:buClr>
                <a:schemeClr val="dk1"/>
              </a:buClr>
              <a:buSzPct val="100000"/>
              <a:buNone/>
            </a:pPr>
            <a:r>
              <a:rPr lang="en-US"/>
              <a:t>Explain CSS Animation properties?</a:t>
            </a:r>
            <a:endParaRPr lang="en-US"/>
          </a:p>
          <a:p>
            <a:pPr marL="342900" lvl="0" indent="-342900" algn="l" rtl="0">
              <a:spcBef>
                <a:spcPts val="640"/>
              </a:spcBef>
              <a:spcAft>
                <a:spcPts val="0"/>
              </a:spcAft>
              <a:buClr>
                <a:schemeClr val="dk1"/>
              </a:buClr>
              <a:buSzPct val="100000"/>
              <a:buNone/>
            </a:pPr>
          </a:p>
          <a:p>
            <a:pPr marL="342900" lvl="0" indent="-342900" algn="l" rtl="0">
              <a:spcBef>
                <a:spcPts val="640"/>
              </a:spcBef>
              <a:spcAft>
                <a:spcPts val="0"/>
              </a:spcAft>
              <a:buClr>
                <a:schemeClr val="dk1"/>
              </a:buClr>
              <a:buSzPct val="100000"/>
              <a:buNone/>
            </a:pPr>
          </a:p>
          <a:p>
            <a:pPr marL="342900" lvl="0" indent="-342900" algn="l" rtl="0">
              <a:spcBef>
                <a:spcPts val="640"/>
              </a:spcBef>
              <a:spcAft>
                <a:spcPts val="0"/>
              </a:spcAft>
              <a:buClr>
                <a:schemeClr val="dk1"/>
              </a:buClr>
              <a:buSzPct val="100000"/>
              <a:buNone/>
            </a:pPr>
          </a:p>
          <a:p>
            <a:pPr marL="342900" lvl="0" indent="-342900" algn="l" rtl="0">
              <a:spcBef>
                <a:spcPts val="640"/>
              </a:spcBef>
              <a:spcAft>
                <a:spcPts val="0"/>
              </a:spcAft>
              <a:buClr>
                <a:schemeClr val="dk1"/>
              </a:buClr>
              <a:buSzPct val="100000"/>
              <a:buNone/>
            </a:pPr>
          </a:p>
          <a:p>
            <a:pPr marL="342900" lvl="0" indent="-342900" algn="l" rtl="0">
              <a:spcBef>
                <a:spcPts val="640"/>
              </a:spcBef>
              <a:spcAft>
                <a:spcPts val="0"/>
              </a:spcAft>
              <a:buClr>
                <a:schemeClr val="dk1"/>
              </a:buClr>
              <a:buSzPct val="100000"/>
              <a:buNone/>
            </a:p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354" name="Shape 354"/>
        <p:cNvGrpSpPr/>
        <p:nvPr/>
      </p:nvGrpSpPr>
      <p:grpSpPr>
        <a:xfrm>
          <a:off x="0" y="0"/>
          <a:ext cx="0" cy="0"/>
          <a:chOff x="0" y="0"/>
          <a:chExt cx="0" cy="0"/>
        </a:xfrm>
      </p:grpSpPr>
      <p:sp>
        <p:nvSpPr>
          <p:cNvPr id="355" name="Google Shape;355;p44"/>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a:t>References</a:t>
            </a:r>
            <a:endParaRPr lang="en-US"/>
          </a:p>
        </p:txBody>
      </p:sp>
      <p:sp>
        <p:nvSpPr>
          <p:cNvPr id="356" name="Google Shape;356;p44"/>
          <p:cNvSpPr txBox="1"/>
          <p:nvPr>
            <p:ph type="body" idx="1"/>
          </p:nvPr>
        </p:nvSpPr>
        <p:spPr>
          <a:xfrm>
            <a:off x="457200" y="1219200"/>
            <a:ext cx="8229600" cy="4906963"/>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spcBef>
                <a:spcPts val="0"/>
              </a:spcBef>
              <a:spcAft>
                <a:spcPts val="0"/>
              </a:spcAft>
              <a:buClr>
                <a:schemeClr val="dk1"/>
              </a:buClr>
              <a:buSzPct val="100000"/>
              <a:buNone/>
            </a:pPr>
            <a:r>
              <a:rPr lang="en-US" u="sng">
                <a:solidFill>
                  <a:schemeClr val="hlink"/>
                </a:solidFill>
                <a:hlinkClick r:id="rId1"/>
              </a:rPr>
              <a:t>1. </a:t>
            </a:r>
            <a:endParaRPr lang="en-US" u="sng">
              <a:solidFill>
                <a:schemeClr val="hlink"/>
              </a:solidFill>
            </a:endParaRPr>
          </a:p>
          <a:p>
            <a:pPr marL="342900" lvl="0" indent="-342900" algn="l" rtl="0">
              <a:spcBef>
                <a:spcPts val="545"/>
              </a:spcBef>
              <a:spcAft>
                <a:spcPts val="0"/>
              </a:spcAft>
              <a:buClr>
                <a:schemeClr val="dk1"/>
              </a:buClr>
              <a:buSzPct val="100000"/>
              <a:buNone/>
            </a:pPr>
            <a:r>
              <a:rPr lang="en-US" u="sng">
                <a:solidFill>
                  <a:schemeClr val="hlink"/>
                </a:solidFill>
                <a:hlinkClick r:id="rId1"/>
              </a:rPr>
              <a:t>https://www.tutorialspoint.com/css/css_syntax.htm</a:t>
            </a:r>
            <a:endParaRPr lang="en-US" u="sng">
              <a:solidFill>
                <a:schemeClr val="hlink"/>
              </a:solidFill>
            </a:endParaRPr>
          </a:p>
          <a:p>
            <a:pPr marL="342900" lvl="0" indent="-342900" algn="l" rtl="0">
              <a:spcBef>
                <a:spcPts val="545"/>
              </a:spcBef>
              <a:spcAft>
                <a:spcPts val="0"/>
              </a:spcAft>
              <a:buClr>
                <a:schemeClr val="dk1"/>
              </a:buClr>
              <a:buSzPct val="100000"/>
              <a:buNone/>
            </a:pPr>
            <a:r>
              <a:rPr lang="en-US" u="sng">
                <a:solidFill>
                  <a:schemeClr val="hlink"/>
                </a:solidFill>
                <a:hlinkClick r:id="rId2"/>
              </a:rPr>
              <a:t>2.</a:t>
            </a:r>
            <a:endParaRPr lang="en-US" u="sng">
              <a:solidFill>
                <a:schemeClr val="hlink"/>
              </a:solidFill>
            </a:endParaRPr>
          </a:p>
          <a:p>
            <a:pPr marL="342900" lvl="0" indent="-342900" algn="l" rtl="0">
              <a:spcBef>
                <a:spcPts val="545"/>
              </a:spcBef>
              <a:spcAft>
                <a:spcPts val="0"/>
              </a:spcAft>
              <a:buClr>
                <a:schemeClr val="dk1"/>
              </a:buClr>
              <a:buSzPct val="100000"/>
              <a:buNone/>
            </a:pPr>
            <a:r>
              <a:rPr lang="en-US" u="sng">
                <a:solidFill>
                  <a:schemeClr val="hlink"/>
                </a:solidFill>
                <a:hlinkClick r:id="rId2"/>
              </a:rPr>
              <a:t>https://slideplayer.com/slide/14361379/</a:t>
            </a:r>
            <a:endParaRPr lang="en-US" u="sng">
              <a:solidFill>
                <a:schemeClr val="hlink"/>
              </a:solidFill>
            </a:endParaRPr>
          </a:p>
          <a:p>
            <a:pPr marL="342900" lvl="0" indent="-342900" algn="l" rtl="0">
              <a:spcBef>
                <a:spcPts val="545"/>
              </a:spcBef>
              <a:spcAft>
                <a:spcPts val="0"/>
              </a:spcAft>
              <a:buClr>
                <a:schemeClr val="dk1"/>
              </a:buClr>
              <a:buSzPct val="100000"/>
              <a:buNone/>
            </a:pPr>
            <a:r>
              <a:rPr lang="en-US" u="sng">
                <a:solidFill>
                  <a:schemeClr val="hlink"/>
                </a:solidFill>
                <a:hlinkClick r:id="rId3"/>
              </a:rPr>
              <a:t>3. </a:t>
            </a:r>
            <a:endParaRPr lang="en-US" u="sng">
              <a:solidFill>
                <a:schemeClr val="hlink"/>
              </a:solidFill>
            </a:endParaRPr>
          </a:p>
          <a:p>
            <a:pPr marL="342900" lvl="0" indent="-342900" algn="l" rtl="0">
              <a:spcBef>
                <a:spcPts val="545"/>
              </a:spcBef>
              <a:spcAft>
                <a:spcPts val="0"/>
              </a:spcAft>
              <a:buClr>
                <a:schemeClr val="dk1"/>
              </a:buClr>
              <a:buSzPct val="100000"/>
              <a:buNone/>
            </a:pPr>
            <a:r>
              <a:rPr lang="en-US" u="sng">
                <a:solidFill>
                  <a:schemeClr val="hlink"/>
                </a:solidFill>
                <a:hlinkClick r:id="rId3"/>
              </a:rPr>
              <a:t>https://developer.mozilla.org/en-US/docs/Web/CSS/CSS_Values_and_Units</a:t>
            </a:r>
            <a:endParaRPr lang="en-US" u="sng">
              <a:solidFill>
                <a:schemeClr val="hlink"/>
              </a:solidFill>
            </a:endParaRPr>
          </a:p>
          <a:p>
            <a:pPr marL="342900" lvl="0" indent="-342900" algn="l" rtl="0">
              <a:spcBef>
                <a:spcPts val="545"/>
              </a:spcBef>
              <a:spcAft>
                <a:spcPts val="0"/>
              </a:spcAft>
              <a:buClr>
                <a:schemeClr val="dk1"/>
              </a:buClr>
              <a:buSzPct val="100000"/>
              <a:buNone/>
            </a:pPr>
            <a:r>
              <a:rPr lang="en-US" u="sng">
                <a:solidFill>
                  <a:schemeClr val="hlink"/>
                </a:solidFill>
                <a:hlinkClick r:id="rId4"/>
              </a:rPr>
              <a:t>4.</a:t>
            </a:r>
            <a:endParaRPr lang="en-US" u="sng">
              <a:solidFill>
                <a:schemeClr val="hlink"/>
              </a:solidFill>
            </a:endParaRPr>
          </a:p>
          <a:p>
            <a:pPr marL="342900" lvl="0" indent="-342900" algn="l" rtl="0">
              <a:spcBef>
                <a:spcPts val="545"/>
              </a:spcBef>
              <a:spcAft>
                <a:spcPts val="0"/>
              </a:spcAft>
              <a:buClr>
                <a:schemeClr val="dk1"/>
              </a:buClr>
              <a:buSzPct val="100000"/>
              <a:buNone/>
            </a:pPr>
            <a:r>
              <a:rPr lang="en-US" u="sng">
                <a:solidFill>
                  <a:schemeClr val="hlink"/>
                </a:solidFill>
                <a:hlinkClick r:id="rId4"/>
              </a:rPr>
              <a:t>https://www.digitalocean.com/community/tutorials/how-to-lay-out-text-with-css</a:t>
            </a:r>
            <a:endParaRPr lang="en-US" u="sng">
              <a:solidFill>
                <a:schemeClr val="hlink"/>
              </a:solidFill>
            </a:endParaRPr>
          </a:p>
          <a:p>
            <a:pPr marL="342900" lvl="0" indent="-342900" algn="l" rtl="0">
              <a:spcBef>
                <a:spcPts val="545"/>
              </a:spcBef>
              <a:spcAft>
                <a:spcPts val="0"/>
              </a:spcAft>
              <a:buClr>
                <a:schemeClr val="dk1"/>
              </a:buClr>
              <a:buSzPct val="100000"/>
              <a:buNone/>
            </a:pPr>
            <a:r>
              <a:rPr lang="en-US" u="sng">
                <a:solidFill>
                  <a:schemeClr val="hlink"/>
                </a:solidFill>
                <a:hlinkClick r:id="rId5"/>
              </a:rPr>
              <a:t>5. </a:t>
            </a:r>
            <a:endParaRPr lang="en-US" u="sng">
              <a:solidFill>
                <a:schemeClr val="hlink"/>
              </a:solidFill>
            </a:endParaRPr>
          </a:p>
          <a:p>
            <a:pPr marL="342900" lvl="0" indent="-342900" algn="l" rtl="0">
              <a:spcBef>
                <a:spcPts val="545"/>
              </a:spcBef>
              <a:spcAft>
                <a:spcPts val="0"/>
              </a:spcAft>
              <a:buClr>
                <a:schemeClr val="dk1"/>
              </a:buClr>
              <a:buSzPct val="100000"/>
              <a:buNone/>
            </a:pPr>
            <a:r>
              <a:rPr lang="en-US" u="sng">
                <a:solidFill>
                  <a:schemeClr val="hlink"/>
                </a:solidFill>
                <a:hlinkClick r:id="rId5"/>
              </a:rPr>
              <a:t>https://www.w3schools.com/</a:t>
            </a:r>
            <a:endParaRPr lang="en-US" u="sng">
              <a:solidFill>
                <a:schemeClr val="hlink"/>
              </a:solidFill>
            </a:endParaRPr>
          </a:p>
          <a:p>
            <a:pPr marL="342900" lvl="0" indent="-342900" algn="l" rtl="0">
              <a:spcBef>
                <a:spcPts val="545"/>
              </a:spcBef>
              <a:spcAft>
                <a:spcPts val="0"/>
              </a:spcAft>
              <a:buClr>
                <a:schemeClr val="dk1"/>
              </a:buClr>
              <a:buSzPct val="100000"/>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p5"/>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panose="020F0502020204030204"/>
              <a:buNone/>
            </a:pPr>
            <a:r>
              <a:rPr lang="en-US" b="1"/>
              <a:t>CSS Applications</a:t>
            </a:r>
            <a:br>
              <a:rPr lang="en-US" b="1"/>
            </a:br>
            <a:endParaRPr lang="en-US" b="1"/>
          </a:p>
        </p:txBody>
      </p:sp>
      <p:sp>
        <p:nvSpPr>
          <p:cNvPr id="109" name="Google Shape;109;p5"/>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a:bodyPr>
          <a:lstStyle/>
          <a:p>
            <a:pPr marL="342900" lvl="0" indent="-342900" algn="l" rtl="0">
              <a:spcBef>
                <a:spcPts val="0"/>
              </a:spcBef>
              <a:spcAft>
                <a:spcPts val="0"/>
              </a:spcAft>
              <a:buClr>
                <a:schemeClr val="dk1"/>
              </a:buClr>
              <a:buSzPct val="100000"/>
              <a:buChar char="•"/>
            </a:pPr>
            <a:r>
              <a:rPr lang="en-US" b="1"/>
              <a:t>Fast Page Loading: </a:t>
            </a:r>
            <a:r>
              <a:rPr lang="en-US"/>
              <a:t>We don’t need to mention the attributes of the HTML element every time if we use CSS. We need to specify one rule of CSS for an element and use it for every occurrence of that element.  So, short code means high-speed download times.</a:t>
            </a:r>
            <a:endParaRPr lang="en-US"/>
          </a:p>
          <a:p>
            <a:pPr marL="342900" lvl="0" indent="-342900" algn="l" rtl="0">
              <a:spcBef>
                <a:spcPts val="590"/>
              </a:spcBef>
              <a:spcAft>
                <a:spcPts val="0"/>
              </a:spcAft>
              <a:buClr>
                <a:schemeClr val="dk1"/>
              </a:buClr>
              <a:buSzPct val="100000"/>
              <a:buChar char="•"/>
            </a:pPr>
            <a:r>
              <a:rPr lang="en-US" b="1"/>
              <a:t>Easy Maintenance: </a:t>
            </a:r>
            <a:r>
              <a:rPr lang="en-US"/>
              <a:t>To create a global alteration we need to alter the style. Every element will get automatically updated within all web pages.</a:t>
            </a:r>
            <a:endParaRPr lang="en-US"/>
          </a:p>
          <a:p>
            <a:pPr marL="342900" lvl="0" indent="-154940" algn="l" rtl="0">
              <a:spcBef>
                <a:spcPts val="590"/>
              </a:spcBef>
              <a:spcAft>
                <a:spcPts val="0"/>
              </a:spcAft>
              <a:buClr>
                <a:schemeClr val="dk1"/>
              </a:buClr>
              <a:buSzPct val="100000"/>
              <a:buNone/>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3" name="Shape 113"/>
        <p:cNvGrpSpPr/>
        <p:nvPr/>
      </p:nvGrpSpPr>
      <p:grpSpPr>
        <a:xfrm>
          <a:off x="0" y="0"/>
          <a:ext cx="0" cy="0"/>
          <a:chOff x="0" y="0"/>
          <a:chExt cx="0" cy="0"/>
        </a:xfrm>
      </p:grpSpPr>
      <p:sp>
        <p:nvSpPr>
          <p:cNvPr id="114" name="Google Shape;114;p6"/>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panose="020F0502020204030204"/>
              <a:buNone/>
            </a:pPr>
            <a:r>
              <a:rPr lang="en-US"/>
              <a:t>                                                    Cont…</a:t>
            </a:r>
            <a:endParaRPr lang="en-US"/>
          </a:p>
        </p:txBody>
      </p:sp>
      <p:sp>
        <p:nvSpPr>
          <p:cNvPr id="115" name="Google Shape;115;p6"/>
          <p:cNvSpPr txBox="1"/>
          <p:nvPr>
            <p:ph type="body" idx="1"/>
          </p:nvPr>
        </p:nvSpPr>
        <p:spPr>
          <a:xfrm>
            <a:off x="457200" y="1219200"/>
            <a:ext cx="8229600" cy="5638800"/>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spcBef>
                <a:spcPts val="0"/>
              </a:spcBef>
              <a:spcAft>
                <a:spcPts val="0"/>
              </a:spcAft>
              <a:buClr>
                <a:schemeClr val="dk1"/>
              </a:buClr>
              <a:buSzPct val="100000"/>
              <a:buChar char="•"/>
            </a:pPr>
            <a:r>
              <a:rPr lang="en-US" b="1"/>
              <a:t>Superior HTML Styles: </a:t>
            </a:r>
            <a:r>
              <a:rPr lang="en-US"/>
              <a:t>HTML contains few extended attribute’s array than CSS, thus we can provide a much better view to our HTML page as compared to HTML attributes.</a:t>
            </a:r>
            <a:endParaRPr lang="en-US"/>
          </a:p>
          <a:p>
            <a:pPr marL="342900" lvl="0" indent="-342900" algn="l" rtl="0">
              <a:spcBef>
                <a:spcPts val="495"/>
              </a:spcBef>
              <a:spcAft>
                <a:spcPts val="0"/>
              </a:spcAft>
              <a:buClr>
                <a:schemeClr val="dk1"/>
              </a:buClr>
              <a:buSzPct val="100000"/>
              <a:buChar char="•"/>
            </a:pPr>
            <a:r>
              <a:rPr lang="en-US" b="1"/>
              <a:t>Save Time: </a:t>
            </a:r>
            <a:r>
              <a:rPr lang="en-US"/>
              <a:t>We can specify CSS once and reuse the same sheet within various HTML pages. We can describe a style for every HTML tag and apply this style to as a lot of web pages as we want.</a:t>
            </a:r>
            <a:endParaRPr lang="en-US"/>
          </a:p>
          <a:p>
            <a:pPr marL="342900" lvl="0" indent="-342900" algn="l" rtl="0">
              <a:spcBef>
                <a:spcPts val="495"/>
              </a:spcBef>
              <a:spcAft>
                <a:spcPts val="0"/>
              </a:spcAft>
              <a:buClr>
                <a:schemeClr val="dk1"/>
              </a:buClr>
              <a:buSzPct val="100000"/>
              <a:buChar char="•"/>
            </a:pPr>
            <a:r>
              <a:rPr lang="en-US" b="1"/>
              <a:t>Compatibility: </a:t>
            </a:r>
            <a:r>
              <a:rPr lang="en-US"/>
              <a:t>The cascading style sheet permits content to be upgraded for one or more device types. Distinct versions of the website could be granted for various handheld devices like cell phones and PDAs, and for printing.</a:t>
            </a:r>
            <a:endParaRPr lang="en-US"/>
          </a:p>
          <a:p>
            <a:pPr marL="342900" lvl="0" indent="-342900" algn="l" rtl="0">
              <a:spcBef>
                <a:spcPts val="495"/>
              </a:spcBef>
              <a:spcAft>
                <a:spcPts val="0"/>
              </a:spcAft>
              <a:buClr>
                <a:schemeClr val="dk1"/>
              </a:buClr>
              <a:buSzPct val="100000"/>
              <a:buChar char="•"/>
            </a:pPr>
            <a:r>
              <a:rPr lang="en-US" b="1"/>
              <a:t>Global Standards: </a:t>
            </a:r>
            <a:r>
              <a:rPr lang="en-US"/>
              <a:t>Now, the attributes of HTML are being recommended to apply CSS, and they are being deprecated. Thus it is better to begin the use of CSS in every HTML page for making them compatible for future browsers.</a:t>
            </a:r>
            <a:endParaRPr lang="en-US"/>
          </a:p>
          <a:p>
            <a:pPr marL="342900" lvl="0" indent="-185420" algn="l" rtl="0">
              <a:spcBef>
                <a:spcPts val="495"/>
              </a:spcBef>
              <a:spcAft>
                <a:spcPts val="0"/>
              </a:spcAft>
              <a:buClr>
                <a:schemeClr val="dk1"/>
              </a:buClr>
              <a:buSzPct val="100000"/>
              <a:buNone/>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19" name="Shape 119"/>
        <p:cNvGrpSpPr/>
        <p:nvPr/>
      </p:nvGrpSpPr>
      <p:grpSpPr>
        <a:xfrm>
          <a:off x="0" y="0"/>
          <a:ext cx="0" cy="0"/>
          <a:chOff x="0" y="0"/>
          <a:chExt cx="0" cy="0"/>
        </a:xfrm>
      </p:grpSpPr>
      <p:sp>
        <p:nvSpPr>
          <p:cNvPr id="120" name="Google Shape;120;p7"/>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a:t>Changing of the text color</a:t>
            </a:r>
            <a:endParaRPr lang="en-US"/>
          </a:p>
        </p:txBody>
      </p:sp>
      <p:pic>
        <p:nvPicPr>
          <p:cNvPr id="121" name="Google Shape;121;p7"/>
          <p:cNvPicPr preferRelativeResize="0"/>
          <p:nvPr>
            <p:ph type="body" idx="1"/>
          </p:nvPr>
        </p:nvPicPr>
        <p:blipFill rotWithShape="1">
          <a:blip r:embed="rId1"/>
          <a:srcRect/>
          <a:stretch>
            <a:fillRect/>
          </a:stretch>
        </p:blipFill>
        <p:spPr>
          <a:xfrm>
            <a:off x="457200" y="1371600"/>
            <a:ext cx="8229600" cy="4876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8"/>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a:t>                                                  Cont…</a:t>
            </a:r>
            <a:endParaRPr lang="en-US"/>
          </a:p>
        </p:txBody>
      </p:sp>
      <p:pic>
        <p:nvPicPr>
          <p:cNvPr id="127" name="Google Shape;127;p8"/>
          <p:cNvPicPr preferRelativeResize="0"/>
          <p:nvPr>
            <p:ph type="body" idx="1"/>
          </p:nvPr>
        </p:nvPicPr>
        <p:blipFill rotWithShape="1">
          <a:blip r:embed="rId1"/>
          <a:srcRect/>
          <a:stretch>
            <a:fillRect/>
          </a:stretch>
        </p:blipFill>
        <p:spPr>
          <a:xfrm>
            <a:off x="457200" y="1447800"/>
            <a:ext cx="8229600" cy="4800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1" name="Shape 131"/>
        <p:cNvGrpSpPr/>
        <p:nvPr/>
      </p:nvGrpSpPr>
      <p:grpSpPr>
        <a:xfrm>
          <a:off x="0" y="0"/>
          <a:ext cx="0" cy="0"/>
          <a:chOff x="0" y="0"/>
          <a:chExt cx="0" cy="0"/>
        </a:xfrm>
      </p:grpSpPr>
      <p:sp>
        <p:nvSpPr>
          <p:cNvPr id="132" name="Google Shape;132;p9"/>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panose="020F0502020204030204"/>
              <a:buNone/>
            </a:pPr>
            <a:r>
              <a:rPr lang="en-US" b="1"/>
              <a:t>CSS Syntax</a:t>
            </a:r>
            <a:br>
              <a:rPr lang="en-US" b="1"/>
            </a:br>
            <a:endParaRPr lang="en-US" b="1"/>
          </a:p>
        </p:txBody>
      </p:sp>
      <p:sp>
        <p:nvSpPr>
          <p:cNvPr id="133" name="Google Shape;133;p9"/>
          <p:cNvSpPr txBox="1"/>
          <p:nvPr>
            <p:ph type="body" idx="1"/>
          </p:nvPr>
        </p:nvSpPr>
        <p:spPr>
          <a:xfrm>
            <a:off x="5334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The CSS syntax contains the selector and the declaration block, which will be clearer with the following example:</a:t>
            </a:r>
            <a:endParaRPr lang="en-US"/>
          </a:p>
          <a:p>
            <a:pPr marL="342900" lvl="0" indent="-342900" algn="l" rtl="0">
              <a:spcBef>
                <a:spcPts val="640"/>
              </a:spcBef>
              <a:spcAft>
                <a:spcPts val="0"/>
              </a:spcAft>
              <a:buClr>
                <a:schemeClr val="dk1"/>
              </a:buClr>
              <a:buSzPts val="3200"/>
              <a:buChar char="•"/>
            </a:pPr>
            <a:r>
              <a:rPr lang="en-US" b="1"/>
              <a:t>Selector: </a:t>
            </a:r>
            <a:r>
              <a:rPr lang="en-US"/>
              <a:t>A CSS selector specifies the HTML tag we wish to style. A selector can be any element such as &lt;</a:t>
            </a:r>
            <a:r>
              <a:rPr lang="en-US" b="1"/>
              <a:t>title</a:t>
            </a:r>
            <a:r>
              <a:rPr lang="en-US"/>
              <a:t>&gt;, and &lt;</a:t>
            </a:r>
            <a:r>
              <a:rPr lang="en-US" b="1"/>
              <a:t>h1</a:t>
            </a:r>
            <a:r>
              <a:rPr lang="en-US"/>
              <a:t>&gt;.</a:t>
            </a:r>
            <a:endParaRPr lang="en-US"/>
          </a:p>
          <a:p>
            <a:pPr marL="342900" lvl="0" indent="-342900" algn="l" rtl="0">
              <a:spcBef>
                <a:spcPts val="640"/>
              </a:spcBef>
              <a:spcAft>
                <a:spcPts val="0"/>
              </a:spcAft>
              <a:buClr>
                <a:schemeClr val="dk1"/>
              </a:buClr>
              <a:buSzPts val="3200"/>
              <a:buNone/>
            </a:pPr>
          </a:p>
          <a:p>
            <a:pPr marL="342900" lvl="0" indent="-342900" algn="l" rtl="0">
              <a:spcBef>
                <a:spcPts val="640"/>
              </a:spcBef>
              <a:spcAft>
                <a:spcPts val="0"/>
              </a:spcAft>
              <a:buClr>
                <a:schemeClr val="dk1"/>
              </a:buClr>
              <a:buSzPts val="3200"/>
              <a:buNone/>
            </a:pPr>
          </a:p>
        </p:txBody>
      </p:sp>
      <p:pic>
        <p:nvPicPr>
          <p:cNvPr id="134" name="Google Shape;134;p9"/>
          <p:cNvPicPr preferRelativeResize="0"/>
          <p:nvPr/>
        </p:nvPicPr>
        <p:blipFill rotWithShape="1">
          <a:blip r:embed="rId1"/>
          <a:srcRect/>
          <a:stretch>
            <a:fillRect/>
          </a:stretch>
        </p:blipFill>
        <p:spPr>
          <a:xfrm>
            <a:off x="2362200" y="4724400"/>
            <a:ext cx="5905500" cy="185737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13176</Words>
  <Application>WPS Presentation</Application>
  <PresentationFormat/>
  <Paragraphs>394</Paragraphs>
  <Slides>44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44</vt:i4>
      </vt:variant>
    </vt:vector>
  </HeadingPairs>
  <TitlesOfParts>
    <vt:vector size="53" baseType="lpstr">
      <vt:lpstr>Arial</vt:lpstr>
      <vt:lpstr>SimSun</vt:lpstr>
      <vt:lpstr>Wingdings</vt:lpstr>
      <vt:lpstr>Arial</vt:lpstr>
      <vt:lpstr>Calibri</vt:lpstr>
      <vt:lpstr>Arial Black</vt:lpstr>
      <vt:lpstr>Microsoft YaHei</vt:lpstr>
      <vt:lpstr>Arial Unicode MS</vt:lpstr>
      <vt:lpstr>Office Theme</vt:lpstr>
      <vt:lpstr>Website Design using CSS</vt:lpstr>
      <vt:lpstr>Cascading Style Sheet</vt:lpstr>
      <vt:lpstr>Uses of CSS </vt:lpstr>
      <vt:lpstr>Features of CSS </vt:lpstr>
      <vt:lpstr>CSS Applications </vt:lpstr>
      <vt:lpstr>                                                    Cont…</vt:lpstr>
      <vt:lpstr>Changing of the text color</vt:lpstr>
      <vt:lpstr>                                                  Cont…</vt:lpstr>
      <vt:lpstr>CSS Syntax </vt:lpstr>
      <vt:lpstr>Syntax</vt:lpstr>
      <vt:lpstr>                                                   Cont…</vt:lpstr>
      <vt:lpstr>PowerPoint 演示文稿</vt:lpstr>
      <vt:lpstr>TEXT Features</vt:lpstr>
      <vt:lpstr>CSS Layout - The position Property </vt:lpstr>
      <vt:lpstr>The position Property </vt:lpstr>
      <vt:lpstr>position: static; </vt:lpstr>
      <vt:lpstr>                                                  Cont…</vt:lpstr>
      <vt:lpstr>position: relative; </vt:lpstr>
      <vt:lpstr>                                                   Cont…</vt:lpstr>
      <vt:lpstr>position: fixed; </vt:lpstr>
      <vt:lpstr>                                                    Cont…</vt:lpstr>
      <vt:lpstr>position: absolute; </vt:lpstr>
      <vt:lpstr>                                                 Cont…</vt:lpstr>
      <vt:lpstr>position: sticky; </vt:lpstr>
      <vt:lpstr>PowerPoint 演示文稿</vt:lpstr>
      <vt:lpstr>Text on image</vt:lpstr>
      <vt:lpstr>Output</vt:lpstr>
      <vt:lpstr>Positioning Properties </vt:lpstr>
      <vt:lpstr>What are CSS Animations? </vt:lpstr>
      <vt:lpstr>properties:</vt:lpstr>
      <vt:lpstr>The @keyframes Rule </vt:lpstr>
      <vt:lpstr>CSS Animation</vt:lpstr>
      <vt:lpstr>animation-duration</vt:lpstr>
      <vt:lpstr>animation-delay</vt:lpstr>
      <vt:lpstr>Run Animation in Reverse Direction or Alternate Cycles </vt:lpstr>
      <vt:lpstr>Example </vt:lpstr>
      <vt:lpstr>Specify the Speed Curve of the Animation </vt:lpstr>
      <vt:lpstr>Example </vt:lpstr>
      <vt:lpstr>Specify the fill-mode For an Animation </vt:lpstr>
      <vt:lpstr>Animation Shorthand Property </vt:lpstr>
      <vt:lpstr>CSS Properties</vt:lpstr>
      <vt:lpstr>Creating Website</vt:lpstr>
      <vt:lpstr>Questions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Design using CSS</dc:title>
  <dc:creator>HP</dc:creator>
  <cp:lastModifiedBy>SC</cp:lastModifiedBy>
  <cp:revision>1</cp:revision>
  <dcterms:created xsi:type="dcterms:W3CDTF">2024-02-28T10:14:09Z</dcterms:created>
  <dcterms:modified xsi:type="dcterms:W3CDTF">2024-02-28T10:14:09Z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EF2713D1581742ED9F473061DA881181_12</vt:lpwstr>
  </property>
  <property fmtid="{D5CDD505-2E9C-101B-9397-08002B2CF9AE}" pid="3" name="KSOProductBuildVer">
    <vt:lpwstr>1033-12.2.0.13431</vt:lpwstr>
  </property>
</Properties>
</file>