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60" r:id="rId5"/>
    <p:sldId id="315" r:id="rId6"/>
    <p:sldId id="316" r:id="rId7"/>
    <p:sldId id="314" r:id="rId8"/>
    <p:sldId id="321" r:id="rId9"/>
    <p:sldId id="323" r:id="rId10"/>
    <p:sldId id="324" r:id="rId11"/>
    <p:sldId id="330" r:id="rId12"/>
    <p:sldId id="335" r:id="rId13"/>
    <p:sldId id="336" r:id="rId14"/>
    <p:sldId id="340"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3" r:id="rId34"/>
    <p:sldId id="285" r:id="rId35"/>
    <p:sldId id="286" r:id="rId36"/>
    <p:sldId id="289" r:id="rId37"/>
    <p:sldId id="290" r:id="rId38"/>
    <p:sldId id="291" r:id="rId39"/>
    <p:sldId id="292" r:id="rId40"/>
    <p:sldId id="293" r:id="rId41"/>
    <p:sldId id="294" r:id="rId42"/>
    <p:sldId id="295"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47" r:id="rId56"/>
    <p:sldId id="34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50" d="100"/>
          <a:sy n="50" d="100"/>
        </p:scale>
        <p:origin x="-1374" y="-3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FCF20-5E9D-4349-84FD-57A0751C734B}" type="datetimeFigureOut">
              <a:rPr lang="en-IN" smtClean="0"/>
              <a:pPr/>
              <a:t>29-03-2023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677296-0E36-488D-B191-3CC509B082AD}" type="slidenum">
              <a:rPr lang="en-IN" smtClean="0"/>
              <a:pPr/>
              <a:t>‹#›</a:t>
            </a:fld>
            <a:endParaRPr lang="en-IN"/>
          </a:p>
        </p:txBody>
      </p:sp>
    </p:spTree>
    <p:extLst>
      <p:ext uri="{BB962C8B-B14F-4D97-AF65-F5344CB8AC3E}">
        <p14:creationId xmlns="" xmlns:p14="http://schemas.microsoft.com/office/powerpoint/2010/main" val="2571561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394A76-C690-436F-83BF-B89F796FCCC6}" type="slidenum">
              <a:rPr lang="en-US" altLang="en-US"/>
              <a:pPr/>
              <a:t>8</a:t>
            </a:fld>
            <a:endParaRPr lang="en-US" altLang="en-US"/>
          </a:p>
        </p:txBody>
      </p:sp>
      <p:sp>
        <p:nvSpPr>
          <p:cNvPr id="16386" name="Rectangle 2"/>
          <p:cNvSpPr>
            <a:spLocks noGrp="1" noRot="1" noChangeAspect="1" noChangeArrowheads="1" noTextEdit="1"/>
          </p:cNvSpPr>
          <p:nvPr>
            <p:ph type="sldImg"/>
          </p:nvPr>
        </p:nvSpPr>
        <p:spPr>
          <a:xfrm>
            <a:off x="1338263" y="914400"/>
            <a:ext cx="4181475" cy="3135313"/>
          </a:xfrm>
          <a:solidFill>
            <a:srgbClr val="FFFFFF"/>
          </a:solidFill>
          <a:ln/>
        </p:spPr>
      </p:sp>
      <p:sp>
        <p:nvSpPr>
          <p:cNvPr id="16387" name="Rectangle 3"/>
          <p:cNvSpPr txBox="1">
            <a:spLocks noGrp="1" noChangeArrowheads="1"/>
          </p:cNvSpPr>
          <p:nvPr>
            <p:ph type="body" idx="1"/>
          </p:nvPr>
        </p:nvSpPr>
        <p:spPr>
          <a:xfrm>
            <a:off x="1046163" y="4352925"/>
            <a:ext cx="4772025" cy="3479800"/>
          </a:xfrm>
          <a:ln/>
        </p:spPr>
        <p:txBody>
          <a:bodyPr wrap="none" anchor="ctr"/>
          <a:lstStyle/>
          <a:p>
            <a:endParaRPr lang="en-US" altLang="en-US"/>
          </a:p>
        </p:txBody>
      </p:sp>
    </p:spTree>
    <p:extLst>
      <p:ext uri="{BB962C8B-B14F-4D97-AF65-F5344CB8AC3E}">
        <p14:creationId xmlns="" xmlns:p14="http://schemas.microsoft.com/office/powerpoint/2010/main" val="3673070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0DADAA-1A50-46F9-A025-D5FC176DAF26}" type="slidenum">
              <a:rPr lang="en-US" altLang="en-US"/>
              <a:pPr/>
              <a:t>9</a:t>
            </a:fld>
            <a:endParaRPr lang="en-US" altLang="en-US"/>
          </a:p>
        </p:txBody>
      </p:sp>
      <p:sp>
        <p:nvSpPr>
          <p:cNvPr id="18434" name="Rectangle 2"/>
          <p:cNvSpPr>
            <a:spLocks noGrp="1" noRot="1" noChangeAspect="1" noChangeArrowheads="1" noTextEdit="1"/>
          </p:cNvSpPr>
          <p:nvPr>
            <p:ph type="sldImg"/>
          </p:nvPr>
        </p:nvSpPr>
        <p:spPr>
          <a:xfrm>
            <a:off x="1338263" y="914400"/>
            <a:ext cx="4181475" cy="3135313"/>
          </a:xfrm>
          <a:solidFill>
            <a:srgbClr val="FFFFFF"/>
          </a:solidFill>
          <a:ln/>
        </p:spPr>
      </p:sp>
      <p:sp>
        <p:nvSpPr>
          <p:cNvPr id="18435" name="Rectangle 3"/>
          <p:cNvSpPr txBox="1">
            <a:spLocks noGrp="1" noChangeArrowheads="1"/>
          </p:cNvSpPr>
          <p:nvPr>
            <p:ph type="body" idx="1"/>
          </p:nvPr>
        </p:nvSpPr>
        <p:spPr>
          <a:xfrm>
            <a:off x="1046163" y="4352925"/>
            <a:ext cx="4772025" cy="3479800"/>
          </a:xfrm>
          <a:ln/>
        </p:spPr>
        <p:txBody>
          <a:bodyPr wrap="none" anchor="ctr"/>
          <a:lstStyle/>
          <a:p>
            <a:endParaRPr lang="en-US" altLang="en-US"/>
          </a:p>
        </p:txBody>
      </p:sp>
    </p:spTree>
    <p:extLst>
      <p:ext uri="{BB962C8B-B14F-4D97-AF65-F5344CB8AC3E}">
        <p14:creationId xmlns="" xmlns:p14="http://schemas.microsoft.com/office/powerpoint/2010/main" val="829934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EA445-36F9-4338-926B-E07C612B5091}" type="slidenum">
              <a:rPr lang="en-US" altLang="en-US"/>
              <a:pPr/>
              <a:t>10</a:t>
            </a:fld>
            <a:endParaRPr lang="en-US" altLang="en-US"/>
          </a:p>
        </p:txBody>
      </p:sp>
      <p:sp>
        <p:nvSpPr>
          <p:cNvPr id="20482" name="Rectangle 2"/>
          <p:cNvSpPr>
            <a:spLocks noGrp="1" noRot="1" noChangeAspect="1" noChangeArrowheads="1" noTextEdit="1"/>
          </p:cNvSpPr>
          <p:nvPr>
            <p:ph type="sldImg"/>
          </p:nvPr>
        </p:nvSpPr>
        <p:spPr>
          <a:xfrm>
            <a:off x="642938" y="914400"/>
            <a:ext cx="5572125" cy="3135313"/>
          </a:xfrm>
          <a:solidFill>
            <a:srgbClr val="FFFFFF"/>
          </a:solidFill>
          <a:ln/>
        </p:spPr>
      </p:sp>
      <p:sp>
        <p:nvSpPr>
          <p:cNvPr id="20483" name="Rectangle 3"/>
          <p:cNvSpPr txBox="1">
            <a:spLocks noGrp="1" noChangeArrowheads="1"/>
          </p:cNvSpPr>
          <p:nvPr>
            <p:ph type="body" idx="1"/>
          </p:nvPr>
        </p:nvSpPr>
        <p:spPr>
          <a:xfrm>
            <a:off x="1046163" y="4352925"/>
            <a:ext cx="4772025" cy="3479800"/>
          </a:xfrm>
          <a:ln/>
        </p:spPr>
        <p:txBody>
          <a:bodyPr wrap="none" anchor="ctr"/>
          <a:lstStyle/>
          <a:p>
            <a:endParaRPr lang="en-US" altLang="en-US"/>
          </a:p>
        </p:txBody>
      </p:sp>
    </p:spTree>
    <p:extLst>
      <p:ext uri="{BB962C8B-B14F-4D97-AF65-F5344CB8AC3E}">
        <p14:creationId xmlns="" xmlns:p14="http://schemas.microsoft.com/office/powerpoint/2010/main" val="672985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8F8FC8-AA80-4CF7-A8E4-FB17F9AAC6D6}" type="slidenum">
              <a:rPr lang="en-US" altLang="en-US"/>
              <a:pPr/>
              <a:t>11</a:t>
            </a:fld>
            <a:endParaRPr lang="en-US" altLang="en-US"/>
          </a:p>
        </p:txBody>
      </p:sp>
      <p:sp>
        <p:nvSpPr>
          <p:cNvPr id="24578" name="Rectangle 2"/>
          <p:cNvSpPr>
            <a:spLocks noGrp="1" noRot="1" noChangeAspect="1" noChangeArrowheads="1" noTextEdit="1"/>
          </p:cNvSpPr>
          <p:nvPr>
            <p:ph type="sldImg"/>
          </p:nvPr>
        </p:nvSpPr>
        <p:spPr>
          <a:xfrm>
            <a:off x="1338263" y="914400"/>
            <a:ext cx="4181475" cy="3135313"/>
          </a:xfrm>
          <a:solidFill>
            <a:srgbClr val="FFFFFF"/>
          </a:solidFill>
          <a:ln/>
        </p:spPr>
      </p:sp>
      <p:sp>
        <p:nvSpPr>
          <p:cNvPr id="24579" name="Rectangle 3"/>
          <p:cNvSpPr txBox="1">
            <a:spLocks noGrp="1" noChangeArrowheads="1"/>
          </p:cNvSpPr>
          <p:nvPr>
            <p:ph type="body" idx="1"/>
          </p:nvPr>
        </p:nvSpPr>
        <p:spPr>
          <a:xfrm>
            <a:off x="1046163" y="4352925"/>
            <a:ext cx="4772025" cy="3479800"/>
          </a:xfrm>
          <a:ln/>
        </p:spPr>
        <p:txBody>
          <a:bodyPr wrap="none" anchor="ctr"/>
          <a:lstStyle/>
          <a:p>
            <a:endParaRPr lang="en-US" altLang="en-US"/>
          </a:p>
        </p:txBody>
      </p:sp>
    </p:spTree>
    <p:extLst>
      <p:ext uri="{BB962C8B-B14F-4D97-AF65-F5344CB8AC3E}">
        <p14:creationId xmlns="" xmlns:p14="http://schemas.microsoft.com/office/powerpoint/2010/main" val="391370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A4026-49F0-42A7-9025-528AADAEFA67}" type="slidenum">
              <a:rPr lang="en-US" altLang="en-US"/>
              <a:pPr/>
              <a:t>12</a:t>
            </a:fld>
            <a:endParaRPr lang="en-US" altLang="en-US"/>
          </a:p>
        </p:txBody>
      </p:sp>
      <p:sp>
        <p:nvSpPr>
          <p:cNvPr id="34818" name="Rectangle 2"/>
          <p:cNvSpPr>
            <a:spLocks noGrp="1" noRot="1" noChangeAspect="1" noChangeArrowheads="1" noTextEdit="1"/>
          </p:cNvSpPr>
          <p:nvPr>
            <p:ph type="sldImg"/>
          </p:nvPr>
        </p:nvSpPr>
        <p:spPr>
          <a:xfrm>
            <a:off x="1338263" y="914400"/>
            <a:ext cx="4181475" cy="3135313"/>
          </a:xfrm>
          <a:solidFill>
            <a:srgbClr val="FFFFFF"/>
          </a:solidFill>
          <a:ln/>
        </p:spPr>
      </p:sp>
      <p:sp>
        <p:nvSpPr>
          <p:cNvPr id="34819" name="Rectangle 3"/>
          <p:cNvSpPr txBox="1">
            <a:spLocks noGrp="1" noChangeArrowheads="1"/>
          </p:cNvSpPr>
          <p:nvPr>
            <p:ph type="body" idx="1"/>
          </p:nvPr>
        </p:nvSpPr>
        <p:spPr>
          <a:xfrm>
            <a:off x="1046163" y="4352925"/>
            <a:ext cx="4772025" cy="3479800"/>
          </a:xfrm>
          <a:ln/>
        </p:spPr>
        <p:txBody>
          <a:bodyPr wrap="none" anchor="ctr"/>
          <a:lstStyle/>
          <a:p>
            <a:endParaRPr lang="en-US" altLang="en-US"/>
          </a:p>
        </p:txBody>
      </p:sp>
    </p:spTree>
    <p:extLst>
      <p:ext uri="{BB962C8B-B14F-4D97-AF65-F5344CB8AC3E}">
        <p14:creationId xmlns="" xmlns:p14="http://schemas.microsoft.com/office/powerpoint/2010/main" val="814846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EE3AF4-DF3B-495E-9191-72CECD7CE813}" type="slidenum">
              <a:rPr lang="en-US" altLang="en-US"/>
              <a:pPr/>
              <a:t>13</a:t>
            </a:fld>
            <a:endParaRPr lang="en-US" altLang="en-US"/>
          </a:p>
        </p:txBody>
      </p:sp>
      <p:sp>
        <p:nvSpPr>
          <p:cNvPr id="36866" name="Rectangle 2"/>
          <p:cNvSpPr>
            <a:spLocks noGrp="1" noRot="1" noChangeAspect="1" noChangeArrowheads="1" noTextEdit="1"/>
          </p:cNvSpPr>
          <p:nvPr>
            <p:ph type="sldImg"/>
          </p:nvPr>
        </p:nvSpPr>
        <p:spPr>
          <a:xfrm>
            <a:off x="1338263" y="914400"/>
            <a:ext cx="4181475" cy="3135313"/>
          </a:xfrm>
          <a:solidFill>
            <a:srgbClr val="FFFFFF"/>
          </a:solidFill>
          <a:ln/>
        </p:spPr>
      </p:sp>
      <p:sp>
        <p:nvSpPr>
          <p:cNvPr id="36867" name="Rectangle 3"/>
          <p:cNvSpPr txBox="1">
            <a:spLocks noGrp="1" noChangeArrowheads="1"/>
          </p:cNvSpPr>
          <p:nvPr>
            <p:ph type="body" idx="1"/>
          </p:nvPr>
        </p:nvSpPr>
        <p:spPr>
          <a:xfrm>
            <a:off x="1046163" y="4352925"/>
            <a:ext cx="4772025" cy="3479800"/>
          </a:xfrm>
          <a:ln/>
        </p:spPr>
        <p:txBody>
          <a:bodyPr wrap="none" anchor="ctr"/>
          <a:lstStyle/>
          <a:p>
            <a:endParaRPr lang="en-US" altLang="en-US"/>
          </a:p>
        </p:txBody>
      </p:sp>
    </p:spTree>
    <p:extLst>
      <p:ext uri="{BB962C8B-B14F-4D97-AF65-F5344CB8AC3E}">
        <p14:creationId xmlns="" xmlns:p14="http://schemas.microsoft.com/office/powerpoint/2010/main" val="1710004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54661-354A-466C-9C75-6331A007DE9D}" type="slidenum">
              <a:rPr lang="en-US" altLang="en-US"/>
              <a:pPr/>
              <a:t>14</a:t>
            </a:fld>
            <a:endParaRPr lang="en-US" altLang="en-US"/>
          </a:p>
        </p:txBody>
      </p:sp>
      <p:sp>
        <p:nvSpPr>
          <p:cNvPr id="45058" name="Rectangle 2"/>
          <p:cNvSpPr>
            <a:spLocks noGrp="1" noRot="1" noChangeAspect="1" noChangeArrowheads="1" noTextEdit="1"/>
          </p:cNvSpPr>
          <p:nvPr>
            <p:ph type="sldImg"/>
          </p:nvPr>
        </p:nvSpPr>
        <p:spPr>
          <a:xfrm>
            <a:off x="1338263" y="914400"/>
            <a:ext cx="4181475" cy="3135313"/>
          </a:xfrm>
          <a:solidFill>
            <a:srgbClr val="FFFFFF"/>
          </a:solidFill>
          <a:ln/>
        </p:spPr>
      </p:sp>
      <p:sp>
        <p:nvSpPr>
          <p:cNvPr id="45059" name="Rectangle 3"/>
          <p:cNvSpPr txBox="1">
            <a:spLocks noGrp="1" noChangeArrowheads="1"/>
          </p:cNvSpPr>
          <p:nvPr>
            <p:ph type="body" idx="1"/>
          </p:nvPr>
        </p:nvSpPr>
        <p:spPr>
          <a:xfrm>
            <a:off x="1046163" y="4352925"/>
            <a:ext cx="4772025" cy="3479800"/>
          </a:xfrm>
          <a:ln/>
        </p:spPr>
        <p:txBody>
          <a:bodyPr wrap="none" anchor="ctr"/>
          <a:lstStyle/>
          <a:p>
            <a:endParaRPr lang="en-US" altLang="en-US"/>
          </a:p>
        </p:txBody>
      </p:sp>
    </p:spTree>
    <p:extLst>
      <p:ext uri="{BB962C8B-B14F-4D97-AF65-F5344CB8AC3E}">
        <p14:creationId xmlns="" xmlns:p14="http://schemas.microsoft.com/office/powerpoint/2010/main" val="1724017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AB24B27-12CB-46B2-A2C3-E64243E55D1A}" type="datetimeFigureOut">
              <a:rPr lang="en-IN" smtClean="0"/>
              <a:pPr/>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45348-15E5-4F40-9949-54D4874A52E2}" type="slidenum">
              <a:rPr lang="en-IN" smtClean="0"/>
              <a:pPr/>
              <a:t>‹#›</a:t>
            </a:fld>
            <a:endParaRPr lang="en-IN"/>
          </a:p>
        </p:txBody>
      </p:sp>
    </p:spTree>
    <p:extLst>
      <p:ext uri="{BB962C8B-B14F-4D97-AF65-F5344CB8AC3E}">
        <p14:creationId xmlns="" xmlns:p14="http://schemas.microsoft.com/office/powerpoint/2010/main" val="2258230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B24B27-12CB-46B2-A2C3-E64243E55D1A}" type="datetimeFigureOut">
              <a:rPr lang="en-IN" smtClean="0"/>
              <a:pPr/>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45348-15E5-4F40-9949-54D4874A52E2}" type="slidenum">
              <a:rPr lang="en-IN" smtClean="0"/>
              <a:pPr/>
              <a:t>‹#›</a:t>
            </a:fld>
            <a:endParaRPr lang="en-IN"/>
          </a:p>
        </p:txBody>
      </p:sp>
    </p:spTree>
    <p:extLst>
      <p:ext uri="{BB962C8B-B14F-4D97-AF65-F5344CB8AC3E}">
        <p14:creationId xmlns="" xmlns:p14="http://schemas.microsoft.com/office/powerpoint/2010/main" val="313808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B24B27-12CB-46B2-A2C3-E64243E55D1A}" type="datetimeFigureOut">
              <a:rPr lang="en-IN" smtClean="0"/>
              <a:pPr/>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45348-15E5-4F40-9949-54D4874A52E2}" type="slidenum">
              <a:rPr lang="en-IN" smtClean="0"/>
              <a:pPr/>
              <a:t>‹#›</a:t>
            </a:fld>
            <a:endParaRPr lang="en-IN"/>
          </a:p>
        </p:txBody>
      </p:sp>
    </p:spTree>
    <p:extLst>
      <p:ext uri="{BB962C8B-B14F-4D97-AF65-F5344CB8AC3E}">
        <p14:creationId xmlns="" xmlns:p14="http://schemas.microsoft.com/office/powerpoint/2010/main" val="674444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27597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Tree>
    <p:extLst>
      <p:ext uri="{BB962C8B-B14F-4D97-AF65-F5344CB8AC3E}">
        <p14:creationId xmlns="" xmlns:p14="http://schemas.microsoft.com/office/powerpoint/2010/main" val="264341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B24B27-12CB-46B2-A2C3-E64243E55D1A}" type="datetimeFigureOut">
              <a:rPr lang="en-IN" smtClean="0"/>
              <a:pPr/>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45348-15E5-4F40-9949-54D4874A52E2}" type="slidenum">
              <a:rPr lang="en-IN" smtClean="0"/>
              <a:pPr/>
              <a:t>‹#›</a:t>
            </a:fld>
            <a:endParaRPr lang="en-IN"/>
          </a:p>
        </p:txBody>
      </p:sp>
    </p:spTree>
    <p:extLst>
      <p:ext uri="{BB962C8B-B14F-4D97-AF65-F5344CB8AC3E}">
        <p14:creationId xmlns="" xmlns:p14="http://schemas.microsoft.com/office/powerpoint/2010/main" val="76969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B24B27-12CB-46B2-A2C3-E64243E55D1A}" type="datetimeFigureOut">
              <a:rPr lang="en-IN" smtClean="0"/>
              <a:pPr/>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45348-15E5-4F40-9949-54D4874A52E2}" type="slidenum">
              <a:rPr lang="en-IN" smtClean="0"/>
              <a:pPr/>
              <a:t>‹#›</a:t>
            </a:fld>
            <a:endParaRPr lang="en-IN"/>
          </a:p>
        </p:txBody>
      </p:sp>
    </p:spTree>
    <p:extLst>
      <p:ext uri="{BB962C8B-B14F-4D97-AF65-F5344CB8AC3E}">
        <p14:creationId xmlns="" xmlns:p14="http://schemas.microsoft.com/office/powerpoint/2010/main" val="2161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AB24B27-12CB-46B2-A2C3-E64243E55D1A}" type="datetimeFigureOut">
              <a:rPr lang="en-IN" smtClean="0"/>
              <a:pPr/>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45348-15E5-4F40-9949-54D4874A52E2}" type="slidenum">
              <a:rPr lang="en-IN" smtClean="0"/>
              <a:pPr/>
              <a:t>‹#›</a:t>
            </a:fld>
            <a:endParaRPr lang="en-IN"/>
          </a:p>
        </p:txBody>
      </p:sp>
    </p:spTree>
    <p:extLst>
      <p:ext uri="{BB962C8B-B14F-4D97-AF65-F5344CB8AC3E}">
        <p14:creationId xmlns="" xmlns:p14="http://schemas.microsoft.com/office/powerpoint/2010/main" val="2892787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AB24B27-12CB-46B2-A2C3-E64243E55D1A}" type="datetimeFigureOut">
              <a:rPr lang="en-IN" smtClean="0"/>
              <a:pPr/>
              <a:t>29-03-2023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845348-15E5-4F40-9949-54D4874A52E2}" type="slidenum">
              <a:rPr lang="en-IN" smtClean="0"/>
              <a:pPr/>
              <a:t>‹#›</a:t>
            </a:fld>
            <a:endParaRPr lang="en-IN"/>
          </a:p>
        </p:txBody>
      </p:sp>
    </p:spTree>
    <p:extLst>
      <p:ext uri="{BB962C8B-B14F-4D97-AF65-F5344CB8AC3E}">
        <p14:creationId xmlns="" xmlns:p14="http://schemas.microsoft.com/office/powerpoint/2010/main" val="88040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AB24B27-12CB-46B2-A2C3-E64243E55D1A}" type="datetimeFigureOut">
              <a:rPr lang="en-IN" smtClean="0"/>
              <a:pPr/>
              <a:t>29-03-2023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845348-15E5-4F40-9949-54D4874A52E2}" type="slidenum">
              <a:rPr lang="en-IN" smtClean="0"/>
              <a:pPr/>
              <a:t>‹#›</a:t>
            </a:fld>
            <a:endParaRPr lang="en-IN"/>
          </a:p>
        </p:txBody>
      </p:sp>
    </p:spTree>
    <p:extLst>
      <p:ext uri="{BB962C8B-B14F-4D97-AF65-F5344CB8AC3E}">
        <p14:creationId xmlns="" xmlns:p14="http://schemas.microsoft.com/office/powerpoint/2010/main" val="399673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24B27-12CB-46B2-A2C3-E64243E55D1A}" type="datetimeFigureOut">
              <a:rPr lang="en-IN" smtClean="0"/>
              <a:pPr/>
              <a:t>29-03-2023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845348-15E5-4F40-9949-54D4874A52E2}" type="slidenum">
              <a:rPr lang="en-IN" smtClean="0"/>
              <a:pPr/>
              <a:t>‹#›</a:t>
            </a:fld>
            <a:endParaRPr lang="en-IN"/>
          </a:p>
        </p:txBody>
      </p:sp>
    </p:spTree>
    <p:extLst>
      <p:ext uri="{BB962C8B-B14F-4D97-AF65-F5344CB8AC3E}">
        <p14:creationId xmlns="" xmlns:p14="http://schemas.microsoft.com/office/powerpoint/2010/main" val="278330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B24B27-12CB-46B2-A2C3-E64243E55D1A}" type="datetimeFigureOut">
              <a:rPr lang="en-IN" smtClean="0"/>
              <a:pPr/>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45348-15E5-4F40-9949-54D4874A52E2}" type="slidenum">
              <a:rPr lang="en-IN" smtClean="0"/>
              <a:pPr/>
              <a:t>‹#›</a:t>
            </a:fld>
            <a:endParaRPr lang="en-IN"/>
          </a:p>
        </p:txBody>
      </p:sp>
    </p:spTree>
    <p:extLst>
      <p:ext uri="{BB962C8B-B14F-4D97-AF65-F5344CB8AC3E}">
        <p14:creationId xmlns="" xmlns:p14="http://schemas.microsoft.com/office/powerpoint/2010/main" val="107743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B24B27-12CB-46B2-A2C3-E64243E55D1A}" type="datetimeFigureOut">
              <a:rPr lang="en-IN" smtClean="0"/>
              <a:pPr/>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45348-15E5-4F40-9949-54D4874A52E2}" type="slidenum">
              <a:rPr lang="en-IN" smtClean="0"/>
              <a:pPr/>
              <a:t>‹#›</a:t>
            </a:fld>
            <a:endParaRPr lang="en-IN"/>
          </a:p>
        </p:txBody>
      </p:sp>
    </p:spTree>
    <p:extLst>
      <p:ext uri="{BB962C8B-B14F-4D97-AF65-F5344CB8AC3E}">
        <p14:creationId xmlns="" xmlns:p14="http://schemas.microsoft.com/office/powerpoint/2010/main" val="45916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24B27-12CB-46B2-A2C3-E64243E55D1A}" type="datetimeFigureOut">
              <a:rPr lang="en-IN" smtClean="0"/>
              <a:pPr/>
              <a:t>29-03-2023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45348-15E5-4F40-9949-54D4874A52E2}" type="slidenum">
              <a:rPr lang="en-IN" smtClean="0"/>
              <a:pPr/>
              <a:t>‹#›</a:t>
            </a:fld>
            <a:endParaRPr lang="en-IN"/>
          </a:p>
        </p:txBody>
      </p:sp>
    </p:spTree>
    <p:extLst>
      <p:ext uri="{BB962C8B-B14F-4D97-AF65-F5344CB8AC3E}">
        <p14:creationId xmlns="" xmlns:p14="http://schemas.microsoft.com/office/powerpoint/2010/main" val="152710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pPr algn="r"/>
            <a:r>
              <a:rPr lang="en-US" dirty="0" smtClean="0"/>
              <a:t>                                                 STEFFY FERNANDES</a:t>
            </a:r>
          </a:p>
          <a:p>
            <a:pPr algn="r"/>
            <a:r>
              <a:rPr lang="en-US" dirty="0" smtClean="0"/>
              <a:t>GVM’S GGPR COLLEGE OF COMMERCE &amp; ECONOMICS</a:t>
            </a:r>
          </a:p>
          <a:p>
            <a:pPr algn="r"/>
            <a:r>
              <a:rPr lang="en-US" dirty="0" smtClean="0"/>
              <a:t>PONDA-GOA</a:t>
            </a:r>
            <a:endParaRPr lang="en-IN" dirty="0"/>
          </a:p>
        </p:txBody>
      </p:sp>
      <p:pic>
        <p:nvPicPr>
          <p:cNvPr id="4" name="Picture 3"/>
          <p:cNvPicPr>
            <a:picLocks noChangeAspect="1"/>
          </p:cNvPicPr>
          <p:nvPr/>
        </p:nvPicPr>
        <p:blipFill rotWithShape="1">
          <a:blip r:embed="rId2"/>
          <a:srcRect l="-1" r="-3155" b="82484"/>
          <a:stretch/>
        </p:blipFill>
        <p:spPr>
          <a:xfrm>
            <a:off x="1524000" y="1122362"/>
            <a:ext cx="9404195" cy="2387601"/>
          </a:xfrm>
          <a:prstGeom prst="rect">
            <a:avLst/>
          </a:prstGeom>
        </p:spPr>
      </p:pic>
    </p:spTree>
    <p:extLst>
      <p:ext uri="{BB962C8B-B14F-4D97-AF65-F5344CB8AC3E}">
        <p14:creationId xmlns="" xmlns:p14="http://schemas.microsoft.com/office/powerpoint/2010/main" val="2071125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2797176" y="725489"/>
            <a:ext cx="6888163" cy="128173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rmAutofit/>
          </a:bodyPr>
          <a:lstStyle/>
          <a:p>
            <a:pPr defTabSz="414338" hangingPunct="0">
              <a:lnSpc>
                <a:spcPct val="93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Lst>
            </a:pPr>
            <a:r>
              <a:rPr lang="en-GB" altLang="en-US" sz="2400" b="1" i="1" dirty="0">
                <a:cs typeface="Lucida Sans Unicode" panose="020B0602030504020204" pitchFamily="34" charset="0"/>
              </a:rPr>
              <a:t>Course Management Features - </a:t>
            </a:r>
            <a:r>
              <a:rPr lang="en-GB" altLang="en-US" sz="2400" b="1" dirty="0">
                <a:solidFill>
                  <a:srgbClr val="FF9933"/>
                </a:solidFill>
                <a:cs typeface="Lucida Sans Unicode" panose="020B0602030504020204" pitchFamily="34" charset="0"/>
              </a:rPr>
              <a:t>Modules</a:t>
            </a:r>
          </a:p>
        </p:txBody>
      </p:sp>
      <p:sp>
        <p:nvSpPr>
          <p:cNvPr id="19459" name="Text Box 3"/>
          <p:cNvSpPr txBox="1">
            <a:spLocks noChangeArrowheads="1"/>
          </p:cNvSpPr>
          <p:nvPr/>
        </p:nvSpPr>
        <p:spPr bwMode="auto">
          <a:xfrm>
            <a:off x="2795588" y="2324101"/>
            <a:ext cx="3778250" cy="4144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hangingPunct="0">
              <a:lnSpc>
                <a:spcPct val="93000"/>
              </a:lnSpc>
              <a:spcBef>
                <a:spcPts val="400"/>
              </a:spcBef>
              <a:buClr>
                <a:srgbClr val="000000"/>
              </a:buClr>
              <a:buSzPct val="45000"/>
            </a:pPr>
            <a:r>
              <a:rPr lang="en-GB" altLang="en-US" sz="2000" b="1"/>
              <a:t>Resource</a:t>
            </a:r>
            <a:r>
              <a:rPr lang="en-GB" altLang="en-US" sz="2000" b="1">
                <a:solidFill>
                  <a:srgbClr val="FF9933"/>
                </a:solidFill>
              </a:rPr>
              <a:t/>
            </a:r>
            <a:br>
              <a:rPr lang="en-GB" altLang="en-US" sz="2000" b="1">
                <a:solidFill>
                  <a:srgbClr val="FF9933"/>
                </a:solidFill>
              </a:rPr>
            </a:br>
            <a:r>
              <a:rPr lang="en-GB" altLang="en-US" sz="1500"/>
              <a:t>The primary tool for bringing content into a course; may be plain text, uploaded files, links to the web, Wiki or Rich Text (Moodle has built-in text </a:t>
            </a:r>
            <a:r>
              <a:rPr lang="en-US" altLang="en-US" sz="1500"/>
              <a:t>editors</a:t>
            </a:r>
            <a:r>
              <a:rPr lang="en-GB" altLang="en-US" sz="1500"/>
              <a:t>) or a bibliography type reference. </a:t>
            </a:r>
          </a:p>
          <a:p>
            <a:pPr hangingPunct="0">
              <a:lnSpc>
                <a:spcPct val="93000"/>
              </a:lnSpc>
              <a:spcBef>
                <a:spcPts val="400"/>
              </a:spcBef>
              <a:buClr>
                <a:srgbClr val="000000"/>
              </a:buClr>
              <a:buSzPct val="45000"/>
            </a:pPr>
            <a:r>
              <a:rPr lang="en-GB" altLang="en-US" sz="2000" b="1"/>
              <a:t>Survey</a:t>
            </a:r>
            <a:r>
              <a:rPr lang="en-GB" altLang="en-US" sz="2000" b="1">
                <a:solidFill>
                  <a:srgbClr val="FF9933"/>
                </a:solidFill>
              </a:rPr>
              <a:t/>
            </a:r>
            <a:br>
              <a:rPr lang="en-GB" altLang="en-US" sz="2000" b="1">
                <a:solidFill>
                  <a:srgbClr val="FF9933"/>
                </a:solidFill>
              </a:rPr>
            </a:br>
            <a:r>
              <a:rPr lang="en-GB" altLang="en-US" sz="1500"/>
              <a:t>This module aids an instructor in making online classes more effective by offering a variety of surveys (COLLES, ATTLS),  including critical incident sampling.</a:t>
            </a:r>
          </a:p>
          <a:p>
            <a:pPr hangingPunct="0">
              <a:lnSpc>
                <a:spcPct val="93000"/>
              </a:lnSpc>
              <a:spcBef>
                <a:spcPts val="400"/>
              </a:spcBef>
              <a:buClr>
                <a:srgbClr val="000000"/>
              </a:buClr>
              <a:buSzPct val="45000"/>
            </a:pPr>
            <a:r>
              <a:rPr lang="en-GB" altLang="en-US" sz="2000" b="1"/>
              <a:t>Workshop</a:t>
            </a:r>
            <a:r>
              <a:rPr lang="en-GB" altLang="en-US" b="1">
                <a:solidFill>
                  <a:srgbClr val="FF9933"/>
                </a:solidFill>
              </a:rPr>
              <a:t/>
            </a:r>
            <a:br>
              <a:rPr lang="en-GB" altLang="en-US" b="1">
                <a:solidFill>
                  <a:srgbClr val="FF9933"/>
                </a:solidFill>
              </a:rPr>
            </a:br>
            <a:r>
              <a:rPr lang="en-GB" altLang="en-US" sz="1500"/>
              <a:t>An activity for peer assessment of documents (Word, PP etc.) that students submit online. Participants can assess each other’s project. Teacher makes final student assessment, and can control opening and closing periods.</a:t>
            </a:r>
          </a:p>
        </p:txBody>
      </p:sp>
      <p:pic>
        <p:nvPicPr>
          <p:cNvPr id="19462" name="Picture 6" descr="math"/>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59676" y="2579688"/>
            <a:ext cx="2651125" cy="1839912"/>
          </a:xfrm>
          <a:prstGeom prst="rect">
            <a:avLst/>
          </a:prstGeom>
          <a:noFill/>
          <a:ln w="9525">
            <a:solidFill>
              <a:schemeClr val="tx1"/>
            </a:solidFill>
            <a:miter lim="800000"/>
            <a:headEnd/>
            <a:tailEnd/>
          </a:ln>
          <a:effectLst>
            <a:outerShdw dist="107763" dir="2700000" algn="ctr" rotWithShape="0">
              <a:srgbClr val="808080">
                <a:alpha val="50000"/>
              </a:srgbClr>
            </a:outerShdw>
          </a:effectLst>
          <a:extLst>
            <a:ext uri="{909E8E84-426E-40DD-AFC4-6F175D3DCCD1}">
              <a14:hiddenFill xmlns="" xmlns:a14="http://schemas.microsoft.com/office/drawing/2010/main">
                <a:solidFill>
                  <a:srgbClr val="FFFFFF"/>
                </a:solidFill>
              </a14:hiddenFill>
            </a:ext>
          </a:extLst>
        </p:spPr>
      </p:pic>
      <p:sp>
        <p:nvSpPr>
          <p:cNvPr id="19463" name="Text Box 7"/>
          <p:cNvSpPr txBox="1">
            <a:spLocks noChangeArrowheads="1"/>
          </p:cNvSpPr>
          <p:nvPr/>
        </p:nvSpPr>
        <p:spPr bwMode="auto">
          <a:xfrm>
            <a:off x="6889751" y="6273800"/>
            <a:ext cx="3281363"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 pos="3282950" algn="l"/>
                <a:tab pos="3940175"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 pos="3282950" algn="l"/>
                <a:tab pos="3940175"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 pos="3282950" algn="l"/>
                <a:tab pos="3940175"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 pos="3282950" algn="l"/>
                <a:tab pos="3940175"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 pos="3282950" algn="l"/>
                <a:tab pos="3940175"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 pos="3940175"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 pos="3940175"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 pos="3940175"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 pos="3940175" algn="l"/>
              </a:tabLst>
              <a:defRPr>
                <a:solidFill>
                  <a:schemeClr val="tx1"/>
                </a:solidFill>
                <a:latin typeface="Arial" panose="020B0604020202020204" pitchFamily="34" charset="0"/>
              </a:defRPr>
            </a:lvl9pPr>
          </a:lstStyle>
          <a:p>
            <a:pPr hangingPunct="0">
              <a:lnSpc>
                <a:spcPct val="95000"/>
              </a:lnSpc>
              <a:buClr>
                <a:srgbClr val="000000"/>
              </a:buClr>
              <a:buSzPct val="45000"/>
              <a:buFont typeface="StarSymbol" charset="0"/>
              <a:buNone/>
            </a:pPr>
            <a:r>
              <a:rPr lang="en-GB" altLang="en-US" sz="1000" i="1">
                <a:latin typeface="Times New Roman" panose="02020603050405020304" pitchFamily="18" charset="0"/>
              </a:rPr>
              <a:t>Moodle supports adding math expressions to a Resource activity, using the built-in HTML editor</a:t>
            </a:r>
          </a:p>
        </p:txBody>
      </p:sp>
      <p:pic>
        <p:nvPicPr>
          <p:cNvPr id="19464" name="Picture 8" descr="html"/>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900864" y="4329113"/>
            <a:ext cx="2943225" cy="1854200"/>
          </a:xfrm>
          <a:prstGeom prst="rect">
            <a:avLst/>
          </a:prstGeom>
          <a:noFill/>
          <a:ln w="317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107763" dir="2700000" algn="ctr" rotWithShape="0">
                    <a:srgbClr val="808080">
                      <a:alpha val="50000"/>
                    </a:srgbClr>
                  </a:outerShdw>
                </a:effectLst>
              </a14:hiddenEffects>
            </a:ext>
          </a:extLst>
        </p:spPr>
      </p:pic>
    </p:spTree>
    <p:extLst>
      <p:ext uri="{BB962C8B-B14F-4D97-AF65-F5344CB8AC3E}">
        <p14:creationId xmlns="" xmlns:p14="http://schemas.microsoft.com/office/powerpoint/2010/main" val="354945835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2797176" y="1858964"/>
            <a:ext cx="7248525" cy="7762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rmAutofit/>
          </a:bodyPr>
          <a:lstStyle/>
          <a:p>
            <a:pPr defTabSz="414338" hangingPunct="0">
              <a:lnSpc>
                <a:spcPct val="93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Lst>
            </a:pPr>
            <a:r>
              <a:rPr lang="en-GB" altLang="en-US" sz="2400" b="1" i="1">
                <a:cs typeface="Lucida Sans Unicode" panose="020B0602030504020204" pitchFamily="34" charset="0"/>
              </a:rPr>
              <a:t>Learner Management Features – </a:t>
            </a:r>
            <a:r>
              <a:rPr lang="en-GB" altLang="en-US" sz="2400" b="1">
                <a:solidFill>
                  <a:srgbClr val="FF9933"/>
                </a:solidFill>
                <a:cs typeface="Lucida Sans Unicode" panose="020B0602030504020204" pitchFamily="34" charset="0"/>
              </a:rPr>
              <a:t>Participants</a:t>
            </a:r>
            <a:r>
              <a:rPr lang="en-GB" altLang="en-US" sz="2400" b="1" i="1">
                <a:cs typeface="Lucida Sans Unicode" panose="020B0602030504020204" pitchFamily="34" charset="0"/>
              </a:rPr>
              <a:t/>
            </a:r>
            <a:br>
              <a:rPr lang="en-GB" altLang="en-US" sz="2400" b="1" i="1">
                <a:cs typeface="Lucida Sans Unicode" panose="020B0602030504020204" pitchFamily="34" charset="0"/>
              </a:rPr>
            </a:br>
            <a:endParaRPr lang="en-GB" altLang="en-US" sz="2400" b="1" i="1">
              <a:cs typeface="Lucida Sans Unicode" panose="020B0602030504020204" pitchFamily="34" charset="0"/>
            </a:endParaRPr>
          </a:p>
        </p:txBody>
      </p:sp>
      <p:sp>
        <p:nvSpPr>
          <p:cNvPr id="23555" name="Text Box 3"/>
          <p:cNvSpPr txBox="1">
            <a:spLocks noChangeArrowheads="1"/>
          </p:cNvSpPr>
          <p:nvPr/>
        </p:nvSpPr>
        <p:spPr bwMode="auto">
          <a:xfrm>
            <a:off x="2795588" y="2365375"/>
            <a:ext cx="5287962" cy="908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hangingPunct="0">
              <a:lnSpc>
                <a:spcPct val="93000"/>
              </a:lnSpc>
              <a:spcBef>
                <a:spcPts val="400"/>
              </a:spcBef>
              <a:buClr>
                <a:srgbClr val="000000"/>
              </a:buClr>
              <a:buSzPct val="45000"/>
            </a:pPr>
            <a:r>
              <a:rPr lang="en-GB" altLang="en-US" sz="1600"/>
              <a:t>One click and you can view activity from all participants enrolled in the course.  Learners create a personal profile that can include a picture, helping connect students socially in the online learning community.</a:t>
            </a:r>
          </a:p>
        </p:txBody>
      </p:sp>
      <p:pic>
        <p:nvPicPr>
          <p:cNvPr id="23557" name="Picture 5" descr="peopl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478838" y="2495551"/>
            <a:ext cx="1257300" cy="773113"/>
          </a:xfrm>
          <a:prstGeom prst="rect">
            <a:avLst/>
          </a:prstGeom>
          <a:noFill/>
          <a:ln w="317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107763" dir="2700000" algn="ctr" rotWithShape="0">
                    <a:srgbClr val="808080">
                      <a:alpha val="50000"/>
                    </a:srgbClr>
                  </a:outerShdw>
                </a:effectLst>
              </a14:hiddenEffects>
            </a:ext>
          </a:extLst>
        </p:spPr>
      </p:pic>
      <p:pic>
        <p:nvPicPr>
          <p:cNvPr id="23559" name="Picture 7" descr="profil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835275" y="3506789"/>
            <a:ext cx="3765550" cy="2922587"/>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
        <p:nvSpPr>
          <p:cNvPr id="23560" name="Text Box 8"/>
          <p:cNvSpPr txBox="1">
            <a:spLocks noChangeArrowheads="1"/>
          </p:cNvSpPr>
          <p:nvPr/>
        </p:nvSpPr>
        <p:spPr bwMode="auto">
          <a:xfrm>
            <a:off x="6707188" y="5183189"/>
            <a:ext cx="2474912" cy="854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i="1">
                <a:latin typeface="Times New Roman" panose="02020603050405020304" pitchFamily="18" charset="0"/>
              </a:rPr>
              <a:t>Learners complete a personal profile</a:t>
            </a:r>
            <a:br>
              <a:rPr lang="en-US" altLang="en-US" sz="1000" i="1">
                <a:latin typeface="Times New Roman" panose="02020603050405020304" pitchFamily="18" charset="0"/>
              </a:rPr>
            </a:br>
            <a:r>
              <a:rPr lang="en-US" altLang="en-US" sz="1000" i="1">
                <a:latin typeface="Times New Roman" panose="02020603050405020304" pitchFamily="18" charset="0"/>
              </a:rPr>
              <a:t>page that helps build the online learning community.  Adding a picture and</a:t>
            </a:r>
            <a:br>
              <a:rPr lang="en-US" altLang="en-US" sz="1000" i="1">
                <a:latin typeface="Times New Roman" panose="02020603050405020304" pitchFamily="18" charset="0"/>
              </a:rPr>
            </a:br>
            <a:r>
              <a:rPr lang="en-US" altLang="en-US" sz="1000" i="1">
                <a:latin typeface="Times New Roman" panose="02020603050405020304" pitchFamily="18" charset="0"/>
              </a:rPr>
              <a:t>details to the profile creates a social</a:t>
            </a:r>
            <a:br>
              <a:rPr lang="en-US" altLang="en-US" sz="1000" i="1">
                <a:latin typeface="Times New Roman" panose="02020603050405020304" pitchFamily="18" charset="0"/>
              </a:rPr>
            </a:br>
            <a:r>
              <a:rPr lang="en-US" altLang="en-US" sz="1000" i="1">
                <a:latin typeface="Times New Roman" panose="02020603050405020304" pitchFamily="18" charset="0"/>
              </a:rPr>
              <a:t>connection.</a:t>
            </a:r>
          </a:p>
        </p:txBody>
      </p:sp>
    </p:spTree>
    <p:extLst>
      <p:ext uri="{BB962C8B-B14F-4D97-AF65-F5344CB8AC3E}">
        <p14:creationId xmlns="" xmlns:p14="http://schemas.microsoft.com/office/powerpoint/2010/main" val="260288274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2795589" y="1843088"/>
            <a:ext cx="7502525" cy="8001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rmAutofit/>
          </a:bodyPr>
          <a:lstStyle/>
          <a:p>
            <a:pPr defTabSz="414338" hangingPunct="0">
              <a:lnSpc>
                <a:spcPct val="93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Lst>
            </a:pPr>
            <a:r>
              <a:rPr lang="en-GB" altLang="en-US" sz="2400" b="1" i="1">
                <a:cs typeface="Lucida Sans Unicode" panose="020B0602030504020204" pitchFamily="34" charset="0"/>
              </a:rPr>
              <a:t>Learner Management Features - </a:t>
            </a:r>
            <a:r>
              <a:rPr lang="en-GB" altLang="en-US" sz="2400" b="1">
                <a:solidFill>
                  <a:srgbClr val="FF9933"/>
                </a:solidFill>
                <a:cs typeface="Lucida Sans Unicode" panose="020B0602030504020204" pitchFamily="34" charset="0"/>
              </a:rPr>
              <a:t>Grades</a:t>
            </a:r>
            <a:r>
              <a:rPr lang="en-GB" altLang="en-US" sz="2400" b="1" i="1">
                <a:cs typeface="Lucida Sans Unicode" panose="020B0602030504020204" pitchFamily="34" charset="0"/>
              </a:rPr>
              <a:t/>
            </a:r>
            <a:br>
              <a:rPr lang="en-GB" altLang="en-US" sz="2400" b="1" i="1">
                <a:cs typeface="Lucida Sans Unicode" panose="020B0602030504020204" pitchFamily="34" charset="0"/>
              </a:rPr>
            </a:br>
            <a:endParaRPr lang="en-GB" altLang="en-US" sz="2400" b="1" i="1">
              <a:cs typeface="Lucida Sans Unicode" panose="020B0602030504020204" pitchFamily="34" charset="0"/>
            </a:endParaRPr>
          </a:p>
        </p:txBody>
      </p:sp>
      <p:sp>
        <p:nvSpPr>
          <p:cNvPr id="33795" name="Text Box 3"/>
          <p:cNvSpPr txBox="1">
            <a:spLocks noChangeArrowheads="1"/>
          </p:cNvSpPr>
          <p:nvPr/>
        </p:nvSpPr>
        <p:spPr bwMode="auto">
          <a:xfrm>
            <a:off x="2795589" y="2365375"/>
            <a:ext cx="5610225" cy="908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hangingPunct="0">
              <a:lnSpc>
                <a:spcPct val="93000"/>
              </a:lnSpc>
              <a:buClr>
                <a:srgbClr val="000000"/>
              </a:buClr>
              <a:buSzPct val="45000"/>
              <a:buFont typeface="StarSymbol" charset="0"/>
              <a:buNone/>
            </a:pPr>
            <a:r>
              <a:rPr lang="en-GB" altLang="en-US" sz="1600"/>
              <a:t>The Grades feature in Moodle provides a quick view of all Forum, Assignment, Journal, Quiz, Lesson and Workshop grades.  The grading scale applied to a learner’s submission is shown, along with a cumulative total, on a single page. </a:t>
            </a:r>
          </a:p>
        </p:txBody>
      </p:sp>
      <p:sp>
        <p:nvSpPr>
          <p:cNvPr id="33796" name="Text Box 4"/>
          <p:cNvSpPr txBox="1">
            <a:spLocks noChangeArrowheads="1"/>
          </p:cNvSpPr>
          <p:nvPr/>
        </p:nvSpPr>
        <p:spPr bwMode="auto">
          <a:xfrm>
            <a:off x="2797176" y="5927725"/>
            <a:ext cx="5630863" cy="146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 pos="3282950"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 pos="3282950"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 pos="3282950"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 pos="3282950"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 pos="3282950"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Lst>
              <a:defRPr>
                <a:solidFill>
                  <a:schemeClr val="tx1"/>
                </a:solidFill>
                <a:latin typeface="Arial" panose="020B0604020202020204" pitchFamily="34" charset="0"/>
              </a:defRPr>
            </a:lvl9pPr>
          </a:lstStyle>
          <a:p>
            <a:pPr hangingPunct="0">
              <a:lnSpc>
                <a:spcPct val="95000"/>
              </a:lnSpc>
              <a:buClr>
                <a:srgbClr val="000000"/>
              </a:buClr>
              <a:buSzPct val="45000"/>
              <a:buFont typeface="StarSymbol" charset="0"/>
              <a:buNone/>
            </a:pPr>
            <a:r>
              <a:rPr lang="en-GB" altLang="en-US" sz="1000" i="1">
                <a:latin typeface="Times New Roman" panose="02020603050405020304" pitchFamily="18" charset="0"/>
              </a:rPr>
              <a:t>Grades can be downloaded in Excel or plain text  for inclusion into an existing electronic gradebook</a:t>
            </a:r>
            <a:r>
              <a:rPr lang="en-GB" altLang="en-US" sz="1000" i="1">
                <a:solidFill>
                  <a:srgbClr val="FFFFFF"/>
                </a:solidFill>
                <a:latin typeface="Times New Roman" panose="02020603050405020304" pitchFamily="18" charset="0"/>
              </a:rPr>
              <a:t> </a:t>
            </a:r>
          </a:p>
        </p:txBody>
      </p:sp>
      <p:pic>
        <p:nvPicPr>
          <p:cNvPr id="33797" name="Picture 5" descr="grades"/>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97175" y="3646489"/>
            <a:ext cx="5507038" cy="2205037"/>
          </a:xfrm>
          <a:prstGeom prst="rect">
            <a:avLst/>
          </a:prstGeom>
          <a:noFill/>
          <a:ln w="317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107763" dir="2700000" algn="ctr" rotWithShape="0">
                    <a:srgbClr val="808080">
                      <a:alpha val="50000"/>
                    </a:srgbClr>
                  </a:outerShdw>
                </a:effectLst>
              </a14:hiddenEffects>
            </a:ext>
          </a:extLst>
        </p:spPr>
      </p:pic>
      <p:pic>
        <p:nvPicPr>
          <p:cNvPr id="33802" name="Picture 10" descr="admin"/>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747125" y="2465389"/>
            <a:ext cx="1144588" cy="1971675"/>
          </a:xfrm>
          <a:prstGeom prst="rect">
            <a:avLst/>
          </a:prstGeom>
          <a:noFill/>
          <a:ln w="317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107763" dir="2700000" algn="ctr" rotWithShape="0">
                    <a:srgbClr val="808080">
                      <a:alpha val="50000"/>
                    </a:srgbClr>
                  </a:outerShdw>
                </a:effectLst>
              </a14:hiddenEffects>
            </a:ext>
          </a:extLst>
        </p:spPr>
      </p:pic>
    </p:spTree>
    <p:extLst>
      <p:ext uri="{BB962C8B-B14F-4D97-AF65-F5344CB8AC3E}">
        <p14:creationId xmlns="" xmlns:p14="http://schemas.microsoft.com/office/powerpoint/2010/main" val="51115002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2795588" y="1685925"/>
            <a:ext cx="7708900" cy="77628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rmAutofit/>
          </a:bodyPr>
          <a:lstStyle/>
          <a:p>
            <a:pPr defTabSz="414338" hangingPunct="0">
              <a:lnSpc>
                <a:spcPct val="93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Lst>
            </a:pPr>
            <a:r>
              <a:rPr lang="en-GB" altLang="en-US" sz="2400" b="1" i="1">
                <a:cs typeface="Lucida Sans Unicode" panose="020B0602030504020204" pitchFamily="34" charset="0"/>
              </a:rPr>
              <a:t>Learner Management Features - </a:t>
            </a:r>
            <a:r>
              <a:rPr lang="en-GB" altLang="en-US" sz="2400" b="1">
                <a:solidFill>
                  <a:srgbClr val="FF9933"/>
                </a:solidFill>
                <a:cs typeface="Lucida Sans Unicode" panose="020B0602030504020204" pitchFamily="34" charset="0"/>
              </a:rPr>
              <a:t>Grades</a:t>
            </a:r>
          </a:p>
        </p:txBody>
      </p:sp>
      <p:sp>
        <p:nvSpPr>
          <p:cNvPr id="35843" name="Text Box 3"/>
          <p:cNvSpPr txBox="1">
            <a:spLocks noChangeArrowheads="1"/>
          </p:cNvSpPr>
          <p:nvPr/>
        </p:nvSpPr>
        <p:spPr bwMode="auto">
          <a:xfrm>
            <a:off x="2795589" y="2370139"/>
            <a:ext cx="5741987" cy="681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hangingPunct="0">
              <a:lnSpc>
                <a:spcPct val="93000"/>
              </a:lnSpc>
              <a:buClr>
                <a:srgbClr val="000000"/>
              </a:buClr>
              <a:buSzPct val="45000"/>
              <a:buFont typeface="StarSymbol" charset="0"/>
              <a:buNone/>
            </a:pPr>
            <a:r>
              <a:rPr lang="en-GB" altLang="en-US" sz="1600"/>
              <a:t>Viewing Assignment and Journal submissions, and adding Grades and comments, are done from a single page that displays all enrolled students.</a:t>
            </a:r>
          </a:p>
        </p:txBody>
      </p:sp>
      <p:sp>
        <p:nvSpPr>
          <p:cNvPr id="35844" name="Text Box 4"/>
          <p:cNvSpPr txBox="1">
            <a:spLocks noChangeArrowheads="1"/>
          </p:cNvSpPr>
          <p:nvPr/>
        </p:nvSpPr>
        <p:spPr bwMode="auto">
          <a:xfrm>
            <a:off x="6034089" y="3662363"/>
            <a:ext cx="2416175" cy="4385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 pos="3282950"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 pos="3282950"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 pos="3282950"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 pos="3282950"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 pos="3282950"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Lst>
              <a:defRPr>
                <a:solidFill>
                  <a:schemeClr val="tx1"/>
                </a:solidFill>
                <a:latin typeface="Arial" panose="020B0604020202020204" pitchFamily="34" charset="0"/>
              </a:defRPr>
            </a:lvl9pPr>
          </a:lstStyle>
          <a:p>
            <a:pPr hangingPunct="0">
              <a:lnSpc>
                <a:spcPct val="95000"/>
              </a:lnSpc>
              <a:buClr>
                <a:srgbClr val="000000"/>
              </a:buClr>
              <a:buSzPct val="45000"/>
              <a:buFont typeface="StarSymbol" charset="0"/>
              <a:buNone/>
            </a:pPr>
            <a:r>
              <a:rPr lang="en-GB" altLang="en-US" sz="1000" i="1">
                <a:latin typeface="Times New Roman" panose="02020603050405020304" pitchFamily="18" charset="0"/>
              </a:rPr>
              <a:t>Managing student submissions are done from one central screen.  This cuts down on the time it takes to assess many students work.</a:t>
            </a:r>
          </a:p>
        </p:txBody>
      </p:sp>
      <p:pic>
        <p:nvPicPr>
          <p:cNvPr id="35850" name="Picture 10" descr="assgrad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40038" y="3305175"/>
            <a:ext cx="3052762" cy="26035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pic>
        <p:nvPicPr>
          <p:cNvPr id="35846" name="Picture 6" descr="jourgrad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864100" y="4318000"/>
            <a:ext cx="3602038" cy="2095500"/>
          </a:xfrm>
          <a:prstGeom prst="rect">
            <a:avLst/>
          </a:prstGeom>
          <a:noFill/>
          <a:ln w="317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107763" dir="2700000" algn="ctr" rotWithShape="0">
                    <a:srgbClr val="808080">
                      <a:alpha val="50000"/>
                    </a:srgbClr>
                  </a:outerShdw>
                </a:effectLst>
              </a14:hiddenEffects>
            </a:ext>
          </a:extLst>
        </p:spPr>
      </p:pic>
      <p:pic>
        <p:nvPicPr>
          <p:cNvPr id="35851" name="Picture 11" descr="admin"/>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8747125" y="2465389"/>
            <a:ext cx="1144588" cy="1971675"/>
          </a:xfrm>
          <a:prstGeom prst="rect">
            <a:avLst/>
          </a:prstGeom>
          <a:noFill/>
          <a:ln w="317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107763" dir="2700000" algn="ctr" rotWithShape="0">
                    <a:srgbClr val="808080">
                      <a:alpha val="50000"/>
                    </a:srgbClr>
                  </a:outerShdw>
                </a:effectLst>
              </a14:hiddenEffects>
            </a:ext>
          </a:extLst>
        </p:spPr>
      </p:pic>
    </p:spTree>
    <p:extLst>
      <p:ext uri="{BB962C8B-B14F-4D97-AF65-F5344CB8AC3E}">
        <p14:creationId xmlns="" xmlns:p14="http://schemas.microsoft.com/office/powerpoint/2010/main" val="322298086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2795589" y="1674814"/>
            <a:ext cx="4548187" cy="7969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rmAutofit/>
          </a:bodyPr>
          <a:lstStyle/>
          <a:p>
            <a:pPr defTabSz="414338" hangingPunct="0">
              <a:lnSpc>
                <a:spcPct val="93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Lst>
            </a:pPr>
            <a:r>
              <a:rPr lang="en-GB" altLang="en-US" sz="2400" b="1" i="1">
                <a:cs typeface="Lucida Sans Unicode" panose="020B0602030504020204" pitchFamily="34" charset="0"/>
              </a:rPr>
              <a:t>Learner Experience - </a:t>
            </a:r>
            <a:r>
              <a:rPr lang="en-GB" altLang="en-US" sz="2400" b="1">
                <a:solidFill>
                  <a:srgbClr val="FF9933"/>
                </a:solidFill>
                <a:cs typeface="Lucida Sans Unicode" panose="020B0602030504020204" pitchFamily="34" charset="0"/>
              </a:rPr>
              <a:t>Login</a:t>
            </a:r>
          </a:p>
        </p:txBody>
      </p:sp>
      <p:sp>
        <p:nvSpPr>
          <p:cNvPr id="44035" name="Text Box 3"/>
          <p:cNvSpPr txBox="1">
            <a:spLocks noChangeArrowheads="1"/>
          </p:cNvSpPr>
          <p:nvPr/>
        </p:nvSpPr>
        <p:spPr bwMode="auto">
          <a:xfrm>
            <a:off x="2795588" y="2371726"/>
            <a:ext cx="4883150" cy="1135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 pos="3282950" algn="l"/>
                <a:tab pos="3940175" algn="l"/>
                <a:tab pos="4595813"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 pos="3282950" algn="l"/>
                <a:tab pos="3940175" algn="l"/>
                <a:tab pos="4595813"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 pos="3282950" algn="l"/>
                <a:tab pos="3940175" algn="l"/>
                <a:tab pos="4595813"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 pos="3282950" algn="l"/>
                <a:tab pos="3940175" algn="l"/>
                <a:tab pos="4595813"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 pos="3282950" algn="l"/>
                <a:tab pos="3940175" algn="l"/>
                <a:tab pos="4595813"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 pos="3940175" algn="l"/>
                <a:tab pos="4595813"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 pos="3940175" algn="l"/>
                <a:tab pos="4595813"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 pos="3940175" algn="l"/>
                <a:tab pos="4595813"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 pos="3940175" algn="l"/>
                <a:tab pos="4595813" algn="l"/>
              </a:tabLst>
              <a:defRPr>
                <a:solidFill>
                  <a:schemeClr val="tx1"/>
                </a:solidFill>
                <a:latin typeface="Arial" panose="020B0604020202020204" pitchFamily="34" charset="0"/>
              </a:defRPr>
            </a:lvl9pPr>
          </a:lstStyle>
          <a:p>
            <a:pPr hangingPunct="0">
              <a:lnSpc>
                <a:spcPct val="93000"/>
              </a:lnSpc>
              <a:spcBef>
                <a:spcPts val="1038"/>
              </a:spcBef>
              <a:spcAft>
                <a:spcPts val="1038"/>
              </a:spcAft>
              <a:buClr>
                <a:srgbClr val="000000"/>
              </a:buClr>
              <a:buSzPct val="45000"/>
            </a:pPr>
            <a:r>
              <a:rPr lang="en-GB" altLang="en-US" sz="1600"/>
              <a:t>Learners find it easy to navigate a Moodle course homepage in their browser; intuitive “breadcrumb” links are always present.  Login occurs on a familiar screen. Initial account set up may be handled by the learner or administrator.</a:t>
            </a:r>
          </a:p>
        </p:txBody>
      </p:sp>
      <p:sp>
        <p:nvSpPr>
          <p:cNvPr id="44036" name="Text Box 4"/>
          <p:cNvSpPr txBox="1">
            <a:spLocks noChangeArrowheads="1"/>
          </p:cNvSpPr>
          <p:nvPr/>
        </p:nvSpPr>
        <p:spPr bwMode="auto">
          <a:xfrm>
            <a:off x="7072314" y="5651501"/>
            <a:ext cx="2611437"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 pos="3282950"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 pos="3282950"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 pos="3282950"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 pos="3282950"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 pos="3282950"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Lst>
              <a:defRPr>
                <a:solidFill>
                  <a:schemeClr val="tx1"/>
                </a:solidFill>
                <a:latin typeface="Arial" panose="020B0604020202020204" pitchFamily="34" charset="0"/>
              </a:defRPr>
            </a:lvl9pPr>
          </a:lstStyle>
          <a:p>
            <a:pPr hangingPunct="0">
              <a:lnSpc>
                <a:spcPct val="95000"/>
              </a:lnSpc>
              <a:buClr>
                <a:srgbClr val="000000"/>
              </a:buClr>
              <a:buSzPct val="45000"/>
              <a:buFont typeface="StarSymbol" charset="0"/>
              <a:buNone/>
            </a:pPr>
            <a:r>
              <a:rPr lang="en-GB" altLang="en-US" sz="1000" i="1">
                <a:latin typeface="Times New Roman" panose="02020603050405020304" pitchFamily="18" charset="0"/>
              </a:rPr>
              <a:t>Moodle's has its own authentication system, but will integrate with an external database, POP3, IMAP, LDAP or NNTP, allowing domain wide login.</a:t>
            </a:r>
          </a:p>
        </p:txBody>
      </p:sp>
      <p:pic>
        <p:nvPicPr>
          <p:cNvPr id="44037"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116763" y="3775076"/>
            <a:ext cx="2341562" cy="296863"/>
          </a:xfrm>
          <a:prstGeom prst="rect">
            <a:avLst/>
          </a:prstGeom>
          <a:noFill/>
          <a:ln w="3175">
            <a:solidFill>
              <a:srgbClr val="000000"/>
            </a:solidFill>
            <a:miter lim="800000"/>
            <a:headEnd/>
            <a:tailEnd/>
          </a:ln>
          <a:extLst>
            <a:ext uri="{909E8E84-426E-40DD-AFC4-6F175D3DCCD1}">
              <a14:hiddenFill xmlns="" xmlns:a14="http://schemas.microsoft.com/office/drawing/2010/main">
                <a:blipFill dpi="0" rotWithShape="0">
                  <a:blip/>
                  <a:srcRect/>
                  <a:stretch>
                    <a:fillRect/>
                  </a:stretch>
                </a:blipFill>
              </a14:hiddenFill>
            </a:ext>
          </a:extLst>
        </p:spPr>
      </p:pic>
      <p:sp>
        <p:nvSpPr>
          <p:cNvPr id="44038" name="Text Box 6"/>
          <p:cNvSpPr txBox="1">
            <a:spLocks noChangeArrowheads="1"/>
          </p:cNvSpPr>
          <p:nvPr/>
        </p:nvSpPr>
        <p:spPr bwMode="auto">
          <a:xfrm>
            <a:off x="7102475" y="4143375"/>
            <a:ext cx="2571750"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Lst>
              <a:defRPr>
                <a:solidFill>
                  <a:schemeClr val="tx1"/>
                </a:solidFill>
                <a:latin typeface="Arial" panose="020B0604020202020204" pitchFamily="34" charset="0"/>
              </a:defRPr>
            </a:lvl1pPr>
            <a:lvl2pPr marL="414338" defTabSz="828675">
              <a:tabLst>
                <a:tab pos="657225" algn="l"/>
                <a:tab pos="1312863" algn="l"/>
              </a:tabLst>
              <a:defRPr>
                <a:solidFill>
                  <a:schemeClr val="tx1"/>
                </a:solidFill>
                <a:latin typeface="Arial" panose="020B0604020202020204" pitchFamily="34" charset="0"/>
              </a:defRPr>
            </a:lvl2pPr>
            <a:lvl3pPr marL="828675" defTabSz="828675">
              <a:tabLst>
                <a:tab pos="657225" algn="l"/>
                <a:tab pos="1312863" algn="l"/>
              </a:tabLst>
              <a:defRPr>
                <a:solidFill>
                  <a:schemeClr val="tx1"/>
                </a:solidFill>
                <a:latin typeface="Arial" panose="020B0604020202020204" pitchFamily="34" charset="0"/>
              </a:defRPr>
            </a:lvl3pPr>
            <a:lvl4pPr marL="1244600" defTabSz="828675">
              <a:tabLst>
                <a:tab pos="657225" algn="l"/>
                <a:tab pos="1312863" algn="l"/>
              </a:tabLst>
              <a:defRPr>
                <a:solidFill>
                  <a:schemeClr val="tx1"/>
                </a:solidFill>
                <a:latin typeface="Arial" panose="020B0604020202020204" pitchFamily="34" charset="0"/>
              </a:defRPr>
            </a:lvl4pPr>
            <a:lvl5pPr marL="1658938" defTabSz="828675">
              <a:tabLst>
                <a:tab pos="657225" algn="l"/>
                <a:tab pos="1312863"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Lst>
              <a:defRPr>
                <a:solidFill>
                  <a:schemeClr val="tx1"/>
                </a:solidFill>
                <a:latin typeface="Arial" panose="020B0604020202020204" pitchFamily="34" charset="0"/>
              </a:defRPr>
            </a:lvl9pPr>
          </a:lstStyle>
          <a:p>
            <a:pPr hangingPunct="0">
              <a:lnSpc>
                <a:spcPct val="95000"/>
              </a:lnSpc>
              <a:buClr>
                <a:srgbClr val="000000"/>
              </a:buClr>
              <a:buSzPct val="45000"/>
              <a:buFont typeface="StarSymbol" charset="0"/>
              <a:buNone/>
            </a:pPr>
            <a:r>
              <a:rPr lang="en-GB" altLang="en-US" sz="1000" i="1">
                <a:latin typeface="Times New Roman" panose="02020603050405020304" pitchFamily="18" charset="0"/>
              </a:rPr>
              <a:t>Navigation bar provides breadcrumb links</a:t>
            </a:r>
            <a:br>
              <a:rPr lang="en-GB" altLang="en-US" sz="1000" i="1">
                <a:latin typeface="Times New Roman" panose="02020603050405020304" pitchFamily="18" charset="0"/>
              </a:rPr>
            </a:br>
            <a:r>
              <a:rPr lang="en-GB" altLang="en-US" sz="1000" i="1">
                <a:latin typeface="Times New Roman" panose="02020603050405020304" pitchFamily="18" charset="0"/>
              </a:rPr>
              <a:t>from course homepage to activities</a:t>
            </a:r>
          </a:p>
        </p:txBody>
      </p:sp>
      <p:pic>
        <p:nvPicPr>
          <p:cNvPr id="44039" name="Picture 7"/>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150226" y="1966914"/>
            <a:ext cx="1520825" cy="1222375"/>
          </a:xfrm>
          <a:prstGeom prst="rect">
            <a:avLst/>
          </a:prstGeom>
          <a:noFill/>
          <a:ln w="3175">
            <a:solidFill>
              <a:srgbClr val="000000"/>
            </a:solidFill>
            <a:miter lim="800000"/>
            <a:headEnd/>
            <a:tailEnd/>
          </a:ln>
          <a:effectLst>
            <a:outerShdw dist="107763" dir="2700000" algn="ctr" rotWithShape="0">
              <a:srgbClr val="808080">
                <a:alpha val="50000"/>
              </a:srgbClr>
            </a:outerShdw>
          </a:effectLst>
          <a:extLst>
            <a:ext uri="{909E8E84-426E-40DD-AFC4-6F175D3DCCD1}">
              <a14:hiddenFill xmlns="" xmlns:a14="http://schemas.microsoft.com/office/drawing/2010/main">
                <a:blipFill dpi="0" rotWithShape="0">
                  <a:blip/>
                  <a:srcRect/>
                  <a:stretch>
                    <a:fillRect/>
                  </a:stretch>
                </a:blipFill>
              </a14:hiddenFill>
            </a:ext>
          </a:extLst>
        </p:spPr>
      </p:pic>
      <p:pic>
        <p:nvPicPr>
          <p:cNvPr id="44041" name="Picture 9" descr="login"/>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806700" y="3783014"/>
            <a:ext cx="3994150" cy="26114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37630611"/>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your course</a:t>
            </a:r>
            <a:br>
              <a:rPr lang="en-US" dirty="0"/>
            </a:br>
            <a:endParaRPr lang="en-IN" dirty="0"/>
          </a:p>
        </p:txBody>
      </p:sp>
      <p:sp>
        <p:nvSpPr>
          <p:cNvPr id="3" name="Content Placeholder 2"/>
          <p:cNvSpPr>
            <a:spLocks noGrp="1"/>
          </p:cNvSpPr>
          <p:nvPr>
            <p:ph idx="1"/>
          </p:nvPr>
        </p:nvSpPr>
        <p:spPr/>
        <p:txBody>
          <a:bodyPr/>
          <a:lstStyle/>
          <a:p>
            <a:r>
              <a:rPr lang="en-US" dirty="0" smtClean="0"/>
              <a:t>Set </a:t>
            </a:r>
            <a:r>
              <a:rPr lang="en-US" dirty="0"/>
              <a:t>up your course</a:t>
            </a:r>
          </a:p>
          <a:p>
            <a:r>
              <a:rPr lang="en-US" dirty="0"/>
              <a:t>Add students</a:t>
            </a:r>
          </a:p>
          <a:p>
            <a:r>
              <a:rPr lang="en-US" dirty="0"/>
              <a:t>Track progress</a:t>
            </a:r>
          </a:p>
          <a:p>
            <a:r>
              <a:rPr lang="en-US" dirty="0"/>
              <a:t>Upload files</a:t>
            </a:r>
          </a:p>
          <a:p>
            <a:endParaRPr lang="en-IN" dirty="0"/>
          </a:p>
        </p:txBody>
      </p:sp>
    </p:spTree>
    <p:extLst>
      <p:ext uri="{BB962C8B-B14F-4D97-AF65-F5344CB8AC3E}">
        <p14:creationId xmlns="" xmlns:p14="http://schemas.microsoft.com/office/powerpoint/2010/main" val="2453329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3880"/>
          </a:xfrm>
        </p:spPr>
        <p:txBody>
          <a:bodyPr>
            <a:normAutofit fontScale="90000"/>
          </a:bodyPr>
          <a:lstStyle/>
          <a:p>
            <a:r>
              <a:rPr lang="en-IN" dirty="0"/>
              <a:t>Course homepage</a:t>
            </a:r>
            <a:br>
              <a:rPr lang="en-IN" dirty="0"/>
            </a:br>
            <a:endParaRPr lang="en-IN" dirty="0"/>
          </a:p>
        </p:txBody>
      </p:sp>
      <p:sp>
        <p:nvSpPr>
          <p:cNvPr id="3" name="Content Placeholder 2"/>
          <p:cNvSpPr>
            <a:spLocks noGrp="1"/>
          </p:cNvSpPr>
          <p:nvPr>
            <p:ph idx="1"/>
          </p:nvPr>
        </p:nvSpPr>
        <p:spPr>
          <a:xfrm>
            <a:off x="838200" y="959006"/>
            <a:ext cx="10515600" cy="5809784"/>
          </a:xfrm>
        </p:spPr>
        <p:txBody>
          <a:bodyPr>
            <a:normAutofit fontScale="77500" lnSpcReduction="20000"/>
          </a:bodyPr>
          <a:lstStyle/>
          <a:p>
            <a:r>
              <a:rPr lang="en-US" b="1" u="sng" dirty="0"/>
              <a:t>Classic theme</a:t>
            </a:r>
          </a:p>
          <a:p>
            <a:pPr marL="0" indent="0">
              <a:buNone/>
            </a:pPr>
            <a:r>
              <a:rPr lang="en-US" dirty="0"/>
              <a:t>1.Navigation block</a:t>
            </a:r>
          </a:p>
          <a:p>
            <a:r>
              <a:rPr lang="en-US" dirty="0"/>
              <a:t>Normally visible on all pages, this block helps you find your way around the course and site.</a:t>
            </a:r>
          </a:p>
          <a:p>
            <a:pPr marL="0" indent="0">
              <a:buNone/>
            </a:pPr>
            <a:r>
              <a:rPr lang="en-US" dirty="0"/>
              <a:t>2.Administration block</a:t>
            </a:r>
          </a:p>
          <a:p>
            <a:r>
              <a:rPr lang="en-US" dirty="0"/>
              <a:t>Again, normally visible on all pages, this block gives different levels of access to teachers and students.</a:t>
            </a:r>
          </a:p>
          <a:p>
            <a:pPr marL="0" indent="0">
              <a:buNone/>
            </a:pPr>
            <a:r>
              <a:rPr lang="en-US" dirty="0"/>
              <a:t>3. Turn editing on A clearly visible button allows you to turn editing on and off.</a:t>
            </a:r>
          </a:p>
          <a:p>
            <a:pPr marL="0" indent="0">
              <a:buNone/>
            </a:pPr>
            <a:r>
              <a:rPr lang="en-US" dirty="0"/>
              <a:t>4. Course sections</a:t>
            </a:r>
          </a:p>
          <a:p>
            <a:r>
              <a:rPr lang="en-US" dirty="0"/>
              <a:t>Here is where the learning materials are displayed. This element may be arranged in one or multiple weeks, topics, forums or other (non-standard) layouts.</a:t>
            </a:r>
          </a:p>
          <a:p>
            <a:pPr marL="0" indent="0">
              <a:buNone/>
            </a:pPr>
            <a:r>
              <a:rPr lang="en-US" dirty="0"/>
              <a:t>5. New </a:t>
            </a:r>
            <a:r>
              <a:rPr lang="en-US" dirty="0" smtClean="0"/>
              <a:t>feature</a:t>
            </a:r>
            <a:r>
              <a:rPr lang="en-US" dirty="0"/>
              <a:t/>
            </a:r>
            <a:br>
              <a:rPr lang="en-US" dirty="0"/>
            </a:br>
            <a:r>
              <a:rPr lang="en-US" dirty="0"/>
              <a:t>in </a:t>
            </a:r>
            <a:r>
              <a:rPr lang="en-US" b="1" dirty="0"/>
              <a:t>Moodle 4.0</a:t>
            </a:r>
            <a:r>
              <a:rPr lang="en-US" dirty="0"/>
              <a:t>!Collapse all. Sections can be collapsed and expanded individually or you can use the Collapse all link to collapse them all at once.</a:t>
            </a:r>
          </a:p>
          <a:p>
            <a:pPr marL="0" indent="0">
              <a:buNone/>
            </a:pPr>
            <a:r>
              <a:rPr lang="en-US" dirty="0"/>
              <a:t>6.Side blocks</a:t>
            </a:r>
          </a:p>
          <a:p>
            <a:r>
              <a:rPr lang="en-US" dirty="0"/>
              <a:t>Side blocks can be added when the editing is turned on.</a:t>
            </a:r>
          </a:p>
          <a:p>
            <a:r>
              <a:rPr lang="en-US" dirty="0"/>
              <a:t>Which blocks you see depend on what the administrator has selected and what you as teacher choose to add.</a:t>
            </a:r>
          </a:p>
          <a:p>
            <a:endParaRPr lang="en-IN" dirty="0"/>
          </a:p>
        </p:txBody>
      </p:sp>
    </p:spTree>
    <p:extLst>
      <p:ext uri="{BB962C8B-B14F-4D97-AF65-F5344CB8AC3E}">
        <p14:creationId xmlns="" xmlns:p14="http://schemas.microsoft.com/office/powerpoint/2010/main" val="343143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edit a course section</a:t>
            </a:r>
            <a:br>
              <a:rPr lang="en-US" dirty="0"/>
            </a:br>
            <a:endParaRPr lang="en-IN" dirty="0"/>
          </a:p>
        </p:txBody>
      </p:sp>
      <p:sp>
        <p:nvSpPr>
          <p:cNvPr id="3" name="Content Placeholder 2"/>
          <p:cNvSpPr>
            <a:spLocks noGrp="1"/>
          </p:cNvSpPr>
          <p:nvPr>
            <p:ph idx="1"/>
          </p:nvPr>
        </p:nvSpPr>
        <p:spPr/>
        <p:txBody>
          <a:bodyPr>
            <a:normAutofit/>
          </a:bodyPr>
          <a:lstStyle/>
          <a:p>
            <a:r>
              <a:rPr lang="en-US" dirty="0" smtClean="0"/>
              <a:t>Enable </a:t>
            </a:r>
            <a:r>
              <a:rPr lang="en-US" dirty="0"/>
              <a:t>Edit mode/turn editing on</a:t>
            </a:r>
          </a:p>
          <a:p>
            <a:r>
              <a:rPr lang="en-US" dirty="0"/>
              <a:t>Quickly rename sections from the pencil icon.</a:t>
            </a:r>
          </a:p>
          <a:p>
            <a:pPr marL="0" indent="0">
              <a:buNone/>
            </a:pPr>
            <a:r>
              <a:rPr lang="en-US" dirty="0"/>
              <a:t/>
            </a:r>
            <a:br>
              <a:rPr lang="en-US" dirty="0"/>
            </a:br>
            <a:r>
              <a:rPr lang="en-US" dirty="0" smtClean="0"/>
              <a:t>If Restrict access is enabled for the site, access to the section (including all activities and resources within it) may be restricted.</a:t>
            </a:r>
          </a:p>
          <a:p>
            <a:endParaRPr lang="en-IN" dirty="0"/>
          </a:p>
        </p:txBody>
      </p:sp>
    </p:spTree>
    <p:extLst>
      <p:ext uri="{BB962C8B-B14F-4D97-AF65-F5344CB8AC3E}">
        <p14:creationId xmlns="" xmlns:p14="http://schemas.microsoft.com/office/powerpoint/2010/main" val="1408480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997"/>
          </a:xfrm>
        </p:spPr>
        <p:txBody>
          <a:bodyPr>
            <a:normAutofit fontScale="90000"/>
          </a:bodyPr>
          <a:lstStyle/>
          <a:p>
            <a:r>
              <a:rPr lang="en-US" dirty="0"/>
              <a:t>To move a course section</a:t>
            </a:r>
            <a:br>
              <a:rPr lang="en-US" dirty="0"/>
            </a:br>
            <a:endParaRPr lang="en-IN" dirty="0"/>
          </a:p>
        </p:txBody>
      </p:sp>
      <p:sp>
        <p:nvSpPr>
          <p:cNvPr id="3" name="Content Placeholder 2"/>
          <p:cNvSpPr>
            <a:spLocks noGrp="1"/>
          </p:cNvSpPr>
          <p:nvPr>
            <p:ph idx="1"/>
          </p:nvPr>
        </p:nvSpPr>
        <p:spPr>
          <a:xfrm>
            <a:off x="838200" y="903250"/>
            <a:ext cx="10515600" cy="5273714"/>
          </a:xfrm>
        </p:spPr>
        <p:txBody>
          <a:bodyPr>
            <a:normAutofit/>
          </a:bodyPr>
          <a:lstStyle/>
          <a:p>
            <a:r>
              <a:rPr lang="en-US" dirty="0" smtClean="0"/>
              <a:t>(</a:t>
            </a:r>
            <a:r>
              <a:rPr lang="en-US" dirty="0" err="1"/>
              <a:t>Note:The</a:t>
            </a:r>
            <a:r>
              <a:rPr lang="en-US" dirty="0"/>
              <a:t> ability to move course sections is controlled by the capability </a:t>
            </a:r>
            <a:r>
              <a:rPr lang="en-US" dirty="0" err="1"/>
              <a:t>moodle</a:t>
            </a:r>
            <a:r>
              <a:rPr lang="en-US" dirty="0"/>
              <a:t>/</a:t>
            </a:r>
            <a:r>
              <a:rPr lang="en-US" dirty="0" err="1"/>
              <a:t>course:movesections</a:t>
            </a:r>
            <a:r>
              <a:rPr lang="en-US" dirty="0"/>
              <a:t>, which is allowed for the default role of teacher.)</a:t>
            </a:r>
          </a:p>
          <a:p>
            <a:r>
              <a:rPr lang="en-US" dirty="0"/>
              <a:t>Enable edit mode/turn editing </a:t>
            </a:r>
            <a:r>
              <a:rPr lang="en-US" dirty="0" smtClean="0"/>
              <a:t>on.</a:t>
            </a:r>
            <a:endParaRPr lang="en-US" dirty="0"/>
          </a:p>
          <a:p>
            <a:r>
              <a:rPr lang="en-US" dirty="0"/>
              <a:t>Drag and drop the section either from the course central area or the Course index to your chosen location.</a:t>
            </a:r>
          </a:p>
          <a:p>
            <a:r>
              <a:rPr lang="en-US" dirty="0"/>
              <a:t>If your course is long you can also drag from the central area to a location in the Course index, and/or you can click the three dots next to a section, select Move and choose the location to move it to.</a:t>
            </a:r>
          </a:p>
          <a:p>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533316" y="4759910"/>
            <a:ext cx="3960304" cy="1417054"/>
          </a:xfrm>
          <a:prstGeom prst="rect">
            <a:avLst/>
          </a:prstGeom>
        </p:spPr>
      </p:pic>
    </p:spTree>
    <p:extLst>
      <p:ext uri="{BB962C8B-B14F-4D97-AF65-F5344CB8AC3E}">
        <p14:creationId xmlns="" xmlns:p14="http://schemas.microsoft.com/office/powerpoint/2010/main" val="3461841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add course sections</a:t>
            </a:r>
            <a:br>
              <a:rPr lang="en-US" dirty="0"/>
            </a:br>
            <a:endParaRPr lang="en-IN" dirty="0"/>
          </a:p>
        </p:txBody>
      </p:sp>
      <p:sp>
        <p:nvSpPr>
          <p:cNvPr id="3" name="Content Placeholder 2"/>
          <p:cNvSpPr>
            <a:spLocks noGrp="1"/>
          </p:cNvSpPr>
          <p:nvPr>
            <p:ph idx="1"/>
          </p:nvPr>
        </p:nvSpPr>
        <p:spPr>
          <a:xfrm>
            <a:off x="838200" y="1271239"/>
            <a:ext cx="5361878" cy="4905724"/>
          </a:xfrm>
        </p:spPr>
        <p:txBody>
          <a:bodyPr/>
          <a:lstStyle/>
          <a:p>
            <a:r>
              <a:rPr lang="en-US" dirty="0" smtClean="0"/>
              <a:t>Enable </a:t>
            </a:r>
            <a:r>
              <a:rPr lang="en-US" dirty="0"/>
              <a:t>edit mode/turn editing on.</a:t>
            </a:r>
          </a:p>
          <a:p>
            <a:r>
              <a:rPr lang="en-US" dirty="0"/>
              <a:t>If you are using Topics then find the location you want to add a new section and click Add topic.</a:t>
            </a:r>
          </a:p>
          <a:p>
            <a:r>
              <a:rPr lang="en-US" dirty="0"/>
              <a:t>If you are using Weeks then go to the bottom of the course page and click Add week.</a:t>
            </a:r>
          </a:p>
          <a:p>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872177" y="710553"/>
            <a:ext cx="3809524" cy="5771429"/>
          </a:xfrm>
          <a:prstGeom prst="rect">
            <a:avLst/>
          </a:prstGeom>
        </p:spPr>
      </p:pic>
    </p:spTree>
    <p:extLst>
      <p:ext uri="{BB962C8B-B14F-4D97-AF65-F5344CB8AC3E}">
        <p14:creationId xmlns="" xmlns:p14="http://schemas.microsoft.com/office/powerpoint/2010/main" val="3447416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Moodle is an alternative to proprietary commercial online learning solutions, and is distributed free under open source licensing. An organization has complete access to the source code and can make changes if needed. Moodle's modular design makes it easy to create new courses, adding content that will engage learners.</a:t>
            </a:r>
            <a:endParaRPr lang="en-IN" dirty="0"/>
          </a:p>
        </p:txBody>
      </p:sp>
      <p:pic>
        <p:nvPicPr>
          <p:cNvPr id="4" name="Picture 3"/>
          <p:cNvPicPr>
            <a:picLocks noChangeAspect="1"/>
          </p:cNvPicPr>
          <p:nvPr/>
        </p:nvPicPr>
        <p:blipFill rotWithShape="1">
          <a:blip r:embed="rId2"/>
          <a:srcRect l="-1" r="-3155" b="82484"/>
          <a:stretch/>
        </p:blipFill>
        <p:spPr>
          <a:xfrm>
            <a:off x="0" y="0"/>
            <a:ext cx="12578576" cy="1690688"/>
          </a:xfrm>
          <a:prstGeom prst="rect">
            <a:avLst/>
          </a:prstGeom>
        </p:spPr>
      </p:pic>
    </p:spTree>
    <p:extLst>
      <p:ext uri="{BB962C8B-B14F-4D97-AF65-F5344CB8AC3E}">
        <p14:creationId xmlns="" xmlns:p14="http://schemas.microsoft.com/office/powerpoint/2010/main" val="1901456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delete a course section</a:t>
            </a:r>
            <a:br>
              <a:rPr lang="en-US" dirty="0"/>
            </a:br>
            <a:endParaRPr lang="en-IN" dirty="0"/>
          </a:p>
        </p:txBody>
      </p:sp>
      <p:sp>
        <p:nvSpPr>
          <p:cNvPr id="3" name="Content Placeholder 2"/>
          <p:cNvSpPr>
            <a:spLocks noGrp="1"/>
          </p:cNvSpPr>
          <p:nvPr>
            <p:ph idx="1"/>
          </p:nvPr>
        </p:nvSpPr>
        <p:spPr/>
        <p:txBody>
          <a:bodyPr>
            <a:normAutofit/>
          </a:bodyPr>
          <a:lstStyle/>
          <a:p>
            <a:r>
              <a:rPr lang="en-US" dirty="0" smtClean="0"/>
              <a:t>With </a:t>
            </a:r>
            <a:r>
              <a:rPr lang="en-US" dirty="0"/>
              <a:t>the editing turned on, click the 'Edit' link to the right of the course section you wish to delete and then, from the menu that displays, click 'X Delete'. You will be prompted to confirm your wish to delete the section and its contents. Note that all activities inside the section and their user data will also be deleted. Use the Recycle bin to reverse this if you do it by mistake.</a:t>
            </a:r>
          </a:p>
          <a:p>
            <a:endParaRPr lang="en-IN" dirty="0"/>
          </a:p>
        </p:txBody>
      </p:sp>
    </p:spTree>
    <p:extLst>
      <p:ext uri="{BB962C8B-B14F-4D97-AF65-F5344CB8AC3E}">
        <p14:creationId xmlns="" xmlns:p14="http://schemas.microsoft.com/office/powerpoint/2010/main" val="2642808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link course sections</a:t>
            </a:r>
            <a:br>
              <a:rPr lang="en-US" dirty="0"/>
            </a:br>
            <a:endParaRPr lang="en-IN" dirty="0"/>
          </a:p>
        </p:txBody>
      </p:sp>
      <p:sp>
        <p:nvSpPr>
          <p:cNvPr id="3" name="Content Placeholder 2"/>
          <p:cNvSpPr>
            <a:spLocks noGrp="1"/>
          </p:cNvSpPr>
          <p:nvPr>
            <p:ph idx="1"/>
          </p:nvPr>
        </p:nvSpPr>
        <p:spPr/>
        <p:txBody>
          <a:bodyPr/>
          <a:lstStyle/>
          <a:p>
            <a:r>
              <a:rPr lang="en-US" dirty="0" smtClean="0"/>
              <a:t>An </a:t>
            </a:r>
            <a:r>
              <a:rPr lang="en-US" dirty="0"/>
              <a:t>admin setting </a:t>
            </a:r>
            <a:r>
              <a:rPr lang="en-US" i="1" dirty="0"/>
              <a:t>Always link course sections</a:t>
            </a:r>
            <a:r>
              <a:rPr lang="en-US" dirty="0"/>
              <a:t> can be enabled from </a:t>
            </a:r>
            <a:r>
              <a:rPr lang="en-US" i="1" dirty="0"/>
              <a:t>Site administration &gt; Appearance &gt; Navigation</a:t>
            </a:r>
            <a:r>
              <a:rPr lang="en-US" dirty="0"/>
              <a:t> and will link course sections so that when a course section name is clicked in the navigation block or the central content area, it will go directly to that section.</a:t>
            </a:r>
          </a:p>
          <a:p>
            <a:endParaRPr lang="en-IN" dirty="0"/>
          </a:p>
        </p:txBody>
      </p:sp>
    </p:spTree>
    <p:extLst>
      <p:ext uri="{BB962C8B-B14F-4D97-AF65-F5344CB8AC3E}">
        <p14:creationId xmlns="" xmlns:p14="http://schemas.microsoft.com/office/powerpoint/2010/main" val="4738569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Blocks</a:t>
            </a:r>
            <a:br>
              <a:rPr lang="en-US" dirty="0"/>
            </a:br>
            <a:endParaRPr lang="en-IN" dirty="0"/>
          </a:p>
        </p:txBody>
      </p:sp>
      <p:sp>
        <p:nvSpPr>
          <p:cNvPr id="3" name="Content Placeholder 2"/>
          <p:cNvSpPr>
            <a:spLocks noGrp="1"/>
          </p:cNvSpPr>
          <p:nvPr>
            <p:ph idx="1"/>
          </p:nvPr>
        </p:nvSpPr>
        <p:spPr>
          <a:xfrm>
            <a:off x="838200" y="1382751"/>
            <a:ext cx="10515600" cy="4794212"/>
          </a:xfrm>
        </p:spPr>
        <p:txBody>
          <a:bodyPr>
            <a:normAutofit/>
          </a:bodyPr>
          <a:lstStyle/>
          <a:p>
            <a:r>
              <a:rPr lang="en-US" dirty="0" smtClean="0"/>
              <a:t>The </a:t>
            </a:r>
            <a:r>
              <a:rPr lang="en-US" dirty="0"/>
              <a:t>Boost and Classic themes only </a:t>
            </a:r>
            <a:r>
              <a:rPr lang="en-US" dirty="0" err="1"/>
              <a:t>only</a:t>
            </a:r>
            <a:r>
              <a:rPr lang="en-US" dirty="0"/>
              <a:t> displays blocks on the right, although contributed themes might display them on the left.</a:t>
            </a:r>
          </a:p>
          <a:p>
            <a:r>
              <a:rPr lang="en-US" dirty="0"/>
              <a:t>To add a block to the course page</a:t>
            </a:r>
          </a:p>
          <a:p>
            <a:r>
              <a:rPr lang="en-US" dirty="0"/>
              <a:t>Enable Edit mode top right.</a:t>
            </a:r>
          </a:p>
          <a:p>
            <a:r>
              <a:rPr lang="en-US" dirty="0"/>
              <a:t>Expand the block drawer and click Add block. Select your block.</a:t>
            </a:r>
          </a:p>
          <a:p>
            <a:r>
              <a:rPr lang="en-US" dirty="0"/>
              <a:t>To move a block</a:t>
            </a:r>
          </a:p>
          <a:p>
            <a:r>
              <a:rPr lang="en-US" dirty="0"/>
              <a:t>With Edit mode on, click the crosshair icon on a block.</a:t>
            </a:r>
          </a:p>
          <a:p>
            <a:r>
              <a:rPr lang="en-US" dirty="0"/>
              <a:t>While keeping the block selected, drag it to where you want to position it and let go.</a:t>
            </a:r>
          </a:p>
          <a:p>
            <a:endParaRPr lang="en-IN" dirty="0"/>
          </a:p>
        </p:txBody>
      </p:sp>
    </p:spTree>
    <p:extLst>
      <p:ext uri="{BB962C8B-B14F-4D97-AF65-F5344CB8AC3E}">
        <p14:creationId xmlns="" xmlns:p14="http://schemas.microsoft.com/office/powerpoint/2010/main" val="3472397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9138"/>
          </a:xfrm>
        </p:spPr>
        <p:txBody>
          <a:bodyPr>
            <a:normAutofit fontScale="90000"/>
          </a:bodyPr>
          <a:lstStyle/>
          <a:p>
            <a:r>
              <a:rPr lang="en-US" dirty="0"/>
              <a:t>Activities and resources</a:t>
            </a:r>
            <a:br>
              <a:rPr lang="en-US" dirty="0"/>
            </a:br>
            <a:endParaRPr lang="en-IN" dirty="0"/>
          </a:p>
        </p:txBody>
      </p:sp>
      <p:sp>
        <p:nvSpPr>
          <p:cNvPr id="3" name="Content Placeholder 2"/>
          <p:cNvSpPr>
            <a:spLocks noGrp="1"/>
          </p:cNvSpPr>
          <p:nvPr>
            <p:ph idx="1"/>
          </p:nvPr>
        </p:nvSpPr>
        <p:spPr>
          <a:xfrm>
            <a:off x="838200" y="1494264"/>
            <a:ext cx="10515600" cy="4682699"/>
          </a:xfrm>
        </p:spPr>
        <p:txBody>
          <a:bodyPr>
            <a:normAutofit fontScale="85000" lnSpcReduction="20000"/>
          </a:bodyPr>
          <a:lstStyle/>
          <a:p>
            <a:r>
              <a:rPr lang="en-US" dirty="0" smtClean="0"/>
              <a:t>To </a:t>
            </a:r>
            <a:r>
              <a:rPr lang="en-US" dirty="0"/>
              <a:t>add an activity or resource to the course</a:t>
            </a:r>
          </a:p>
          <a:p>
            <a:r>
              <a:rPr lang="en-US" dirty="0"/>
              <a:t>Enable Edit mode.</a:t>
            </a:r>
          </a:p>
          <a:p>
            <a:r>
              <a:rPr lang="en-US" dirty="0"/>
              <a:t>Click 'Add an activity or resource' to open the activity chooser. Double-click to add an activity or resource; click the </a:t>
            </a:r>
            <a:r>
              <a:rPr lang="en-US" dirty="0" err="1"/>
              <a:t>i</a:t>
            </a:r>
            <a:r>
              <a:rPr lang="en-US" dirty="0"/>
              <a:t> for more information and click the star icon to add it to a separate, starred tab.</a:t>
            </a:r>
          </a:p>
          <a:p>
            <a:r>
              <a:rPr lang="en-US" dirty="0"/>
              <a:t>Alternatively, certain resources and activities may be added using drag and drop:</a:t>
            </a:r>
          </a:p>
          <a:p>
            <a:r>
              <a:rPr lang="en-US" dirty="0"/>
              <a:t>To add a file, simply drag and drop it onto the course section where you'd like it to appear</a:t>
            </a:r>
          </a:p>
          <a:p>
            <a:r>
              <a:rPr lang="en-US" dirty="0"/>
              <a:t>To add a folder of files, simply zip the folder then drag and drop it onto the course section where you'd like it to appear, answer 'Unzip files and create folder' to the popup dialogue, then click the upload button</a:t>
            </a:r>
          </a:p>
          <a:p>
            <a:r>
              <a:rPr lang="en-US" dirty="0"/>
              <a:t>To add a SCORM package, simply drag and drop it onto the course section where you'd like it to appear, answer 'Add a SCORM package' to the popup dialogue, then click the upload button</a:t>
            </a:r>
          </a:p>
          <a:p>
            <a:endParaRPr lang="en-IN" dirty="0"/>
          </a:p>
        </p:txBody>
      </p:sp>
    </p:spTree>
    <p:extLst>
      <p:ext uri="{BB962C8B-B14F-4D97-AF65-F5344CB8AC3E}">
        <p14:creationId xmlns="" xmlns:p14="http://schemas.microsoft.com/office/powerpoint/2010/main" val="16757616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0719"/>
          </a:xfrm>
        </p:spPr>
        <p:txBody>
          <a:bodyPr>
            <a:normAutofit fontScale="90000"/>
          </a:bodyPr>
          <a:lstStyle/>
          <a:p>
            <a:r>
              <a:rPr lang="en-IN" dirty="0" smtClean="0"/>
              <a:t/>
            </a:r>
            <a:br>
              <a:rPr lang="en-IN" dirty="0" smtClean="0"/>
            </a:br>
            <a:r>
              <a:rPr lang="en-IN" dirty="0" smtClean="0"/>
              <a:t>Course </a:t>
            </a:r>
            <a:r>
              <a:rPr lang="en-US" dirty="0" smtClean="0"/>
              <a:t>Add </a:t>
            </a:r>
            <a:r>
              <a:rPr lang="en-US" dirty="0"/>
              <a:t>students</a:t>
            </a:r>
            <a:br>
              <a:rPr lang="en-US" dirty="0"/>
            </a:br>
            <a:r>
              <a:rPr lang="en-IN" dirty="0"/>
              <a:t/>
            </a:r>
            <a:br>
              <a:rPr lang="en-IN" dirty="0"/>
            </a:br>
            <a:endParaRPr lang="en-IN" dirty="0"/>
          </a:p>
        </p:txBody>
      </p:sp>
      <p:sp>
        <p:nvSpPr>
          <p:cNvPr id="3" name="Content Placeholder 2"/>
          <p:cNvSpPr>
            <a:spLocks noGrp="1"/>
          </p:cNvSpPr>
          <p:nvPr>
            <p:ph idx="1"/>
          </p:nvPr>
        </p:nvSpPr>
        <p:spPr>
          <a:xfrm>
            <a:off x="838200" y="1159727"/>
            <a:ext cx="10515600" cy="5017236"/>
          </a:xfrm>
        </p:spPr>
        <p:txBody>
          <a:bodyPr>
            <a:normAutofit/>
          </a:bodyPr>
          <a:lstStyle/>
          <a:p>
            <a:r>
              <a:rPr lang="en-US" dirty="0" smtClean="0"/>
              <a:t>The </a:t>
            </a:r>
            <a:r>
              <a:rPr lang="en-US" dirty="0"/>
              <a:t>process of adding students to courses is called Enrolment. This is different from adding users to the site, which is known as Authentication. There are various methods of enrolling students into courses, once they have logged in to Moodle.</a:t>
            </a:r>
          </a:p>
          <a:p>
            <a:r>
              <a:rPr lang="en-US" dirty="0"/>
              <a:t>A teacher can view, activate, add and remove the enrolment methods within their course from the Enrolment methods link accessed either from the gear menu in the </a:t>
            </a:r>
            <a:r>
              <a:rPr lang="en-US" dirty="0" err="1"/>
              <a:t>nav</a:t>
            </a:r>
            <a:r>
              <a:rPr lang="en-US" dirty="0"/>
              <a:t> drawer Participants link, or from the More link in the course gear menu (or in </a:t>
            </a:r>
            <a:r>
              <a:rPr lang="en-US" i="1" dirty="0"/>
              <a:t>Course administration &gt; Users</a:t>
            </a:r>
            <a:r>
              <a:rPr lang="en-US" dirty="0"/>
              <a:t> in the Administration block if you are using a theme other than Boost). It may also be the case that the students are automatically enrolled into the course by an administrative process, and the teacher does not need to do anything.</a:t>
            </a:r>
          </a:p>
          <a:p>
            <a:endParaRPr lang="en-IN" dirty="0"/>
          </a:p>
        </p:txBody>
      </p:sp>
    </p:spTree>
    <p:extLst>
      <p:ext uri="{BB962C8B-B14F-4D97-AF65-F5344CB8AC3E}">
        <p14:creationId xmlns="" xmlns:p14="http://schemas.microsoft.com/office/powerpoint/2010/main" val="521083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Students </a:t>
            </a:r>
            <a:r>
              <a:rPr lang="en-US" dirty="0" smtClean="0"/>
              <a:t>enroll </a:t>
            </a:r>
            <a:r>
              <a:rPr lang="en-US" dirty="0"/>
              <a:t>themselves</a:t>
            </a:r>
            <a:br>
              <a:rPr lang="en-US" dirty="0"/>
            </a:br>
            <a:endParaRPr lang="en-IN" dirty="0"/>
          </a:p>
        </p:txBody>
      </p:sp>
      <p:sp>
        <p:nvSpPr>
          <p:cNvPr id="3" name="Content Placeholder 2"/>
          <p:cNvSpPr>
            <a:spLocks noGrp="1"/>
          </p:cNvSpPr>
          <p:nvPr>
            <p:ph idx="1"/>
          </p:nvPr>
        </p:nvSpPr>
        <p:spPr>
          <a:xfrm>
            <a:off x="838200" y="1371600"/>
            <a:ext cx="10515600" cy="4805363"/>
          </a:xfrm>
        </p:spPr>
        <p:txBody>
          <a:bodyPr/>
          <a:lstStyle/>
          <a:p>
            <a:r>
              <a:rPr lang="en-US" dirty="0" smtClean="0"/>
              <a:t>If</a:t>
            </a:r>
            <a:r>
              <a:rPr lang="en-US" dirty="0"/>
              <a:t> Self </a:t>
            </a:r>
            <a:r>
              <a:rPr lang="en-US" dirty="0" smtClean="0"/>
              <a:t>enrolment</a:t>
            </a:r>
            <a:r>
              <a:rPr lang="en-US" dirty="0"/>
              <a:t> </a:t>
            </a:r>
            <a:r>
              <a:rPr lang="en-US" dirty="0" smtClean="0"/>
              <a:t>is </a:t>
            </a:r>
            <a:r>
              <a:rPr lang="en-US" dirty="0"/>
              <a:t>enabled then students can sign up to courses themselves. The teacher can restrict enrolment to those who have been given an Enrolment key and, if needed, a staff member may be given the </a:t>
            </a:r>
            <a:r>
              <a:rPr lang="en-US" dirty="0" err="1"/>
              <a:t>Keyholder</a:t>
            </a:r>
            <a:r>
              <a:rPr lang="en-US" dirty="0"/>
              <a:t> role to manage enrolment keys.</a:t>
            </a:r>
          </a:p>
          <a:p>
            <a:endParaRPr lang="en-IN" dirty="0"/>
          </a:p>
        </p:txBody>
      </p:sp>
      <p:pic>
        <p:nvPicPr>
          <p:cNvPr id="4" name="Picture 3"/>
          <p:cNvPicPr>
            <a:picLocks noChangeAspect="1"/>
          </p:cNvPicPr>
          <p:nvPr/>
        </p:nvPicPr>
        <p:blipFill>
          <a:blip r:embed="rId2"/>
          <a:stretch>
            <a:fillRect/>
          </a:stretch>
        </p:blipFill>
        <p:spPr>
          <a:xfrm>
            <a:off x="3780263" y="2987598"/>
            <a:ext cx="3902927" cy="3581400"/>
          </a:xfrm>
          <a:prstGeom prst="rect">
            <a:avLst/>
          </a:prstGeom>
        </p:spPr>
      </p:pic>
    </p:spTree>
    <p:extLst>
      <p:ext uri="{BB962C8B-B14F-4D97-AF65-F5344CB8AC3E}">
        <p14:creationId xmlns="" xmlns:p14="http://schemas.microsoft.com/office/powerpoint/2010/main" val="3174451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Teachers manually </a:t>
            </a:r>
            <a:r>
              <a:rPr lang="en-US" dirty="0" err="1"/>
              <a:t>enrol</a:t>
            </a:r>
            <a:r>
              <a:rPr lang="en-US" dirty="0"/>
              <a:t> students</a:t>
            </a:r>
            <a:br>
              <a:rPr lang="en-US" dirty="0"/>
            </a:br>
            <a:endParaRPr lang="en-IN" dirty="0"/>
          </a:p>
        </p:txBody>
      </p:sp>
      <p:sp>
        <p:nvSpPr>
          <p:cNvPr id="3" name="Content Placeholder 2"/>
          <p:cNvSpPr>
            <a:spLocks noGrp="1"/>
          </p:cNvSpPr>
          <p:nvPr>
            <p:ph idx="1"/>
          </p:nvPr>
        </p:nvSpPr>
        <p:spPr/>
        <p:txBody>
          <a:bodyPr/>
          <a:lstStyle/>
          <a:p>
            <a:r>
              <a:rPr lang="en-US" dirty="0" smtClean="0"/>
              <a:t>If</a:t>
            </a:r>
            <a:r>
              <a:rPr lang="en-US" dirty="0"/>
              <a:t> Manual enrolment is enabled (and it usually is) then teachers may add students to their course from the </a:t>
            </a:r>
            <a:r>
              <a:rPr lang="en-US" dirty="0" err="1"/>
              <a:t>nav</a:t>
            </a:r>
            <a:r>
              <a:rPr lang="en-US" dirty="0"/>
              <a:t> drawer Participants link by clicking 'Enrolled users' in the gear menu (or in </a:t>
            </a:r>
            <a:r>
              <a:rPr lang="en-US" i="1" dirty="0"/>
              <a:t>Course administration &gt; Users</a:t>
            </a:r>
            <a:r>
              <a:rPr lang="en-US" dirty="0"/>
              <a:t> in the Administration block if you are using a theme other than Boost).</a:t>
            </a:r>
          </a:p>
          <a:p>
            <a:endParaRPr lang="en-IN" dirty="0"/>
          </a:p>
        </p:txBody>
      </p:sp>
    </p:spTree>
    <p:extLst>
      <p:ext uri="{BB962C8B-B14F-4D97-AF65-F5344CB8AC3E}">
        <p14:creationId xmlns="" xmlns:p14="http://schemas.microsoft.com/office/powerpoint/2010/main" val="4008884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Tracking progress</a:t>
            </a:r>
            <a:br>
              <a:rPr lang="en-IN" dirty="0"/>
            </a:br>
            <a:endParaRPr lang="en-IN" dirty="0"/>
          </a:p>
        </p:txBody>
      </p:sp>
      <p:sp>
        <p:nvSpPr>
          <p:cNvPr id="3" name="Content Placeholder 2"/>
          <p:cNvSpPr>
            <a:spLocks noGrp="1"/>
          </p:cNvSpPr>
          <p:nvPr>
            <p:ph idx="1"/>
          </p:nvPr>
        </p:nvSpPr>
        <p:spPr/>
        <p:txBody>
          <a:bodyPr/>
          <a:lstStyle/>
          <a:p>
            <a:r>
              <a:rPr lang="en-US" u="sng" dirty="0"/>
              <a:t>Grades</a:t>
            </a:r>
          </a:p>
          <a:p>
            <a:r>
              <a:rPr lang="en-US" dirty="0"/>
              <a:t>Every course has its own Gradebook which is accessible from </a:t>
            </a:r>
            <a:r>
              <a:rPr lang="en-US" i="1" dirty="0"/>
              <a:t>Course administration &gt; Gradebook setup.</a:t>
            </a:r>
            <a:r>
              <a:rPr lang="en-US" dirty="0"/>
              <a:t> Some activities such as Assignment and Quiz send grades back to this gradebook. It is also possible for teachers to enter grades directly into the gradebook.</a:t>
            </a:r>
          </a:p>
          <a:p>
            <a:endParaRPr lang="en-IN" dirty="0"/>
          </a:p>
        </p:txBody>
      </p:sp>
    </p:spTree>
    <p:extLst>
      <p:ext uri="{BB962C8B-B14F-4D97-AF65-F5344CB8AC3E}">
        <p14:creationId xmlns="" xmlns:p14="http://schemas.microsoft.com/office/powerpoint/2010/main" val="38130413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Competencies</a:t>
            </a:r>
            <a:br>
              <a:rPr lang="en-US" dirty="0"/>
            </a:br>
            <a:endParaRPr lang="en-IN" dirty="0"/>
          </a:p>
        </p:txBody>
      </p:sp>
      <p:sp>
        <p:nvSpPr>
          <p:cNvPr id="3" name="Content Placeholder 2"/>
          <p:cNvSpPr>
            <a:spLocks noGrp="1"/>
          </p:cNvSpPr>
          <p:nvPr>
            <p:ph idx="1"/>
          </p:nvPr>
        </p:nvSpPr>
        <p:spPr/>
        <p:txBody>
          <a:bodyPr/>
          <a:lstStyle/>
          <a:p>
            <a:r>
              <a:rPr lang="en-US" dirty="0" smtClean="0"/>
              <a:t>Competencies</a:t>
            </a:r>
            <a:r>
              <a:rPr lang="en-US" dirty="0"/>
              <a:t> describe the level of understanding or proficiency of a learner in certain subject-related skills. Competency-based education (CBE), also known as Competency-based learning or Skills-based learning, refers to systems of assessment and grading where students demonstrate these competencies.</a:t>
            </a:r>
          </a:p>
          <a:p>
            <a:endParaRPr lang="en-IN" dirty="0"/>
          </a:p>
        </p:txBody>
      </p:sp>
    </p:spTree>
    <p:extLst>
      <p:ext uri="{BB962C8B-B14F-4D97-AF65-F5344CB8AC3E}">
        <p14:creationId xmlns="" xmlns:p14="http://schemas.microsoft.com/office/powerpoint/2010/main" val="2768779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completion</a:t>
            </a:r>
            <a:br>
              <a:rPr lang="en-US" dirty="0"/>
            </a:br>
            <a:endParaRPr lang="en-IN" dirty="0"/>
          </a:p>
        </p:txBody>
      </p:sp>
      <p:sp>
        <p:nvSpPr>
          <p:cNvPr id="3" name="Content Placeholder 2"/>
          <p:cNvSpPr>
            <a:spLocks noGrp="1"/>
          </p:cNvSpPr>
          <p:nvPr>
            <p:ph idx="1"/>
          </p:nvPr>
        </p:nvSpPr>
        <p:spPr/>
        <p:txBody>
          <a:bodyPr>
            <a:normAutofit/>
          </a:bodyPr>
          <a:lstStyle/>
          <a:p>
            <a:r>
              <a:rPr lang="en-US" dirty="0" smtClean="0"/>
              <a:t>If</a:t>
            </a:r>
            <a:r>
              <a:rPr lang="en-US" dirty="0"/>
              <a:t> Activity completion is enabled by the administrator and in the course settings, teachers can indicate for each course item how they wish it to be registered as complete. A tick/checkmark will then appear against the activity. Students may either mark it complete manually or the item will automatically be registered as complete once a student has met the specified criteria. These may be viewing a resource, submitting an assignment, posting in a forum or other conditions. The teacher can see an overview of who has completed what in the activity completion report in </a:t>
            </a:r>
            <a:r>
              <a:rPr lang="en-US" i="1" dirty="0"/>
              <a:t>Course administration &gt; Reports &gt; Activity completion.</a:t>
            </a:r>
            <a:endParaRPr lang="en-US" dirty="0"/>
          </a:p>
          <a:p>
            <a:endParaRPr lang="en-IN" dirty="0"/>
          </a:p>
        </p:txBody>
      </p:sp>
    </p:spTree>
    <p:extLst>
      <p:ext uri="{BB962C8B-B14F-4D97-AF65-F5344CB8AC3E}">
        <p14:creationId xmlns="" xmlns:p14="http://schemas.microsoft.com/office/powerpoint/2010/main" val="885717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Moodle is as interactive and helpful D teaching and learning as   allow it to.</a:t>
            </a:r>
          </a:p>
          <a:p>
            <a:r>
              <a:rPr lang="en-US" dirty="0" smtClean="0"/>
              <a:t>You have to think creatively to allow it to be of use to you and your students.</a:t>
            </a:r>
          </a:p>
          <a:p>
            <a:r>
              <a:rPr lang="en-US" dirty="0" smtClean="0"/>
              <a:t>Let the Moodle Learning Management System be your 365/24/7 teaching and learning aid.</a:t>
            </a:r>
          </a:p>
          <a:p>
            <a:r>
              <a:rPr lang="en-US" dirty="0" smtClean="0"/>
              <a:t>Request new Moodle courses from the VSR.</a:t>
            </a:r>
            <a:endParaRPr lang="en-IN" dirty="0"/>
          </a:p>
        </p:txBody>
      </p:sp>
      <p:pic>
        <p:nvPicPr>
          <p:cNvPr id="4" name="Picture 3"/>
          <p:cNvPicPr>
            <a:picLocks noChangeAspect="1"/>
          </p:cNvPicPr>
          <p:nvPr/>
        </p:nvPicPr>
        <p:blipFill rotWithShape="1">
          <a:blip r:embed="rId2"/>
          <a:srcRect l="-1" r="-3155" b="82484"/>
          <a:stretch/>
        </p:blipFill>
        <p:spPr>
          <a:xfrm>
            <a:off x="0" y="0"/>
            <a:ext cx="12545122" cy="1690688"/>
          </a:xfrm>
          <a:prstGeom prst="rect">
            <a:avLst/>
          </a:prstGeom>
        </p:spPr>
      </p:pic>
    </p:spTree>
    <p:extLst>
      <p:ext uri="{BB962C8B-B14F-4D97-AF65-F5344CB8AC3E}">
        <p14:creationId xmlns="" xmlns:p14="http://schemas.microsoft.com/office/powerpoint/2010/main" val="2806565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94624" y="1449658"/>
            <a:ext cx="9759175" cy="4549698"/>
          </a:xfrm>
          <a:prstGeom prst="rect">
            <a:avLst/>
          </a:prstGeom>
        </p:spPr>
      </p:pic>
    </p:spTree>
    <p:extLst>
      <p:ext uri="{BB962C8B-B14F-4D97-AF65-F5344CB8AC3E}">
        <p14:creationId xmlns="" xmlns:p14="http://schemas.microsoft.com/office/powerpoint/2010/main" val="37952373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8485"/>
          </a:xfrm>
        </p:spPr>
        <p:txBody>
          <a:bodyPr>
            <a:normAutofit fontScale="90000"/>
          </a:bodyPr>
          <a:lstStyle/>
          <a:p>
            <a:r>
              <a:rPr lang="en-US" dirty="0"/>
              <a:t>Course completion</a:t>
            </a:r>
            <a:br>
              <a:rPr lang="en-US" dirty="0"/>
            </a:br>
            <a:endParaRPr lang="en-IN" dirty="0"/>
          </a:p>
        </p:txBody>
      </p:sp>
      <p:sp>
        <p:nvSpPr>
          <p:cNvPr id="3" name="Content Placeholder 2"/>
          <p:cNvSpPr>
            <a:spLocks noGrp="1"/>
          </p:cNvSpPr>
          <p:nvPr>
            <p:ph idx="1"/>
          </p:nvPr>
        </p:nvSpPr>
        <p:spPr>
          <a:xfrm>
            <a:off x="838200" y="724829"/>
            <a:ext cx="10515600" cy="5452134"/>
          </a:xfrm>
        </p:spPr>
        <p:txBody>
          <a:bodyPr/>
          <a:lstStyle/>
          <a:p>
            <a:r>
              <a:rPr lang="en-US" dirty="0" smtClean="0"/>
              <a:t>As </a:t>
            </a:r>
            <a:r>
              <a:rPr lang="en-US" dirty="0"/>
              <a:t>an extension of activity completion, enabling Course completion allows for a course to be officially marked as finished, either manually or automatically according to </a:t>
            </a:r>
            <a:r>
              <a:rPr lang="en-US" dirty="0" err="1"/>
              <a:t>speficied</a:t>
            </a:r>
            <a:r>
              <a:rPr lang="en-US" dirty="0"/>
              <a:t> criteria. If the Course completion status block is added, students can see their progress during the course. Teachers can view the overall progress of students towards course completion from </a:t>
            </a:r>
            <a:r>
              <a:rPr lang="en-US" i="1" dirty="0"/>
              <a:t>Course administration&gt;Reports&gt;Course completion.</a:t>
            </a:r>
            <a:endParaRPr lang="en-US" dirty="0"/>
          </a:p>
          <a:p>
            <a:endParaRPr lang="en-IN" dirty="0"/>
          </a:p>
        </p:txBody>
      </p:sp>
      <p:pic>
        <p:nvPicPr>
          <p:cNvPr id="4" name="Picture 3"/>
          <p:cNvPicPr>
            <a:picLocks noChangeAspect="1"/>
          </p:cNvPicPr>
          <p:nvPr/>
        </p:nvPicPr>
        <p:blipFill>
          <a:blip r:embed="rId2"/>
          <a:stretch>
            <a:fillRect/>
          </a:stretch>
        </p:blipFill>
        <p:spPr>
          <a:xfrm>
            <a:off x="2587083" y="3450895"/>
            <a:ext cx="6362235" cy="2983359"/>
          </a:xfrm>
          <a:prstGeom prst="rect">
            <a:avLst/>
          </a:prstGeom>
        </p:spPr>
      </p:pic>
    </p:spTree>
    <p:extLst>
      <p:ext uri="{BB962C8B-B14F-4D97-AF65-F5344CB8AC3E}">
        <p14:creationId xmlns="" xmlns:p14="http://schemas.microsoft.com/office/powerpoint/2010/main" val="24785288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u="sng" dirty="0"/>
              <a:t>Badges</a:t>
            </a:r>
          </a:p>
          <a:p>
            <a:r>
              <a:rPr lang="en-US" dirty="0" smtClean="0"/>
              <a:t>Badges</a:t>
            </a:r>
            <a:r>
              <a:rPr lang="en-US" dirty="0"/>
              <a:t> can be awarded either manually or using activity completion settings in a course and are a popular way to motivate students. Students may be awarded badges at different stages of the course for different levels of progress.</a:t>
            </a:r>
          </a:p>
          <a:p>
            <a:pPr marL="0" indent="0">
              <a:buNone/>
            </a:pPr>
            <a:r>
              <a:rPr lang="en-US" u="sng" dirty="0"/>
              <a:t>Course reports</a:t>
            </a:r>
          </a:p>
          <a:p>
            <a:r>
              <a:rPr lang="en-US" dirty="0"/>
              <a:t>A number of Course reports are available to the teacher in their course to help them track the progress of their students. In addition to the activity and course completion reports mentioned above (which are only available if these settings are enabled) there are also activity reports, participation reports and general course logs.</a:t>
            </a:r>
          </a:p>
          <a:p>
            <a:endParaRPr lang="en-IN" dirty="0"/>
          </a:p>
        </p:txBody>
      </p:sp>
    </p:spTree>
    <p:extLst>
      <p:ext uri="{BB962C8B-B14F-4D97-AF65-F5344CB8AC3E}">
        <p14:creationId xmlns="" xmlns:p14="http://schemas.microsoft.com/office/powerpoint/2010/main" val="3999757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resource or activity</a:t>
            </a:r>
            <a:br>
              <a:rPr lang="en-US" dirty="0"/>
            </a:br>
            <a:endParaRPr lang="en-IN" dirty="0"/>
          </a:p>
        </p:txBody>
      </p:sp>
      <p:sp>
        <p:nvSpPr>
          <p:cNvPr id="3" name="Content Placeholder 2"/>
          <p:cNvSpPr>
            <a:spLocks noGrp="1"/>
          </p:cNvSpPr>
          <p:nvPr>
            <p:ph idx="1"/>
          </p:nvPr>
        </p:nvSpPr>
        <p:spPr/>
        <p:txBody>
          <a:bodyPr/>
          <a:lstStyle/>
          <a:p>
            <a:r>
              <a:rPr lang="en-US" dirty="0" smtClean="0"/>
              <a:t>Instead </a:t>
            </a:r>
            <a:r>
              <a:rPr lang="en-US" dirty="0"/>
              <a:t>of drag and drop, you can click the link 'Add an activity or resource' and select either File or Folder from the activity chooser.</a:t>
            </a:r>
          </a:p>
          <a:p>
            <a:endParaRPr lang="en-IN" dirty="0"/>
          </a:p>
        </p:txBody>
      </p:sp>
    </p:spTree>
    <p:extLst>
      <p:ext uri="{BB962C8B-B14F-4D97-AF65-F5344CB8AC3E}">
        <p14:creationId xmlns="" xmlns:p14="http://schemas.microsoft.com/office/powerpoint/2010/main" val="40556053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uploaded files</a:t>
            </a:r>
            <a:br>
              <a:rPr lang="en-US" dirty="0"/>
            </a:br>
            <a:endParaRPr lang="en-IN" dirty="0"/>
          </a:p>
        </p:txBody>
      </p:sp>
      <p:sp>
        <p:nvSpPr>
          <p:cNvPr id="3" name="Content Placeholder 2"/>
          <p:cNvSpPr>
            <a:spLocks noGrp="1"/>
          </p:cNvSpPr>
          <p:nvPr>
            <p:ph idx="1"/>
          </p:nvPr>
        </p:nvSpPr>
        <p:spPr/>
        <p:txBody>
          <a:bodyPr/>
          <a:lstStyle/>
          <a:p>
            <a:r>
              <a:rPr lang="en-US" dirty="0" smtClean="0"/>
              <a:t>Once </a:t>
            </a:r>
            <a:r>
              <a:rPr lang="en-US" dirty="0"/>
              <a:t>uploaded, files appear as thumbnails in the file manager for easy recognition.</a:t>
            </a:r>
          </a:p>
          <a:p>
            <a:r>
              <a:rPr lang="en-US" dirty="0"/>
              <a:t>Files view can be easily toggled between icons view or a table view with sizes and dates, or a hierarchical list view.</a:t>
            </a:r>
          </a:p>
          <a:p>
            <a:pPr marL="0" indent="0">
              <a:buNone/>
            </a:pPr>
            <a:endParaRPr lang="en-IN" dirty="0"/>
          </a:p>
        </p:txBody>
      </p:sp>
      <p:pic>
        <p:nvPicPr>
          <p:cNvPr id="4" name="Picture 3"/>
          <p:cNvPicPr>
            <a:picLocks noChangeAspect="1"/>
          </p:cNvPicPr>
          <p:nvPr/>
        </p:nvPicPr>
        <p:blipFill>
          <a:blip r:embed="rId2"/>
          <a:stretch>
            <a:fillRect/>
          </a:stretch>
        </p:blipFill>
        <p:spPr>
          <a:xfrm>
            <a:off x="981307" y="3763537"/>
            <a:ext cx="10372493" cy="2113156"/>
          </a:xfrm>
          <a:prstGeom prst="rect">
            <a:avLst/>
          </a:prstGeom>
        </p:spPr>
      </p:pic>
    </p:spTree>
    <p:extLst>
      <p:ext uri="{BB962C8B-B14F-4D97-AF65-F5344CB8AC3E}">
        <p14:creationId xmlns="" xmlns:p14="http://schemas.microsoft.com/office/powerpoint/2010/main" val="4727547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Editing or updating uploaded files</a:t>
            </a:r>
            <a:br>
              <a:rPr lang="en-US" dirty="0"/>
            </a:br>
            <a:endParaRPr lang="en-IN" dirty="0"/>
          </a:p>
        </p:txBody>
      </p:sp>
      <p:sp>
        <p:nvSpPr>
          <p:cNvPr id="3" name="Content Placeholder 2"/>
          <p:cNvSpPr>
            <a:spLocks noGrp="1"/>
          </p:cNvSpPr>
          <p:nvPr>
            <p:ph idx="1"/>
          </p:nvPr>
        </p:nvSpPr>
        <p:spPr/>
        <p:txBody>
          <a:bodyPr/>
          <a:lstStyle/>
          <a:p>
            <a:r>
              <a:rPr lang="en-US" dirty="0" smtClean="0"/>
              <a:t>Clicking </a:t>
            </a:r>
            <a:r>
              <a:rPr lang="en-US" dirty="0"/>
              <a:t>on the name of an uploaded file opens up a pop up dialogue box which allows file details quickly to be altered.</a:t>
            </a:r>
          </a:p>
          <a:p>
            <a:endParaRPr lang="en-IN" dirty="0"/>
          </a:p>
        </p:txBody>
      </p:sp>
    </p:spTree>
    <p:extLst>
      <p:ext uri="{BB962C8B-B14F-4D97-AF65-F5344CB8AC3E}">
        <p14:creationId xmlns="" xmlns:p14="http://schemas.microsoft.com/office/powerpoint/2010/main" val="30055118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your site</a:t>
            </a:r>
            <a:br>
              <a:rPr lang="en-US" dirty="0"/>
            </a:br>
            <a:endParaRPr lang="en-IN" dirty="0"/>
          </a:p>
        </p:txBody>
      </p:sp>
      <p:sp>
        <p:nvSpPr>
          <p:cNvPr id="3" name="Content Placeholder 2"/>
          <p:cNvSpPr>
            <a:spLocks noGrp="1"/>
          </p:cNvSpPr>
          <p:nvPr>
            <p:ph idx="1"/>
          </p:nvPr>
        </p:nvSpPr>
        <p:spPr/>
        <p:txBody>
          <a:bodyPr/>
          <a:lstStyle/>
          <a:p>
            <a:r>
              <a:rPr lang="en-US" dirty="0" smtClean="0"/>
              <a:t>Add </a:t>
            </a:r>
            <a:r>
              <a:rPr lang="en-US" dirty="0"/>
              <a:t>users</a:t>
            </a:r>
          </a:p>
          <a:p>
            <a:r>
              <a:rPr lang="en-US" dirty="0"/>
              <a:t>Add courses</a:t>
            </a:r>
          </a:p>
          <a:p>
            <a:r>
              <a:rPr lang="en-US" dirty="0"/>
              <a:t>Change the look and feel</a:t>
            </a:r>
          </a:p>
          <a:p>
            <a:r>
              <a:rPr lang="en-US" dirty="0"/>
              <a:t>Install plugins</a:t>
            </a:r>
          </a:p>
          <a:p>
            <a:endParaRPr lang="en-IN" dirty="0"/>
          </a:p>
        </p:txBody>
      </p:sp>
    </p:spTree>
    <p:extLst>
      <p:ext uri="{BB962C8B-B14F-4D97-AF65-F5344CB8AC3E}">
        <p14:creationId xmlns="" xmlns:p14="http://schemas.microsoft.com/office/powerpoint/2010/main" val="18261793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 users</a:t>
            </a:r>
            <a:br>
              <a:rPr lang="en-IN" dirty="0"/>
            </a:br>
            <a:endParaRPr lang="en-IN" dirty="0"/>
          </a:p>
        </p:txBody>
      </p:sp>
      <p:sp>
        <p:nvSpPr>
          <p:cNvPr id="3" name="Content Placeholder 2"/>
          <p:cNvSpPr>
            <a:spLocks noGrp="1"/>
          </p:cNvSpPr>
          <p:nvPr>
            <p:ph idx="1"/>
          </p:nvPr>
        </p:nvSpPr>
        <p:spPr>
          <a:xfrm>
            <a:off x="838200" y="1271239"/>
            <a:ext cx="10515600" cy="4905724"/>
          </a:xfrm>
        </p:spPr>
        <p:txBody>
          <a:bodyPr/>
          <a:lstStyle/>
          <a:p>
            <a:r>
              <a:rPr lang="en-US" dirty="0"/>
              <a:t>Users may be added to a Moodle site in several ways. When user accounts are created on a site, the process is called Authentication, and when users join a course, the process is called Enrolment. Normally only the administrator is allowed to add users to a site. Course teachers can only add students to their course and do not have permission to add users to the site. (If you're a teacher looking for instructions on how to add students to your course, read </a:t>
            </a:r>
            <a:r>
              <a:rPr lang="en-US" dirty="0" smtClean="0"/>
              <a:t>Add </a:t>
            </a:r>
            <a:r>
              <a:rPr lang="en-US" dirty="0"/>
              <a:t>students.)</a:t>
            </a:r>
            <a:endParaRPr lang="en-IN" dirty="0"/>
          </a:p>
        </p:txBody>
      </p:sp>
    </p:spTree>
    <p:extLst>
      <p:ext uri="{BB962C8B-B14F-4D97-AF65-F5344CB8AC3E}">
        <p14:creationId xmlns="" xmlns:p14="http://schemas.microsoft.com/office/powerpoint/2010/main" val="19519176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8846"/>
          </a:xfrm>
        </p:spPr>
        <p:txBody>
          <a:bodyPr>
            <a:normAutofit fontScale="90000"/>
          </a:bodyPr>
          <a:lstStyle/>
          <a:p>
            <a:r>
              <a:rPr lang="en-US" dirty="0"/>
              <a:t>Users sign up to the site themselves</a:t>
            </a:r>
            <a:br>
              <a:rPr lang="en-US" dirty="0"/>
            </a:br>
            <a:endParaRPr lang="en-IN" dirty="0"/>
          </a:p>
        </p:txBody>
      </p:sp>
      <p:sp>
        <p:nvSpPr>
          <p:cNvPr id="3" name="Content Placeholder 2"/>
          <p:cNvSpPr>
            <a:spLocks noGrp="1"/>
          </p:cNvSpPr>
          <p:nvPr>
            <p:ph idx="1"/>
          </p:nvPr>
        </p:nvSpPr>
        <p:spPr>
          <a:xfrm>
            <a:off x="838200" y="836341"/>
            <a:ext cx="10515600" cy="5340622"/>
          </a:xfrm>
        </p:spPr>
        <p:txBody>
          <a:bodyPr/>
          <a:lstStyle/>
          <a:p>
            <a:r>
              <a:rPr lang="en-US" dirty="0" smtClean="0"/>
              <a:t>If </a:t>
            </a:r>
            <a:r>
              <a:rPr lang="en-US" dirty="0"/>
              <a:t>you wish people to create their own accounts on your site, you must enable Email-based self-registration. This feature is disabled by default because of the possibility of spammers accessing your site.</a:t>
            </a:r>
          </a:p>
          <a:p>
            <a:endParaRPr lang="en-IN" dirty="0"/>
          </a:p>
        </p:txBody>
      </p:sp>
      <p:pic>
        <p:nvPicPr>
          <p:cNvPr id="4" name="Picture 3"/>
          <p:cNvPicPr>
            <a:picLocks noChangeAspect="1"/>
          </p:cNvPicPr>
          <p:nvPr/>
        </p:nvPicPr>
        <p:blipFill>
          <a:blip r:embed="rId2"/>
          <a:stretch>
            <a:fillRect/>
          </a:stretch>
        </p:blipFill>
        <p:spPr>
          <a:xfrm>
            <a:off x="2352908" y="2241395"/>
            <a:ext cx="6958360" cy="3935568"/>
          </a:xfrm>
          <a:prstGeom prst="rect">
            <a:avLst/>
          </a:prstGeom>
        </p:spPr>
      </p:pic>
    </p:spTree>
    <p:extLst>
      <p:ext uri="{BB962C8B-B14F-4D97-AF65-F5344CB8AC3E}">
        <p14:creationId xmlns="" xmlns:p14="http://schemas.microsoft.com/office/powerpoint/2010/main" val="2675921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admin creates accounts manually</a:t>
            </a:r>
            <a:br>
              <a:rPr lang="en-US"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This </a:t>
            </a:r>
            <a:r>
              <a:rPr lang="en-US" dirty="0"/>
              <a:t>process is called Manual authentication and is enabled by default on a site. You can lock certain fields, set password expiry dates, and configure other settings from </a:t>
            </a:r>
            <a:r>
              <a:rPr lang="en-US" i="1" dirty="0"/>
              <a:t>Site administration &gt; Plugins &gt; Authentication &gt; Manual accounts.</a:t>
            </a:r>
            <a:endParaRPr lang="en-US" dirty="0"/>
          </a:p>
          <a:p>
            <a:r>
              <a:rPr lang="en-US" dirty="0"/>
              <a:t>As an administrator, you can add users one at a time from </a:t>
            </a:r>
            <a:r>
              <a:rPr lang="en-US" i="1" dirty="0"/>
              <a:t>Site administration &gt; Users &gt; Accounts &gt; Add a new user</a:t>
            </a:r>
            <a:r>
              <a:rPr lang="en-US" dirty="0"/>
              <a:t>. See the documentation Add a new user for more details.</a:t>
            </a:r>
          </a:p>
          <a:p>
            <a:r>
              <a:rPr lang="en-US" dirty="0"/>
              <a:t>You can also upload users in batches with a CSV file from </a:t>
            </a:r>
            <a:r>
              <a:rPr lang="en-US" i="1" dirty="0"/>
              <a:t>Site Administration &gt; Users &gt; Accounts &gt; Upload users</a:t>
            </a:r>
            <a:r>
              <a:rPr lang="en-US" dirty="0"/>
              <a:t>. See the documentation Upload users for more details.</a:t>
            </a:r>
          </a:p>
          <a:p>
            <a:r>
              <a:rPr lang="en-US" dirty="0"/>
              <a:t>The CSV file will also upload users directly into courses and groups within those courses. In the example below, new students are added to the site and enrolled in specified groups in two courses, English and Mathematics. (The courses need to exist already, but if the groups do not already exist, Moodle will create them on upload.)</a:t>
            </a:r>
          </a:p>
          <a:p>
            <a:endParaRPr lang="en-IN" dirty="0"/>
          </a:p>
        </p:txBody>
      </p:sp>
    </p:spTree>
    <p:extLst>
      <p:ext uri="{BB962C8B-B14F-4D97-AF65-F5344CB8AC3E}">
        <p14:creationId xmlns="" xmlns:p14="http://schemas.microsoft.com/office/powerpoint/2010/main" val="3324699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 xmlns:p14="http://schemas.microsoft.com/office/powerpoint/2010/main" val="1751081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course</a:t>
            </a:r>
            <a:br>
              <a:rPr lang="en-US" dirty="0"/>
            </a:br>
            <a:endParaRPr lang="en-IN" dirty="0"/>
          </a:p>
        </p:txBody>
      </p:sp>
      <p:sp>
        <p:nvSpPr>
          <p:cNvPr id="3" name="Content Placeholder 2"/>
          <p:cNvSpPr>
            <a:spLocks noGrp="1"/>
          </p:cNvSpPr>
          <p:nvPr>
            <p:ph idx="1"/>
          </p:nvPr>
        </p:nvSpPr>
        <p:spPr>
          <a:xfrm>
            <a:off x="838200" y="1159726"/>
            <a:ext cx="10515600" cy="5609063"/>
          </a:xfrm>
        </p:spPr>
        <p:txBody>
          <a:bodyPr>
            <a:normAutofit fontScale="92500" lnSpcReduction="20000"/>
          </a:bodyPr>
          <a:lstStyle/>
          <a:p>
            <a:r>
              <a:rPr lang="en-US" dirty="0" smtClean="0"/>
              <a:t>By </a:t>
            </a:r>
            <a:r>
              <a:rPr lang="en-US" dirty="0"/>
              <a:t>default a regular teacher can't add a new course. To add a new course to Moodle, you need to have either Administrator, Course Creator or Manager </a:t>
            </a:r>
            <a:r>
              <a:rPr lang="en-US" dirty="0" err="1"/>
              <a:t>rights.To</a:t>
            </a:r>
            <a:r>
              <a:rPr lang="en-US" dirty="0"/>
              <a:t> add a course:</a:t>
            </a:r>
          </a:p>
          <a:p>
            <a:r>
              <a:rPr lang="en-US" dirty="0"/>
              <a:t>From the Site administration link, click Courses&gt;Manage courses and </a:t>
            </a:r>
            <a:r>
              <a:rPr lang="en-US" dirty="0" smtClean="0"/>
              <a:t>categories.</a:t>
            </a:r>
          </a:p>
          <a:p>
            <a:r>
              <a:rPr lang="en-US" dirty="0"/>
              <a:t>Click on the category where you want your course to be. For more information see Course categories</a:t>
            </a:r>
          </a:p>
          <a:p>
            <a:r>
              <a:rPr lang="en-US" dirty="0"/>
              <a:t>Click the "New course" link</a:t>
            </a:r>
          </a:p>
          <a:p>
            <a:endParaRPr lang="en-US" dirty="0" smtClean="0"/>
          </a:p>
          <a:p>
            <a:endParaRPr lang="en-US" dirty="0"/>
          </a:p>
          <a:p>
            <a:endParaRPr lang="en-US" dirty="0" smtClean="0"/>
          </a:p>
          <a:p>
            <a:r>
              <a:rPr lang="en-US" dirty="0" smtClean="0"/>
              <a:t>Enter </a:t>
            </a:r>
            <a:r>
              <a:rPr lang="en-US" dirty="0"/>
              <a:t>the course settings, and then choose either to "Save and return" to go back to your course, or "Save and display" to go to the next screen.</a:t>
            </a:r>
          </a:p>
          <a:p>
            <a:r>
              <a:rPr lang="en-US" dirty="0"/>
              <a:t>On the next </a:t>
            </a:r>
            <a:r>
              <a:rPr lang="en-US" dirty="0" err="1"/>
              <a:t>screen,if</a:t>
            </a:r>
            <a:r>
              <a:rPr lang="en-US" dirty="0"/>
              <a:t> you have chosen "Save and display", choose your students/teachers to assign to the course.</a:t>
            </a:r>
          </a:p>
          <a:p>
            <a:endParaRPr lang="en-US" dirty="0"/>
          </a:p>
          <a:p>
            <a:endParaRPr lang="en-IN" dirty="0"/>
          </a:p>
        </p:txBody>
      </p:sp>
      <p:pic>
        <p:nvPicPr>
          <p:cNvPr id="4" name="Picture 3"/>
          <p:cNvPicPr>
            <a:picLocks noChangeAspect="1"/>
          </p:cNvPicPr>
          <p:nvPr/>
        </p:nvPicPr>
        <p:blipFill>
          <a:blip r:embed="rId2"/>
          <a:stretch>
            <a:fillRect/>
          </a:stretch>
        </p:blipFill>
        <p:spPr>
          <a:xfrm>
            <a:off x="6633465" y="3269398"/>
            <a:ext cx="4383940" cy="1752600"/>
          </a:xfrm>
          <a:prstGeom prst="rect">
            <a:avLst/>
          </a:prstGeom>
        </p:spPr>
      </p:pic>
    </p:spTree>
    <p:extLst>
      <p:ext uri="{BB962C8B-B14F-4D97-AF65-F5344CB8AC3E}">
        <p14:creationId xmlns="" xmlns:p14="http://schemas.microsoft.com/office/powerpoint/2010/main" val="20148952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 course</a:t>
            </a:r>
            <a:br>
              <a:rPr lang="en-US" dirty="0"/>
            </a:br>
            <a:endParaRPr lang="en-IN" dirty="0"/>
          </a:p>
        </p:txBody>
      </p:sp>
      <p:sp>
        <p:nvSpPr>
          <p:cNvPr id="3" name="Content Placeholder 2"/>
          <p:cNvSpPr>
            <a:spLocks noGrp="1"/>
          </p:cNvSpPr>
          <p:nvPr>
            <p:ph idx="1"/>
          </p:nvPr>
        </p:nvSpPr>
        <p:spPr>
          <a:xfrm>
            <a:off x="838200" y="1003610"/>
            <a:ext cx="10515600" cy="4181707"/>
          </a:xfrm>
        </p:spPr>
        <p:txBody>
          <a:bodyPr>
            <a:normAutofit fontScale="92500" lnSpcReduction="20000"/>
          </a:bodyPr>
          <a:lstStyle/>
          <a:p>
            <a:r>
              <a:rPr lang="en-US" dirty="0" smtClean="0"/>
              <a:t>Teachers </a:t>
            </a:r>
            <a:r>
              <a:rPr lang="en-US" dirty="0"/>
              <a:t>cannot delete courses. Managers (i.e. users with a role for which the capability </a:t>
            </a:r>
            <a:r>
              <a:rPr lang="en-US" dirty="0" err="1"/>
              <a:t>moodle</a:t>
            </a:r>
            <a:r>
              <a:rPr lang="en-US" dirty="0"/>
              <a:t>/</a:t>
            </a:r>
            <a:r>
              <a:rPr lang="en-US" dirty="0" err="1"/>
              <a:t>course:delete</a:t>
            </a:r>
            <a:r>
              <a:rPr lang="en-US" dirty="0"/>
              <a:t> is allowed) can delete courses and course creators can delete courses they have created themselves, but only within 24 hours of creating the course. This is so that courses created by mistake may be deleted without needing to ask an administrator.</a:t>
            </a:r>
          </a:p>
          <a:p>
            <a:r>
              <a:rPr lang="en-US" dirty="0"/>
              <a:t>Administrators can always delete courses.</a:t>
            </a:r>
          </a:p>
          <a:p>
            <a:r>
              <a:rPr lang="en-US" dirty="0"/>
              <a:t>To delete a course (as an admin or manager):</a:t>
            </a:r>
          </a:p>
          <a:p>
            <a:r>
              <a:rPr lang="en-US" dirty="0"/>
              <a:t>From the Site administration link, click Courses &gt; Manage courses and categories</a:t>
            </a:r>
          </a:p>
          <a:p>
            <a:r>
              <a:rPr lang="en-US" dirty="0"/>
              <a:t>Click the course's category and click the course in the screen on the right.</a:t>
            </a:r>
          </a:p>
          <a:p>
            <a:r>
              <a:rPr lang="en-US" dirty="0"/>
              <a:t>Click the Delete link.</a:t>
            </a:r>
          </a:p>
          <a:p>
            <a:endParaRPr lang="en-IN" dirty="0"/>
          </a:p>
        </p:txBody>
      </p:sp>
      <p:pic>
        <p:nvPicPr>
          <p:cNvPr id="4" name="Picture 3"/>
          <p:cNvPicPr>
            <a:picLocks noChangeAspect="1"/>
          </p:cNvPicPr>
          <p:nvPr/>
        </p:nvPicPr>
        <p:blipFill>
          <a:blip r:embed="rId2"/>
          <a:stretch>
            <a:fillRect/>
          </a:stretch>
        </p:blipFill>
        <p:spPr>
          <a:xfrm>
            <a:off x="2430967" y="4811007"/>
            <a:ext cx="8062331" cy="1929024"/>
          </a:xfrm>
          <a:prstGeom prst="rect">
            <a:avLst/>
          </a:prstGeom>
        </p:spPr>
      </p:pic>
    </p:spTree>
    <p:extLst>
      <p:ext uri="{BB962C8B-B14F-4D97-AF65-F5344CB8AC3E}">
        <p14:creationId xmlns="" xmlns:p14="http://schemas.microsoft.com/office/powerpoint/2010/main" val="737773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1509"/>
          </a:xfrm>
        </p:spPr>
        <p:txBody>
          <a:bodyPr>
            <a:normAutofit fontScale="90000"/>
          </a:bodyPr>
          <a:lstStyle/>
          <a:p>
            <a:r>
              <a:rPr lang="en-US" dirty="0"/>
              <a:t>Sorting courses</a:t>
            </a:r>
            <a:br>
              <a:rPr lang="en-US" dirty="0"/>
            </a:br>
            <a:endParaRPr lang="en-IN" dirty="0"/>
          </a:p>
        </p:txBody>
      </p:sp>
      <p:sp>
        <p:nvSpPr>
          <p:cNvPr id="3" name="Content Placeholder 2"/>
          <p:cNvSpPr>
            <a:spLocks noGrp="1"/>
          </p:cNvSpPr>
          <p:nvPr>
            <p:ph idx="1"/>
          </p:nvPr>
        </p:nvSpPr>
        <p:spPr>
          <a:xfrm>
            <a:off x="838200" y="1226634"/>
            <a:ext cx="10515600" cy="4950329"/>
          </a:xfrm>
        </p:spPr>
        <p:txBody>
          <a:bodyPr/>
          <a:lstStyle/>
          <a:p>
            <a:r>
              <a:rPr lang="en-US" dirty="0" smtClean="0"/>
              <a:t>Courses </a:t>
            </a:r>
            <a:r>
              <a:rPr lang="en-US" dirty="0"/>
              <a:t>may be sorted by an admin or manager from </a:t>
            </a:r>
            <a:r>
              <a:rPr lang="en-US" i="1" dirty="0"/>
              <a:t>Administration&gt;Site administration&gt;Courses&gt;Manage courses and categories.</a:t>
            </a:r>
            <a:endParaRPr lang="en-US" dirty="0"/>
          </a:p>
          <a:p>
            <a:r>
              <a:rPr lang="en-US" dirty="0"/>
              <a:t>Courses may be sorted by ascending/descending and by time created.</a:t>
            </a:r>
          </a:p>
          <a:p>
            <a:endParaRPr lang="en-IN" dirty="0"/>
          </a:p>
        </p:txBody>
      </p:sp>
      <p:pic>
        <p:nvPicPr>
          <p:cNvPr id="4" name="Picture 3"/>
          <p:cNvPicPr>
            <a:picLocks noChangeAspect="1"/>
          </p:cNvPicPr>
          <p:nvPr/>
        </p:nvPicPr>
        <p:blipFill>
          <a:blip r:embed="rId2"/>
          <a:stretch>
            <a:fillRect/>
          </a:stretch>
        </p:blipFill>
        <p:spPr>
          <a:xfrm>
            <a:off x="4255352" y="3059267"/>
            <a:ext cx="3257550" cy="2657475"/>
          </a:xfrm>
          <a:prstGeom prst="rect">
            <a:avLst/>
          </a:prstGeom>
        </p:spPr>
      </p:pic>
    </p:spTree>
    <p:extLst>
      <p:ext uri="{BB962C8B-B14F-4D97-AF65-F5344CB8AC3E}">
        <p14:creationId xmlns="" xmlns:p14="http://schemas.microsoft.com/office/powerpoint/2010/main" val="2814939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6182"/>
          </a:xfrm>
        </p:spPr>
        <p:txBody>
          <a:bodyPr>
            <a:normAutofit fontScale="90000"/>
          </a:bodyPr>
          <a:lstStyle/>
          <a:p>
            <a:r>
              <a:rPr lang="en-US" dirty="0"/>
              <a:t>Teacher view:</a:t>
            </a:r>
            <a:br>
              <a:rPr lang="en-US" dirty="0"/>
            </a:br>
            <a:endParaRPr lang="en-IN" dirty="0"/>
          </a:p>
        </p:txBody>
      </p:sp>
      <p:sp>
        <p:nvSpPr>
          <p:cNvPr id="3" name="Content Placeholder 2"/>
          <p:cNvSpPr>
            <a:spLocks noGrp="1"/>
          </p:cNvSpPr>
          <p:nvPr>
            <p:ph idx="1"/>
          </p:nvPr>
        </p:nvSpPr>
        <p:spPr>
          <a:xfrm>
            <a:off x="838200" y="602166"/>
            <a:ext cx="10515600" cy="5574797"/>
          </a:xfrm>
        </p:spPr>
        <p:txBody>
          <a:bodyPr/>
          <a:lstStyle/>
          <a:p>
            <a:r>
              <a:rPr lang="en-US" dirty="0" smtClean="0"/>
              <a:t>Once </a:t>
            </a:r>
            <a:r>
              <a:rPr lang="en-US" dirty="0"/>
              <a:t>students have submitted work, click on the assignment and click “Grades”</a:t>
            </a:r>
          </a:p>
          <a:p>
            <a:pPr marL="0" indent="0">
              <a:buNone/>
            </a:pPr>
            <a:r>
              <a:rPr lang="en-US" dirty="0" smtClean="0"/>
              <a:t>Here</a:t>
            </a:r>
            <a:r>
              <a:rPr lang="en-US" dirty="0"/>
              <a:t>, the submission may be annotated </a:t>
            </a:r>
            <a:r>
              <a:rPr lang="en-US" i="1" dirty="0"/>
              <a:t>(1)</a:t>
            </a:r>
            <a:r>
              <a:rPr lang="en-US" dirty="0"/>
              <a:t> and/or downloaded </a:t>
            </a:r>
            <a:r>
              <a:rPr lang="en-US" i="1" dirty="0"/>
              <a:t>(2)</a:t>
            </a:r>
            <a:r>
              <a:rPr lang="en-US" dirty="0"/>
              <a:t>; a grade entered </a:t>
            </a:r>
            <a:r>
              <a:rPr lang="en-US" i="1" dirty="0"/>
              <a:t>(3)</a:t>
            </a:r>
            <a:r>
              <a:rPr lang="en-US" dirty="0"/>
              <a:t> and individual feedback given </a:t>
            </a:r>
            <a:r>
              <a:rPr lang="en-US" i="1" dirty="0"/>
              <a:t>(4).</a:t>
            </a:r>
            <a:r>
              <a:rPr lang="en-US" dirty="0"/>
              <a:t> The teacher saves the changes </a:t>
            </a:r>
            <a:r>
              <a:rPr lang="en-US" i="1" dirty="0"/>
              <a:t>(5)</a:t>
            </a:r>
            <a:r>
              <a:rPr lang="en-US" dirty="0"/>
              <a:t> and moves to the next student </a:t>
            </a:r>
            <a:r>
              <a:rPr lang="en-US" i="1" dirty="0"/>
              <a:t>(6)</a:t>
            </a:r>
            <a:endParaRPr lang="en-US" dirty="0"/>
          </a:p>
          <a:p>
            <a:endParaRPr lang="en-IN" dirty="0"/>
          </a:p>
        </p:txBody>
      </p:sp>
      <p:pic>
        <p:nvPicPr>
          <p:cNvPr id="4" name="Picture 3"/>
          <p:cNvPicPr>
            <a:picLocks noChangeAspect="1"/>
          </p:cNvPicPr>
          <p:nvPr/>
        </p:nvPicPr>
        <p:blipFill>
          <a:blip r:embed="rId2"/>
          <a:stretch>
            <a:fillRect/>
          </a:stretch>
        </p:blipFill>
        <p:spPr>
          <a:xfrm>
            <a:off x="557212" y="2653991"/>
            <a:ext cx="11229627" cy="4114800"/>
          </a:xfrm>
          <a:prstGeom prst="rect">
            <a:avLst/>
          </a:prstGeom>
        </p:spPr>
      </p:pic>
    </p:spTree>
    <p:extLst>
      <p:ext uri="{BB962C8B-B14F-4D97-AF65-F5344CB8AC3E}">
        <p14:creationId xmlns="" xmlns:p14="http://schemas.microsoft.com/office/powerpoint/2010/main" val="4091580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Forum activity?</a:t>
            </a:r>
            <a:br>
              <a:rPr lang="en-US" dirty="0"/>
            </a:br>
            <a:endParaRPr lang="en-IN" dirty="0"/>
          </a:p>
        </p:txBody>
      </p:sp>
      <p:sp>
        <p:nvSpPr>
          <p:cNvPr id="3" name="Content Placeholder 2"/>
          <p:cNvSpPr>
            <a:spLocks noGrp="1"/>
          </p:cNvSpPr>
          <p:nvPr>
            <p:ph idx="1"/>
          </p:nvPr>
        </p:nvSpPr>
        <p:spPr/>
        <p:txBody>
          <a:bodyPr/>
          <a:lstStyle/>
          <a:p>
            <a:r>
              <a:rPr lang="en-US" dirty="0" smtClean="0"/>
              <a:t>The </a:t>
            </a:r>
            <a:r>
              <a:rPr lang="en-US" dirty="0"/>
              <a:t>Forum activity allows students and teachers to exchange ideas by posting comments as part of a 'thread'. Files such as images and media maybe included in forum posts. The teacher can choose to grade and/or rate forum posts and it is also possible to give students permission to rate each other's posts.</a:t>
            </a:r>
          </a:p>
          <a:p>
            <a:endParaRPr lang="en-IN" dirty="0"/>
          </a:p>
        </p:txBody>
      </p:sp>
    </p:spTree>
    <p:extLst>
      <p:ext uri="{BB962C8B-B14F-4D97-AF65-F5344CB8AC3E}">
        <p14:creationId xmlns="" xmlns:p14="http://schemas.microsoft.com/office/powerpoint/2010/main" val="3657489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it set up?</a:t>
            </a:r>
            <a:br>
              <a:rPr lang="en-US" dirty="0"/>
            </a:br>
            <a:endParaRPr lang="en-IN" dirty="0"/>
          </a:p>
        </p:txBody>
      </p:sp>
      <p:sp>
        <p:nvSpPr>
          <p:cNvPr id="3" name="Content Placeholder 2"/>
          <p:cNvSpPr>
            <a:spLocks noGrp="1"/>
          </p:cNvSpPr>
          <p:nvPr>
            <p:ph idx="1"/>
          </p:nvPr>
        </p:nvSpPr>
        <p:spPr/>
        <p:txBody>
          <a:bodyPr>
            <a:normAutofit/>
          </a:bodyPr>
          <a:lstStyle/>
          <a:p>
            <a:r>
              <a:rPr lang="en-US" dirty="0" smtClean="0"/>
              <a:t>In </a:t>
            </a:r>
            <a:r>
              <a:rPr lang="en-US" dirty="0"/>
              <a:t>a course, with the editing turned on, choose 'Forum' from the activity chooser.</a:t>
            </a:r>
          </a:p>
          <a:p>
            <a:r>
              <a:rPr lang="en-US" dirty="0"/>
              <a:t>Give it a name and, if needed, a description.</a:t>
            </a:r>
          </a:p>
          <a:p>
            <a:r>
              <a:rPr lang="en-US" dirty="0"/>
              <a:t>Choose your Forum type, clicking the question mark (?) icon for descriptions of each type. If you're unsure, use the default Standard forum for general use.</a:t>
            </a:r>
          </a:p>
          <a:p>
            <a:r>
              <a:rPr lang="en-US" dirty="0"/>
              <a:t>Expand the other sections to define the settings you want. For more help, see Forum </a:t>
            </a:r>
            <a:r>
              <a:rPr lang="en-US" dirty="0" smtClean="0"/>
              <a:t>settings.</a:t>
            </a:r>
            <a:endParaRPr lang="en-US" dirty="0"/>
          </a:p>
          <a:p>
            <a:r>
              <a:rPr lang="en-US" dirty="0"/>
              <a:t>Click Save and display and, optionally, add a post to get started.</a:t>
            </a:r>
          </a:p>
          <a:p>
            <a:endParaRPr lang="en-IN" dirty="0"/>
          </a:p>
        </p:txBody>
      </p:sp>
    </p:spTree>
    <p:extLst>
      <p:ext uri="{BB962C8B-B14F-4D97-AF65-F5344CB8AC3E}">
        <p14:creationId xmlns="" xmlns:p14="http://schemas.microsoft.com/office/powerpoint/2010/main" val="184441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37784"/>
          </a:xfrm>
        </p:spPr>
        <p:txBody>
          <a:bodyPr>
            <a:normAutofit fontScale="90000"/>
          </a:bodyPr>
          <a:lstStyle/>
          <a:p>
            <a:r>
              <a:rPr lang="en-US" dirty="0"/>
              <a:t>How does it work?</a:t>
            </a:r>
            <a:br>
              <a:rPr lang="en-US" dirty="0"/>
            </a:br>
            <a:endParaRPr lang="en-IN" dirty="0"/>
          </a:p>
        </p:txBody>
      </p:sp>
      <p:sp>
        <p:nvSpPr>
          <p:cNvPr id="3" name="Content Placeholder 2"/>
          <p:cNvSpPr>
            <a:spLocks noGrp="1"/>
          </p:cNvSpPr>
          <p:nvPr>
            <p:ph idx="1"/>
          </p:nvPr>
        </p:nvSpPr>
        <p:spPr>
          <a:xfrm>
            <a:off x="838200" y="535259"/>
            <a:ext cx="10515600" cy="5641704"/>
          </a:xfrm>
        </p:spPr>
        <p:txBody>
          <a:bodyPr/>
          <a:lstStyle/>
          <a:p>
            <a:pPr marL="0" indent="0">
              <a:buNone/>
            </a:pPr>
            <a:r>
              <a:rPr lang="en-US" dirty="0" smtClean="0"/>
              <a:t>Student </a:t>
            </a:r>
            <a:r>
              <a:rPr lang="en-US" dirty="0"/>
              <a:t>view</a:t>
            </a:r>
          </a:p>
          <a:p>
            <a:r>
              <a:rPr lang="en-US" dirty="0"/>
              <a:t>Students access the forum by clicking the icon on the course page and depending on the forum type selecting, will typically be see a button to start a new discussion topic. They can sort discussions, subscribe to discussions from the toggle button, and </a:t>
            </a:r>
            <a:r>
              <a:rPr lang="en-US" dirty="0" smtClean="0"/>
              <a:t>favorite/bookmark </a:t>
            </a:r>
            <a:r>
              <a:rPr lang="en-US" dirty="0"/>
              <a:t>discussions from the star icon on the left. This moves the discussion to the top of the list, under any discussions pinned by the teacher.</a:t>
            </a:r>
          </a:p>
          <a:p>
            <a:endParaRPr lang="en-IN" dirty="0"/>
          </a:p>
        </p:txBody>
      </p:sp>
      <p:pic>
        <p:nvPicPr>
          <p:cNvPr id="4" name="Picture 3"/>
          <p:cNvPicPr>
            <a:picLocks noChangeAspect="1"/>
          </p:cNvPicPr>
          <p:nvPr/>
        </p:nvPicPr>
        <p:blipFill>
          <a:blip r:embed="rId2"/>
          <a:stretch>
            <a:fillRect/>
          </a:stretch>
        </p:blipFill>
        <p:spPr>
          <a:xfrm>
            <a:off x="3088770" y="3401123"/>
            <a:ext cx="6278253" cy="2775840"/>
          </a:xfrm>
          <a:prstGeom prst="rect">
            <a:avLst/>
          </a:prstGeom>
        </p:spPr>
      </p:pic>
    </p:spTree>
    <p:extLst>
      <p:ext uri="{BB962C8B-B14F-4D97-AF65-F5344CB8AC3E}">
        <p14:creationId xmlns="" xmlns:p14="http://schemas.microsoft.com/office/powerpoint/2010/main" val="2495195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cont</a:t>
            </a:r>
            <a:r>
              <a:rPr lang="en-US" dirty="0" smtClean="0"/>
              <a:t>….</a:t>
            </a:r>
            <a:endParaRPr lang="en-IN" dirty="0"/>
          </a:p>
        </p:txBody>
      </p:sp>
      <p:sp>
        <p:nvSpPr>
          <p:cNvPr id="3" name="Content Placeholder 2"/>
          <p:cNvSpPr>
            <a:spLocks noGrp="1"/>
          </p:cNvSpPr>
          <p:nvPr>
            <p:ph idx="1"/>
          </p:nvPr>
        </p:nvSpPr>
        <p:spPr>
          <a:xfrm>
            <a:off x="838200" y="1825624"/>
            <a:ext cx="10515600" cy="4720141"/>
          </a:xfrm>
        </p:spPr>
        <p:txBody>
          <a:bodyPr>
            <a:normAutofit/>
          </a:bodyPr>
          <a:lstStyle/>
          <a:p>
            <a:r>
              <a:rPr lang="en-US" dirty="0"/>
              <a:t>When starting a new discussion or replying If they click into a discussion, they have a link to reply and a 'Permalink'.</a:t>
            </a:r>
          </a:p>
          <a:p>
            <a:r>
              <a:rPr lang="en-US" dirty="0"/>
              <a:t>When replying, a basic text editor is available. Clicking the link Advanced displays the full editor and options such as uploading attachments</a:t>
            </a:r>
            <a:r>
              <a:rPr lang="en-US" dirty="0" smtClean="0"/>
              <a:t>.</a:t>
            </a:r>
          </a:p>
          <a:p>
            <a:endParaRPr lang="en-US" dirty="0"/>
          </a:p>
          <a:p>
            <a:endParaRPr lang="en-US" dirty="0" smtClean="0"/>
          </a:p>
          <a:p>
            <a:endParaRPr lang="en-US" dirty="0"/>
          </a:p>
          <a:p>
            <a:r>
              <a:rPr lang="en-US" dirty="0"/>
              <a:t>Posts can be edited for a limited </a:t>
            </a:r>
            <a:r>
              <a:rPr lang="en-US" dirty="0" err="1"/>
              <a:t>time,usually</a:t>
            </a:r>
            <a:r>
              <a:rPr lang="en-US" dirty="0"/>
              <a:t> 30 minutes, dependent on the administrator's settings.</a:t>
            </a:r>
            <a:endParaRPr lang="en-IN" dirty="0"/>
          </a:p>
        </p:txBody>
      </p:sp>
      <p:pic>
        <p:nvPicPr>
          <p:cNvPr id="4" name="Picture 3"/>
          <p:cNvPicPr>
            <a:picLocks noChangeAspect="1"/>
          </p:cNvPicPr>
          <p:nvPr/>
        </p:nvPicPr>
        <p:blipFill>
          <a:blip r:embed="rId2"/>
          <a:stretch>
            <a:fillRect/>
          </a:stretch>
        </p:blipFill>
        <p:spPr>
          <a:xfrm>
            <a:off x="6296721" y="3816505"/>
            <a:ext cx="2867025" cy="1143000"/>
          </a:xfrm>
          <a:prstGeom prst="rect">
            <a:avLst/>
          </a:prstGeom>
        </p:spPr>
      </p:pic>
    </p:spTree>
    <p:extLst>
      <p:ext uri="{BB962C8B-B14F-4D97-AF65-F5344CB8AC3E}">
        <p14:creationId xmlns="" xmlns:p14="http://schemas.microsoft.com/office/powerpoint/2010/main" val="3659918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37423"/>
          </a:xfrm>
        </p:spPr>
        <p:txBody>
          <a:bodyPr>
            <a:normAutofit fontScale="90000"/>
          </a:bodyPr>
          <a:lstStyle/>
          <a:p>
            <a:r>
              <a:rPr lang="en-US" dirty="0"/>
              <a:t>Teacher view</a:t>
            </a:r>
            <a:br>
              <a:rPr lang="en-US" dirty="0"/>
            </a:br>
            <a:endParaRPr lang="en-IN" dirty="0"/>
          </a:p>
        </p:txBody>
      </p:sp>
      <p:sp>
        <p:nvSpPr>
          <p:cNvPr id="3" name="Content Placeholder 2"/>
          <p:cNvSpPr>
            <a:spLocks noGrp="1"/>
          </p:cNvSpPr>
          <p:nvPr>
            <p:ph idx="1"/>
          </p:nvPr>
        </p:nvSpPr>
        <p:spPr>
          <a:xfrm>
            <a:off x="838200" y="624468"/>
            <a:ext cx="10515600" cy="5552495"/>
          </a:xfrm>
        </p:spPr>
        <p:txBody>
          <a:bodyPr/>
          <a:lstStyle/>
          <a:p>
            <a:r>
              <a:rPr lang="en-US" dirty="0" smtClean="0"/>
              <a:t>Teachers </a:t>
            </a:r>
            <a:r>
              <a:rPr lang="en-US" dirty="0"/>
              <a:t>additionally have three dots to the right of the Subscribe option, allowing them to pin, star or lock discussions</a:t>
            </a:r>
            <a:r>
              <a:rPr lang="en-US" dirty="0" smtClean="0"/>
              <a:t>.</a:t>
            </a:r>
          </a:p>
          <a:p>
            <a:endParaRPr lang="en-US" dirty="0"/>
          </a:p>
          <a:p>
            <a:endParaRPr lang="en-US" dirty="0" smtClean="0"/>
          </a:p>
          <a:p>
            <a:endParaRPr lang="en-US" dirty="0"/>
          </a:p>
          <a:p>
            <a:endParaRPr lang="en-US" dirty="0" smtClean="0"/>
          </a:p>
          <a:p>
            <a:endParaRPr lang="en-US" dirty="0"/>
          </a:p>
          <a:p>
            <a:r>
              <a:rPr lang="en-US" dirty="0"/>
              <a:t>When replying to a forum post, teachers also optionally can send a Private reply which is only seen by that particular student. Students cannot reply to this private reply.</a:t>
            </a:r>
          </a:p>
          <a:p>
            <a:endParaRPr lang="en-IN" dirty="0"/>
          </a:p>
        </p:txBody>
      </p:sp>
      <p:pic>
        <p:nvPicPr>
          <p:cNvPr id="4" name="Picture 3"/>
          <p:cNvPicPr>
            <a:picLocks noChangeAspect="1"/>
          </p:cNvPicPr>
          <p:nvPr/>
        </p:nvPicPr>
        <p:blipFill>
          <a:blip r:embed="rId2"/>
          <a:stretch>
            <a:fillRect/>
          </a:stretch>
        </p:blipFill>
        <p:spPr>
          <a:xfrm>
            <a:off x="4769702" y="1363469"/>
            <a:ext cx="2228850" cy="2190750"/>
          </a:xfrm>
          <a:prstGeom prst="rect">
            <a:avLst/>
          </a:prstGeom>
        </p:spPr>
      </p:pic>
      <p:pic>
        <p:nvPicPr>
          <p:cNvPr id="5" name="Picture 4"/>
          <p:cNvPicPr>
            <a:picLocks noChangeAspect="1"/>
          </p:cNvPicPr>
          <p:nvPr/>
        </p:nvPicPr>
        <p:blipFill>
          <a:blip r:embed="rId3"/>
          <a:stretch>
            <a:fillRect/>
          </a:stretch>
        </p:blipFill>
        <p:spPr>
          <a:xfrm>
            <a:off x="6998552" y="4872501"/>
            <a:ext cx="2867025" cy="1038225"/>
          </a:xfrm>
          <a:prstGeom prst="rect">
            <a:avLst/>
          </a:prstGeom>
        </p:spPr>
      </p:pic>
    </p:spTree>
    <p:extLst>
      <p:ext uri="{BB962C8B-B14F-4D97-AF65-F5344CB8AC3E}">
        <p14:creationId xmlns="" xmlns:p14="http://schemas.microsoft.com/office/powerpoint/2010/main" val="19362300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7695"/>
          </a:xfrm>
        </p:spPr>
        <p:txBody>
          <a:bodyPr>
            <a:normAutofit fontScale="90000"/>
          </a:bodyPr>
          <a:lstStyle/>
          <a:p>
            <a:r>
              <a:rPr lang="en-US" dirty="0"/>
              <a:t>What is the Quiz activity?</a:t>
            </a:r>
            <a:br>
              <a:rPr lang="en-US" dirty="0"/>
            </a:br>
            <a:endParaRPr lang="en-IN" dirty="0"/>
          </a:p>
        </p:txBody>
      </p:sp>
      <p:sp>
        <p:nvSpPr>
          <p:cNvPr id="3" name="Content Placeholder 2"/>
          <p:cNvSpPr>
            <a:spLocks noGrp="1"/>
          </p:cNvSpPr>
          <p:nvPr>
            <p:ph idx="1"/>
          </p:nvPr>
        </p:nvSpPr>
        <p:spPr>
          <a:xfrm>
            <a:off x="838200" y="1092820"/>
            <a:ext cx="10515600" cy="5084143"/>
          </a:xfrm>
        </p:spPr>
        <p:txBody>
          <a:bodyPr/>
          <a:lstStyle/>
          <a:p>
            <a:r>
              <a:rPr lang="en-US" dirty="0" smtClean="0"/>
              <a:t>The </a:t>
            </a:r>
            <a:r>
              <a:rPr lang="en-US" dirty="0"/>
              <a:t>Quiz is a very powerful activity that can meet many teaching needs, from simple, multiple-choice knowledge tests to complex, self-assessment tasks with detailed feedback.</a:t>
            </a:r>
          </a:p>
          <a:p>
            <a:r>
              <a:rPr lang="en-US" dirty="0"/>
              <a:t>Questions are created and stored separately in a Question bank and can be reused in different quizzes.</a:t>
            </a:r>
          </a:p>
          <a:p>
            <a:r>
              <a:rPr lang="en-US" dirty="0"/>
              <a:t>When creating a Quiz you can either make the questions first and add them to the Quiz, or add a Quiz activity (as below) and create the questions as you go along.</a:t>
            </a:r>
          </a:p>
          <a:p>
            <a:endParaRPr lang="en-IN" dirty="0"/>
          </a:p>
        </p:txBody>
      </p:sp>
    </p:spTree>
    <p:extLst>
      <p:ext uri="{BB962C8B-B14F-4D97-AF65-F5344CB8AC3E}">
        <p14:creationId xmlns="" xmlns:p14="http://schemas.microsoft.com/office/powerpoint/2010/main" val="333649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i="1" dirty="0"/>
              <a:t>what do you want from an online learning system?</a:t>
            </a:r>
            <a:endParaRPr lang="en-IN" dirty="0"/>
          </a:p>
        </p:txBody>
      </p:sp>
      <p:sp>
        <p:nvSpPr>
          <p:cNvPr id="3" name="Content Placeholder 2"/>
          <p:cNvSpPr>
            <a:spLocks noGrp="1"/>
          </p:cNvSpPr>
          <p:nvPr>
            <p:ph idx="1"/>
          </p:nvPr>
        </p:nvSpPr>
        <p:spPr/>
        <p:txBody>
          <a:bodyPr>
            <a:normAutofit fontScale="92500" lnSpcReduction="10000"/>
          </a:bodyPr>
          <a:lstStyle/>
          <a:p>
            <a:pPr hangingPunct="0">
              <a:lnSpc>
                <a:spcPct val="93000"/>
              </a:lnSpc>
              <a:spcBef>
                <a:spcPct val="50000"/>
              </a:spcBef>
              <a:buClr>
                <a:srgbClr val="000000"/>
              </a:buClr>
              <a:buSzPct val="104000"/>
              <a:buFont typeface="Times New Roman" panose="02020603050405020304" pitchFamily="18" charset="0"/>
              <a:buBlip>
                <a:blip r:embed="rId2"/>
              </a:buBlip>
            </a:pPr>
            <a:r>
              <a:rPr lang="en-GB" altLang="en-US" dirty="0"/>
              <a:t>Easy creation of courses from existing resources? </a:t>
            </a:r>
          </a:p>
          <a:p>
            <a:pPr hangingPunct="0">
              <a:lnSpc>
                <a:spcPct val="93000"/>
              </a:lnSpc>
              <a:spcBef>
                <a:spcPct val="50000"/>
              </a:spcBef>
              <a:buClr>
                <a:srgbClr val="000000"/>
              </a:buClr>
              <a:buSzPct val="104000"/>
              <a:buFont typeface="Times New Roman" panose="02020603050405020304" pitchFamily="18" charset="0"/>
              <a:buBlip>
                <a:blip r:embed="rId2"/>
              </a:buBlip>
            </a:pPr>
            <a:r>
              <a:rPr lang="en-GB" altLang="en-US" dirty="0"/>
              <a:t>  Course content which can be re-used with different learners,</a:t>
            </a:r>
            <a:br>
              <a:rPr lang="en-GB" altLang="en-US" dirty="0"/>
            </a:br>
            <a:r>
              <a:rPr lang="en-GB" altLang="en-US" dirty="0"/>
              <a:t>     including content from other vendors (Blackboard, </a:t>
            </a:r>
            <a:r>
              <a:rPr lang="en-GB" altLang="en-US" dirty="0" err="1"/>
              <a:t>WebCT</a:t>
            </a:r>
            <a:r>
              <a:rPr lang="en-GB" altLang="en-US" dirty="0"/>
              <a:t> etc.)?</a:t>
            </a:r>
          </a:p>
          <a:p>
            <a:pPr hangingPunct="0">
              <a:lnSpc>
                <a:spcPct val="93000"/>
              </a:lnSpc>
              <a:spcBef>
                <a:spcPct val="50000"/>
              </a:spcBef>
              <a:buClr>
                <a:srgbClr val="000000"/>
              </a:buClr>
              <a:buSzPct val="104000"/>
              <a:buFont typeface="Times New Roman" panose="02020603050405020304" pitchFamily="18" charset="0"/>
              <a:buBlip>
                <a:blip r:embed="rId2"/>
              </a:buBlip>
            </a:pPr>
            <a:r>
              <a:rPr lang="en-GB" altLang="en-US" dirty="0"/>
              <a:t>  Learner involvement?</a:t>
            </a:r>
          </a:p>
          <a:p>
            <a:pPr hangingPunct="0">
              <a:lnSpc>
                <a:spcPct val="93000"/>
              </a:lnSpc>
              <a:spcBef>
                <a:spcPct val="50000"/>
              </a:spcBef>
              <a:buClr>
                <a:srgbClr val="000000"/>
              </a:buClr>
              <a:buSzPct val="104000"/>
              <a:buFont typeface="Times New Roman" panose="02020603050405020304" pitchFamily="18" charset="0"/>
              <a:buBlip>
                <a:blip r:embed="rId2"/>
              </a:buBlip>
            </a:pPr>
            <a:r>
              <a:rPr lang="en-GB" altLang="en-US" dirty="0"/>
              <a:t>  </a:t>
            </a:r>
            <a:r>
              <a:rPr lang="en-GB" altLang="en-US" dirty="0" smtClean="0"/>
              <a:t>Enrolment </a:t>
            </a:r>
            <a:r>
              <a:rPr lang="en-GB" altLang="en-US" dirty="0"/>
              <a:t>and learner </a:t>
            </a:r>
            <a:r>
              <a:rPr lang="en-US" altLang="en-US" dirty="0"/>
              <a:t>authentication</a:t>
            </a:r>
            <a:r>
              <a:rPr lang="en-GB" altLang="en-US" dirty="0"/>
              <a:t> which is simple yet secure?</a:t>
            </a:r>
          </a:p>
          <a:p>
            <a:pPr hangingPunct="0">
              <a:lnSpc>
                <a:spcPct val="93000"/>
              </a:lnSpc>
              <a:spcBef>
                <a:spcPct val="50000"/>
              </a:spcBef>
              <a:buClr>
                <a:srgbClr val="000000"/>
              </a:buClr>
              <a:buSzPct val="104000"/>
              <a:buFont typeface="Times New Roman" panose="02020603050405020304" pitchFamily="18" charset="0"/>
              <a:buBlip>
                <a:blip r:embed="rId2"/>
              </a:buBlip>
            </a:pPr>
            <a:r>
              <a:rPr lang="en-GB" altLang="en-US" dirty="0"/>
              <a:t>  Intuitive online learner and teacher management features?</a:t>
            </a:r>
          </a:p>
          <a:p>
            <a:pPr hangingPunct="0">
              <a:lnSpc>
                <a:spcPct val="93000"/>
              </a:lnSpc>
              <a:spcBef>
                <a:spcPct val="50000"/>
              </a:spcBef>
              <a:buClr>
                <a:srgbClr val="000000"/>
              </a:buClr>
              <a:buSzPct val="104000"/>
              <a:buFont typeface="Times New Roman" panose="02020603050405020304" pitchFamily="18" charset="0"/>
              <a:buBlip>
                <a:blip r:embed="rId2"/>
              </a:buBlip>
            </a:pPr>
            <a:r>
              <a:rPr lang="en-GB" altLang="en-US" dirty="0"/>
              <a:t>  An active support community to help solve problems and</a:t>
            </a:r>
            <a:br>
              <a:rPr lang="en-GB" altLang="en-US" dirty="0"/>
            </a:br>
            <a:r>
              <a:rPr lang="en-GB" altLang="en-US" dirty="0"/>
              <a:t>     generate new ideas?</a:t>
            </a:r>
          </a:p>
          <a:p>
            <a:pPr hangingPunct="0">
              <a:lnSpc>
                <a:spcPct val="93000"/>
              </a:lnSpc>
              <a:spcBef>
                <a:spcPct val="50000"/>
              </a:spcBef>
              <a:buClr>
                <a:srgbClr val="000000"/>
              </a:buClr>
              <a:buSzPct val="104000"/>
              <a:buFont typeface="Times New Roman" panose="02020603050405020304" pitchFamily="18" charset="0"/>
              <a:buBlip>
                <a:blip r:embed="rId2"/>
              </a:buBlip>
            </a:pPr>
            <a:r>
              <a:rPr lang="en-GB" altLang="en-US" dirty="0"/>
              <a:t>  Affordability?</a:t>
            </a:r>
          </a:p>
          <a:p>
            <a:endParaRPr lang="en-IN" dirty="0"/>
          </a:p>
        </p:txBody>
      </p:sp>
    </p:spTree>
    <p:extLst>
      <p:ext uri="{BB962C8B-B14F-4D97-AF65-F5344CB8AC3E}">
        <p14:creationId xmlns="" xmlns:p14="http://schemas.microsoft.com/office/powerpoint/2010/main" val="21264597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315843"/>
          </a:xfrm>
        </p:spPr>
        <p:txBody>
          <a:bodyPr/>
          <a:lstStyle/>
          <a:p>
            <a:r>
              <a:rPr lang="en-US" dirty="0"/>
              <a:t>How is it set up?</a:t>
            </a:r>
            <a:br>
              <a:rPr lang="en-US" dirty="0"/>
            </a:br>
            <a:endParaRPr lang="en-IN" dirty="0"/>
          </a:p>
        </p:txBody>
      </p:sp>
      <p:sp>
        <p:nvSpPr>
          <p:cNvPr id="3" name="Content Placeholder 2"/>
          <p:cNvSpPr>
            <a:spLocks noGrp="1"/>
          </p:cNvSpPr>
          <p:nvPr>
            <p:ph idx="1"/>
          </p:nvPr>
        </p:nvSpPr>
        <p:spPr>
          <a:xfrm>
            <a:off x="838200" y="535259"/>
            <a:ext cx="10515600" cy="5641704"/>
          </a:xfrm>
        </p:spPr>
        <p:txBody>
          <a:bodyPr>
            <a:normAutofit/>
          </a:bodyPr>
          <a:lstStyle/>
          <a:p>
            <a:r>
              <a:rPr lang="en-US" sz="2000" dirty="0" smtClean="0"/>
              <a:t>In </a:t>
            </a:r>
            <a:r>
              <a:rPr lang="en-US" sz="2000" dirty="0"/>
              <a:t>a course, with the editing turned on, choose Quiz</a:t>
            </a:r>
            <a:r>
              <a:rPr lang="en-US" sz="2000" i="1" dirty="0"/>
              <a:t> from the activity chooser.</a:t>
            </a:r>
            <a:endParaRPr lang="en-US" sz="2000" dirty="0"/>
          </a:p>
          <a:p>
            <a:r>
              <a:rPr lang="en-US" sz="2000" dirty="0"/>
              <a:t>Give it a name and, if required, a description.</a:t>
            </a:r>
          </a:p>
          <a:p>
            <a:r>
              <a:rPr lang="en-US" sz="2000" dirty="0"/>
              <a:t>Expand the other sections to select the settings you want. With the default settings, students can repeat the quiz, moving freely between questions, each on a different page. There is no time limit and scores and feedback display once they have completed the quiz.</a:t>
            </a:r>
          </a:p>
          <a:p>
            <a:r>
              <a:rPr lang="en-US" sz="2000" dirty="0"/>
              <a:t>To change any of these defaults, and for more information on configuring your quiz, see Quiz </a:t>
            </a:r>
            <a:r>
              <a:rPr lang="en-US" sz="2000" dirty="0" smtClean="0"/>
              <a:t>settings.</a:t>
            </a:r>
            <a:endParaRPr lang="en-US" sz="2000" dirty="0"/>
          </a:p>
          <a:p>
            <a:r>
              <a:rPr lang="en-US" sz="2000" dirty="0"/>
              <a:t>Click Save and display.</a:t>
            </a:r>
          </a:p>
          <a:p>
            <a:r>
              <a:rPr lang="en-US" sz="2000" dirty="0"/>
              <a:t>Click Edit quiz</a:t>
            </a:r>
          </a:p>
          <a:p>
            <a:r>
              <a:rPr lang="en-US" sz="2000" dirty="0"/>
              <a:t>Click Add and then click '+ a new question' (If you already made questions in the question bank, then click '+ from question bank' or if you wish to add a question randomly picked from a category of questions, click '+ a random question'.)</a:t>
            </a:r>
          </a:p>
          <a:p>
            <a:endParaRPr lang="en-IN" dirty="0"/>
          </a:p>
        </p:txBody>
      </p:sp>
      <p:pic>
        <p:nvPicPr>
          <p:cNvPr id="4" name="Picture 3"/>
          <p:cNvPicPr>
            <a:picLocks noChangeAspect="1"/>
          </p:cNvPicPr>
          <p:nvPr/>
        </p:nvPicPr>
        <p:blipFill>
          <a:blip r:embed="rId2"/>
          <a:stretch>
            <a:fillRect/>
          </a:stretch>
        </p:blipFill>
        <p:spPr>
          <a:xfrm>
            <a:off x="6905857" y="4352112"/>
            <a:ext cx="5286143" cy="2646904"/>
          </a:xfrm>
          <a:prstGeom prst="rect">
            <a:avLst/>
          </a:prstGeom>
        </p:spPr>
      </p:pic>
    </p:spTree>
    <p:extLst>
      <p:ext uri="{BB962C8B-B14F-4D97-AF65-F5344CB8AC3E}">
        <p14:creationId xmlns="" xmlns:p14="http://schemas.microsoft.com/office/powerpoint/2010/main" val="2000852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a:t>
            </a:r>
            <a:endParaRPr lang="en-IN" dirty="0"/>
          </a:p>
        </p:txBody>
      </p:sp>
      <p:sp>
        <p:nvSpPr>
          <p:cNvPr id="3" name="Content Placeholder 2"/>
          <p:cNvSpPr>
            <a:spLocks noGrp="1"/>
          </p:cNvSpPr>
          <p:nvPr>
            <p:ph idx="1"/>
          </p:nvPr>
        </p:nvSpPr>
        <p:spPr/>
        <p:txBody>
          <a:bodyPr/>
          <a:lstStyle/>
          <a:p>
            <a:r>
              <a:rPr lang="en-US" dirty="0"/>
              <a:t>Choose the type of question you want to add and then click 'Add' at the bottom:</a:t>
            </a:r>
          </a:p>
          <a:p>
            <a:r>
              <a:rPr lang="en-US" dirty="0"/>
              <a:t>Add your question. For help, see the documentation Question types.</a:t>
            </a:r>
          </a:p>
          <a:p>
            <a:r>
              <a:rPr lang="en-US" dirty="0" smtClean="0"/>
              <a:t>Click </a:t>
            </a:r>
            <a:r>
              <a:rPr lang="en-US" dirty="0"/>
              <a:t>Save changes and repeat the steps for as many questions as you need.</a:t>
            </a:r>
          </a:p>
          <a:p>
            <a:r>
              <a:rPr lang="en-US" dirty="0"/>
              <a:t>Click 'Save changes' when you have made your question.</a:t>
            </a:r>
          </a:p>
          <a:p>
            <a:r>
              <a:rPr lang="en-US" dirty="0"/>
              <a:t>If you want, change the maximum grade for your quiz to reflect the number of questions.</a:t>
            </a:r>
          </a:p>
          <a:p>
            <a:endParaRPr lang="en-IN" dirty="0"/>
          </a:p>
        </p:txBody>
      </p:sp>
      <p:pic>
        <p:nvPicPr>
          <p:cNvPr id="4" name="Picture 3"/>
          <p:cNvPicPr>
            <a:picLocks noChangeAspect="1"/>
          </p:cNvPicPr>
          <p:nvPr/>
        </p:nvPicPr>
        <p:blipFill>
          <a:blip r:embed="rId2"/>
          <a:stretch>
            <a:fillRect/>
          </a:stretch>
        </p:blipFill>
        <p:spPr>
          <a:xfrm>
            <a:off x="6923281" y="5055755"/>
            <a:ext cx="4430519" cy="1802245"/>
          </a:xfrm>
          <a:prstGeom prst="rect">
            <a:avLst/>
          </a:prstGeom>
        </p:spPr>
      </p:pic>
    </p:spTree>
    <p:extLst>
      <p:ext uri="{BB962C8B-B14F-4D97-AF65-F5344CB8AC3E}">
        <p14:creationId xmlns="" xmlns:p14="http://schemas.microsoft.com/office/powerpoint/2010/main" val="16672302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997"/>
          </a:xfrm>
        </p:spPr>
        <p:txBody>
          <a:bodyPr>
            <a:normAutofit fontScale="90000"/>
          </a:bodyPr>
          <a:lstStyle/>
          <a:p>
            <a:r>
              <a:rPr lang="en-US" dirty="0"/>
              <a:t>How does it work?</a:t>
            </a:r>
            <a:br>
              <a:rPr lang="en-US" dirty="0"/>
            </a:br>
            <a:endParaRPr lang="en-IN" dirty="0"/>
          </a:p>
        </p:txBody>
      </p:sp>
      <p:sp>
        <p:nvSpPr>
          <p:cNvPr id="3" name="Content Placeholder 2"/>
          <p:cNvSpPr>
            <a:spLocks noGrp="1"/>
          </p:cNvSpPr>
          <p:nvPr>
            <p:ph idx="1"/>
          </p:nvPr>
        </p:nvSpPr>
        <p:spPr>
          <a:xfrm>
            <a:off x="838200" y="791737"/>
            <a:ext cx="10515600" cy="5385226"/>
          </a:xfrm>
        </p:spPr>
        <p:txBody>
          <a:bodyPr/>
          <a:lstStyle/>
          <a:p>
            <a:r>
              <a:rPr lang="en-US" dirty="0" smtClean="0"/>
              <a:t>Student </a:t>
            </a:r>
            <a:r>
              <a:rPr lang="en-US" dirty="0"/>
              <a:t>view</a:t>
            </a:r>
          </a:p>
          <a:p>
            <a:r>
              <a:rPr lang="en-US" dirty="0"/>
              <a:t>Quizzes are visible on the page once you add them so if you don't want them to see it as you are creating questions, hide it until you are ready.</a:t>
            </a:r>
          </a:p>
          <a:p>
            <a:r>
              <a:rPr lang="en-US" dirty="0"/>
              <a:t>Depending on the settings, students may see questions all on one page or on separate pages. There will be a block linking to each question.</a:t>
            </a:r>
          </a:p>
          <a:p>
            <a:endParaRPr lang="en-IN" dirty="0"/>
          </a:p>
        </p:txBody>
      </p:sp>
      <p:pic>
        <p:nvPicPr>
          <p:cNvPr id="4" name="Picture 3"/>
          <p:cNvPicPr>
            <a:picLocks noChangeAspect="1"/>
          </p:cNvPicPr>
          <p:nvPr/>
        </p:nvPicPr>
        <p:blipFill>
          <a:blip r:embed="rId2"/>
          <a:stretch>
            <a:fillRect/>
          </a:stretch>
        </p:blipFill>
        <p:spPr>
          <a:xfrm>
            <a:off x="1009857" y="3954780"/>
            <a:ext cx="10465863" cy="2411730"/>
          </a:xfrm>
          <a:prstGeom prst="rect">
            <a:avLst/>
          </a:prstGeom>
        </p:spPr>
      </p:pic>
    </p:spTree>
    <p:extLst>
      <p:ext uri="{BB962C8B-B14F-4D97-AF65-F5344CB8AC3E}">
        <p14:creationId xmlns="" xmlns:p14="http://schemas.microsoft.com/office/powerpoint/2010/main" val="2898667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4241"/>
          </a:xfrm>
        </p:spPr>
        <p:txBody>
          <a:bodyPr>
            <a:normAutofit fontScale="90000"/>
          </a:bodyPr>
          <a:lstStyle/>
          <a:p>
            <a:r>
              <a:rPr lang="en-US" dirty="0" smtClean="0"/>
              <a:t>                                                                               </a:t>
            </a:r>
            <a:r>
              <a:rPr lang="en-US" dirty="0" err="1" smtClean="0"/>
              <a:t>cont</a:t>
            </a:r>
            <a:r>
              <a:rPr lang="en-US" dirty="0" smtClean="0"/>
              <a:t>…</a:t>
            </a:r>
            <a:endParaRPr lang="en-IN" dirty="0"/>
          </a:p>
        </p:txBody>
      </p:sp>
      <p:sp>
        <p:nvSpPr>
          <p:cNvPr id="3" name="Content Placeholder 2"/>
          <p:cNvSpPr>
            <a:spLocks noGrp="1"/>
          </p:cNvSpPr>
          <p:nvPr>
            <p:ph idx="1"/>
          </p:nvPr>
        </p:nvSpPr>
        <p:spPr>
          <a:xfrm>
            <a:off x="838200" y="1382751"/>
            <a:ext cx="10515600" cy="4794211"/>
          </a:xfrm>
        </p:spPr>
        <p:txBody>
          <a:bodyPr/>
          <a:lstStyle/>
          <a:p>
            <a:r>
              <a:rPr lang="en-US" dirty="0"/>
              <a:t>Students can flag questions to alert the teacher to possible queries.</a:t>
            </a:r>
          </a:p>
          <a:p>
            <a:r>
              <a:rPr lang="en-US" dirty="0"/>
              <a:t>In order to finish the quiz and potentially see their scores (depending on the settings) students must click 'Submit all and finish' when they reach the Summary of attempt page:</a:t>
            </a:r>
          </a:p>
          <a:p>
            <a:endParaRPr lang="en-IN" dirty="0"/>
          </a:p>
        </p:txBody>
      </p:sp>
      <p:pic>
        <p:nvPicPr>
          <p:cNvPr id="4" name="Picture 3"/>
          <p:cNvPicPr>
            <a:picLocks noChangeAspect="1"/>
          </p:cNvPicPr>
          <p:nvPr/>
        </p:nvPicPr>
        <p:blipFill>
          <a:blip r:embed="rId2"/>
          <a:stretch>
            <a:fillRect/>
          </a:stretch>
        </p:blipFill>
        <p:spPr>
          <a:xfrm>
            <a:off x="2854713" y="3256157"/>
            <a:ext cx="8141900" cy="3523784"/>
          </a:xfrm>
          <a:prstGeom prst="rect">
            <a:avLst/>
          </a:prstGeom>
        </p:spPr>
      </p:pic>
    </p:spTree>
    <p:extLst>
      <p:ext uri="{BB962C8B-B14F-4D97-AF65-F5344CB8AC3E}">
        <p14:creationId xmlns="" xmlns:p14="http://schemas.microsoft.com/office/powerpoint/2010/main" val="1231249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Teacher view</a:t>
            </a:r>
            <a:br>
              <a:rPr lang="en-US" dirty="0"/>
            </a:br>
            <a:endParaRPr lang="en-IN" dirty="0"/>
          </a:p>
        </p:txBody>
      </p:sp>
      <p:sp>
        <p:nvSpPr>
          <p:cNvPr id="3" name="Content Placeholder 2"/>
          <p:cNvSpPr>
            <a:spLocks noGrp="1"/>
          </p:cNvSpPr>
          <p:nvPr>
            <p:ph idx="1"/>
          </p:nvPr>
        </p:nvSpPr>
        <p:spPr/>
        <p:txBody>
          <a:bodyPr>
            <a:normAutofit lnSpcReduction="10000"/>
          </a:bodyPr>
          <a:lstStyle/>
          <a:p>
            <a:r>
              <a:rPr lang="en-US" dirty="0" smtClean="0"/>
              <a:t>Teachers </a:t>
            </a:r>
            <a:r>
              <a:rPr lang="en-US" dirty="0"/>
              <a:t>should preview the quiz to ensure it displays as desired for students</a:t>
            </a:r>
            <a:r>
              <a:rPr lang="en-US" dirty="0" smtClean="0"/>
              <a:t>:</a:t>
            </a:r>
          </a:p>
          <a:p>
            <a:endParaRPr lang="en-US" dirty="0"/>
          </a:p>
          <a:p>
            <a:endParaRPr lang="en-US" dirty="0" smtClean="0"/>
          </a:p>
          <a:p>
            <a:endParaRPr lang="en-US" dirty="0"/>
          </a:p>
          <a:p>
            <a:endParaRPr lang="en-US" dirty="0" smtClean="0"/>
          </a:p>
          <a:p>
            <a:endParaRPr lang="en-US" dirty="0"/>
          </a:p>
          <a:p>
            <a:r>
              <a:rPr lang="en-US" dirty="0"/>
              <a:t>Grades can be viewed either by clicking the quiz and the link 'Attempts' when students have attempted the quiz, or from the Actions menu top right &gt; Results (as in the above screenshot</a:t>
            </a:r>
            <a:r>
              <a:rPr lang="en-US" dirty="0" smtClean="0"/>
              <a:t>).</a:t>
            </a:r>
          </a:p>
          <a:p>
            <a:endParaRPr lang="en-US" dirty="0"/>
          </a:p>
          <a:p>
            <a:endParaRPr lang="en-US" dirty="0" smtClean="0"/>
          </a:p>
          <a:p>
            <a:endParaRPr lang="en-US" dirty="0"/>
          </a:p>
          <a:p>
            <a:endParaRPr lang="en-US" dirty="0" smtClean="0"/>
          </a:p>
          <a:p>
            <a:endParaRPr lang="en-US" dirty="0"/>
          </a:p>
          <a:p>
            <a:endParaRPr lang="en-IN" dirty="0"/>
          </a:p>
        </p:txBody>
      </p:sp>
      <p:pic>
        <p:nvPicPr>
          <p:cNvPr id="5" name="Picture 4"/>
          <p:cNvPicPr>
            <a:picLocks noChangeAspect="1"/>
          </p:cNvPicPr>
          <p:nvPr/>
        </p:nvPicPr>
        <p:blipFill>
          <a:blip r:embed="rId2"/>
          <a:stretch>
            <a:fillRect/>
          </a:stretch>
        </p:blipFill>
        <p:spPr>
          <a:xfrm>
            <a:off x="2702660" y="2308302"/>
            <a:ext cx="7210425" cy="2701383"/>
          </a:xfrm>
          <a:prstGeom prst="rect">
            <a:avLst/>
          </a:prstGeom>
        </p:spPr>
      </p:pic>
    </p:spTree>
    <p:extLst>
      <p:ext uri="{BB962C8B-B14F-4D97-AF65-F5344CB8AC3E}">
        <p14:creationId xmlns="" xmlns:p14="http://schemas.microsoft.com/office/powerpoint/2010/main" val="4254375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838200" y="1390650"/>
            <a:ext cx="10515600" cy="5143500"/>
          </a:xfrm>
        </p:spPr>
        <p:txBody>
          <a:bodyPr>
            <a:normAutofit/>
          </a:bodyPr>
          <a:lstStyle/>
          <a:p>
            <a:pPr>
              <a:buNone/>
            </a:pPr>
            <a:r>
              <a:rPr lang="en-US" dirty="0" smtClean="0"/>
              <a:t>1) What is </a:t>
            </a:r>
            <a:r>
              <a:rPr lang="en-US" dirty="0" err="1" smtClean="0"/>
              <a:t>moodle</a:t>
            </a:r>
            <a:r>
              <a:rPr lang="en-US" dirty="0" smtClean="0"/>
              <a:t> ?</a:t>
            </a:r>
            <a:endParaRPr lang="en-US" dirty="0" smtClean="0"/>
          </a:p>
          <a:p>
            <a:pPr>
              <a:buNone/>
            </a:pPr>
            <a:r>
              <a:rPr lang="en-US" dirty="0" smtClean="0"/>
              <a:t>2) </a:t>
            </a:r>
            <a:r>
              <a:rPr lang="en-GB" i="1" dirty="0" smtClean="0"/>
              <a:t>W</a:t>
            </a:r>
            <a:r>
              <a:rPr lang="en-GB" altLang="en-US" i="1" dirty="0" smtClean="0"/>
              <a:t>hat </a:t>
            </a:r>
            <a:r>
              <a:rPr lang="en-GB" altLang="en-US" i="1" dirty="0" smtClean="0"/>
              <a:t>do you want from an online learning system?</a:t>
            </a:r>
          </a:p>
          <a:p>
            <a:pPr>
              <a:buNone/>
            </a:pPr>
            <a:r>
              <a:rPr lang="en-GB" i="1" dirty="0" smtClean="0"/>
              <a:t>3</a:t>
            </a:r>
            <a:r>
              <a:rPr lang="en-GB" i="1" dirty="0" smtClean="0"/>
              <a:t>) How to add new course using </a:t>
            </a:r>
            <a:r>
              <a:rPr lang="en-GB" i="1" dirty="0" err="1" smtClean="0"/>
              <a:t>moodle</a:t>
            </a:r>
            <a:r>
              <a:rPr lang="en-GB" i="1" dirty="0" smtClean="0"/>
              <a:t> ?</a:t>
            </a:r>
          </a:p>
          <a:p>
            <a:pPr>
              <a:buNone/>
            </a:pPr>
            <a:r>
              <a:rPr lang="en-GB" i="1" dirty="0" smtClean="0"/>
              <a:t>4) What are the different course management features ?</a:t>
            </a:r>
          </a:p>
          <a:p>
            <a:pPr>
              <a:buNone/>
            </a:pPr>
            <a:r>
              <a:rPr lang="en-GB" i="1" dirty="0" smtClean="0"/>
              <a:t>5) How to add quiz for students ?</a:t>
            </a:r>
          </a:p>
          <a:p>
            <a:pPr>
              <a:buNone/>
            </a:pPr>
            <a:r>
              <a:rPr lang="en-GB" i="1" dirty="0" smtClean="0"/>
              <a:t>6) What are different learner management features ?</a:t>
            </a:r>
          </a:p>
          <a:p>
            <a:pPr>
              <a:buNone/>
            </a:pPr>
            <a:r>
              <a:rPr lang="en-GB" i="1" dirty="0" smtClean="0"/>
              <a:t>7) Explain various features of homepage ?</a:t>
            </a:r>
          </a:p>
          <a:p>
            <a:pPr>
              <a:buNone/>
            </a:pPr>
            <a:r>
              <a:rPr lang="en-GB" i="1" dirty="0" smtClean="0"/>
              <a:t>8) Explain how to Add, Delete, Modify courses ?</a:t>
            </a:r>
          </a:p>
          <a:p>
            <a:pPr>
              <a:buNone/>
            </a:pPr>
            <a:r>
              <a:rPr lang="en-GB" i="1" dirty="0" smtClean="0"/>
              <a:t>9)What is a Forum Activity ?</a:t>
            </a:r>
          </a:p>
          <a:p>
            <a:pPr>
              <a:buNone/>
            </a:pPr>
            <a:r>
              <a:rPr lang="en-GB" i="1" dirty="0" smtClean="0"/>
              <a:t>10) What are the activities of managers site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 </a:t>
            </a:r>
            <a:r>
              <a:rPr lang="en-US" sz="8000" dirty="0" smtClean="0">
                <a:latin typeface="Algerian" panose="04020705040A02060702" pitchFamily="82" charset="0"/>
              </a:rPr>
              <a:t>THANK YOU</a:t>
            </a:r>
            <a:endParaRPr lang="en-IN" sz="8000" dirty="0">
              <a:latin typeface="Algerian" panose="04020705040A02060702" pitchFamily="82" charset="0"/>
            </a:endParaRPr>
          </a:p>
        </p:txBody>
      </p:sp>
    </p:spTree>
    <p:extLst>
      <p:ext uri="{BB962C8B-B14F-4D97-AF65-F5344CB8AC3E}">
        <p14:creationId xmlns="" xmlns:p14="http://schemas.microsoft.com/office/powerpoint/2010/main" val="197732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80223"/>
          </a:xfrm>
        </p:spPr>
        <p:txBody>
          <a:bodyPr>
            <a:normAutofit fontScale="90000"/>
          </a:bodyPr>
          <a:lstStyle/>
          <a:p>
            <a:r>
              <a:rPr lang="en-GB" altLang="en-US" b="1" i="1" dirty="0">
                <a:cs typeface="Lucida Sans Unicode" panose="020B0602030504020204" pitchFamily="34" charset="0"/>
              </a:rPr>
              <a:t>Getting Started</a:t>
            </a:r>
            <a:endParaRPr lang="en-IN" dirty="0"/>
          </a:p>
        </p:txBody>
      </p:sp>
      <p:sp>
        <p:nvSpPr>
          <p:cNvPr id="3" name="Content Placeholder 2"/>
          <p:cNvSpPr>
            <a:spLocks noGrp="1"/>
          </p:cNvSpPr>
          <p:nvPr>
            <p:ph idx="1"/>
          </p:nvPr>
        </p:nvSpPr>
        <p:spPr>
          <a:xfrm>
            <a:off x="838200" y="680224"/>
            <a:ext cx="10515600" cy="5496739"/>
          </a:xfrm>
        </p:spPr>
        <p:txBody>
          <a:bodyPr>
            <a:normAutofit/>
          </a:bodyPr>
          <a:lstStyle/>
          <a:p>
            <a:pPr hangingPunct="0">
              <a:lnSpc>
                <a:spcPct val="93000"/>
              </a:lnSpc>
              <a:spcBef>
                <a:spcPts val="400"/>
              </a:spcBef>
              <a:buClr>
                <a:srgbClr val="000000"/>
              </a:buClr>
              <a:buSzPct val="45000"/>
              <a:buFont typeface="StarSymbol" charset="0"/>
              <a:buNone/>
            </a:pPr>
            <a:r>
              <a:rPr lang="en-GB" altLang="en-US" dirty="0"/>
              <a:t>Moodle has a “modular” design so adding the Activities</a:t>
            </a:r>
            <a:r>
              <a:rPr lang="en-GB" altLang="en-US" dirty="0">
                <a:solidFill>
                  <a:srgbClr val="FF9933"/>
                </a:solidFill>
              </a:rPr>
              <a:t> </a:t>
            </a:r>
            <a:r>
              <a:rPr lang="en-GB" altLang="en-US" dirty="0"/>
              <a:t>that form a course is a simple process:</a:t>
            </a:r>
          </a:p>
          <a:p>
            <a:pPr hangingPunct="0">
              <a:lnSpc>
                <a:spcPct val="93000"/>
              </a:lnSpc>
              <a:spcBef>
                <a:spcPts val="400"/>
              </a:spcBef>
              <a:buClr>
                <a:srgbClr val="000000"/>
              </a:buClr>
              <a:buSzPct val="45000"/>
              <a:buFont typeface="StarSymbol" charset="0"/>
              <a:buNone/>
            </a:pPr>
            <a:r>
              <a:rPr lang="en-GB" altLang="en-US" dirty="0"/>
              <a:t>    1. Course creation privileges are assigned to the teacher.</a:t>
            </a:r>
          </a:p>
          <a:p>
            <a:pPr hangingPunct="0">
              <a:lnSpc>
                <a:spcPct val="93000"/>
              </a:lnSpc>
              <a:spcBef>
                <a:spcPts val="400"/>
              </a:spcBef>
              <a:buClr>
                <a:srgbClr val="000000"/>
              </a:buClr>
              <a:buSzPct val="45000"/>
              <a:buFont typeface="StarSymbol" charset="0"/>
              <a:buNone/>
            </a:pPr>
            <a:r>
              <a:rPr lang="en-GB" altLang="en-US" dirty="0"/>
              <a:t>    2. Select from one of three course layout; </a:t>
            </a:r>
            <a:r>
              <a:rPr lang="en-GB" altLang="en-US" b="1" dirty="0"/>
              <a:t>Topic</a:t>
            </a:r>
            <a:r>
              <a:rPr lang="en-GB" altLang="en-US" dirty="0"/>
              <a:t>, </a:t>
            </a:r>
            <a:r>
              <a:rPr lang="en-GB" altLang="en-US" b="1" dirty="0"/>
              <a:t>Weekly</a:t>
            </a:r>
            <a:r>
              <a:rPr lang="en-GB" altLang="en-US" dirty="0"/>
              <a:t/>
            </a:r>
            <a:br>
              <a:rPr lang="en-GB" altLang="en-US" dirty="0"/>
            </a:br>
            <a:r>
              <a:rPr lang="en-GB" altLang="en-US" dirty="0"/>
              <a:t>        or </a:t>
            </a:r>
            <a:r>
              <a:rPr lang="en-GB" altLang="en-US" b="1" dirty="0"/>
              <a:t>Social</a:t>
            </a:r>
            <a:r>
              <a:rPr lang="en-GB" altLang="en-US" dirty="0"/>
              <a:t> format.</a:t>
            </a:r>
          </a:p>
          <a:p>
            <a:pPr hangingPunct="0">
              <a:lnSpc>
                <a:spcPct val="93000"/>
              </a:lnSpc>
              <a:spcBef>
                <a:spcPts val="400"/>
              </a:spcBef>
              <a:buClr>
                <a:srgbClr val="000000"/>
              </a:buClr>
              <a:buSzPct val="45000"/>
              <a:buFont typeface="StarSymbol" charset="0"/>
              <a:buNone/>
            </a:pPr>
            <a:r>
              <a:rPr lang="en-GB" altLang="en-US" dirty="0"/>
              <a:t>    3. Click “Turn editing on” within the blank course template.</a:t>
            </a:r>
          </a:p>
          <a:p>
            <a:pPr hangingPunct="0">
              <a:lnSpc>
                <a:spcPct val="93000"/>
              </a:lnSpc>
              <a:spcBef>
                <a:spcPts val="400"/>
              </a:spcBef>
              <a:buClr>
                <a:srgbClr val="000000"/>
              </a:buClr>
              <a:buSzPct val="45000"/>
              <a:buFont typeface="StarSymbol" charset="0"/>
              <a:buNone/>
            </a:pPr>
            <a:r>
              <a:rPr lang="en-GB" altLang="en-US" dirty="0"/>
              <a:t>    4. Create the course!</a:t>
            </a:r>
          </a:p>
          <a:p>
            <a:pPr marL="0" indent="0">
              <a:buNone/>
            </a:pPr>
            <a:r>
              <a:rPr lang="en-GB" altLang="en-US" i="1" dirty="0" smtClean="0">
                <a:latin typeface="Times New Roman" panose="02020603050405020304" pitchFamily="18" charset="0"/>
              </a:rPr>
              <a:t>With </a:t>
            </a:r>
            <a:r>
              <a:rPr lang="en-GB" altLang="en-US" i="1" dirty="0">
                <a:latin typeface="Times New Roman" panose="02020603050405020304" pitchFamily="18" charset="0"/>
              </a:rPr>
              <a:t>editing turned on, the course creator can now </a:t>
            </a:r>
            <a:r>
              <a:rPr lang="en-GB" altLang="en-US" b="1" dirty="0">
                <a:latin typeface="Times New Roman" panose="02020603050405020304" pitchFamily="18" charset="0"/>
              </a:rPr>
              <a:t>Add</a:t>
            </a:r>
            <a:r>
              <a:rPr lang="en-GB" altLang="en-US" b="1" i="1" dirty="0">
                <a:latin typeface="Times New Roman" panose="02020603050405020304" pitchFamily="18" charset="0"/>
              </a:rPr>
              <a:t> </a:t>
            </a:r>
            <a:r>
              <a:rPr lang="en-GB" altLang="en-US" i="1" dirty="0">
                <a:latin typeface="Times New Roman" panose="02020603050405020304" pitchFamily="18" charset="0"/>
              </a:rPr>
              <a:t>activities from an intuitive drop-down list of module plug-in features.</a:t>
            </a:r>
          </a:p>
          <a:p>
            <a:endParaRPr lang="en-IN" dirty="0"/>
          </a:p>
        </p:txBody>
      </p:sp>
      <p:pic>
        <p:nvPicPr>
          <p:cNvPr id="4" name="Picture 6" descr="activ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803936" y="1360447"/>
            <a:ext cx="1276350" cy="2143125"/>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107763" dir="2700000" algn="ctr" rotWithShape="0">
                    <a:srgbClr val="808080">
                      <a:alpha val="50000"/>
                    </a:srgbClr>
                  </a:outerShdw>
                </a:effectLst>
              </a14:hiddenEffects>
            </a:ext>
          </a:extLst>
        </p:spPr>
      </p:pic>
      <p:pic>
        <p:nvPicPr>
          <p:cNvPr id="5" name="Picture 9" descr="add"/>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272531" y="4655324"/>
            <a:ext cx="3592513" cy="220186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8278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i="1" dirty="0">
                <a:cs typeface="Lucida Sans Unicode" panose="020B0602030504020204" pitchFamily="34" charset="0"/>
              </a:rPr>
              <a:t>Course Management Features - </a:t>
            </a:r>
            <a:r>
              <a:rPr lang="en-GB" altLang="en-US" b="1" dirty="0">
                <a:solidFill>
                  <a:srgbClr val="FF9933"/>
                </a:solidFill>
                <a:cs typeface="Lucida Sans Unicode" panose="020B0602030504020204" pitchFamily="34" charset="0"/>
              </a:rPr>
              <a:t>Modules</a:t>
            </a:r>
            <a:endParaRPr lang="en-IN" dirty="0"/>
          </a:p>
        </p:txBody>
      </p:sp>
      <p:sp>
        <p:nvSpPr>
          <p:cNvPr id="4" name="Text Box 3"/>
          <p:cNvSpPr txBox="1">
            <a:spLocks noChangeArrowheads="1"/>
          </p:cNvSpPr>
          <p:nvPr/>
        </p:nvSpPr>
        <p:spPr bwMode="auto">
          <a:xfrm>
            <a:off x="838201" y="2367118"/>
            <a:ext cx="4245478" cy="3655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defTabSz="828675">
              <a:tabLst>
                <a:tab pos="657225" algn="l"/>
                <a:tab pos="1312863" algn="l"/>
                <a:tab pos="1970088" algn="l"/>
                <a:tab pos="2627313" algn="l"/>
                <a:tab pos="3282950" algn="l"/>
                <a:tab pos="3940175"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 pos="3282950" algn="l"/>
                <a:tab pos="3940175"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 pos="3282950" algn="l"/>
                <a:tab pos="3940175"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 pos="3282950" algn="l"/>
                <a:tab pos="3940175"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 pos="3282950" algn="l"/>
                <a:tab pos="3940175"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 pos="3940175"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 pos="3940175"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 pos="3940175"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 pos="3940175" algn="l"/>
              </a:tabLst>
              <a:defRPr>
                <a:solidFill>
                  <a:schemeClr val="tx1"/>
                </a:solidFill>
                <a:latin typeface="Arial" panose="020B0604020202020204" pitchFamily="34" charset="0"/>
              </a:defRPr>
            </a:lvl9pPr>
          </a:lstStyle>
          <a:p>
            <a:pPr hangingPunct="0">
              <a:lnSpc>
                <a:spcPct val="93000"/>
              </a:lnSpc>
              <a:spcBef>
                <a:spcPct val="30000"/>
              </a:spcBef>
              <a:buClr>
                <a:srgbClr val="000000"/>
              </a:buClr>
              <a:buSzPct val="45000"/>
              <a:buFont typeface="StarSymbol" charset="0"/>
              <a:buNone/>
            </a:pPr>
            <a:r>
              <a:rPr lang="en-GB" altLang="en-US" sz="2000" b="1" dirty="0"/>
              <a:t>Glossary</a:t>
            </a:r>
            <a:br>
              <a:rPr lang="en-GB" altLang="en-US" sz="2000" b="1" dirty="0"/>
            </a:br>
            <a:r>
              <a:rPr lang="en-GB" altLang="en-US" sz="1500" dirty="0"/>
              <a:t>Create a </a:t>
            </a:r>
            <a:r>
              <a:rPr lang="en-US" altLang="en-US" sz="1500" dirty="0"/>
              <a:t>glossary</a:t>
            </a:r>
            <a:r>
              <a:rPr lang="en-GB" altLang="en-US" sz="1500" dirty="0"/>
              <a:t> of terms used in a course. Has display format options including entry list, </a:t>
            </a:r>
            <a:r>
              <a:rPr lang="en-GB" altLang="en-US" sz="1500" dirty="0" smtClean="0"/>
              <a:t>encyclopaedia, </a:t>
            </a:r>
            <a:r>
              <a:rPr lang="en-GB" altLang="en-US" sz="1500" dirty="0"/>
              <a:t>FAQ, dictionary style and more. </a:t>
            </a:r>
          </a:p>
          <a:p>
            <a:pPr hangingPunct="0">
              <a:lnSpc>
                <a:spcPct val="93000"/>
              </a:lnSpc>
              <a:spcBef>
                <a:spcPct val="20000"/>
              </a:spcBef>
              <a:buClr>
                <a:srgbClr val="000000"/>
              </a:buClr>
              <a:buSzPct val="45000"/>
              <a:buFont typeface="StarSymbol" charset="0"/>
              <a:buNone/>
            </a:pPr>
            <a:r>
              <a:rPr lang="en-GB" altLang="en-US" sz="2000" b="1" dirty="0"/>
              <a:t>Journal</a:t>
            </a:r>
            <a:r>
              <a:rPr lang="en-GB" altLang="en-US" sz="2000" b="1" dirty="0">
                <a:solidFill>
                  <a:srgbClr val="FF9933"/>
                </a:solidFill>
              </a:rPr>
              <a:t/>
            </a:r>
            <a:br>
              <a:rPr lang="en-GB" altLang="en-US" sz="2000" b="1" dirty="0">
                <a:solidFill>
                  <a:srgbClr val="FF9933"/>
                </a:solidFill>
              </a:rPr>
            </a:br>
            <a:r>
              <a:rPr lang="en-GB" altLang="en-US" sz="1500" dirty="0"/>
              <a:t>Learners reflect, record </a:t>
            </a:r>
            <a:r>
              <a:rPr lang="en-US" altLang="en-US" sz="1500" dirty="0"/>
              <a:t>and</a:t>
            </a:r>
            <a:r>
              <a:rPr lang="en-GB" altLang="en-US" sz="1500" dirty="0"/>
              <a:t> revise ideas. </a:t>
            </a:r>
          </a:p>
          <a:p>
            <a:pPr hangingPunct="0">
              <a:lnSpc>
                <a:spcPct val="93000"/>
              </a:lnSpc>
              <a:spcBef>
                <a:spcPct val="20000"/>
              </a:spcBef>
              <a:buClr>
                <a:srgbClr val="000000"/>
              </a:buClr>
              <a:buSzPct val="45000"/>
              <a:buFont typeface="StarSymbol" charset="0"/>
              <a:buNone/>
            </a:pPr>
            <a:r>
              <a:rPr lang="en-GB" altLang="en-US" sz="2000" b="1" dirty="0"/>
              <a:t>Label</a:t>
            </a:r>
            <a:r>
              <a:rPr lang="en-GB" altLang="en-US" sz="2000" b="1" dirty="0">
                <a:solidFill>
                  <a:srgbClr val="FF9933"/>
                </a:solidFill>
              </a:rPr>
              <a:t/>
            </a:r>
            <a:br>
              <a:rPr lang="en-GB" altLang="en-US" sz="2000" b="1" dirty="0">
                <a:solidFill>
                  <a:srgbClr val="FF9933"/>
                </a:solidFill>
              </a:rPr>
            </a:br>
            <a:r>
              <a:rPr lang="en-GB" altLang="en-US" sz="1500" dirty="0"/>
              <a:t>Add descriptions with images in any area of the course homepage.</a:t>
            </a:r>
          </a:p>
          <a:p>
            <a:pPr hangingPunct="0">
              <a:lnSpc>
                <a:spcPct val="93000"/>
              </a:lnSpc>
              <a:spcBef>
                <a:spcPts val="200"/>
              </a:spcBef>
              <a:buClr>
                <a:srgbClr val="000000"/>
              </a:buClr>
              <a:buSzPct val="45000"/>
              <a:buFont typeface="StarSymbol" charset="0"/>
              <a:buNone/>
            </a:pPr>
            <a:r>
              <a:rPr lang="en-GB" altLang="en-US" sz="2000" b="1" dirty="0"/>
              <a:t>Lesson</a:t>
            </a:r>
            <a:r>
              <a:rPr lang="en-GB" altLang="en-US" b="1" dirty="0">
                <a:solidFill>
                  <a:srgbClr val="FF9933"/>
                </a:solidFill>
              </a:rPr>
              <a:t/>
            </a:r>
            <a:br>
              <a:rPr lang="en-GB" altLang="en-US" b="1" dirty="0">
                <a:solidFill>
                  <a:srgbClr val="FF9933"/>
                </a:solidFill>
              </a:rPr>
            </a:br>
            <a:r>
              <a:rPr lang="en-GB" altLang="en-US" sz="1500" dirty="0"/>
              <a:t>Allows instructor to create and manage a set of linked "Pages".  Each page can end with a question. The student chooses one answer from a set of answers and either goes forward, backward or stays in the same place in the lesson.</a:t>
            </a:r>
            <a:endParaRPr lang="en-GB" altLang="en-US" sz="1500" b="1" dirty="0"/>
          </a:p>
        </p:txBody>
      </p:sp>
      <p:pic>
        <p:nvPicPr>
          <p:cNvPr id="5" name="Picture 5" descr="gloss"/>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5860141" y="1690688"/>
            <a:ext cx="5155229" cy="435133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6723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2797176" y="1671638"/>
            <a:ext cx="7288213" cy="8112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rmAutofit/>
          </a:bodyPr>
          <a:lstStyle/>
          <a:p>
            <a:pPr defTabSz="414338" hangingPunct="0">
              <a:lnSpc>
                <a:spcPct val="93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Lst>
            </a:pPr>
            <a:r>
              <a:rPr lang="en-GB" altLang="en-US" sz="2400" b="1" i="1">
                <a:cs typeface="Lucida Sans Unicode" panose="020B0602030504020204" pitchFamily="34" charset="0"/>
              </a:rPr>
              <a:t>Course Management Features - </a:t>
            </a:r>
            <a:r>
              <a:rPr lang="en-GB" altLang="en-US" sz="2400" b="1">
                <a:solidFill>
                  <a:srgbClr val="FF9933"/>
                </a:solidFill>
                <a:cs typeface="Lucida Sans Unicode" panose="020B0602030504020204" pitchFamily="34" charset="0"/>
              </a:rPr>
              <a:t>Modules</a:t>
            </a:r>
          </a:p>
        </p:txBody>
      </p:sp>
      <p:sp>
        <p:nvSpPr>
          <p:cNvPr id="15363" name="Text Box 3"/>
          <p:cNvSpPr txBox="1">
            <a:spLocks noChangeArrowheads="1"/>
          </p:cNvSpPr>
          <p:nvPr/>
        </p:nvSpPr>
        <p:spPr bwMode="auto">
          <a:xfrm>
            <a:off x="2795589" y="2324101"/>
            <a:ext cx="6308725" cy="1135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 pos="3282950" algn="l"/>
                <a:tab pos="3940175"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 pos="3282950" algn="l"/>
                <a:tab pos="3940175"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 pos="3282950" algn="l"/>
                <a:tab pos="3940175"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 pos="3282950" algn="l"/>
                <a:tab pos="3940175"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 pos="3282950" algn="l"/>
                <a:tab pos="3940175"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 pos="3940175"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 pos="3940175"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 pos="3940175"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 pos="3940175" algn="l"/>
              </a:tabLst>
              <a:defRPr>
                <a:solidFill>
                  <a:schemeClr val="tx1"/>
                </a:solidFill>
                <a:latin typeface="Arial" panose="020B0604020202020204" pitchFamily="34" charset="0"/>
              </a:defRPr>
            </a:lvl9pPr>
          </a:lstStyle>
          <a:p>
            <a:pPr hangingPunct="0">
              <a:lnSpc>
                <a:spcPct val="93000"/>
              </a:lnSpc>
              <a:buClr>
                <a:srgbClr val="000000"/>
              </a:buClr>
              <a:buSzPct val="45000"/>
              <a:buFont typeface="StarSymbol" charset="0"/>
              <a:buNone/>
            </a:pPr>
            <a:r>
              <a:rPr lang="en-GB" altLang="en-US" sz="2000" b="1"/>
              <a:t>Forums</a:t>
            </a:r>
          </a:p>
          <a:p>
            <a:pPr hangingPunct="0">
              <a:lnSpc>
                <a:spcPct val="93000"/>
              </a:lnSpc>
              <a:buClr>
                <a:srgbClr val="000000"/>
              </a:buClr>
              <a:buSzPct val="45000"/>
              <a:buFont typeface="StarSymbol" charset="0"/>
              <a:buNone/>
            </a:pPr>
            <a:r>
              <a:rPr lang="en-GB" altLang="en-US" sz="1500"/>
              <a:t>Threaded discussion boards for asynchronous group exchange on shared subject matter. Participation in forums can be an integral part of the learning experience, helping students define and evolve their understanding of subject matter. </a:t>
            </a:r>
          </a:p>
        </p:txBody>
      </p:sp>
      <p:sp>
        <p:nvSpPr>
          <p:cNvPr id="15364" name="Text Box 4"/>
          <p:cNvSpPr txBox="1">
            <a:spLocks noChangeArrowheads="1"/>
          </p:cNvSpPr>
          <p:nvPr/>
        </p:nvSpPr>
        <p:spPr bwMode="auto">
          <a:xfrm>
            <a:off x="2813051" y="6024563"/>
            <a:ext cx="5514975" cy="146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Lst>
              <a:defRPr>
                <a:solidFill>
                  <a:schemeClr val="tx1"/>
                </a:solidFill>
                <a:latin typeface="Arial" panose="020B0604020202020204" pitchFamily="34" charset="0"/>
              </a:defRPr>
            </a:lvl9pPr>
          </a:lstStyle>
          <a:p>
            <a:pPr hangingPunct="0">
              <a:lnSpc>
                <a:spcPct val="95000"/>
              </a:lnSpc>
              <a:buClr>
                <a:srgbClr val="000000"/>
              </a:buClr>
              <a:buSzPct val="45000"/>
              <a:buFont typeface="StarSymbol" charset="0"/>
              <a:buNone/>
            </a:pPr>
            <a:r>
              <a:rPr lang="en-GB" altLang="en-US" sz="1000" i="1">
                <a:latin typeface="Times New Roman" panose="02020603050405020304" pitchFamily="18" charset="0"/>
              </a:rPr>
              <a:t>Students can Rate a forum post, based on Scales set up by the course creator</a:t>
            </a:r>
          </a:p>
        </p:txBody>
      </p:sp>
      <p:pic>
        <p:nvPicPr>
          <p:cNvPr id="15368" name="Picture 8" descr="forpost"/>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32100" y="3773488"/>
            <a:ext cx="6280150" cy="215741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2813832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8" name="Picture 10" descr="quiz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43213" y="3567113"/>
            <a:ext cx="2933700" cy="20764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17410" name="Text Box 2"/>
          <p:cNvSpPr txBox="1">
            <a:spLocks noChangeArrowheads="1"/>
          </p:cNvSpPr>
          <p:nvPr/>
        </p:nvSpPr>
        <p:spPr bwMode="auto">
          <a:xfrm>
            <a:off x="2795589" y="2325689"/>
            <a:ext cx="6954837" cy="922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 pos="3940175" algn="l"/>
                <a:tab pos="4595813" algn="l"/>
                <a:tab pos="5253038" algn="l"/>
                <a:tab pos="5910263" algn="l"/>
              </a:tabLst>
              <a:defRPr>
                <a:solidFill>
                  <a:schemeClr val="tx1"/>
                </a:solidFill>
                <a:latin typeface="Arial" panose="020B0604020202020204" pitchFamily="34" charset="0"/>
              </a:defRPr>
            </a:lvl9pPr>
          </a:lstStyle>
          <a:p>
            <a:pPr hangingPunct="0">
              <a:lnSpc>
                <a:spcPct val="93000"/>
              </a:lnSpc>
              <a:spcBef>
                <a:spcPts val="400"/>
              </a:spcBef>
              <a:buClr>
                <a:srgbClr val="000000"/>
              </a:buClr>
              <a:buSzPct val="45000"/>
            </a:pPr>
            <a:r>
              <a:rPr lang="en-GB" altLang="en-US" sz="2000" b="1" dirty="0"/>
              <a:t>Quiz</a:t>
            </a:r>
            <a:r>
              <a:rPr lang="en-GB" altLang="en-US" sz="2000" b="1" dirty="0">
                <a:solidFill>
                  <a:srgbClr val="FF9933"/>
                </a:solidFill>
              </a:rPr>
              <a:t/>
            </a:r>
            <a:br>
              <a:rPr lang="en-GB" altLang="en-US" sz="2000" b="1" dirty="0">
                <a:solidFill>
                  <a:srgbClr val="FF9933"/>
                </a:solidFill>
              </a:rPr>
            </a:br>
            <a:r>
              <a:rPr lang="en-GB" altLang="en-US" sz="1500" dirty="0"/>
              <a:t>Create all the familiar forms of assessment including true-false, multiple choice, short answer, matching question, random questions, numerical questions, embedded answer questions with descriptive text and graphics.</a:t>
            </a:r>
          </a:p>
        </p:txBody>
      </p:sp>
      <p:sp>
        <p:nvSpPr>
          <p:cNvPr id="17412" name="Rectangle 4"/>
          <p:cNvSpPr>
            <a:spLocks noGrp="1" noChangeArrowheads="1"/>
          </p:cNvSpPr>
          <p:nvPr>
            <p:ph type="title"/>
          </p:nvPr>
        </p:nvSpPr>
        <p:spPr bwMode="auto">
          <a:xfrm>
            <a:off x="2797176" y="1673225"/>
            <a:ext cx="7332663" cy="8001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rtlCol="0" anchor="ctr" anchorCtr="0" compatLnSpc="1">
            <a:prstTxWarp prst="textNoShape">
              <a:avLst/>
            </a:prstTxWarp>
            <a:normAutofit/>
          </a:bodyPr>
          <a:lstStyle/>
          <a:p>
            <a:pPr defTabSz="414338" hangingPunct="0">
              <a:lnSpc>
                <a:spcPct val="93000"/>
              </a:lnSpc>
              <a:buClr>
                <a:srgbClr val="000000"/>
              </a:buClr>
              <a:buSzPct val="45000"/>
              <a:tabLst>
                <a:tab pos="657225" algn="l"/>
                <a:tab pos="1312863" algn="l"/>
                <a:tab pos="1970088" algn="l"/>
                <a:tab pos="2627313" algn="l"/>
                <a:tab pos="3282950" algn="l"/>
                <a:tab pos="3940175" algn="l"/>
                <a:tab pos="4595813" algn="l"/>
                <a:tab pos="5253038" algn="l"/>
                <a:tab pos="5910263" algn="l"/>
                <a:tab pos="6565900" algn="l"/>
              </a:tabLst>
            </a:pPr>
            <a:r>
              <a:rPr lang="en-GB" altLang="en-US" sz="2400" b="1" i="1"/>
              <a:t>Course Management Features - </a:t>
            </a:r>
            <a:r>
              <a:rPr lang="en-GB" altLang="en-US" sz="2400" b="1">
                <a:solidFill>
                  <a:srgbClr val="FF9933"/>
                </a:solidFill>
              </a:rPr>
              <a:t>Modules</a:t>
            </a:r>
          </a:p>
        </p:txBody>
      </p:sp>
      <p:sp>
        <p:nvSpPr>
          <p:cNvPr id="17417" name="Text Box 9"/>
          <p:cNvSpPr txBox="1">
            <a:spLocks noChangeArrowheads="1"/>
          </p:cNvSpPr>
          <p:nvPr/>
        </p:nvSpPr>
        <p:spPr bwMode="auto">
          <a:xfrm>
            <a:off x="7769225" y="5519739"/>
            <a:ext cx="2389188" cy="7309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Lst>
              <a:defRPr>
                <a:solidFill>
                  <a:schemeClr val="tx1"/>
                </a:solidFill>
                <a:latin typeface="Arial" panose="020B0604020202020204" pitchFamily="34" charset="0"/>
              </a:defRPr>
            </a:lvl9pPr>
          </a:lstStyle>
          <a:p>
            <a:pPr hangingPunct="0">
              <a:lnSpc>
                <a:spcPct val="95000"/>
              </a:lnSpc>
              <a:buClr>
                <a:srgbClr val="000000"/>
              </a:buClr>
              <a:buSzPct val="45000"/>
              <a:buFont typeface="StarSymbol" charset="0"/>
              <a:buNone/>
            </a:pPr>
            <a:r>
              <a:rPr lang="en-GB" altLang="en-US" sz="1000" i="1">
                <a:latin typeface="Times New Roman" panose="02020603050405020304" pitchFamily="18" charset="0"/>
              </a:rPr>
              <a:t>Instructors have granular control in defining course assessments, and can import quiz questions from popular formats like Blackboard, IMS QTI and WebCT. Moodle also supports embedding audio into a quiz.</a:t>
            </a:r>
          </a:p>
        </p:txBody>
      </p:sp>
      <p:pic>
        <p:nvPicPr>
          <p:cNvPr id="17419" name="Picture 11" descr="quiz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273925" y="3570289"/>
            <a:ext cx="2514600" cy="121602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pic>
        <p:nvPicPr>
          <p:cNvPr id="17420" name="Picture 12" descr="quiz3"/>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749801" y="4692651"/>
            <a:ext cx="2816225" cy="188277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4042515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1990</Words>
  <Application>Microsoft Office PowerPoint</Application>
  <PresentationFormat>Custom</PresentationFormat>
  <Paragraphs>253</Paragraphs>
  <Slides>56</Slides>
  <Notes>7</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Slide 1</vt:lpstr>
      <vt:lpstr>Slide 2</vt:lpstr>
      <vt:lpstr>Slide 3</vt:lpstr>
      <vt:lpstr>Slide 4</vt:lpstr>
      <vt:lpstr>what do you want from an online learning system?</vt:lpstr>
      <vt:lpstr>Getting Started</vt:lpstr>
      <vt:lpstr>Course Management Features - Modules</vt:lpstr>
      <vt:lpstr>Course Management Features - Modules</vt:lpstr>
      <vt:lpstr>Course Management Features - Modules</vt:lpstr>
      <vt:lpstr>Course Management Features - Modules</vt:lpstr>
      <vt:lpstr>Learner Management Features – Participants </vt:lpstr>
      <vt:lpstr>Learner Management Features - Grades </vt:lpstr>
      <vt:lpstr>Learner Management Features - Grades</vt:lpstr>
      <vt:lpstr>Learner Experience - Login</vt:lpstr>
      <vt:lpstr>Manage your course </vt:lpstr>
      <vt:lpstr>Course homepage </vt:lpstr>
      <vt:lpstr>To edit a course section </vt:lpstr>
      <vt:lpstr>To move a course section </vt:lpstr>
      <vt:lpstr>To add course sections </vt:lpstr>
      <vt:lpstr>To delete a course section </vt:lpstr>
      <vt:lpstr>To link course sections </vt:lpstr>
      <vt:lpstr>Blocks </vt:lpstr>
      <vt:lpstr>Activities and resources </vt:lpstr>
      <vt:lpstr> Course Add students  </vt:lpstr>
      <vt:lpstr>Students enroll themselves </vt:lpstr>
      <vt:lpstr>Teachers manually enrol students </vt:lpstr>
      <vt:lpstr>Tracking progress </vt:lpstr>
      <vt:lpstr>Competencies </vt:lpstr>
      <vt:lpstr>Activity completion </vt:lpstr>
      <vt:lpstr>Slide 30</vt:lpstr>
      <vt:lpstr>Course completion </vt:lpstr>
      <vt:lpstr>Slide 32</vt:lpstr>
      <vt:lpstr>Add a resource or activity </vt:lpstr>
      <vt:lpstr>Viewing uploaded files </vt:lpstr>
      <vt:lpstr>Editing or updating uploaded files </vt:lpstr>
      <vt:lpstr>Manage your site </vt:lpstr>
      <vt:lpstr>Add users </vt:lpstr>
      <vt:lpstr>Users sign up to the site themselves </vt:lpstr>
      <vt:lpstr>The admin creates accounts manually </vt:lpstr>
      <vt:lpstr>Adding a course </vt:lpstr>
      <vt:lpstr>Deleting a course </vt:lpstr>
      <vt:lpstr>Sorting courses </vt:lpstr>
      <vt:lpstr>Teacher view: </vt:lpstr>
      <vt:lpstr>What is the Forum activity? </vt:lpstr>
      <vt:lpstr>How is it set up? </vt:lpstr>
      <vt:lpstr>How does it work? </vt:lpstr>
      <vt:lpstr>                                                                  cont….</vt:lpstr>
      <vt:lpstr>Teacher view </vt:lpstr>
      <vt:lpstr>What is the Quiz activity? </vt:lpstr>
      <vt:lpstr>How is it set up? </vt:lpstr>
      <vt:lpstr>                                                                    cont..</vt:lpstr>
      <vt:lpstr>How does it work? </vt:lpstr>
      <vt:lpstr>                                                                               cont…</vt:lpstr>
      <vt:lpstr>Teacher view </vt:lpstr>
      <vt:lpstr>Questions?</vt:lpstr>
      <vt:lpstr>Slide 56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BCA</dc:creator>
  <cp:lastModifiedBy>HP</cp:lastModifiedBy>
  <cp:revision>35</cp:revision>
  <dcterms:created xsi:type="dcterms:W3CDTF">2022-04-28T07:20:39Z</dcterms:created>
  <dcterms:modified xsi:type="dcterms:W3CDTF">2023-03-29T07:44:17Z</dcterms:modified>
</cp:coreProperties>
</file>