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279" y="892810"/>
            <a:ext cx="3207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Health Insurance Cross Sell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Prediction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99786"/>
            <a:ext cx="1373505" cy="2649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Mentored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by: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12121"/>
                </a:solidFill>
                <a:latin typeface="Arial"/>
                <a:cs typeface="Arial"/>
              </a:rPr>
              <a:t>Mr. Vikash</a:t>
            </a:r>
            <a:r>
              <a:rPr dirty="0" sz="1200" spc="-2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Arial"/>
                <a:cs typeface="Arial"/>
              </a:rPr>
              <a:t>Chandra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Submitted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by: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Mihir.V.Joshi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Alan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David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Carlito"/>
                <a:cs typeface="Carlito"/>
              </a:rPr>
              <a:t>Kishore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P.G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Dhayanithi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41300" algn="l"/>
              </a:tabLst>
            </a:pPr>
            <a:r>
              <a:rPr dirty="0" sz="1400" spc="-5">
                <a:latin typeface="Carlito"/>
                <a:cs typeface="Carlito"/>
              </a:rPr>
              <a:t>Thomas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Loyola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526" y="1345170"/>
            <a:ext cx="4638675" cy="3009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58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85259"/>
            <a:ext cx="5139055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can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see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that there are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more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number of 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age range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20 to</a:t>
            </a:r>
            <a:r>
              <a:rPr dirty="0" sz="1200" spc="8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30.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Annual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Premium: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34171"/>
            <a:ext cx="32975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Almost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all the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values are 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range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0 to</a:t>
            </a:r>
            <a:r>
              <a:rPr dirty="0" sz="1200" spc="-7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100000.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050" y="1358555"/>
            <a:ext cx="5817962" cy="2926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2717" y="5291031"/>
            <a:ext cx="5816725" cy="3150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637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Bivariate Analysis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 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Gender):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56886"/>
            <a:ext cx="5686425" cy="8235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median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male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around 40 and the median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female 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around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Driving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License: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95715"/>
            <a:ext cx="3977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group between 25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50 have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Driving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License.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14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3247" y="5606873"/>
            <a:ext cx="5825904" cy="2991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9545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Previously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Insured: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02607"/>
            <a:ext cx="3773804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group (40-50)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not insured</a:t>
            </a:r>
            <a:r>
              <a:rPr dirty="0" sz="1200" spc="2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previously.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vehicle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52459"/>
            <a:ext cx="3342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vehicle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with less than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1 year have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least</a:t>
            </a:r>
            <a:r>
              <a:rPr dirty="0" sz="1200" spc="-7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15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40096"/>
            <a:ext cx="5944793" cy="3157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781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Vehicle</a:t>
            </a:r>
            <a:r>
              <a:rPr dirty="0" u="sng" sz="1400" spc="-5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Damage: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02607"/>
            <a:ext cx="440563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group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40-50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have damaged their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vehicles</a:t>
            </a:r>
            <a:r>
              <a:rPr dirty="0" sz="1200" spc="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previously.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Gender vs Vehicle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33815"/>
            <a:ext cx="5107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more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number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female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whose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vehicle age is less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1</a:t>
            </a:r>
            <a:r>
              <a:rPr dirty="0" sz="1200" spc="-8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year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15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40096"/>
            <a:ext cx="5944793" cy="3338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280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Driving License vs Vehicle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08119"/>
            <a:ext cx="472884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Most of the customers having driving license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has a vehicle age between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1-2.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Vehicle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Previously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Insured: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469630"/>
            <a:ext cx="519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Most of the customers whose vehicle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between 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1-2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not previously</a:t>
            </a:r>
            <a:r>
              <a:rPr dirty="0" sz="1200" spc="3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insured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06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244846"/>
            <a:ext cx="5944793" cy="3069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360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Vehicle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 Vehicle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Damage: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52542"/>
            <a:ext cx="4899025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Most of the customers whose vehicle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age is less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1 has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 vehicle</a:t>
            </a:r>
            <a:r>
              <a:rPr dirty="0" sz="1200" spc="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damage.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Response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Vintage: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01811"/>
            <a:ext cx="569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From the above graph we can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see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that vintage will not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be 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good feature for our</a:t>
            </a:r>
            <a:r>
              <a:rPr dirty="0" sz="1200" spc="14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prediction.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1464" y="1358418"/>
            <a:ext cx="5808737" cy="3296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2670" y="5658124"/>
            <a:ext cx="5827058" cy="294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840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Presence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outliers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its treatment: (Before outlier</a:t>
            </a:r>
            <a:r>
              <a:rPr dirty="0" u="sng" sz="1400" spc="3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treatment)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09286"/>
            <a:ext cx="31972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After outlier treatment: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Capping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</a:t>
            </a:r>
            <a:r>
              <a:rPr dirty="0" u="sng" sz="1400" spc="2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IQR)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093" y="1363319"/>
            <a:ext cx="5809222" cy="3153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7093" y="5179922"/>
            <a:ext cx="5809222" cy="315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6967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Statistical significance: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50078"/>
            <a:ext cx="313563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Vintage column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not significance for the</a:t>
            </a:r>
            <a:r>
              <a:rPr dirty="0" sz="1200" spc="2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analysis.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Imbalance and Treatment: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36862"/>
            <a:ext cx="528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target variable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massively imbalanced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can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do up sampling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solve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this</a:t>
            </a:r>
            <a:r>
              <a:rPr dirty="0" sz="1200" spc="114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issue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1675" y="1382394"/>
            <a:ext cx="3825240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0335" y="5753661"/>
            <a:ext cx="5821148" cy="2883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3011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Multicollinearity: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78804"/>
            <a:ext cx="5822315" cy="318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is no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severe multicollinearity associated with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any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the</a:t>
            </a:r>
            <a:r>
              <a:rPr dirty="0" sz="1200" spc="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columns.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Feature Engineering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Transformations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not required for</a:t>
            </a:r>
            <a:r>
              <a:rPr dirty="0" sz="1200" spc="-1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now.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17500"/>
              </a:lnSpc>
              <a:spcBef>
                <a:spcPts val="98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Standard Scaling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required for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all 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numerical calls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Encoding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required for categorical  column.</a:t>
            </a:r>
            <a:endParaRPr sz="1200">
              <a:latin typeface="Carlito"/>
              <a:cs typeface="Carlito"/>
            </a:endParaRPr>
          </a:p>
          <a:p>
            <a:pPr marL="12700" marR="195580">
              <a:lnSpc>
                <a:spcPct val="117100"/>
              </a:lnSpc>
              <a:spcBef>
                <a:spcPts val="994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Per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Statistical Test Vintage Feature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insignificant hence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it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excluded for model  building.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“Id” Feature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all values 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unique hence the values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feature can be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set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 index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for accessing the</a:t>
            </a:r>
            <a:r>
              <a:rPr dirty="0" sz="1200" spc="-1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Assumptions: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we 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doing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classification problem, and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not going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build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model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using stats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package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don’t need to check the</a:t>
            </a:r>
            <a:r>
              <a:rPr dirty="0" sz="1200" spc="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assumptions.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670" y="1359535"/>
            <a:ext cx="2453639" cy="409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42965" cy="671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Abstract: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rlito"/>
              <a:cs typeface="Carlito"/>
            </a:endParaRPr>
          </a:p>
          <a:p>
            <a:pPr marL="12700" marR="264160">
              <a:lnSpc>
                <a:spcPct val="171700"/>
              </a:lnSpc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Cross-selling involves selling complementary products to existing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customers.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It 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one of the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highly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effective techniques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marketing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industry.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rlito"/>
              <a:cs typeface="Carlito"/>
            </a:endParaRPr>
          </a:p>
          <a:p>
            <a:pPr marL="150495" indent="-138430">
              <a:lnSpc>
                <a:spcPct val="100000"/>
              </a:lnSpc>
              <a:buSzPct val="92857"/>
              <a:buAutoNum type="arabicPeriod"/>
              <a:tabLst>
                <a:tab pos="151130" algn="l"/>
              </a:tabLst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Introduction: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rlito"/>
              <a:buAutoNum type="arabicPeriod"/>
            </a:pPr>
            <a:endParaRPr sz="1000">
              <a:latin typeface="Carlito"/>
              <a:cs typeface="Carlito"/>
            </a:endParaRPr>
          </a:p>
          <a:p>
            <a:pPr marL="12700" marR="47625">
              <a:lnSpc>
                <a:spcPct val="171900"/>
              </a:lnSpc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Cross-selling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practice of marketing additional products to existing customers, often  practiced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financial services industry. Cross-selling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existing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clients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one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the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primary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methods of generating new revenue for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many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businesses, including financial advisors.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This is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perhaps one of the easiest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ways to grow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their business,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already established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relationship with the client and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familiar with their 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needs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and</a:t>
            </a:r>
            <a:r>
              <a:rPr dirty="0" sz="1200" spc="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objectives.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rlito"/>
              <a:cs typeface="Carlito"/>
            </a:endParaRPr>
          </a:p>
          <a:p>
            <a:pPr lvl="1" marL="278765" indent="-266700">
              <a:lnSpc>
                <a:spcPct val="100000"/>
              </a:lnSpc>
              <a:buAutoNum type="arabicPeriod"/>
              <a:tabLst>
                <a:tab pos="279400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Need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 cross selling</a:t>
            </a:r>
            <a:endParaRPr sz="1400">
              <a:latin typeface="Carlito"/>
              <a:cs typeface="Carlito"/>
            </a:endParaRPr>
          </a:p>
          <a:p>
            <a:pPr marL="12700" marR="50800">
              <a:lnSpc>
                <a:spcPct val="172500"/>
              </a:lnSpc>
              <a:spcBef>
                <a:spcPts val="1255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main objective behind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method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increase sales revenue and profit from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already  acquired customer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base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company.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marL="12700" marR="5080">
              <a:lnSpc>
                <a:spcPct val="171700"/>
              </a:lnSpc>
              <a:spcBef>
                <a:spcPts val="5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Cross-selling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perhaps one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easiest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ways to grow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business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already  established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relationship with the client. Further,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it is more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profitable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cost of acquiring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 new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comparatively higher. Financial advisors can often earn additional revenue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cross-selling additional products and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services 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their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existing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client base. Care needs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</a:t>
            </a:r>
            <a:r>
              <a:rPr dirty="0" sz="1200" spc="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be</a:t>
            </a:r>
            <a:endParaRPr sz="1200">
              <a:latin typeface="Carlito"/>
              <a:cs typeface="Carlito"/>
            </a:endParaRPr>
          </a:p>
          <a:p>
            <a:pPr marL="12700" marR="45720">
              <a:lnSpc>
                <a:spcPct val="171800"/>
              </a:lnSpc>
              <a:spcBef>
                <a:spcPts val="1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taken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do this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correctly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order to stay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clear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regulators and protect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client’s best  interests. Advisors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who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simply make referrals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order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receive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additional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incentives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may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find  themselves on the receiving end of customer complaints and disciplinary</a:t>
            </a:r>
            <a:r>
              <a:rPr dirty="0" sz="1200" spc="7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action.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67095" cy="73190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Literature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Survey: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Health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Insurance Cross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Sell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Prediction: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Author: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Wagner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Kamakura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71900"/>
              </a:lnSpc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analytical tools that make cross-selling possible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CRM context can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classified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into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two  main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groups: Acquisition Pattern Analysis and Collaborative Filtering. The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main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purpose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acquisition pattern analysis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identify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next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logical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step for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terms of  product/service acquisition,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based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on the pattern of previous acquisitions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on the pattern of  other customers.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For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example,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business person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who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acquires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PDA may next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acquire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carrying case, followed by additional memory, software, etc.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cable subscriber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may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subscribe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on-demand programming, followed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broadband Internet access, followed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VoIP phone  service,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etc.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While the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first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category of cross-selling tools focuses on the sequence of  acquisitions, collaborative filtering looks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at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patterns of associations among purchases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across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identify suggestions of other items that would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go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along with the purchased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one.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For example,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soon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as a book 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added to the shopping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cart,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Amazon.com suggests other titles  purchased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who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bought that same book.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Similarly,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Netflix, would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look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at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customer’s rentals and ratings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suggest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movies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that were rented and liked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with  similar rentals and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preferences.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 Dictionary:</a:t>
            </a:r>
            <a:endParaRPr sz="1400">
              <a:latin typeface="Carlito"/>
              <a:cs typeface="Carlito"/>
            </a:endParaRPr>
          </a:p>
          <a:p>
            <a:pPr marL="12700" marR="304165">
              <a:lnSpc>
                <a:spcPct val="186500"/>
              </a:lnSpc>
              <a:spcBef>
                <a:spcPts val="6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dataset which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going 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deal with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related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Cross Selling. Using this dataset,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are able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predict whether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 would be interested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Vehicle Insurance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extremely helpful for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company because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it can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then accordingly plan its communication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strategy to reach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out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those customers and optimize its business model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and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revenue.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428615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Variable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Categorization: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16700"/>
              </a:lnSpc>
              <a:spcBef>
                <a:spcPts val="1055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about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381109 rows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12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columns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dataset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which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about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9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numerical columns and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3 categorical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columns.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845817"/>
          <a:ext cx="6537959" cy="516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/>
                <a:gridCol w="5208270"/>
              </a:tblGrid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Feature</a:t>
                      </a:r>
                      <a:r>
                        <a:rPr dirty="0" sz="1200" spc="-1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Feature</a:t>
                      </a:r>
                      <a:r>
                        <a:rPr dirty="0" sz="1200" spc="-1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Unique ID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for the</a:t>
                      </a:r>
                      <a:r>
                        <a:rPr dirty="0" sz="1200" spc="-1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Gender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Gender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of the</a:t>
                      </a:r>
                      <a:r>
                        <a:rPr dirty="0" sz="1200" spc="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85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Age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of the</a:t>
                      </a:r>
                      <a:r>
                        <a:rPr dirty="0" sz="1200" spc="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Driving_License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0: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does not have DL,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1: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already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has</a:t>
                      </a:r>
                      <a:r>
                        <a:rPr dirty="0" sz="1200" spc="2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DL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948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Region_Code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Unique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code for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region of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-2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356">
                <a:tc>
                  <a:txBody>
                    <a:bodyPr/>
                    <a:lstStyle/>
                    <a:p>
                      <a:pPr marL="67945">
                        <a:lnSpc>
                          <a:spcPts val="141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Previously_Insured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1: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already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has Vehicle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Insurance, 0: Customer doesn't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have</a:t>
                      </a:r>
                      <a:r>
                        <a:rPr dirty="0" sz="1200" spc="4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Vehicle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Insurance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Vehicle_Age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Age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of the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Vehicle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086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Vehicle_Damage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1: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got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his/her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vehicle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damaged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 past.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0: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didn't get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his/her vehicle damaged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past.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Annual_Premium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amount customer needs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to pay as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premium </a:t>
                      </a:r>
                      <a:r>
                        <a:rPr dirty="0" sz="1200" spc="-1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year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831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PolicySalesChannel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Anonymized Code for the channel of outreaching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the customer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i.e.</a:t>
                      </a:r>
                      <a:r>
                        <a:rPr dirty="0" sz="1200" spc="4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Different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Agents,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Over Mail, Over Phone,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Person,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etc.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Vintage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Number of Days, Customer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has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been associated with the</a:t>
                      </a:r>
                      <a:r>
                        <a:rPr dirty="0" sz="1200" spc="4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company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Response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1: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interested,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0: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Customer </a:t>
                      </a:r>
                      <a:r>
                        <a:rPr dirty="0" sz="1200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dirty="0" sz="1200" spc="1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solidFill>
                            <a:srgbClr val="212121"/>
                          </a:solidFill>
                          <a:latin typeface="Carlito"/>
                          <a:cs typeface="Carlito"/>
                        </a:rPr>
                        <a:t>interested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373245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Preprocessing Data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Analysis: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no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redundant columns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dirty="0" sz="1200" spc="-3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no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alternate columns that can supplement the core</a:t>
            </a:r>
            <a:r>
              <a:rPr dirty="0" sz="1200" spc="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dataset.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Null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Value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Visualization: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933057"/>
            <a:ext cx="5953125" cy="1353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no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null values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data.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Project Justification: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16700"/>
              </a:lnSpc>
              <a:spcBef>
                <a:spcPts val="106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To optimize customer, reach out process, many insurance worker spend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lot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their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time  having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meeting with prospective client without knowing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probability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that customer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buy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insurance</a:t>
            </a:r>
            <a:r>
              <a:rPr dirty="0" sz="1200" spc="-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product.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102" y="2438999"/>
            <a:ext cx="4868988" cy="4284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22010" cy="346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Project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Statement: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16900"/>
              </a:lnSpc>
              <a:spcBef>
                <a:spcPts val="105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insurance company that provides Health Insurance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its customers, usually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offer other  insurance product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customers through different kind of marketing channel.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this case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will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build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model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to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predict whether the policyholders (customers) from past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year will also  be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interested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Vehicle Insurance provided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r>
              <a:rPr dirty="0" sz="1200" spc="3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company.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Complexity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involved:</a:t>
            </a:r>
            <a:endParaRPr sz="1400">
              <a:latin typeface="Carlito"/>
              <a:cs typeface="Carlito"/>
            </a:endParaRPr>
          </a:p>
          <a:p>
            <a:pPr marL="12700" marR="121920">
              <a:lnSpc>
                <a:spcPct val="116700"/>
              </a:lnSpc>
              <a:spcBef>
                <a:spcPts val="105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There 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few columns to predict the target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if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have more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columns the performance of the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model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could be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improved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Project Outcome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–Commercial:</a:t>
            </a:r>
            <a:endParaRPr sz="1400">
              <a:latin typeface="Carlito"/>
              <a:cs typeface="Carlito"/>
            </a:endParaRPr>
          </a:p>
          <a:p>
            <a:pPr marL="12700" marR="69850">
              <a:lnSpc>
                <a:spcPct val="117500"/>
              </a:lnSpc>
              <a:spcBef>
                <a:spcPts val="104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Business can reduce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time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they spend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by convincing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non-ideal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customers. With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 help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of the model, they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can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approach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ideal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Exploratory Data Analysis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(EDA):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685986"/>
            <a:ext cx="58921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Among all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columns policy sales channel and age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have a high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correlation. Previously Insured 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has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some correlation with the response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variable.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7664" y="4450467"/>
            <a:ext cx="5797070" cy="4077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1831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Univariate Analysis</a:t>
            </a:r>
            <a:r>
              <a:rPr dirty="0" u="sng" sz="1400" spc="27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(Gender)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26991"/>
            <a:ext cx="5683885" cy="826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From the above graph we can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see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that there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more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male customers compared to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female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Driving License: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52103"/>
            <a:ext cx="2746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Majority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of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have Driving</a:t>
            </a:r>
            <a:r>
              <a:rPr dirty="0" sz="1200" spc="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License.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21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483478"/>
            <a:ext cx="5944793" cy="3213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1437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Previously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Insured: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37075"/>
            <a:ext cx="3468370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Around 54.18% of the 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previously</a:t>
            </a:r>
            <a:r>
              <a:rPr dirty="0" sz="1200" spc="25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insured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Vehicle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599169"/>
            <a:ext cx="358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52.56% of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vehicle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age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between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1-2</a:t>
            </a:r>
            <a:r>
              <a:rPr dirty="0" sz="1200" spc="-2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year.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163955"/>
            <a:ext cx="5944793" cy="321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147690"/>
            <a:ext cx="5243753" cy="3296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2630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Vehicle</a:t>
            </a:r>
            <a:r>
              <a:rPr dirty="0" u="sng" sz="1400" spc="-4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Damage: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65090"/>
            <a:ext cx="4069079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ratio of customers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equal with and without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vehicle</a:t>
            </a:r>
            <a:r>
              <a:rPr dirty="0" sz="1200" spc="4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damage.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Response: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518449"/>
            <a:ext cx="587819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Since Response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our target variable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from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above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plot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we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can </a:t>
            </a:r>
            <a:r>
              <a:rPr dirty="0" sz="1200" spc="-10">
                <a:solidFill>
                  <a:srgbClr val="212121"/>
                </a:solidFill>
                <a:latin typeface="Carlito"/>
                <a:cs typeface="Carlito"/>
              </a:rPr>
              <a:t>see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that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target variable </a:t>
            </a:r>
            <a:r>
              <a:rPr dirty="0" sz="1200">
                <a:solidFill>
                  <a:srgbClr val="212121"/>
                </a:solidFill>
                <a:latin typeface="Carlito"/>
                <a:cs typeface="Carlito"/>
              </a:rPr>
              <a:t>is  </a:t>
            </a:r>
            <a:r>
              <a:rPr dirty="0" sz="1200" spc="-5">
                <a:solidFill>
                  <a:srgbClr val="212121"/>
                </a:solidFill>
                <a:latin typeface="Carlito"/>
                <a:cs typeface="Carlito"/>
              </a:rPr>
              <a:t>severely imbalanced.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290955"/>
            <a:ext cx="5944793" cy="321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0335" y="5467657"/>
            <a:ext cx="5821148" cy="2883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2022-01-21T09:47:17Z</dcterms:created>
  <dcterms:modified xsi:type="dcterms:W3CDTF">2022-01-21T09:47:17Z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2022-01-21T00:00:00Z</vt:filetime>
  </property>
</Properties>
</file>