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CC4F-DABB-4DAA-A086-4BFB9752C63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853-BFB0-4125-B39B-8C0BFF5719B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CC4F-DABB-4DAA-A086-4BFB9752C63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853-BFB0-4125-B39B-8C0BFF5719B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CC4F-DABB-4DAA-A086-4BFB9752C63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853-BFB0-4125-B39B-8C0BFF5719B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CC4F-DABB-4DAA-A086-4BFB9752C63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853-BFB0-4125-B39B-8C0BFF5719B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CC4F-DABB-4DAA-A086-4BFB9752C63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853-BFB0-4125-B39B-8C0BFF5719B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CC4F-DABB-4DAA-A086-4BFB9752C63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853-BFB0-4125-B39B-8C0BFF5719B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CC4F-DABB-4DAA-A086-4BFB9752C63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853-BFB0-4125-B39B-8C0BFF5719B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CC4F-DABB-4DAA-A086-4BFB9752C63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853-BFB0-4125-B39B-8C0BFF5719B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CC4F-DABB-4DAA-A086-4BFB9752C63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853-BFB0-4125-B39B-8C0BFF5719B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CC4F-DABB-4DAA-A086-4BFB9752C63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853-BFB0-4125-B39B-8C0BFF5719B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CC4F-DABB-4DAA-A086-4BFB9752C63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853-BFB0-4125-B39B-8C0BFF5719B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CCC4F-DABB-4DAA-A086-4BFB9752C63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CF853-BFB0-4125-B39B-8C0BFF5719B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7612" y="4783014"/>
            <a:ext cx="8670388" cy="2074985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From this distribution of </a:t>
            </a:r>
            <a:r>
              <a:rPr lang="en-IN" b="1" dirty="0"/>
              <a:t>Overall Rating (Out of 100)</a:t>
            </a:r>
            <a:r>
              <a:rPr lang="en-IN" dirty="0"/>
              <a:t>, we can say that most of the players have an overall rating between </a:t>
            </a:r>
            <a:r>
              <a:rPr lang="en-IN" b="1" dirty="0">
                <a:solidFill>
                  <a:srgbClr val="FF0000"/>
                </a:solidFill>
              </a:rPr>
              <a:t>65 – 75</a:t>
            </a:r>
            <a:r>
              <a:rPr lang="en-IN" dirty="0"/>
              <a:t>.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 Data appears to be slightly skewed towards right because there are a few players with a rating </a:t>
            </a:r>
            <a:r>
              <a:rPr lang="en-IN" b="1" dirty="0"/>
              <a:t>above 90</a:t>
            </a:r>
            <a:r>
              <a:rPr lang="en-IN" dirty="0"/>
              <a:t>. Max being </a:t>
            </a:r>
            <a:r>
              <a:rPr lang="en-IN" b="1" dirty="0">
                <a:solidFill>
                  <a:srgbClr val="FF0000"/>
                </a:solidFill>
              </a:rPr>
              <a:t>94</a:t>
            </a:r>
            <a:r>
              <a:rPr lang="en-IN" dirty="0"/>
              <a:t>.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Also if we see towards left we can also see that there are some players with rating in</a:t>
            </a:r>
            <a:r>
              <a:rPr lang="en-IN" b="1" dirty="0"/>
              <a:t> 50s</a:t>
            </a:r>
            <a:r>
              <a:rPr lang="en-IN" dirty="0"/>
              <a:t>. Minimum being </a:t>
            </a:r>
            <a:r>
              <a:rPr lang="en-IN" b="1" dirty="0">
                <a:solidFill>
                  <a:srgbClr val="FF0000"/>
                </a:solidFill>
              </a:rPr>
              <a:t>52</a:t>
            </a:r>
            <a:r>
              <a:rPr lang="en-IN" dirty="0"/>
              <a:t>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015175" y="261535"/>
            <a:ext cx="684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Distribution plot of Overall Rating of the players</a:t>
            </a:r>
            <a:endParaRPr lang="en-IN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4" y="739710"/>
            <a:ext cx="8557846" cy="38910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9849885" y="2769644"/>
            <a:ext cx="3516248" cy="1318713"/>
          </a:xfrm>
        </p:spPr>
        <p:txBody>
          <a:bodyPr>
            <a:noAutofit/>
          </a:bodyPr>
          <a:lstStyle/>
          <a:p>
            <a:r>
              <a:rPr lang="en-IN" sz="4000" b="1" dirty="0"/>
              <a:t>Pair-Plot</a:t>
            </a:r>
            <a:endParaRPr lang="en-IN" sz="4000" b="1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749939" y="152287"/>
          <a:ext cx="1406770" cy="59084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6770"/>
              </a:tblGrid>
              <a:tr h="72136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Overall</a:t>
                      </a:r>
                      <a:endParaRPr lang="en-IN" b="1" dirty="0"/>
                    </a:p>
                  </a:txBody>
                  <a:tcPr anchor="ctr"/>
                </a:tc>
              </a:tr>
              <a:tr h="83967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Value</a:t>
                      </a:r>
                      <a:endParaRPr lang="en-IN" b="1" dirty="0"/>
                    </a:p>
                  </a:txBody>
                  <a:tcPr anchor="ctr"/>
                </a:tc>
              </a:tr>
              <a:tr h="856463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Wage</a:t>
                      </a:r>
                      <a:endParaRPr lang="en-IN" b="1" dirty="0"/>
                    </a:p>
                  </a:txBody>
                  <a:tcPr anchor="ctr"/>
                </a:tc>
              </a:tr>
              <a:tr h="873257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International Reputation</a:t>
                      </a:r>
                      <a:endParaRPr lang="en-IN" b="1" dirty="0"/>
                    </a:p>
                  </a:txBody>
                  <a:tcPr anchor="ctr"/>
                </a:tc>
              </a:tr>
              <a:tr h="89005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Height</a:t>
                      </a:r>
                      <a:endParaRPr lang="en-IN" b="1" dirty="0"/>
                    </a:p>
                  </a:txBody>
                  <a:tcPr anchor="ctr"/>
                </a:tc>
              </a:tr>
              <a:tr h="856463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Weight</a:t>
                      </a:r>
                      <a:endParaRPr lang="en-IN" b="1" dirty="0"/>
                    </a:p>
                  </a:txBody>
                  <a:tcPr anchor="ctr"/>
                </a:tc>
              </a:tr>
              <a:tr h="871163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Release Clause</a:t>
                      </a:r>
                      <a:endParaRPr lang="en-IN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2335238" y="6201393"/>
          <a:ext cx="8613414" cy="581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8178"/>
                <a:gridCol w="1160269"/>
                <a:gridCol w="1263864"/>
                <a:gridCol w="1180989"/>
                <a:gridCol w="1201708"/>
                <a:gridCol w="1201708"/>
                <a:gridCol w="1216698"/>
              </a:tblGrid>
              <a:tr h="581595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/>
                        <a:t>Ovrll</a:t>
                      </a:r>
                      <a:r>
                        <a:rPr lang="en-IN" b="1" dirty="0"/>
                        <a:t> </a:t>
                      </a:r>
                      <a:r>
                        <a:rPr lang="en-IN" b="1" dirty="0" err="1"/>
                        <a:t>Rtng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Value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Wage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Int. Rep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/>
                        <a:t>Hght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/>
                        <a:t>Wght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/>
                        <a:t>Rls</a:t>
                      </a:r>
                      <a:r>
                        <a:rPr lang="en-IN" b="1" dirty="0"/>
                        <a:t> </a:t>
                      </a:r>
                      <a:r>
                        <a:rPr lang="en-IN" b="1" dirty="0" err="1"/>
                        <a:t>Cls</a:t>
                      </a:r>
                      <a:endParaRPr lang="en-IN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36" y="152286"/>
            <a:ext cx="8716916" cy="5908429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Observations based on the pair-plot	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There are 241 players who are not associated with any club thereby having their </a:t>
            </a:r>
            <a:r>
              <a:rPr lang="en-IN" b="1" dirty="0"/>
              <a:t>Value, Wage and Release Clause</a:t>
            </a:r>
            <a:r>
              <a:rPr lang="en-IN" dirty="0"/>
              <a:t> to be 0.</a:t>
            </a:r>
            <a:endParaRPr lang="en-IN" dirty="0"/>
          </a:p>
          <a:p>
            <a:r>
              <a:rPr lang="en-IN" dirty="0"/>
              <a:t>The </a:t>
            </a:r>
            <a:r>
              <a:rPr lang="en-IN" b="1" dirty="0"/>
              <a:t>Value and Wage</a:t>
            </a:r>
            <a:r>
              <a:rPr lang="en-IN" dirty="0"/>
              <a:t>, both follow same trend with respect to </a:t>
            </a:r>
            <a:r>
              <a:rPr lang="en-IN" b="1" dirty="0"/>
              <a:t>Overall Rating</a:t>
            </a:r>
            <a:r>
              <a:rPr lang="en-IN" dirty="0"/>
              <a:t>. They increase </a:t>
            </a:r>
            <a:r>
              <a:rPr lang="en-IN" b="1" dirty="0">
                <a:solidFill>
                  <a:srgbClr val="FF0000"/>
                </a:solidFill>
              </a:rPr>
              <a:t>exponentially</a:t>
            </a:r>
            <a:r>
              <a:rPr lang="en-IN" dirty="0"/>
              <a:t> with respect to </a:t>
            </a:r>
            <a:r>
              <a:rPr lang="en-IN" b="1" dirty="0"/>
              <a:t>Overall Rating</a:t>
            </a:r>
            <a:r>
              <a:rPr lang="en-IN" dirty="0"/>
              <a:t>.</a:t>
            </a:r>
            <a:endParaRPr lang="en-IN" dirty="0"/>
          </a:p>
          <a:p>
            <a:r>
              <a:rPr lang="en-IN" b="1" dirty="0"/>
              <a:t>Release Clause</a:t>
            </a:r>
            <a:r>
              <a:rPr lang="en-IN" dirty="0"/>
              <a:t> value increases linearly with the </a:t>
            </a:r>
            <a:r>
              <a:rPr lang="en-IN" b="1" dirty="0"/>
              <a:t>Value </a:t>
            </a:r>
            <a:r>
              <a:rPr lang="en-IN" dirty="0"/>
              <a:t>of the player.</a:t>
            </a:r>
            <a:endParaRPr lang="en-IN" dirty="0"/>
          </a:p>
          <a:p>
            <a:r>
              <a:rPr lang="en-IN" dirty="0"/>
              <a:t>There are a few players with </a:t>
            </a:r>
            <a:r>
              <a:rPr lang="en-IN" b="1" dirty="0"/>
              <a:t>International Reputation </a:t>
            </a:r>
            <a:r>
              <a:rPr lang="en-IN" dirty="0"/>
              <a:t>of 5 and the number increases as the </a:t>
            </a:r>
            <a:r>
              <a:rPr lang="en-IN" b="1" dirty="0"/>
              <a:t>Reputation </a:t>
            </a:r>
            <a:r>
              <a:rPr lang="en-IN" dirty="0"/>
              <a:t>Decreases. Also, as a general trend players having high </a:t>
            </a:r>
            <a:r>
              <a:rPr lang="en-IN" b="1" dirty="0"/>
              <a:t>Reputation</a:t>
            </a:r>
            <a:r>
              <a:rPr lang="en-IN" dirty="0"/>
              <a:t> has a high </a:t>
            </a:r>
            <a:r>
              <a:rPr lang="en-IN" b="1" dirty="0"/>
              <a:t>Overall Rating.</a:t>
            </a:r>
            <a:endParaRPr lang="en-IN" b="1" dirty="0"/>
          </a:p>
          <a:p>
            <a:r>
              <a:rPr lang="en-IN" b="1" dirty="0"/>
              <a:t>Height and Weight </a:t>
            </a:r>
            <a:r>
              <a:rPr lang="en-IN" dirty="0"/>
              <a:t>of players are evenly distributed with respect to </a:t>
            </a:r>
            <a:r>
              <a:rPr lang="en-IN" b="1" dirty="0"/>
              <a:t>Overall Rating.</a:t>
            </a:r>
            <a:endParaRPr lang="en-I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Observations based on </a:t>
            </a:r>
            <a:r>
              <a:rPr lang="en-GB" b="1" u="sng" dirty="0"/>
              <a:t>the top 20 players ranked by Overall score whose contract expires in 2020</a:t>
            </a:r>
            <a:br>
              <a:rPr lang="en-GB" b="1" u="sng" dirty="0"/>
            </a:b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Average Age for this set of players is </a:t>
            </a:r>
            <a:r>
              <a:rPr lang="en-IN" b="1" dirty="0"/>
              <a:t>30.65 years.</a:t>
            </a:r>
            <a:endParaRPr lang="en-IN" b="1" dirty="0"/>
          </a:p>
          <a:p>
            <a:endParaRPr lang="en-IN" b="1" dirty="0"/>
          </a:p>
          <a:p>
            <a:r>
              <a:rPr lang="en-IN" dirty="0"/>
              <a:t>The Average Wage for this set of players is </a:t>
            </a:r>
            <a:r>
              <a:rPr lang="en-IN" b="1" dirty="0"/>
              <a:t>€ 205.45K.</a:t>
            </a:r>
            <a:endParaRPr lang="en-IN" b="1" dirty="0"/>
          </a:p>
          <a:p>
            <a:endParaRPr lang="en-IN" b="1" dirty="0"/>
          </a:p>
          <a:p>
            <a:r>
              <a:rPr lang="en-IN" dirty="0"/>
              <a:t>There is a high correlation between </a:t>
            </a:r>
            <a:r>
              <a:rPr lang="en-IN" b="1" dirty="0"/>
              <a:t>Overall Rating and Value </a:t>
            </a:r>
            <a:r>
              <a:rPr lang="en-IN" dirty="0"/>
              <a:t>of this set of players viz </a:t>
            </a:r>
            <a:r>
              <a:rPr lang="en-IN" b="1" dirty="0">
                <a:solidFill>
                  <a:srgbClr val="FF0000"/>
                </a:solidFill>
              </a:rPr>
              <a:t>0.627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/>
              <a:t>At last we created a </a:t>
            </a:r>
            <a:r>
              <a:rPr lang="en-GB" b="1" i="1" dirty="0"/>
              <a:t>Table containing the top 5 players by Overall rating for each unique position</a:t>
            </a:r>
            <a:br>
              <a:rPr lang="en-GB" b="1" i="1" dirty="0"/>
            </a:b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No Player</a:t>
            </a:r>
            <a:r>
              <a:rPr lang="en-IN" dirty="0"/>
              <a:t> was there who was coming more than once in different positions. Meaning that for each specific position (out of total 27) all the top 5 players are unique.</a:t>
            </a:r>
            <a:endParaRPr lang="en-IN" dirty="0"/>
          </a:p>
          <a:p>
            <a:endParaRPr lang="en-IN" dirty="0"/>
          </a:p>
          <a:p>
            <a:r>
              <a:rPr lang="en-IN" dirty="0"/>
              <a:t>In other words there are </a:t>
            </a:r>
            <a:r>
              <a:rPr lang="en-IN" b="1" dirty="0">
                <a:solidFill>
                  <a:srgbClr val="FF0000"/>
                </a:solidFill>
              </a:rPr>
              <a:t>135 unique players </a:t>
            </a:r>
            <a:r>
              <a:rPr lang="en-IN" dirty="0"/>
              <a:t>who are among </a:t>
            </a:r>
            <a:r>
              <a:rPr lang="en-IN" b="1" dirty="0"/>
              <a:t>Top 5</a:t>
            </a:r>
            <a:r>
              <a:rPr lang="en-IN" dirty="0"/>
              <a:t> players by </a:t>
            </a:r>
            <a:r>
              <a:rPr lang="en-IN" b="1" dirty="0"/>
              <a:t>Overall Rating</a:t>
            </a:r>
            <a:r>
              <a:rPr lang="en-IN" dirty="0"/>
              <a:t> for each </a:t>
            </a:r>
            <a:r>
              <a:rPr lang="en-IN" b="1" dirty="0"/>
              <a:t>Position.</a:t>
            </a:r>
            <a:endParaRPr lang="en-IN" b="1" dirty="0"/>
          </a:p>
          <a:p>
            <a:endParaRPr lang="en-IN" b="1" dirty="0"/>
          </a:p>
          <a:p>
            <a:r>
              <a:rPr lang="en-IN" dirty="0"/>
              <a:t>We also calculated the </a:t>
            </a:r>
            <a:r>
              <a:rPr lang="en-IN" b="1" dirty="0"/>
              <a:t>Average Wage </a:t>
            </a:r>
            <a:r>
              <a:rPr lang="en-IN" dirty="0"/>
              <a:t>of the top 5 players for each </a:t>
            </a:r>
            <a:r>
              <a:rPr lang="en-IN" b="1" dirty="0"/>
              <a:t>unique Position.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1916</Words>
  <Application>WPS Presentation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Pair-Plot</vt:lpstr>
      <vt:lpstr>Observations based on the pair-plot	</vt:lpstr>
      <vt:lpstr>Observations based on the top 20 players ranked by Overall score whose contract expires in 2020 </vt:lpstr>
      <vt:lpstr>At last we created a Table containing the top 5 players by Overall rating for each unique position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Tayal</dc:creator>
  <cp:lastModifiedBy>Mihir Joshi</cp:lastModifiedBy>
  <cp:revision>11</cp:revision>
  <dcterms:created xsi:type="dcterms:W3CDTF">2020-04-09T12:39:00Z</dcterms:created>
  <dcterms:modified xsi:type="dcterms:W3CDTF">2021-11-27T20:06:03Z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1B93B745007C46B68696B7D9CC0B35DB</vt:lpwstr>
  </property>
  <property fmtid="{D5CDD505-2E9C-101B-9397-08002B2CF9AE}" pid="3" name="KSOProductBuildVer">
    <vt:lpwstr>1033-11.2.0.10382</vt:lpwstr>
  </property>
</Properties>
</file>