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7"/>
  </p:notesMasterIdLst>
  <p:sldIdLst>
    <p:sldId id="420" r:id="rId5"/>
    <p:sldId id="396" r:id="rId6"/>
    <p:sldId id="408" r:id="rId7"/>
    <p:sldId id="410" r:id="rId8"/>
    <p:sldId id="415" r:id="rId9"/>
    <p:sldId id="416" r:id="rId10"/>
    <p:sldId id="404" r:id="rId11"/>
    <p:sldId id="399" r:id="rId12"/>
    <p:sldId id="419" r:id="rId13"/>
    <p:sldId id="423" r:id="rId14"/>
    <p:sldId id="402" r:id="rId15"/>
    <p:sldId id="42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maan" initials="a" lastIdx="1" clrIdx="0">
    <p:extLst>
      <p:ext uri="{19B8F6BF-5375-455C-9EA6-DF929625EA0E}">
        <p15:presenceInfo xmlns:p15="http://schemas.microsoft.com/office/powerpoint/2012/main" userId="anshuma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A645"/>
    <a:srgbClr val="9BD3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03-12-2021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B7A5E6-9A9D-4A20-AC62-575BF797326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64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332230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565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91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30883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2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855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770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03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r>
              <a:rPr lang="en-US"/>
              <a:t>Dept. of CSE</a:t>
            </a:r>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80902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18D04-38B7-44AB-8A5C-78F4D13CA9CB}"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47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168750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39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79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31491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5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18D04-38B7-44AB-8A5C-78F4D13CA9CB}"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a:p>
        </p:txBody>
      </p:sp>
    </p:spTree>
    <p:extLst>
      <p:ext uri="{BB962C8B-B14F-4D97-AF65-F5344CB8AC3E}">
        <p14:creationId xmlns:p14="http://schemas.microsoft.com/office/powerpoint/2010/main" val="76448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18D04-38B7-44AB-8A5C-78F4D13CA9CB}" type="datetimeFigureOut">
              <a:rPr lang="en-IN" smtClean="0"/>
              <a:t>03-12-2021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B7A5E6-9A9D-4A20-AC62-575BF797326D}" type="slidenum">
              <a:rPr lang="en-IN" smtClean="0"/>
              <a:t>‹#›</a:t>
            </a:fld>
            <a:endParaRPr lang="en-IN"/>
          </a:p>
        </p:txBody>
      </p:sp>
      <p:pic>
        <p:nvPicPr>
          <p:cNvPr id="12" name="Picture 11">
            <a:extLst>
              <a:ext uri="{FF2B5EF4-FFF2-40B4-BE49-F238E27FC236}">
                <a16:creationId xmlns:a16="http://schemas.microsoft.com/office/drawing/2014/main" id="{83306FE4-8FE2-41A1-B906-08DD63B26A1C}"/>
              </a:ext>
            </a:extLst>
          </p:cNvPr>
          <p:cNvPicPr>
            <a:picLocks noChangeAspect="1"/>
          </p:cNvPicPr>
          <p:nvPr userDrawn="1"/>
        </p:nvPicPr>
        <p:blipFill rotWithShape="1">
          <a:blip r:embed="rId21"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13" name="Footer Placeholder 4">
            <a:extLst>
              <a:ext uri="{FF2B5EF4-FFF2-40B4-BE49-F238E27FC236}">
                <a16:creationId xmlns:a16="http://schemas.microsoft.com/office/drawing/2014/main" id="{25188048-8A05-48AD-AAE8-53F9A3CD7C80}"/>
              </a:ext>
            </a:extLst>
          </p:cNvPr>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schemeClr val="bg1">
                    <a:lumMod val="65000"/>
                  </a:schemeClr>
                </a:solidFill>
              </a:rPr>
              <a:t>Dept. of Computer Science Engineering</a:t>
            </a:r>
            <a:endParaRPr lang="en-IN" sz="1400">
              <a:solidFill>
                <a:schemeClr val="bg1">
                  <a:lumMod val="65000"/>
                </a:schemeClr>
              </a:solidFill>
            </a:endParaRPr>
          </a:p>
        </p:txBody>
      </p:sp>
    </p:spTree>
    <p:extLst>
      <p:ext uri="{BB962C8B-B14F-4D97-AF65-F5344CB8AC3E}">
        <p14:creationId xmlns:p14="http://schemas.microsoft.com/office/powerpoint/2010/main" val="10842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egetable Growers Are Working With Silicon Valley to Disrupt Farming |  TakePart">
            <a:extLst>
              <a:ext uri="{FF2B5EF4-FFF2-40B4-BE49-F238E27FC236}">
                <a16:creationId xmlns:a16="http://schemas.microsoft.com/office/drawing/2014/main" id="{264F4259-8B65-4B2B-92B0-2C6FD772D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4623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91C3B5A-9BB9-4C5C-A268-E1F56661173D}"/>
              </a:ext>
            </a:extLst>
          </p:cNvPr>
          <p:cNvSpPr>
            <a:spLocks noGrp="1"/>
          </p:cNvSpPr>
          <p:nvPr>
            <p:ph type="title"/>
          </p:nvPr>
        </p:nvSpPr>
        <p:spPr>
          <a:xfrm>
            <a:off x="3206620" y="-466530"/>
            <a:ext cx="8985380" cy="3741576"/>
          </a:xfrm>
        </p:spPr>
        <p:txBody>
          <a:bodyPr>
            <a:normAutofit/>
            <a:scene3d>
              <a:camera prst="orthographicFront"/>
              <a:lightRig rig="soft" dir="t">
                <a:rot lat="0" lon="0" rev="15600000"/>
              </a:lightRig>
            </a:scene3d>
            <a:sp3d extrusionH="57150" prstMaterial="softEdge">
              <a:bevelT w="25400" h="38100"/>
            </a:sp3d>
          </a:bodyPr>
          <a:lstStyle/>
          <a:p>
            <a:pPr algn="ctr"/>
            <a:br>
              <a:rPr lang="en-IN" sz="7200" dirty="0">
                <a:ln/>
                <a:solidFill>
                  <a:schemeClr val="accent4"/>
                </a:solidFill>
              </a:rPr>
            </a:br>
            <a:br>
              <a:rPr lang="en-IN" sz="7200" dirty="0">
                <a:ln/>
                <a:solidFill>
                  <a:schemeClr val="accent4"/>
                </a:solidFill>
              </a:rPr>
            </a:br>
            <a:r>
              <a:rPr lang="en-IN" dirty="0">
                <a:ln w="6600">
                  <a:solidFill>
                    <a:schemeClr val="accent2"/>
                  </a:solidFill>
                  <a:prstDash val="solid"/>
                </a:ln>
                <a:solidFill>
                  <a:srgbClr val="7030A0"/>
                </a:solidFill>
                <a:effectLst>
                  <a:outerShdw dist="38100" dir="2700000" algn="tl" rotWithShape="0">
                    <a:schemeClr val="accent2"/>
                  </a:outerShdw>
                </a:effectLst>
                <a:latin typeface="Arial Black" panose="020B0A04020102020204" pitchFamily="34" charset="0"/>
              </a:rPr>
              <a:t>(SOFTWARE ENGINEERING)</a:t>
            </a:r>
            <a:br>
              <a:rPr lang="en-IN" dirty="0">
                <a:ln w="6600">
                  <a:solidFill>
                    <a:schemeClr val="accent2"/>
                  </a:solidFill>
                  <a:prstDash val="solid"/>
                </a:ln>
                <a:solidFill>
                  <a:srgbClr val="7030A0"/>
                </a:solidFill>
                <a:effectLst>
                  <a:outerShdw dist="38100" dir="2700000" algn="tl" rotWithShape="0">
                    <a:schemeClr val="accent2"/>
                  </a:outerShdw>
                </a:effectLst>
                <a:latin typeface="Arial Black" panose="020B0A04020102020204" pitchFamily="34" charset="0"/>
              </a:rPr>
            </a:br>
            <a:r>
              <a:rPr lang="en-IN" dirty="0">
                <a:ln w="6600">
                  <a:solidFill>
                    <a:schemeClr val="accent2"/>
                  </a:solidFill>
                  <a:prstDash val="solid"/>
                </a:ln>
                <a:solidFill>
                  <a:srgbClr val="7030A0"/>
                </a:solidFill>
                <a:effectLst>
                  <a:outerShdw dist="38100" dir="2700000" algn="tl" rotWithShape="0">
                    <a:schemeClr val="accent2"/>
                  </a:outerShdw>
                </a:effectLst>
                <a:latin typeface="Arial Black" panose="020B0A04020102020204" pitchFamily="34" charset="0"/>
              </a:rPr>
              <a:t>ECSE205L</a:t>
            </a:r>
            <a:endParaRPr lang="en-IN" dirty="0">
              <a:ln/>
              <a:solidFill>
                <a:srgbClr val="7030A0"/>
              </a:solidFill>
              <a:latin typeface="Arial Black" panose="020B0A04020102020204" pitchFamily="34" charset="0"/>
            </a:endParaRPr>
          </a:p>
        </p:txBody>
      </p:sp>
      <p:sp>
        <p:nvSpPr>
          <p:cNvPr id="9" name="Content Placeholder 2">
            <a:extLst>
              <a:ext uri="{FF2B5EF4-FFF2-40B4-BE49-F238E27FC236}">
                <a16:creationId xmlns:a16="http://schemas.microsoft.com/office/drawing/2014/main" id="{76D0E18A-DD1A-4303-BE7B-303F5094DE0B}"/>
              </a:ext>
            </a:extLst>
          </p:cNvPr>
          <p:cNvSpPr>
            <a:spLocks noGrp="1"/>
          </p:cNvSpPr>
          <p:nvPr>
            <p:ph idx="1"/>
          </p:nvPr>
        </p:nvSpPr>
        <p:spPr>
          <a:xfrm>
            <a:off x="5708780" y="3530924"/>
            <a:ext cx="5124061" cy="1643613"/>
          </a:xfrm>
          <a:scene3d>
            <a:camera prst="orthographicFront"/>
            <a:lightRig rig="threePt" dir="t"/>
          </a:scene3d>
          <a:sp3d>
            <a:bevelT w="114300" prst="artDeco"/>
          </a:sp3d>
        </p:spPr>
        <p:style>
          <a:lnRef idx="0">
            <a:schemeClr val="dk1"/>
          </a:lnRef>
          <a:fillRef idx="3">
            <a:schemeClr val="dk1"/>
          </a:fillRef>
          <a:effectRef idx="3">
            <a:schemeClr val="dk1"/>
          </a:effectRef>
          <a:fontRef idx="minor">
            <a:schemeClr val="lt1"/>
          </a:fontRef>
        </p:style>
        <p:txBody>
          <a:bodyPr>
            <a:normAutofit fontScale="62500" lnSpcReduction="20000"/>
          </a:bodyPr>
          <a:lstStyle/>
          <a:p>
            <a:r>
              <a:rPr lang="en-IN" dirty="0"/>
              <a:t>Done by</a:t>
            </a:r>
          </a:p>
          <a:p>
            <a:r>
              <a:rPr lang="en-IN" dirty="0"/>
              <a:t>MIHIR SIRPAUL E19CSE217</a:t>
            </a:r>
          </a:p>
          <a:p>
            <a:r>
              <a:rPr lang="en-IN" dirty="0"/>
              <a:t>VIVAN SINGH CHAUHAN E19CSE249</a:t>
            </a:r>
          </a:p>
          <a:p>
            <a:r>
              <a:rPr lang="en-IN" dirty="0"/>
              <a:t>DAKSH JAIN E19CSE</a:t>
            </a:r>
          </a:p>
          <a:p>
            <a:r>
              <a:rPr lang="en-IN" dirty="0"/>
              <a:t>SIDDARTH MITTAL E19CSE</a:t>
            </a:r>
          </a:p>
        </p:txBody>
      </p:sp>
      <p:sp>
        <p:nvSpPr>
          <p:cNvPr id="7" name="TextBox 6">
            <a:extLst>
              <a:ext uri="{FF2B5EF4-FFF2-40B4-BE49-F238E27FC236}">
                <a16:creationId xmlns:a16="http://schemas.microsoft.com/office/drawing/2014/main" id="{1AA14055-BDD5-4F49-82C2-A640E52CEE1D}"/>
              </a:ext>
            </a:extLst>
          </p:cNvPr>
          <p:cNvSpPr txBox="1"/>
          <p:nvPr/>
        </p:nvSpPr>
        <p:spPr>
          <a:xfrm>
            <a:off x="3543301" y="277200"/>
            <a:ext cx="6116216" cy="1200329"/>
          </a:xfrm>
          <a:prstGeom prst="rect">
            <a:avLst/>
          </a:prstGeom>
          <a:noFill/>
        </p:spPr>
        <p:txBody>
          <a:bodyPr wrap="square">
            <a:spAutoFit/>
          </a:bodyPr>
          <a:lstStyle/>
          <a:p>
            <a:pPr marL="0" indent="0">
              <a:buNone/>
            </a:pPr>
            <a:r>
              <a:rPr lang="en-IN" sz="7200" dirty="0" err="1">
                <a:solidFill>
                  <a:srgbClr val="FFFF00"/>
                </a:solidFill>
                <a:latin typeface="Arial Black" panose="020B0A04020102020204" pitchFamily="34" charset="0"/>
              </a:rPr>
              <a:t>FarmOcon</a:t>
            </a:r>
            <a:endParaRPr lang="en-IN" sz="72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2726874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anim calcmode="lin" valueType="num">
                                      <p:cBhvr additive="base">
                                        <p:cTn id="1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 calcmode="lin" valueType="num">
                                      <p:cBhvr additive="base">
                                        <p:cTn id="3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 calcmode="lin" valueType="num">
                                      <p:cBhvr additive="base">
                                        <p:cTn id="4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8095-224E-45DA-9065-062EB072C685}"/>
              </a:ext>
            </a:extLst>
          </p:cNvPr>
          <p:cNvSpPr>
            <a:spLocks noGrp="1"/>
          </p:cNvSpPr>
          <p:nvPr>
            <p:ph type="title"/>
          </p:nvPr>
        </p:nvSpPr>
        <p:spPr/>
        <p:txBody>
          <a:bodyPr/>
          <a:lstStyle/>
          <a:p>
            <a:r>
              <a:rPr lang="en-IN" dirty="0"/>
              <a:t>FEEDBACK</a:t>
            </a:r>
          </a:p>
        </p:txBody>
      </p:sp>
      <p:sp>
        <p:nvSpPr>
          <p:cNvPr id="3" name="Content Placeholder 2">
            <a:extLst>
              <a:ext uri="{FF2B5EF4-FFF2-40B4-BE49-F238E27FC236}">
                <a16:creationId xmlns:a16="http://schemas.microsoft.com/office/drawing/2014/main" id="{E62E6678-81F5-4BE2-A5B4-520AA8744ED3}"/>
              </a:ext>
            </a:extLst>
          </p:cNvPr>
          <p:cNvSpPr>
            <a:spLocks noGrp="1"/>
          </p:cNvSpPr>
          <p:nvPr>
            <p:ph idx="1"/>
          </p:nvPr>
        </p:nvSpPr>
        <p:spPr>
          <a:xfrm>
            <a:off x="1332724" y="3060785"/>
            <a:ext cx="9601196" cy="2574905"/>
          </a:xfrm>
        </p:spPr>
        <p:txBody>
          <a:bodyPr/>
          <a:lstStyle/>
          <a:p>
            <a:r>
              <a:rPr lang="en-US" dirty="0" err="1"/>
              <a:t>Akarshit</a:t>
            </a:r>
            <a:r>
              <a:rPr lang="en-US" dirty="0"/>
              <a:t> Jain- akijain02@gmail.com SDE at </a:t>
            </a:r>
            <a:r>
              <a:rPr lang="en-US" dirty="0" err="1"/>
              <a:t>EagleView</a:t>
            </a:r>
            <a:r>
              <a:rPr lang="en-US" dirty="0"/>
              <a:t> Bangalore, Ex-</a:t>
            </a:r>
            <a:r>
              <a:rPr lang="en-US" dirty="0" err="1"/>
              <a:t>Bitsian</a:t>
            </a:r>
            <a:r>
              <a:rPr lang="en-US" dirty="0"/>
              <a:t>. He believes that this project has the potential as it will not only help the residents but also to the retailers, wholesalers, cold storage people, and farmers. He recommended some additional features through which a buyer can easily purchase fruits and vegetables.</a:t>
            </a:r>
            <a:endParaRPr lang="en-IN" dirty="0"/>
          </a:p>
        </p:txBody>
      </p:sp>
    </p:spTree>
    <p:extLst>
      <p:ext uri="{BB962C8B-B14F-4D97-AF65-F5344CB8AC3E}">
        <p14:creationId xmlns:p14="http://schemas.microsoft.com/office/powerpoint/2010/main" val="191221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C75B-2D17-4BC3-80D3-3A42788ABE0C}"/>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639BE5C2-B2BD-4B04-A2DC-D5CA9AC4DAB5}"/>
              </a:ext>
            </a:extLst>
          </p:cNvPr>
          <p:cNvSpPr>
            <a:spLocks noGrp="1"/>
          </p:cNvSpPr>
          <p:nvPr>
            <p:ph idx="1"/>
          </p:nvPr>
        </p:nvSpPr>
        <p:spPr>
          <a:xfrm>
            <a:off x="912845" y="3178563"/>
            <a:ext cx="10515600" cy="1943943"/>
          </a:xfrm>
        </p:spPr>
        <p:txBody>
          <a:bodyPr>
            <a:normAutofit/>
          </a:bodyPr>
          <a:lstStyle/>
          <a:p>
            <a:r>
              <a:rPr lang="en-IN" sz="2400" dirty="0"/>
              <a:t>We would like to thank our mentors </a:t>
            </a:r>
            <a:r>
              <a:rPr lang="en-IN" sz="2400" dirty="0" err="1"/>
              <a:t>Dr.</a:t>
            </a:r>
            <a:r>
              <a:rPr lang="en-IN" sz="2400" dirty="0"/>
              <a:t> Tapas Badal and </a:t>
            </a:r>
            <a:r>
              <a:rPr lang="en-IN" sz="2400" dirty="0" err="1"/>
              <a:t>Dr.</a:t>
            </a:r>
            <a:r>
              <a:rPr lang="en-IN" sz="2400" dirty="0"/>
              <a:t> Hiren  (Department of  computer sci. engineering) for helping us with the project and guiding us through our obstacles in making the project a success.</a:t>
            </a:r>
          </a:p>
        </p:txBody>
      </p:sp>
    </p:spTree>
    <p:extLst>
      <p:ext uri="{BB962C8B-B14F-4D97-AF65-F5344CB8AC3E}">
        <p14:creationId xmlns:p14="http://schemas.microsoft.com/office/powerpoint/2010/main" val="243987726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B66E-0C5F-441A-B8EA-359C406A2D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2D2E8A-03D4-4DE3-968B-CD79D3246CA0}"/>
              </a:ext>
            </a:extLst>
          </p:cNvPr>
          <p:cNvSpPr>
            <a:spLocks noGrp="1"/>
          </p:cNvSpPr>
          <p:nvPr>
            <p:ph idx="1"/>
          </p:nvPr>
        </p:nvSpPr>
        <p:spPr/>
        <p:txBody>
          <a:bodyPr/>
          <a:lstStyle/>
          <a:p>
            <a:endParaRPr lang="en-IN"/>
          </a:p>
        </p:txBody>
      </p:sp>
      <p:pic>
        <p:nvPicPr>
          <p:cNvPr id="7170" name="Picture 2" descr="Thank you For submitting your query">
            <a:extLst>
              <a:ext uri="{FF2B5EF4-FFF2-40B4-BE49-F238E27FC236}">
                <a16:creationId xmlns:a16="http://schemas.microsoft.com/office/drawing/2014/main" id="{501500CB-D0D8-4CA3-B6D0-8EDF47955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37"/>
            <a:ext cx="12191999" cy="686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948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8FD9-C226-4462-8CD0-A73FDCCDDF34}"/>
              </a:ext>
            </a:extLst>
          </p:cNvPr>
          <p:cNvSpPr>
            <a:spLocks noGrp="1"/>
          </p:cNvSpPr>
          <p:nvPr>
            <p:ph type="title"/>
          </p:nvPr>
        </p:nvSpPr>
        <p:spPr/>
        <p:txBody>
          <a:bodyPr/>
          <a:lstStyle/>
          <a:p>
            <a:r>
              <a:rPr lang="en-US"/>
              <a:t>Contents</a:t>
            </a:r>
            <a:endParaRPr lang="en-IN"/>
          </a:p>
        </p:txBody>
      </p:sp>
      <p:sp>
        <p:nvSpPr>
          <p:cNvPr id="3" name="Content Placeholder 2">
            <a:extLst>
              <a:ext uri="{FF2B5EF4-FFF2-40B4-BE49-F238E27FC236}">
                <a16:creationId xmlns:a16="http://schemas.microsoft.com/office/drawing/2014/main" id="{F75F2307-8255-4576-855D-414B9CE40A00}"/>
              </a:ext>
            </a:extLst>
          </p:cNvPr>
          <p:cNvSpPr>
            <a:spLocks noGrp="1"/>
          </p:cNvSpPr>
          <p:nvPr>
            <p:ph idx="1"/>
          </p:nvPr>
        </p:nvSpPr>
        <p:spPr/>
        <p:txBody>
          <a:bodyPr/>
          <a:lstStyle/>
          <a:p>
            <a:r>
              <a:rPr lang="en-US" dirty="0"/>
              <a:t>Introduction</a:t>
            </a:r>
          </a:p>
          <a:p>
            <a:r>
              <a:rPr lang="en-US" dirty="0"/>
              <a:t>Problem </a:t>
            </a:r>
          </a:p>
          <a:p>
            <a:r>
              <a:rPr lang="en-US" dirty="0"/>
              <a:t>Solution</a:t>
            </a:r>
          </a:p>
          <a:p>
            <a:r>
              <a:rPr lang="en-US" dirty="0"/>
              <a:t>Tech utilized</a:t>
            </a:r>
          </a:p>
          <a:p>
            <a:r>
              <a:rPr lang="en-US" dirty="0"/>
              <a:t>Feedback</a:t>
            </a:r>
          </a:p>
          <a:p>
            <a:r>
              <a:rPr lang="en-US" dirty="0"/>
              <a:t>Acknowledgement</a:t>
            </a:r>
            <a:endParaRPr lang="en-IN" dirty="0"/>
          </a:p>
        </p:txBody>
      </p:sp>
    </p:spTree>
    <p:extLst>
      <p:ext uri="{BB962C8B-B14F-4D97-AF65-F5344CB8AC3E}">
        <p14:creationId xmlns:p14="http://schemas.microsoft.com/office/powerpoint/2010/main" val="170465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n Essay Introduction for Various Essay Formats">
            <a:extLst>
              <a:ext uri="{FF2B5EF4-FFF2-40B4-BE49-F238E27FC236}">
                <a16:creationId xmlns:a16="http://schemas.microsoft.com/office/drawing/2014/main" id="{FD9B0143-D4C9-4BE2-A9C1-A5E1C90EA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92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819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E4A5AA-9896-4E2C-947F-017D7FF2A03C}"/>
              </a:ext>
            </a:extLst>
          </p:cNvPr>
          <p:cNvSpPr/>
          <p:nvPr/>
        </p:nvSpPr>
        <p:spPr>
          <a:xfrm>
            <a:off x="996302" y="867747"/>
            <a:ext cx="10199396" cy="4832092"/>
          </a:xfrm>
          <a:prstGeom prst="rect">
            <a:avLst/>
          </a:prstGeom>
          <a:effectLst>
            <a:glow rad="139700">
              <a:schemeClr val="accent3">
                <a:satMod val="175000"/>
                <a:alpha val="40000"/>
              </a:schemeClr>
            </a:glow>
            <a:innerShdw blurRad="25400" dist="12700" dir="13500000">
              <a:srgbClr val="000000">
                <a:alpha val="45000"/>
              </a:srgbClr>
            </a:innerShdw>
          </a:effectLst>
        </p:spPr>
        <p:style>
          <a:lnRef idx="1">
            <a:schemeClr val="dk1"/>
          </a:lnRef>
          <a:fillRef idx="3">
            <a:schemeClr val="dk1"/>
          </a:fillRef>
          <a:effectRef idx="2">
            <a:schemeClr val="dk1"/>
          </a:effectRef>
          <a:fontRef idx="minor">
            <a:schemeClr val="lt1"/>
          </a:fontRef>
        </p:style>
        <p:txBody>
          <a:bodyPr wrap="square">
            <a:spAutoFit/>
          </a:bodyPr>
          <a:lstStyle/>
          <a:p>
            <a:r>
              <a:rPr lang="en-US" sz="2800" dirty="0"/>
              <a:t>In the current scenario, fruits and vegetables reach the market through       manual calling system or through agents.</a:t>
            </a:r>
          </a:p>
          <a:p>
            <a:r>
              <a:rPr lang="en-US" sz="2800" dirty="0"/>
              <a:t>Farmers grow it in the field and then sell in market through agents. Transportation helps them to reach market.</a:t>
            </a:r>
          </a:p>
          <a:p>
            <a:r>
              <a:rPr lang="en-US" sz="2800" dirty="0"/>
              <a:t>We are planning to make an android app as well as website, where a farmer can connect to cold storage people, cold storage can connect to </a:t>
            </a:r>
            <a:r>
              <a:rPr lang="en-US" sz="2800" dirty="0" err="1"/>
              <a:t>adat</a:t>
            </a:r>
            <a:r>
              <a:rPr lang="en-US" sz="2800" dirty="0"/>
              <a:t> people and </a:t>
            </a:r>
            <a:r>
              <a:rPr lang="en-US" sz="2800" dirty="0" err="1"/>
              <a:t>adat</a:t>
            </a:r>
            <a:r>
              <a:rPr lang="en-US" sz="2800" dirty="0"/>
              <a:t> people can connect to local fruit/vegetable market.</a:t>
            </a:r>
          </a:p>
          <a:p>
            <a:r>
              <a:rPr lang="en-US" sz="2800" dirty="0"/>
              <a:t>According to the demand of the city, the </a:t>
            </a:r>
            <a:r>
              <a:rPr lang="en-US" sz="2800" dirty="0" err="1"/>
              <a:t>adat</a:t>
            </a:r>
            <a:r>
              <a:rPr lang="en-US" sz="2800" dirty="0"/>
              <a:t> people can order cold storage people and ask them to deliver.</a:t>
            </a:r>
          </a:p>
          <a:p>
            <a:r>
              <a:rPr lang="en-US" sz="2800" dirty="0"/>
              <a:t>We aim to made an </a:t>
            </a:r>
            <a:r>
              <a:rPr lang="en-US" sz="2800" dirty="0" err="1"/>
              <a:t>interlinkable</a:t>
            </a:r>
            <a:r>
              <a:rPr lang="en-US" sz="2800" dirty="0"/>
              <a:t> link of all the people who made this process </a:t>
            </a:r>
            <a:r>
              <a:rPr lang="en-US" sz="2800" dirty="0" err="1"/>
              <a:t>succesful</a:t>
            </a:r>
            <a:r>
              <a:rPr lang="en-US" sz="2800" dirty="0"/>
              <a:t> from Farmers to consumers through an app.</a:t>
            </a:r>
          </a:p>
        </p:txBody>
      </p:sp>
    </p:spTree>
    <p:extLst>
      <p:ext uri="{BB962C8B-B14F-4D97-AF65-F5344CB8AC3E}">
        <p14:creationId xmlns:p14="http://schemas.microsoft.com/office/powerpoint/2010/main" val="10181421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58D0-B433-47E0-B63F-64A042AE5DDC}"/>
              </a:ext>
            </a:extLst>
          </p:cNvPr>
          <p:cNvSpPr>
            <a:spLocks noGrp="1"/>
          </p:cNvSpPr>
          <p:nvPr>
            <p:ph type="title"/>
          </p:nvPr>
        </p:nvSpPr>
        <p:spPr>
          <a:xfrm>
            <a:off x="838200" y="690466"/>
            <a:ext cx="10515600" cy="1325563"/>
          </a:xfrm>
        </p:spPr>
        <p:txBody>
          <a:bodyPr>
            <a:noAutofit/>
          </a:bodyPr>
          <a:lstStyle/>
          <a:p>
            <a:pPr algn="ctr"/>
            <a:r>
              <a:rPr lang="en-US"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Magneto" panose="04030805050802020D02" pitchFamily="82" charset="0"/>
              </a:rPr>
              <a:t>Problem that our project solves </a:t>
            </a:r>
            <a:endParaRPr lang="en-IN"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Magneto" panose="04030805050802020D02" pitchFamily="82" charset="0"/>
            </a:endParaRPr>
          </a:p>
        </p:txBody>
      </p:sp>
      <p:pic>
        <p:nvPicPr>
          <p:cNvPr id="4098" name="Picture 2" descr="Source of Problems">
            <a:extLst>
              <a:ext uri="{FF2B5EF4-FFF2-40B4-BE49-F238E27FC236}">
                <a16:creationId xmlns:a16="http://schemas.microsoft.com/office/drawing/2014/main" id="{8ED3A521-75F7-4A82-925B-958F0A041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2099388"/>
            <a:ext cx="12257314" cy="406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789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125" autoRev="1" fill="hold">
                                          <p:stCondLst>
                                            <p:cond delay="0"/>
                                          </p:stCondLst>
                                        </p:cTn>
                                        <p:tgtEl>
                                          <p:spTgt spid="2"/>
                                        </p:tgtEl>
                                        <p:attrNameLst>
                                          <p:attrName>ppt_w</p:attrName>
                                        </p:attrNameLst>
                                      </p:cBhvr>
                                    </p:anim>
                                    <p:anim by="(#ppt_w*0.50)" calcmode="lin" valueType="num">
                                      <p:cBhvr>
                                        <p:cTn id="8" dur="125" decel="50000" autoRev="1" fill="hold">
                                          <p:stCondLst>
                                            <p:cond delay="0"/>
                                          </p:stCondLst>
                                        </p:cTn>
                                        <p:tgtEl>
                                          <p:spTgt spid="2"/>
                                        </p:tgtEl>
                                        <p:attrNameLst>
                                          <p:attrName>ppt_x</p:attrName>
                                        </p:attrNameLst>
                                      </p:cBhvr>
                                    </p:anim>
                                    <p:anim from="(-#ppt_h/2)" to="(#ppt_y)" calcmode="lin" valueType="num">
                                      <p:cBhvr>
                                        <p:cTn id="9" dur="250" fill="hold">
                                          <p:stCondLst>
                                            <p:cond delay="0"/>
                                          </p:stCondLst>
                                        </p:cTn>
                                        <p:tgtEl>
                                          <p:spTgt spid="2"/>
                                        </p:tgtEl>
                                        <p:attrNameLst>
                                          <p:attrName>ppt_y</p:attrName>
                                        </p:attrNameLst>
                                      </p:cBhvr>
                                    </p:anim>
                                    <p:animRot by="21600000">
                                      <p:cBhvr>
                                        <p:cTn id="10" dur="25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F897CF-2988-46BD-A4B2-2A28D0B8DC40}"/>
              </a:ext>
            </a:extLst>
          </p:cNvPr>
          <p:cNvSpPr/>
          <p:nvPr/>
        </p:nvSpPr>
        <p:spPr>
          <a:xfrm>
            <a:off x="996302" y="2645587"/>
            <a:ext cx="10199396" cy="3046988"/>
          </a:xfrm>
          <a:prstGeom prst="rect">
            <a:avLst/>
          </a:prstGeom>
          <a:effectLst>
            <a:glow rad="139700">
              <a:schemeClr val="accent3">
                <a:satMod val="175000"/>
                <a:alpha val="40000"/>
              </a:schemeClr>
            </a:glow>
            <a:innerShdw blurRad="25400" dist="12700" dir="13500000">
              <a:srgbClr val="000000">
                <a:alpha val="45000"/>
              </a:srgbClr>
            </a:innerShdw>
          </a:effectLst>
        </p:spPr>
        <p:style>
          <a:lnRef idx="1">
            <a:schemeClr val="dk1"/>
          </a:lnRef>
          <a:fillRef idx="3">
            <a:schemeClr val="dk1"/>
          </a:fillRef>
          <a:effectRef idx="2">
            <a:schemeClr val="dk1"/>
          </a:effectRef>
          <a:fontRef idx="minor">
            <a:schemeClr val="lt1"/>
          </a:fontRef>
        </p:style>
        <p:txBody>
          <a:bodyPr wrap="square">
            <a:spAutoFit/>
          </a:bodyPr>
          <a:lstStyle/>
          <a:p>
            <a:r>
              <a:rPr lang="en-US" sz="2400" dirty="0">
                <a:solidFill>
                  <a:schemeClr val="bg1"/>
                </a:solidFill>
                <a:effectLst/>
                <a:latin typeface="Arial" panose="020B0604020202020204" pitchFamily="34" charset="0"/>
                <a:ea typeface="Carlito"/>
              </a:rPr>
              <a:t>In the existing system, residents buy fruits &amp; vegetables either from retailers or through online preexisting startups like Big basket. As the farmers are not able to contact cold storage people very easily without hiring any agents, this results in the spoilage of fruits &amp; vegetables. According to the research we have done, in most of the current startups, residents receive fruits &amp; vegetables directly from farmers. As many of the residents go to their local market to buy the best quality of fruits &amp; vegetables, they don't prefer to deliver at their homes too.</a:t>
            </a:r>
          </a:p>
        </p:txBody>
      </p:sp>
      <p:sp>
        <p:nvSpPr>
          <p:cNvPr id="6" name="Rectangle 5">
            <a:extLst>
              <a:ext uri="{FF2B5EF4-FFF2-40B4-BE49-F238E27FC236}">
                <a16:creationId xmlns:a16="http://schemas.microsoft.com/office/drawing/2014/main" id="{A28316D6-44B1-464C-A037-1B5F96178911}"/>
              </a:ext>
            </a:extLst>
          </p:cNvPr>
          <p:cNvSpPr/>
          <p:nvPr/>
        </p:nvSpPr>
        <p:spPr>
          <a:xfrm>
            <a:off x="839755" y="1052806"/>
            <a:ext cx="10599576" cy="1200329"/>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rgbClr val="00B0F0"/>
                </a:solidFill>
                <a:effectLst>
                  <a:outerShdw dist="38100" dir="2700000" algn="bl" rotWithShape="0">
                    <a:schemeClr val="accent5"/>
                  </a:outerShdw>
                </a:effectLst>
              </a:rPr>
              <a:t>Problem Statement</a:t>
            </a:r>
          </a:p>
        </p:txBody>
      </p:sp>
    </p:spTree>
    <p:extLst>
      <p:ext uri="{BB962C8B-B14F-4D97-AF65-F5344CB8AC3E}">
        <p14:creationId xmlns:p14="http://schemas.microsoft.com/office/powerpoint/2010/main" val="211925100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so what is the solution"/>
          <p:cNvSpPr>
            <a:spLocks noChangeAspect="1" noChangeArrowheads="1"/>
          </p:cNvSpPr>
          <p:nvPr/>
        </p:nvSpPr>
        <p:spPr bwMode="auto">
          <a:xfrm>
            <a:off x="155575" y="-144463"/>
            <a:ext cx="8255000" cy="82550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so what is the sol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descr="Fight depletion, start with the solution | Consumer Value Creation">
            <a:extLst>
              <a:ext uri="{FF2B5EF4-FFF2-40B4-BE49-F238E27FC236}">
                <a16:creationId xmlns:a16="http://schemas.microsoft.com/office/drawing/2014/main" id="{B0D411B7-19C1-4ED2-B3EC-CACEF03B9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2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06872"/>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485-D931-4BE3-8EC8-DDB8B8DCE544}"/>
              </a:ext>
            </a:extLst>
          </p:cNvPr>
          <p:cNvSpPr>
            <a:spLocks noGrp="1"/>
          </p:cNvSpPr>
          <p:nvPr>
            <p:ph type="title"/>
          </p:nvPr>
        </p:nvSpPr>
        <p:spPr/>
        <p:txBody>
          <a:bodyPr>
            <a:noAutofit/>
          </a:bodyPr>
          <a:lstStyle/>
          <a:p>
            <a:pPr algn="ctr"/>
            <a:r>
              <a:rPr lang="en-US" sz="9600" b="1" i="1" u="sng"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Solution</a:t>
            </a:r>
            <a:endParaRPr lang="en-IN" sz="9600" b="1" i="1" u="sng"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
        <p:nvSpPr>
          <p:cNvPr id="6" name="Rectangle 5">
            <a:extLst>
              <a:ext uri="{FF2B5EF4-FFF2-40B4-BE49-F238E27FC236}">
                <a16:creationId xmlns:a16="http://schemas.microsoft.com/office/drawing/2014/main" id="{CE58F1E2-5C12-4168-81DC-83F9B4CC95ED}"/>
              </a:ext>
            </a:extLst>
          </p:cNvPr>
          <p:cNvSpPr/>
          <p:nvPr/>
        </p:nvSpPr>
        <p:spPr>
          <a:xfrm>
            <a:off x="977641" y="2561611"/>
            <a:ext cx="10199396" cy="3385542"/>
          </a:xfrm>
          <a:prstGeom prst="rect">
            <a:avLst/>
          </a:prstGeom>
          <a:effectLst>
            <a:glow rad="139700">
              <a:schemeClr val="accent3">
                <a:satMod val="175000"/>
                <a:alpha val="40000"/>
              </a:schemeClr>
            </a:glow>
            <a:innerShdw blurRad="25400" dist="12700" dir="13500000">
              <a:srgbClr val="000000">
                <a:alpha val="45000"/>
              </a:srgbClr>
            </a:innerShdw>
          </a:effectLst>
        </p:spPr>
        <p:style>
          <a:lnRef idx="1">
            <a:schemeClr val="dk1"/>
          </a:lnRef>
          <a:fillRef idx="3">
            <a:schemeClr val="dk1"/>
          </a:fillRef>
          <a:effectRef idx="2">
            <a:schemeClr val="dk1"/>
          </a:effectRef>
          <a:fontRef idx="minor">
            <a:schemeClr val="lt1"/>
          </a:fontRef>
        </p:style>
        <p:txBody>
          <a:bodyPr wrap="square">
            <a:spAutoFit/>
          </a:bodyPr>
          <a:lstStyle/>
          <a:p>
            <a:r>
              <a:rPr lang="en-US" sz="2800" dirty="0"/>
              <a:t>So, according the proposed system we have to create more and more job opportunities, we aim to make an android application as well as website which connects all the people from farmers to residents. We aim to democratize the jobs rather than cutting them. </a:t>
            </a:r>
            <a:r>
              <a:rPr lang="en-US" sz="2800" dirty="0" err="1"/>
              <a:t>So,farmer,coldstorage,warehouse,wholesaler,retailer</a:t>
            </a:r>
            <a:r>
              <a:rPr lang="en-US" sz="2800" dirty="0"/>
              <a:t> can connect with everyone on one platform. According to the demand of the market, each one of them can order without wasting any sort of time.</a:t>
            </a:r>
            <a:endParaRPr lang="en-US" dirty="0"/>
          </a:p>
          <a:p>
            <a:endParaRPr lang="en-US" dirty="0"/>
          </a:p>
        </p:txBody>
      </p:sp>
    </p:spTree>
    <p:extLst>
      <p:ext uri="{BB962C8B-B14F-4D97-AF65-F5344CB8AC3E}">
        <p14:creationId xmlns:p14="http://schemas.microsoft.com/office/powerpoint/2010/main" val="70451992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0FCE-A1E1-438C-A96A-6BD11DE12F95}"/>
              </a:ext>
            </a:extLst>
          </p:cNvPr>
          <p:cNvSpPr>
            <a:spLocks noGrp="1"/>
          </p:cNvSpPr>
          <p:nvPr>
            <p:ph type="title"/>
          </p:nvPr>
        </p:nvSpPr>
        <p:spPr/>
        <p:txBody>
          <a:bodyPr>
            <a:normAutofit/>
          </a:bodyPr>
          <a:lstStyle/>
          <a:p>
            <a:r>
              <a:rPr lang="en-IN" sz="6600" b="1" dirty="0">
                <a:ln w="13462">
                  <a:solidFill>
                    <a:schemeClr val="bg1"/>
                  </a:solidFill>
                  <a:prstDash val="solid"/>
                </a:ln>
                <a:solidFill>
                  <a:schemeClr val="accent3">
                    <a:lumMod val="50000"/>
                  </a:schemeClr>
                </a:solidFill>
                <a:effectLst>
                  <a:outerShdw dist="38100" dir="2700000" algn="bl" rotWithShape="0">
                    <a:schemeClr val="accent5"/>
                  </a:outerShdw>
                </a:effectLst>
                <a:latin typeface="Arial Rounded MT Bold" panose="020F0704030504030204" pitchFamily="34" charset="0"/>
              </a:rPr>
              <a:t>TECH UTILIZED</a:t>
            </a:r>
          </a:p>
        </p:txBody>
      </p:sp>
      <p:pic>
        <p:nvPicPr>
          <p:cNvPr id="5" name="Picture 4" descr="Image for post">
            <a:extLst>
              <a:ext uri="{FF2B5EF4-FFF2-40B4-BE49-F238E27FC236}">
                <a16:creationId xmlns:a16="http://schemas.microsoft.com/office/drawing/2014/main" id="{9353D5E0-EC37-4885-A6FA-54CCF8A3ED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29155">
            <a:off x="899619" y="2556853"/>
            <a:ext cx="2297233" cy="1356716"/>
          </a:xfrm>
          <a:prstGeom prst="rect">
            <a:avLst/>
          </a:prstGeom>
          <a:noFill/>
          <a:ln>
            <a:noFill/>
          </a:ln>
        </p:spPr>
      </p:pic>
      <p:pic>
        <p:nvPicPr>
          <p:cNvPr id="6" name="Picture 5" descr="Creating Flutters in the Cross-Platform Arena | Mobile App Development  Company">
            <a:extLst>
              <a:ext uri="{FF2B5EF4-FFF2-40B4-BE49-F238E27FC236}">
                <a16:creationId xmlns:a16="http://schemas.microsoft.com/office/drawing/2014/main" id="{CD915E98-62CB-4579-92C8-B113256BAA6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482" y="4301412"/>
            <a:ext cx="2883159" cy="1614195"/>
          </a:xfrm>
          <a:prstGeom prst="rect">
            <a:avLst/>
          </a:prstGeom>
          <a:noFill/>
          <a:ln>
            <a:noFill/>
          </a:ln>
        </p:spPr>
      </p:pic>
      <p:pic>
        <p:nvPicPr>
          <p:cNvPr id="6148" name="Picture 4" descr="upload.wikimedia.org/wikipedia/commons/thumb/6/...">
            <a:extLst>
              <a:ext uri="{FF2B5EF4-FFF2-40B4-BE49-F238E27FC236}">
                <a16:creationId xmlns:a16="http://schemas.microsoft.com/office/drawing/2014/main" id="{D91B2ED9-F50B-4BAF-90B4-8D49F0AF2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36" y="2368420"/>
            <a:ext cx="2222239" cy="222223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JavaScript Tutorial - An Ultimate Guide for Beginners">
            <a:extLst>
              <a:ext uri="{FF2B5EF4-FFF2-40B4-BE49-F238E27FC236}">
                <a16:creationId xmlns:a16="http://schemas.microsoft.com/office/drawing/2014/main" id="{57398E85-142C-46C8-A6A9-852F19431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493" y="4726636"/>
            <a:ext cx="3134988" cy="117028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hat is Twitter Bootstrap | BootstrapDash">
            <a:extLst>
              <a:ext uri="{FF2B5EF4-FFF2-40B4-BE49-F238E27FC236}">
                <a16:creationId xmlns:a16="http://schemas.microsoft.com/office/drawing/2014/main" id="{ED2A1905-ACCF-4460-AEF5-C21528090E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523439">
            <a:off x="5988309" y="3293316"/>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Node.js : What exactly it is?. Recently, I came across an interesting… | by  Rohitha Elsa Philip | Noteworthy - The Journal Blog">
            <a:extLst>
              <a:ext uri="{FF2B5EF4-FFF2-40B4-BE49-F238E27FC236}">
                <a16:creationId xmlns:a16="http://schemas.microsoft.com/office/drawing/2014/main" id="{C4F5E564-7286-4F7C-8E4A-FE1F71E50E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318608">
            <a:off x="8609041" y="3373114"/>
            <a:ext cx="3352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22671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152"/>
                                        </p:tgtEl>
                                        <p:attrNameLst>
                                          <p:attrName>style.visibility</p:attrName>
                                        </p:attrNameLst>
                                      </p:cBhvr>
                                      <p:to>
                                        <p:strVal val="visible"/>
                                      </p:to>
                                    </p:set>
                                    <p:animEffect transition="in" filter="barn(inVertical)">
                                      <p:cBhvr>
                                        <p:cTn id="30" dur="500"/>
                                        <p:tgtEl>
                                          <p:spTgt spid="615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54"/>
                                        </p:tgtEl>
                                        <p:attrNameLst>
                                          <p:attrName>style.visibility</p:attrName>
                                        </p:attrNameLst>
                                      </p:cBhvr>
                                      <p:to>
                                        <p:strVal val="visible"/>
                                      </p:to>
                                    </p:set>
                                    <p:animEffect transition="in" filter="fade">
                                      <p:cBhvr>
                                        <p:cTn id="35" dur="1000"/>
                                        <p:tgtEl>
                                          <p:spTgt spid="6154"/>
                                        </p:tgtEl>
                                      </p:cBhvr>
                                    </p:animEffect>
                                    <p:anim calcmode="lin" valueType="num">
                                      <p:cBhvr>
                                        <p:cTn id="36" dur="1000" fill="hold"/>
                                        <p:tgtEl>
                                          <p:spTgt spid="6154"/>
                                        </p:tgtEl>
                                        <p:attrNameLst>
                                          <p:attrName>ppt_x</p:attrName>
                                        </p:attrNameLst>
                                      </p:cBhvr>
                                      <p:tavLst>
                                        <p:tav tm="0">
                                          <p:val>
                                            <p:strVal val="#ppt_x"/>
                                          </p:val>
                                        </p:tav>
                                        <p:tav tm="100000">
                                          <p:val>
                                            <p:strVal val="#ppt_x"/>
                                          </p:val>
                                        </p:tav>
                                      </p:tavLst>
                                    </p:anim>
                                    <p:anim calcmode="lin" valueType="num">
                                      <p:cBhvr>
                                        <p:cTn id="37" dur="1000" fill="hold"/>
                                        <p:tgtEl>
                                          <p:spTgt spid="615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156"/>
                                        </p:tgtEl>
                                        <p:attrNameLst>
                                          <p:attrName>style.visibility</p:attrName>
                                        </p:attrNameLst>
                                      </p:cBhvr>
                                      <p:to>
                                        <p:strVal val="visible"/>
                                      </p:to>
                                    </p:set>
                                    <p:animEffect transition="in" filter="randombar(horizontal)">
                                      <p:cBhvr>
                                        <p:cTn id="42"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7265919000EC4E8F94B0B803FF1362" ma:contentTypeVersion="2" ma:contentTypeDescription="Create a new document." ma:contentTypeScope="" ma:versionID="08ed193d736ffba32533f584747b2bbb">
  <xsd:schema xmlns:xsd="http://www.w3.org/2001/XMLSchema" xmlns:xs="http://www.w3.org/2001/XMLSchema" xmlns:p="http://schemas.microsoft.com/office/2006/metadata/properties" xmlns:ns2="fac5b9c6-4872-4a68-af78-c59cfc79d3bb" targetNamespace="http://schemas.microsoft.com/office/2006/metadata/properties" ma:root="true" ma:fieldsID="3b6e6a5aa7a2a463529da268953c5b14" ns2:_="">
    <xsd:import namespace="fac5b9c6-4872-4a68-af78-c59cfc79d3b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5b9c6-4872-4a68-af78-c59cfc79d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688D4-3D75-4232-A284-516284ED02E0}">
  <ds:schemaRefs>
    <ds:schemaRef ds:uri="http://schemas.microsoft.com/sharepoint/v3/contenttype/forms"/>
  </ds:schemaRefs>
</ds:datastoreItem>
</file>

<file path=customXml/itemProps2.xml><?xml version="1.0" encoding="utf-8"?>
<ds:datastoreItem xmlns:ds="http://schemas.openxmlformats.org/officeDocument/2006/customXml" ds:itemID="{085AF0DC-E4BB-4948-9CB6-7CF7D193F7A6}">
  <ds:schemaRefs>
    <ds:schemaRef ds:uri="fac5b9c6-4872-4a68-af78-c59cfc79d3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5A02B1-C6CC-4989-956F-F78A32D52ACC}">
  <ds:schemaRefs>
    <ds:schemaRef ds:uri="fac5b9c6-4872-4a68-af78-c59cfc79d3bb"/>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559</TotalTime>
  <Words>467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Rounded MT Bold</vt:lpstr>
      <vt:lpstr>Calibri</vt:lpstr>
      <vt:lpstr>Garamond</vt:lpstr>
      <vt:lpstr>Magneto</vt:lpstr>
      <vt:lpstr>Organic</vt:lpstr>
      <vt:lpstr>  (SOFTWARE ENGINEERING) ECSE205L</vt:lpstr>
      <vt:lpstr>Contents</vt:lpstr>
      <vt:lpstr>PowerPoint Presentation</vt:lpstr>
      <vt:lpstr>PowerPoint Presentation</vt:lpstr>
      <vt:lpstr>Problem that our project solves </vt:lpstr>
      <vt:lpstr>PowerPoint Presentation</vt:lpstr>
      <vt:lpstr>PowerPoint Presentation</vt:lpstr>
      <vt:lpstr>Solution</vt:lpstr>
      <vt:lpstr>TECH UTILIZED</vt:lpstr>
      <vt:lpstr>FEEDBACK</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Anurag Goswami</dc:creator>
  <cp:lastModifiedBy>MIHIR SIRPAUL</cp:lastModifiedBy>
  <cp:revision>60</cp:revision>
  <dcterms:created xsi:type="dcterms:W3CDTF">2019-09-25T03:15:10Z</dcterms:created>
  <dcterms:modified xsi:type="dcterms:W3CDTF">2021-12-03T16:50:58Z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0x0101004B7265919000EC4E8F94B0B803FF1362</vt:lpwstr>
  </property>
</Properties>
</file>