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f5ff1b40b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f5ff1b40b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f5ff1b40b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f5ff1b40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f5ff1b40b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5f5ff1b40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f5ff1b40b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f5ff1b40b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fc10d86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fc10d86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fc10d868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fc10d868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fc10d868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fc10d868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fc10d868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fc10d868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fc10d8689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5fc10d868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fc10d8689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fc10d868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f5ff1b40b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f5ff1b40b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5f5ff1b40b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5f5ff1b40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5f5ff1b40b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5f5ff1b40b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5f5ff1b40b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5f5ff1b40b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5f5ff1b40b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5f5ff1b40b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5f5ff1b40b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5f5ff1b40b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5f5ff1b40b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5f5ff1b40b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5f5ff1b40b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5f5ff1b40b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Summary: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While Decision tree regressor, Support Vector Regression (SVR), and AdaBoost models deliver satisfactory R2 scores, SVR with radial basis function kernel (SVR rbf) surpasses linear SVR, excelling in capturing complex nonlinear patterns.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Custom linear regression, ridge regression, and decision tree models perform on par with standard libraries, confirming their reliability.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Optimal Artificial Neural Network (ANN) configuration includes 2 hidden layers with 128 neurons, yielding the highest R2 score among tested ANN models.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Grid Search CV significantly enhances Decision tree regressor and Support vector regression, while limited improvement is observed in other models. This study provides insights into model strengths and guides effective food delivery time prediction.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5f5ff1b40b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5f5ff1b40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5ff1b40b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f5ff1b40b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f5ff1b40b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f5ff1b40b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f5ff1b40b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f5ff1b40b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5f5ff1b40b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5f5ff1b40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5f5ff1b40b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5f5ff1b40b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f5ff1b40b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f5ff1b40b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f5ff1b40b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5f5ff1b40b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gauravmalik26/food-delivery-dataset?select=train.csv"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Food Delivery Time Prediction</a:t>
            </a:r>
            <a:endParaRPr dirty="0"/>
          </a:p>
        </p:txBody>
      </p:sp>
      <p:sp>
        <p:nvSpPr>
          <p:cNvPr id="135" name="Google Shape;135;p13"/>
          <p:cNvSpPr txBox="1">
            <a:spLocks noGrp="1"/>
          </p:cNvSpPr>
          <p:nvPr>
            <p:ph type="subTitle" idx="1"/>
          </p:nvPr>
        </p:nvSpPr>
        <p:spPr>
          <a:xfrm>
            <a:off x="3537150" y="3157300"/>
            <a:ext cx="5017500" cy="127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latin typeface="Arial"/>
                <a:ea typeface="Arial"/>
                <a:cs typeface="Arial"/>
                <a:sym typeface="Arial"/>
              </a:rPr>
              <a:t>Author: Meet Patel, Mihir Chitre</a:t>
            </a:r>
            <a:endParaRPr sz="1500" dirty="0">
              <a:latin typeface="Arial"/>
              <a:ea typeface="Arial"/>
              <a:cs typeface="Arial"/>
              <a:sym typeface="Arial"/>
            </a:endParaRPr>
          </a:p>
          <a:p>
            <a:pPr marL="0" lvl="0" indent="0" algn="l" rtl="0">
              <a:spcBef>
                <a:spcPts val="0"/>
              </a:spcBef>
              <a:spcAft>
                <a:spcPts val="0"/>
              </a:spcAft>
              <a:buNone/>
            </a:pPr>
            <a:r>
              <a:rPr lang="en" sz="1500" dirty="0">
                <a:latin typeface="Arial"/>
                <a:ea typeface="Arial"/>
                <a:cs typeface="Arial"/>
                <a:sym typeface="Arial"/>
              </a:rPr>
              <a:t>Institution: Khoury College of Computer Science Northeastern University, Boston.</a:t>
            </a:r>
            <a:endParaRPr sz="1500" dirty="0">
              <a:latin typeface="Arial"/>
              <a:ea typeface="Arial"/>
              <a:cs typeface="Arial"/>
              <a:sym typeface="Arial"/>
            </a:endParaRPr>
          </a:p>
          <a:p>
            <a:pPr marL="0" lvl="0" indent="0" algn="l" rtl="0">
              <a:spcBef>
                <a:spcPts val="0"/>
              </a:spcBef>
              <a:spcAft>
                <a:spcPts val="0"/>
              </a:spcAft>
              <a:buNone/>
            </a:pPr>
            <a:r>
              <a:rPr lang="en" sz="1500" dirty="0">
                <a:latin typeface="Arial"/>
                <a:ea typeface="Arial"/>
                <a:cs typeface="Arial"/>
                <a:sym typeface="Arial"/>
              </a:rPr>
              <a:t>Professor: Ahmad Uzair</a:t>
            </a:r>
          </a:p>
          <a:p>
            <a:pPr marL="0" lvl="0" indent="0" algn="l" rtl="0">
              <a:spcBef>
                <a:spcPts val="0"/>
              </a:spcBef>
              <a:spcAft>
                <a:spcPts val="0"/>
              </a:spcAft>
              <a:buNone/>
            </a:pPr>
            <a:r>
              <a:rPr lang="en" sz="1500" dirty="0">
                <a:latin typeface="Arial"/>
                <a:ea typeface="Arial"/>
                <a:cs typeface="Arial"/>
                <a:sym typeface="Arial"/>
              </a:rPr>
              <a:t>Course: Machine Learning - CS 6140 </a:t>
            </a:r>
            <a:endParaRPr sz="1500"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Implementation</a:t>
            </a:r>
            <a:endParaRPr>
              <a:latin typeface="Arial"/>
              <a:ea typeface="Arial"/>
              <a:cs typeface="Arial"/>
              <a:sym typeface="Arial"/>
            </a:endParaRPr>
          </a:p>
        </p:txBody>
      </p:sp>
      <p:sp>
        <p:nvSpPr>
          <p:cNvPr id="189" name="Google Shape;189;p22"/>
          <p:cNvSpPr txBox="1">
            <a:spLocks noGrp="1"/>
          </p:cNvSpPr>
          <p:nvPr>
            <p:ph type="body" idx="1"/>
          </p:nvPr>
        </p:nvSpPr>
        <p:spPr>
          <a:xfrm>
            <a:off x="1297500" y="1307850"/>
            <a:ext cx="7038900" cy="3350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Scratch Model Implementation</a:t>
            </a:r>
            <a:endParaRPr sz="1800"/>
          </a:p>
          <a:p>
            <a:pPr marL="914400" lvl="0" indent="-342900" algn="l" rtl="0">
              <a:spcBef>
                <a:spcPts val="0"/>
              </a:spcBef>
              <a:spcAft>
                <a:spcPts val="0"/>
              </a:spcAft>
              <a:buSzPts val="1800"/>
              <a:buAutoNum type="arabicPeriod"/>
            </a:pPr>
            <a:r>
              <a:rPr lang="en" sz="1800"/>
              <a:t>Linear Regression</a:t>
            </a:r>
            <a:endParaRPr sz="1800"/>
          </a:p>
          <a:p>
            <a:pPr marL="914400" lvl="0" indent="-342900" algn="l" rtl="0">
              <a:spcBef>
                <a:spcPts val="0"/>
              </a:spcBef>
              <a:spcAft>
                <a:spcPts val="0"/>
              </a:spcAft>
              <a:buSzPts val="1800"/>
              <a:buAutoNum type="arabicPeriod"/>
            </a:pPr>
            <a:r>
              <a:rPr lang="en" sz="1800"/>
              <a:t>Ridge Regression</a:t>
            </a:r>
            <a:endParaRPr sz="1800"/>
          </a:p>
          <a:p>
            <a:pPr marL="914400" lvl="0" indent="-342900" algn="l" rtl="0">
              <a:spcBef>
                <a:spcPts val="0"/>
              </a:spcBef>
              <a:spcAft>
                <a:spcPts val="0"/>
              </a:spcAft>
              <a:buSzPts val="1800"/>
              <a:buAutoNum type="arabicPeriod"/>
            </a:pPr>
            <a:r>
              <a:rPr lang="en" sz="1800"/>
              <a:t>Decision Tree Regression</a:t>
            </a:r>
            <a:endParaRPr sz="1800"/>
          </a:p>
          <a:p>
            <a:pPr marL="457200" lvl="0" indent="-342900" algn="l" rtl="0">
              <a:spcBef>
                <a:spcPts val="0"/>
              </a:spcBef>
              <a:spcAft>
                <a:spcPts val="0"/>
              </a:spcAft>
              <a:buSzPts val="1800"/>
              <a:buChar char="●"/>
            </a:pPr>
            <a:r>
              <a:rPr lang="en" sz="1800"/>
              <a:t>Built-in Library Implementation</a:t>
            </a:r>
            <a:endParaRPr sz="1800"/>
          </a:p>
          <a:p>
            <a:pPr marL="914400" lvl="0" indent="-342900" algn="l" rtl="0">
              <a:spcBef>
                <a:spcPts val="0"/>
              </a:spcBef>
              <a:spcAft>
                <a:spcPts val="0"/>
              </a:spcAft>
              <a:buSzPts val="1800"/>
              <a:buAutoNum type="arabicPeriod"/>
            </a:pPr>
            <a:r>
              <a:rPr lang="en" sz="1800"/>
              <a:t>Lasso Regression</a:t>
            </a:r>
            <a:endParaRPr sz="1800"/>
          </a:p>
          <a:p>
            <a:pPr marL="914400" lvl="0" indent="-342900" algn="l" rtl="0">
              <a:spcBef>
                <a:spcPts val="0"/>
              </a:spcBef>
              <a:spcAft>
                <a:spcPts val="0"/>
              </a:spcAft>
              <a:buSzPts val="1800"/>
              <a:buAutoNum type="arabicPeriod"/>
            </a:pPr>
            <a:r>
              <a:rPr lang="en" sz="1800"/>
              <a:t>Random Forest Regression</a:t>
            </a:r>
            <a:endParaRPr sz="1800"/>
          </a:p>
          <a:p>
            <a:pPr marL="914400" lvl="0" indent="-342900" algn="l" rtl="0">
              <a:spcBef>
                <a:spcPts val="0"/>
              </a:spcBef>
              <a:spcAft>
                <a:spcPts val="0"/>
              </a:spcAft>
              <a:buSzPts val="1800"/>
              <a:buAutoNum type="arabicPeriod"/>
            </a:pPr>
            <a:r>
              <a:rPr lang="en" sz="1800"/>
              <a:t>Support Vector Regression</a:t>
            </a:r>
            <a:endParaRPr sz="1800"/>
          </a:p>
          <a:p>
            <a:pPr marL="914400" lvl="0" indent="-342900" algn="l" rtl="0">
              <a:spcBef>
                <a:spcPts val="0"/>
              </a:spcBef>
              <a:spcAft>
                <a:spcPts val="0"/>
              </a:spcAft>
              <a:buSzPts val="1800"/>
              <a:buAutoNum type="arabicPeriod"/>
            </a:pPr>
            <a:r>
              <a:rPr lang="en" sz="1800"/>
              <a:t>XGBoost Regression</a:t>
            </a:r>
            <a:endParaRPr sz="1800"/>
          </a:p>
          <a:p>
            <a:pPr marL="914400" lvl="0" indent="-342900" algn="l" rtl="0">
              <a:spcBef>
                <a:spcPts val="0"/>
              </a:spcBef>
              <a:spcAft>
                <a:spcPts val="0"/>
              </a:spcAft>
              <a:buSzPts val="1800"/>
              <a:buAutoNum type="arabicPeriod"/>
            </a:pPr>
            <a:r>
              <a:rPr lang="en" sz="1800"/>
              <a:t>AdaBoost Regression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206350"/>
            <a:ext cx="7038900" cy="8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Linear Regression</a:t>
            </a:r>
            <a:endParaRPr>
              <a:latin typeface="Arial"/>
              <a:ea typeface="Arial"/>
              <a:cs typeface="Arial"/>
              <a:sym typeface="Arial"/>
            </a:endParaRPr>
          </a:p>
        </p:txBody>
      </p:sp>
      <p:sp>
        <p:nvSpPr>
          <p:cNvPr id="195" name="Google Shape;195;p23"/>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800">
              <a:latin typeface="Arial"/>
              <a:ea typeface="Arial"/>
              <a:cs typeface="Arial"/>
              <a:sym typeface="Arial"/>
            </a:endParaRPr>
          </a:p>
        </p:txBody>
      </p:sp>
      <p:pic>
        <p:nvPicPr>
          <p:cNvPr id="196" name="Google Shape;196;p23"/>
          <p:cNvPicPr preferRelativeResize="0"/>
          <p:nvPr/>
        </p:nvPicPr>
        <p:blipFill>
          <a:blip r:embed="rId3">
            <a:alphaModFix/>
          </a:blip>
          <a:stretch>
            <a:fillRect/>
          </a:stretch>
        </p:blipFill>
        <p:spPr>
          <a:xfrm>
            <a:off x="1193525" y="822950"/>
            <a:ext cx="7142876" cy="4196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206350"/>
            <a:ext cx="7038900" cy="8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Ridge Regression</a:t>
            </a:r>
            <a:endParaRPr>
              <a:latin typeface="Arial"/>
              <a:ea typeface="Arial"/>
              <a:cs typeface="Arial"/>
              <a:sym typeface="Arial"/>
            </a:endParaRPr>
          </a:p>
        </p:txBody>
      </p:sp>
      <p:sp>
        <p:nvSpPr>
          <p:cNvPr id="202" name="Google Shape;202;p24"/>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800">
              <a:latin typeface="Arial"/>
              <a:ea typeface="Arial"/>
              <a:cs typeface="Arial"/>
              <a:sym typeface="Arial"/>
            </a:endParaRPr>
          </a:p>
        </p:txBody>
      </p:sp>
      <p:pic>
        <p:nvPicPr>
          <p:cNvPr id="203" name="Google Shape;203;p24"/>
          <p:cNvPicPr preferRelativeResize="0"/>
          <p:nvPr/>
        </p:nvPicPr>
        <p:blipFill>
          <a:blip r:embed="rId3">
            <a:alphaModFix/>
          </a:blip>
          <a:stretch>
            <a:fillRect/>
          </a:stretch>
        </p:blipFill>
        <p:spPr>
          <a:xfrm>
            <a:off x="1193525" y="838000"/>
            <a:ext cx="7142874" cy="419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297500" y="206350"/>
            <a:ext cx="7038900" cy="8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Decision Tree Regression</a:t>
            </a:r>
            <a:endParaRPr>
              <a:latin typeface="Arial"/>
              <a:ea typeface="Arial"/>
              <a:cs typeface="Arial"/>
              <a:sym typeface="Arial"/>
            </a:endParaRPr>
          </a:p>
        </p:txBody>
      </p:sp>
      <p:sp>
        <p:nvSpPr>
          <p:cNvPr id="209" name="Google Shape;209;p25"/>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800">
              <a:latin typeface="Arial"/>
              <a:ea typeface="Arial"/>
              <a:cs typeface="Arial"/>
              <a:sym typeface="Arial"/>
            </a:endParaRPr>
          </a:p>
        </p:txBody>
      </p:sp>
      <p:pic>
        <p:nvPicPr>
          <p:cNvPr id="210" name="Google Shape;210;p25"/>
          <p:cNvPicPr preferRelativeResize="0"/>
          <p:nvPr/>
        </p:nvPicPr>
        <p:blipFill>
          <a:blip r:embed="rId3">
            <a:alphaModFix/>
          </a:blip>
          <a:stretch>
            <a:fillRect/>
          </a:stretch>
        </p:blipFill>
        <p:spPr>
          <a:xfrm>
            <a:off x="1208575" y="853050"/>
            <a:ext cx="7127826" cy="4135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297500" y="206350"/>
            <a:ext cx="7038900" cy="8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Lasso Regression</a:t>
            </a:r>
            <a:endParaRPr>
              <a:latin typeface="Arial"/>
              <a:ea typeface="Arial"/>
              <a:cs typeface="Arial"/>
              <a:sym typeface="Arial"/>
            </a:endParaRPr>
          </a:p>
        </p:txBody>
      </p:sp>
      <p:sp>
        <p:nvSpPr>
          <p:cNvPr id="216" name="Google Shape;216;p26"/>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800">
              <a:latin typeface="Arial"/>
              <a:ea typeface="Arial"/>
              <a:cs typeface="Arial"/>
              <a:sym typeface="Arial"/>
            </a:endParaRPr>
          </a:p>
        </p:txBody>
      </p:sp>
      <p:pic>
        <p:nvPicPr>
          <p:cNvPr id="217" name="Google Shape;217;p26"/>
          <p:cNvPicPr preferRelativeResize="0"/>
          <p:nvPr/>
        </p:nvPicPr>
        <p:blipFill>
          <a:blip r:embed="rId3">
            <a:alphaModFix/>
          </a:blip>
          <a:stretch>
            <a:fillRect/>
          </a:stretch>
        </p:blipFill>
        <p:spPr>
          <a:xfrm>
            <a:off x="1208575" y="838000"/>
            <a:ext cx="7127825" cy="4135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1297500" y="206350"/>
            <a:ext cx="7038900" cy="8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Random Forest Regression</a:t>
            </a:r>
            <a:endParaRPr>
              <a:latin typeface="Arial"/>
              <a:ea typeface="Arial"/>
              <a:cs typeface="Arial"/>
              <a:sym typeface="Arial"/>
            </a:endParaRPr>
          </a:p>
        </p:txBody>
      </p:sp>
      <p:sp>
        <p:nvSpPr>
          <p:cNvPr id="223" name="Google Shape;223;p27"/>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800">
              <a:latin typeface="Arial"/>
              <a:ea typeface="Arial"/>
              <a:cs typeface="Arial"/>
              <a:sym typeface="Arial"/>
            </a:endParaRPr>
          </a:p>
        </p:txBody>
      </p:sp>
      <p:pic>
        <p:nvPicPr>
          <p:cNvPr id="224" name="Google Shape;224;p27"/>
          <p:cNvPicPr preferRelativeResize="0"/>
          <p:nvPr/>
        </p:nvPicPr>
        <p:blipFill>
          <a:blip r:embed="rId3">
            <a:alphaModFix/>
          </a:blip>
          <a:stretch>
            <a:fillRect/>
          </a:stretch>
        </p:blipFill>
        <p:spPr>
          <a:xfrm>
            <a:off x="1178500" y="822950"/>
            <a:ext cx="7157900" cy="418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1297500" y="206350"/>
            <a:ext cx="7038900" cy="8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Support Vector Regression Linear</a:t>
            </a:r>
            <a:endParaRPr>
              <a:latin typeface="Arial"/>
              <a:ea typeface="Arial"/>
              <a:cs typeface="Arial"/>
              <a:sym typeface="Arial"/>
            </a:endParaRPr>
          </a:p>
        </p:txBody>
      </p:sp>
      <p:sp>
        <p:nvSpPr>
          <p:cNvPr id="230" name="Google Shape;230;p28"/>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800">
              <a:latin typeface="Arial"/>
              <a:ea typeface="Arial"/>
              <a:cs typeface="Arial"/>
              <a:sym typeface="Arial"/>
            </a:endParaRPr>
          </a:p>
        </p:txBody>
      </p:sp>
      <p:pic>
        <p:nvPicPr>
          <p:cNvPr id="231" name="Google Shape;231;p28"/>
          <p:cNvPicPr preferRelativeResize="0"/>
          <p:nvPr/>
        </p:nvPicPr>
        <p:blipFill>
          <a:blip r:embed="rId3">
            <a:alphaModFix/>
          </a:blip>
          <a:stretch>
            <a:fillRect/>
          </a:stretch>
        </p:blipFill>
        <p:spPr>
          <a:xfrm>
            <a:off x="1208575" y="822950"/>
            <a:ext cx="7127824" cy="421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1297500" y="206350"/>
            <a:ext cx="7038900" cy="8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Support Vector Regression RBF</a:t>
            </a:r>
            <a:endParaRPr>
              <a:latin typeface="Arial"/>
              <a:ea typeface="Arial"/>
              <a:cs typeface="Arial"/>
              <a:sym typeface="Arial"/>
            </a:endParaRPr>
          </a:p>
        </p:txBody>
      </p:sp>
      <p:sp>
        <p:nvSpPr>
          <p:cNvPr id="237" name="Google Shape;237;p29"/>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800">
              <a:latin typeface="Arial"/>
              <a:ea typeface="Arial"/>
              <a:cs typeface="Arial"/>
              <a:sym typeface="Arial"/>
            </a:endParaRPr>
          </a:p>
        </p:txBody>
      </p:sp>
      <p:pic>
        <p:nvPicPr>
          <p:cNvPr id="238" name="Google Shape;238;p29"/>
          <p:cNvPicPr preferRelativeResize="0"/>
          <p:nvPr/>
        </p:nvPicPr>
        <p:blipFill>
          <a:blip r:embed="rId3">
            <a:alphaModFix/>
          </a:blip>
          <a:stretch>
            <a:fillRect/>
          </a:stretch>
        </p:blipFill>
        <p:spPr>
          <a:xfrm>
            <a:off x="1193525" y="868075"/>
            <a:ext cx="7142876" cy="4150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1297500" y="206350"/>
            <a:ext cx="7038900" cy="8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XGBoost Regression</a:t>
            </a:r>
            <a:endParaRPr>
              <a:latin typeface="Arial"/>
              <a:ea typeface="Arial"/>
              <a:cs typeface="Arial"/>
              <a:sym typeface="Arial"/>
            </a:endParaRPr>
          </a:p>
        </p:txBody>
      </p:sp>
      <p:sp>
        <p:nvSpPr>
          <p:cNvPr id="244" name="Google Shape;244;p30"/>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800">
              <a:latin typeface="Arial"/>
              <a:ea typeface="Arial"/>
              <a:cs typeface="Arial"/>
              <a:sym typeface="Arial"/>
            </a:endParaRPr>
          </a:p>
        </p:txBody>
      </p:sp>
      <p:pic>
        <p:nvPicPr>
          <p:cNvPr id="245" name="Google Shape;245;p30"/>
          <p:cNvPicPr preferRelativeResize="0"/>
          <p:nvPr/>
        </p:nvPicPr>
        <p:blipFill>
          <a:blip r:embed="rId3">
            <a:alphaModFix/>
          </a:blip>
          <a:stretch>
            <a:fillRect/>
          </a:stretch>
        </p:blipFill>
        <p:spPr>
          <a:xfrm>
            <a:off x="1133375" y="762800"/>
            <a:ext cx="7203025" cy="42411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1297500" y="206350"/>
            <a:ext cx="7038900" cy="8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AdaBoost Regression</a:t>
            </a:r>
            <a:endParaRPr>
              <a:latin typeface="Arial"/>
              <a:ea typeface="Arial"/>
              <a:cs typeface="Arial"/>
              <a:sym typeface="Arial"/>
            </a:endParaRPr>
          </a:p>
        </p:txBody>
      </p:sp>
      <p:sp>
        <p:nvSpPr>
          <p:cNvPr id="251" name="Google Shape;251;p31"/>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800">
              <a:latin typeface="Arial"/>
              <a:ea typeface="Arial"/>
              <a:cs typeface="Arial"/>
              <a:sym typeface="Arial"/>
            </a:endParaRPr>
          </a:p>
        </p:txBody>
      </p:sp>
      <p:pic>
        <p:nvPicPr>
          <p:cNvPr id="252" name="Google Shape;252;p31"/>
          <p:cNvPicPr preferRelativeResize="0"/>
          <p:nvPr/>
        </p:nvPicPr>
        <p:blipFill>
          <a:blip r:embed="rId3">
            <a:alphaModFix/>
          </a:blip>
          <a:stretch>
            <a:fillRect/>
          </a:stretch>
        </p:blipFill>
        <p:spPr>
          <a:xfrm>
            <a:off x="1178500" y="777850"/>
            <a:ext cx="7157900" cy="422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Introduction</a:t>
            </a:r>
            <a:endParaRPr>
              <a:latin typeface="Arial"/>
              <a:ea typeface="Arial"/>
              <a:cs typeface="Arial"/>
              <a:sym typeface="Arial"/>
            </a:endParaRPr>
          </a:p>
        </p:txBody>
      </p:sp>
      <p:sp>
        <p:nvSpPr>
          <p:cNvPr id="141" name="Google Shape;141;p14"/>
          <p:cNvSpPr txBox="1">
            <a:spLocks noGrp="1"/>
          </p:cNvSpPr>
          <p:nvPr>
            <p:ph type="body" idx="1"/>
          </p:nvPr>
        </p:nvSpPr>
        <p:spPr>
          <a:xfrm>
            <a:off x="1297500" y="1307850"/>
            <a:ext cx="7160100" cy="31710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Arial"/>
              <a:buChar char="●"/>
            </a:pPr>
            <a:r>
              <a:rPr lang="en" sz="1800">
                <a:latin typeface="Arial"/>
                <a:ea typeface="Arial"/>
                <a:cs typeface="Arial"/>
                <a:sym typeface="Arial"/>
              </a:rPr>
              <a:t>Our project aims to leverage machine learning classifier models for practical applications.</a:t>
            </a:r>
            <a:endParaRPr sz="1800">
              <a:latin typeface="Arial"/>
              <a:ea typeface="Arial"/>
              <a:cs typeface="Arial"/>
              <a:sym typeface="Arial"/>
            </a:endParaRPr>
          </a:p>
          <a:p>
            <a:pPr marL="457200" lvl="0" indent="-342900" algn="just" rtl="0">
              <a:spcBef>
                <a:spcPts val="0"/>
              </a:spcBef>
              <a:spcAft>
                <a:spcPts val="0"/>
              </a:spcAft>
              <a:buSzPts val="1800"/>
              <a:buFont typeface="Arial"/>
              <a:buChar char="●"/>
            </a:pPr>
            <a:r>
              <a:rPr lang="en" sz="1800">
                <a:latin typeface="Arial"/>
                <a:ea typeface="Arial"/>
                <a:cs typeface="Arial"/>
                <a:sym typeface="Arial"/>
              </a:rPr>
              <a:t>We focused on predicting food delivery times, considering factors such as delivery personnel info, order details, weather, and traffic.</a:t>
            </a:r>
            <a:endParaRPr sz="1800">
              <a:latin typeface="Arial"/>
              <a:ea typeface="Arial"/>
              <a:cs typeface="Arial"/>
              <a:sym typeface="Arial"/>
            </a:endParaRPr>
          </a:p>
          <a:p>
            <a:pPr marL="457200" lvl="0" indent="-342900" algn="just" rtl="0">
              <a:spcBef>
                <a:spcPts val="0"/>
              </a:spcBef>
              <a:spcAft>
                <a:spcPts val="0"/>
              </a:spcAft>
              <a:buSzPts val="1800"/>
              <a:buFont typeface="Arial"/>
              <a:buChar char="●"/>
            </a:pPr>
            <a:r>
              <a:rPr lang="en" sz="1800">
                <a:latin typeface="Arial"/>
                <a:ea typeface="Arial"/>
                <a:cs typeface="Arial"/>
                <a:sym typeface="Arial"/>
              </a:rPr>
              <a:t>Accurate predictions hold potential for enhancing operational efficiency and customer satisfaction in the food delivery industry.</a:t>
            </a: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1297500" y="206350"/>
            <a:ext cx="7038900" cy="8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Results before hyperparameter tuning</a:t>
            </a:r>
            <a:endParaRPr>
              <a:latin typeface="Arial"/>
              <a:ea typeface="Arial"/>
              <a:cs typeface="Arial"/>
              <a:sym typeface="Arial"/>
            </a:endParaRPr>
          </a:p>
        </p:txBody>
      </p:sp>
      <p:sp>
        <p:nvSpPr>
          <p:cNvPr id="258" name="Google Shape;258;p32"/>
          <p:cNvSpPr txBox="1">
            <a:spLocks noGrp="1"/>
          </p:cNvSpPr>
          <p:nvPr>
            <p:ph type="body" idx="1"/>
          </p:nvPr>
        </p:nvSpPr>
        <p:spPr>
          <a:xfrm>
            <a:off x="1297500" y="898150"/>
            <a:ext cx="7038900" cy="358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800">
              <a:latin typeface="Arial"/>
              <a:ea typeface="Arial"/>
              <a:cs typeface="Arial"/>
              <a:sym typeface="Arial"/>
            </a:endParaRPr>
          </a:p>
        </p:txBody>
      </p:sp>
      <p:pic>
        <p:nvPicPr>
          <p:cNvPr id="259" name="Google Shape;259;p32"/>
          <p:cNvPicPr preferRelativeResize="0"/>
          <p:nvPr/>
        </p:nvPicPr>
        <p:blipFill>
          <a:blip r:embed="rId3">
            <a:alphaModFix/>
          </a:blip>
          <a:stretch>
            <a:fillRect/>
          </a:stretch>
        </p:blipFill>
        <p:spPr>
          <a:xfrm>
            <a:off x="0" y="1544850"/>
            <a:ext cx="9143999" cy="2934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Results after hyperparameter tuning</a:t>
            </a:r>
            <a:endParaRPr>
              <a:latin typeface="Arial"/>
              <a:ea typeface="Arial"/>
              <a:cs typeface="Arial"/>
              <a:sym typeface="Arial"/>
            </a:endParaRPr>
          </a:p>
        </p:txBody>
      </p:sp>
      <p:sp>
        <p:nvSpPr>
          <p:cNvPr id="265" name="Google Shape;265;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6" name="Google Shape;266;p33"/>
          <p:cNvPicPr preferRelativeResize="0"/>
          <p:nvPr/>
        </p:nvPicPr>
        <p:blipFill>
          <a:blip r:embed="rId3">
            <a:alphaModFix/>
          </a:blip>
          <a:stretch>
            <a:fillRect/>
          </a:stretch>
        </p:blipFill>
        <p:spPr>
          <a:xfrm>
            <a:off x="0" y="1446950"/>
            <a:ext cx="9144000" cy="3031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Results</a:t>
            </a:r>
            <a:endParaRPr>
              <a:latin typeface="Arial"/>
              <a:ea typeface="Arial"/>
              <a:cs typeface="Arial"/>
              <a:sym typeface="Arial"/>
            </a:endParaRPr>
          </a:p>
        </p:txBody>
      </p:sp>
      <p:sp>
        <p:nvSpPr>
          <p:cNvPr id="272" name="Google Shape;272;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73" name="Google Shape;273;p34"/>
          <p:cNvPicPr preferRelativeResize="0"/>
          <p:nvPr/>
        </p:nvPicPr>
        <p:blipFill>
          <a:blip r:embed="rId3">
            <a:alphaModFix/>
          </a:blip>
          <a:stretch>
            <a:fillRect/>
          </a:stretch>
        </p:blipFill>
        <p:spPr>
          <a:xfrm>
            <a:off x="282850" y="1063600"/>
            <a:ext cx="8578300" cy="38952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ANN Model Architecture</a:t>
            </a:r>
            <a:endParaRPr>
              <a:latin typeface="Arial"/>
              <a:ea typeface="Arial"/>
              <a:cs typeface="Arial"/>
              <a:sym typeface="Arial"/>
            </a:endParaRPr>
          </a:p>
        </p:txBody>
      </p:sp>
      <p:sp>
        <p:nvSpPr>
          <p:cNvPr id="279" name="Google Shape;279;p35"/>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sz="1800">
                <a:latin typeface="Arial"/>
                <a:ea typeface="Arial"/>
                <a:cs typeface="Arial"/>
                <a:sym typeface="Arial"/>
              </a:rPr>
              <a:t>Input Layer: Input layer has 19 neurons, number of feature variables.</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Hidden Layers: Different configurations were tested ranging from 1 to 5 layers with the units of 64, 128, 256 per layer.</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Output Layer: Single neuron responsible for predicting food delivery time.</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Model Compilation: Adam Optimizer and MSE loss function</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Early Stopping: patience of 5 epochs</a:t>
            </a:r>
            <a:endParaRPr sz="18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ANN Results</a:t>
            </a:r>
            <a:endParaRPr/>
          </a:p>
        </p:txBody>
      </p:sp>
      <p:sp>
        <p:nvSpPr>
          <p:cNvPr id="285" name="Google Shape;285;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86" name="Google Shape;286;p36"/>
          <p:cNvPicPr preferRelativeResize="0"/>
          <p:nvPr/>
        </p:nvPicPr>
        <p:blipFill>
          <a:blip r:embed="rId3">
            <a:alphaModFix/>
          </a:blip>
          <a:stretch>
            <a:fillRect/>
          </a:stretch>
        </p:blipFill>
        <p:spPr>
          <a:xfrm>
            <a:off x="1903349" y="1003425"/>
            <a:ext cx="5337301" cy="4140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ANN Results</a:t>
            </a:r>
            <a:endParaRPr/>
          </a:p>
        </p:txBody>
      </p:sp>
      <p:sp>
        <p:nvSpPr>
          <p:cNvPr id="292" name="Google Shape;292;p3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3" name="Google Shape;293;p37"/>
          <p:cNvPicPr preferRelativeResize="0"/>
          <p:nvPr/>
        </p:nvPicPr>
        <p:blipFill>
          <a:blip r:embed="rId3">
            <a:alphaModFix/>
          </a:blip>
          <a:stretch>
            <a:fillRect/>
          </a:stretch>
        </p:blipFill>
        <p:spPr>
          <a:xfrm>
            <a:off x="1085850" y="1307850"/>
            <a:ext cx="7250550" cy="365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Conclusion</a:t>
            </a:r>
            <a:endParaRPr>
              <a:latin typeface="Arial"/>
              <a:ea typeface="Arial"/>
              <a:cs typeface="Arial"/>
              <a:sym typeface="Arial"/>
            </a:endParaRPr>
          </a:p>
        </p:txBody>
      </p:sp>
      <p:sp>
        <p:nvSpPr>
          <p:cNvPr id="299" name="Google Shape;299;p38"/>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Arial"/>
              <a:buChar char="●"/>
            </a:pPr>
            <a:r>
              <a:rPr lang="en" sz="1800">
                <a:latin typeface="Arial"/>
                <a:ea typeface="Arial"/>
                <a:cs typeface="Arial"/>
                <a:sym typeface="Arial"/>
              </a:rPr>
              <a:t>In our food delivery time prediction study, XGBoost emerges as the top performer with an impressive R2 score of 0.81, showcasing its ability to capture target variance effectively.</a:t>
            </a:r>
            <a:endParaRPr sz="1800">
              <a:latin typeface="Arial"/>
              <a:ea typeface="Arial"/>
              <a:cs typeface="Arial"/>
              <a:sym typeface="Arial"/>
            </a:endParaRPr>
          </a:p>
          <a:p>
            <a:pPr marL="457200" lvl="0" indent="-342900" algn="l" rtl="0">
              <a:lnSpc>
                <a:spcPct val="100000"/>
              </a:lnSpc>
              <a:spcBef>
                <a:spcPts val="0"/>
              </a:spcBef>
              <a:spcAft>
                <a:spcPts val="0"/>
              </a:spcAft>
              <a:buSzPts val="1800"/>
              <a:buFont typeface="Arial"/>
              <a:buChar char="●"/>
            </a:pPr>
            <a:r>
              <a:rPr lang="en" sz="1800">
                <a:latin typeface="Arial"/>
                <a:ea typeface="Arial"/>
                <a:cs typeface="Arial"/>
                <a:sym typeface="Arial"/>
              </a:rPr>
              <a:t>Linear, ridge, and lasso regression models exhibit similar performance with an R2 score of 0.47. Surprisingly, regularization (lasso and ridge) has minimal impact on these models.</a:t>
            </a:r>
            <a:endParaRPr sz="1800">
              <a:latin typeface="Arial"/>
              <a:ea typeface="Arial"/>
              <a:cs typeface="Arial"/>
              <a:sym typeface="Arial"/>
            </a:endParaRPr>
          </a:p>
          <a:p>
            <a:pPr marL="457200" lvl="0" indent="-342900" algn="l" rtl="0">
              <a:lnSpc>
                <a:spcPct val="100000"/>
              </a:lnSpc>
              <a:spcBef>
                <a:spcPts val="0"/>
              </a:spcBef>
              <a:spcAft>
                <a:spcPts val="0"/>
              </a:spcAft>
              <a:buSzPts val="1800"/>
              <a:buFont typeface="Arial"/>
              <a:buChar char="●"/>
            </a:pPr>
            <a:r>
              <a:rPr lang="en" sz="1800">
                <a:latin typeface="Arial"/>
                <a:ea typeface="Arial"/>
                <a:cs typeface="Arial"/>
                <a:sym typeface="Arial"/>
              </a:rPr>
              <a:t>Random forest regression excels, achieving an R2 score of 0.8, indicating its strong capability to capture intricate data relationships.</a:t>
            </a:r>
            <a:endParaRPr sz="18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Conclusion</a:t>
            </a:r>
            <a:endParaRPr>
              <a:latin typeface="Arial"/>
              <a:ea typeface="Arial"/>
              <a:cs typeface="Arial"/>
              <a:sym typeface="Arial"/>
            </a:endParaRPr>
          </a:p>
        </p:txBody>
      </p:sp>
      <p:sp>
        <p:nvSpPr>
          <p:cNvPr id="305" name="Google Shape;305;p39"/>
          <p:cNvSpPr txBox="1">
            <a:spLocks noGrp="1"/>
          </p:cNvSpPr>
          <p:nvPr>
            <p:ph type="body" idx="1"/>
          </p:nvPr>
        </p:nvSpPr>
        <p:spPr>
          <a:xfrm>
            <a:off x="1297500" y="1307850"/>
            <a:ext cx="7038900" cy="34236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Font typeface="Arial"/>
              <a:buChar char="●"/>
            </a:pPr>
            <a:r>
              <a:rPr lang="en" sz="1600">
                <a:latin typeface="Arial"/>
                <a:ea typeface="Arial"/>
                <a:cs typeface="Arial"/>
                <a:sym typeface="Arial"/>
              </a:rPr>
              <a:t>While Decision tree regressor, Support Vector Regression (SVR), and AdaBoost models deliver satisfactory R2 scores, SVR with radial basis function kernel (SVR rbf) surpasses linear SVR, excelling in capturing complex nonlinear patterns.</a:t>
            </a:r>
            <a:endParaRPr sz="1600">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en" sz="1600">
                <a:latin typeface="Arial"/>
                <a:ea typeface="Arial"/>
                <a:cs typeface="Arial"/>
                <a:sym typeface="Arial"/>
              </a:rPr>
              <a:t>Custom linear regression, ridge regression, and decision tree models perform on par with standard libraries, confirming their reliability.</a:t>
            </a:r>
            <a:endParaRPr sz="1600">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en" sz="1600">
                <a:latin typeface="Arial"/>
                <a:ea typeface="Arial"/>
                <a:cs typeface="Arial"/>
                <a:sym typeface="Arial"/>
              </a:rPr>
              <a:t>Optimal Artificial Neural Network (ANN) configuration includes 2 hidden layers with 128 neurons, yielding the highest R2 score among tested ANN models.</a:t>
            </a:r>
            <a:endParaRPr sz="1600">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en" sz="1600">
                <a:latin typeface="Arial"/>
                <a:ea typeface="Arial"/>
                <a:cs typeface="Arial"/>
                <a:sym typeface="Arial"/>
              </a:rPr>
              <a:t>Grid Search CV significantly enhances Decision tree regressor and Support vector regression, while limited improvement is observed in other models. This study provides insights into model strengths and guides effective food delivery time prediction.</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Problem Statement</a:t>
            </a:r>
            <a:endParaRPr>
              <a:latin typeface="Arial"/>
              <a:ea typeface="Arial"/>
              <a:cs typeface="Arial"/>
              <a:sym typeface="Arial"/>
            </a:endParaRPr>
          </a:p>
        </p:txBody>
      </p:sp>
      <p:sp>
        <p:nvSpPr>
          <p:cNvPr id="147" name="Google Shape;147;p15"/>
          <p:cNvSpPr txBox="1">
            <a:spLocks noGrp="1"/>
          </p:cNvSpPr>
          <p:nvPr>
            <p:ph type="body" idx="1"/>
          </p:nvPr>
        </p:nvSpPr>
        <p:spPr>
          <a:xfrm>
            <a:off x="1297400" y="1307850"/>
            <a:ext cx="7038900" cy="31710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Arial"/>
              <a:buChar char="●"/>
            </a:pPr>
            <a:r>
              <a:rPr lang="en" sz="1800">
                <a:latin typeface="Arial"/>
                <a:ea typeface="Arial"/>
                <a:cs typeface="Arial"/>
                <a:sym typeface="Arial"/>
              </a:rPr>
              <a:t>Objective: Predicting Food Delivery Time</a:t>
            </a:r>
            <a:endParaRPr sz="1800">
              <a:latin typeface="Arial"/>
              <a:ea typeface="Arial"/>
              <a:cs typeface="Arial"/>
              <a:sym typeface="Arial"/>
            </a:endParaRPr>
          </a:p>
          <a:p>
            <a:pPr marL="457200" lvl="0" indent="-342900" algn="just" rtl="0">
              <a:spcBef>
                <a:spcPts val="0"/>
              </a:spcBef>
              <a:spcAft>
                <a:spcPts val="0"/>
              </a:spcAft>
              <a:buSzPts val="1800"/>
              <a:buFont typeface="Arial"/>
              <a:buChar char="●"/>
            </a:pPr>
            <a:r>
              <a:rPr lang="en" sz="1800">
                <a:latin typeface="Arial"/>
                <a:ea typeface="Arial"/>
                <a:cs typeface="Arial"/>
                <a:sym typeface="Arial"/>
              </a:rPr>
              <a:t>Challenge: Estimating accurate food delivery times</a:t>
            </a:r>
            <a:endParaRPr sz="1800">
              <a:latin typeface="Arial"/>
              <a:ea typeface="Arial"/>
              <a:cs typeface="Arial"/>
              <a:sym typeface="Arial"/>
            </a:endParaRPr>
          </a:p>
          <a:p>
            <a:pPr marL="457200" lvl="0" indent="-342900" algn="just" rtl="0">
              <a:spcBef>
                <a:spcPts val="0"/>
              </a:spcBef>
              <a:spcAft>
                <a:spcPts val="0"/>
              </a:spcAft>
              <a:buSzPts val="1800"/>
              <a:buFont typeface="Arial"/>
              <a:buChar char="●"/>
            </a:pPr>
            <a:r>
              <a:rPr lang="en" sz="1800">
                <a:latin typeface="Arial"/>
                <a:ea typeface="Arial"/>
                <a:cs typeface="Arial"/>
                <a:sym typeface="Arial"/>
              </a:rPr>
              <a:t>Goal: Develop accurate predictive Machine Learning models that consider various influential variables to estimate delivery times effectively.</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Understanding Dataset</a:t>
            </a:r>
            <a:endParaRPr>
              <a:latin typeface="Arial"/>
              <a:ea typeface="Arial"/>
              <a:cs typeface="Arial"/>
              <a:sym typeface="Arial"/>
            </a:endParaRPr>
          </a:p>
        </p:txBody>
      </p:sp>
      <p:sp>
        <p:nvSpPr>
          <p:cNvPr id="153" name="Google Shape;153;p16"/>
          <p:cNvSpPr txBox="1">
            <a:spLocks noGrp="1"/>
          </p:cNvSpPr>
          <p:nvPr>
            <p:ph type="body" idx="1"/>
          </p:nvPr>
        </p:nvSpPr>
        <p:spPr>
          <a:xfrm>
            <a:off x="1297500" y="1307850"/>
            <a:ext cx="7506000" cy="3305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sz="1800">
                <a:latin typeface="Arial"/>
                <a:ea typeface="Arial"/>
                <a:cs typeface="Arial"/>
                <a:sym typeface="Arial"/>
              </a:rPr>
              <a:t>Categorical Features: Weather Condition, Road Traffic, Type of order, Type of vehicle, Festival, City. </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Numerical Features: Delivery Person Age, Delivery Person Ratings, restaurant and delivery location latitude-longitude, Vehicle condition, Multiple deliveries.</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Other Features: ID, Delivery Person ID, Order Date, Time Ordered, Time Order Picked</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Target Feature: Time taken(min)</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Source:</a:t>
            </a:r>
            <a:r>
              <a:rPr lang="en" sz="1800" u="sng">
                <a:solidFill>
                  <a:schemeClr val="accent5"/>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https://www.kaggle.com/datasets/gauravmalik26/food-delivery-dataset?select=train.csv</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453925" y="211470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a:latin typeface="Arial"/>
                <a:ea typeface="Arial"/>
                <a:cs typeface="Arial"/>
                <a:sym typeface="Arial"/>
              </a:rPr>
              <a:t>Exploratory Data Analysis</a:t>
            </a:r>
            <a:endParaRPr sz="35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Data Cleaning</a:t>
            </a:r>
            <a:endParaRPr>
              <a:latin typeface="Arial"/>
              <a:ea typeface="Arial"/>
              <a:cs typeface="Arial"/>
              <a:sym typeface="Arial"/>
            </a:endParaRPr>
          </a:p>
        </p:txBody>
      </p:sp>
      <p:sp>
        <p:nvSpPr>
          <p:cNvPr id="164" name="Google Shape;164;p18"/>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sz="1800">
                <a:latin typeface="Arial"/>
                <a:ea typeface="Arial"/>
                <a:cs typeface="Arial"/>
                <a:sym typeface="Arial"/>
              </a:rPr>
              <a:t>Handling missing values from the features</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Removing (min) suffix from the target variable</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Handling incorrect restaurant latitude and longitude</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Converting the data types.</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Feature Engineering</a:t>
            </a:r>
            <a:endParaRPr>
              <a:latin typeface="Arial"/>
              <a:ea typeface="Arial"/>
              <a:cs typeface="Arial"/>
              <a:sym typeface="Arial"/>
            </a:endParaRPr>
          </a:p>
        </p:txBody>
      </p:sp>
      <p:sp>
        <p:nvSpPr>
          <p:cNvPr id="170" name="Google Shape;170;p19"/>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sz="1800" dirty="0">
                <a:latin typeface="Arial"/>
                <a:ea typeface="Arial"/>
                <a:cs typeface="Arial"/>
                <a:sym typeface="Arial"/>
              </a:rPr>
              <a:t>Extracted City Code from Person ID</a:t>
            </a:r>
            <a:endParaRPr sz="1800" dirty="0">
              <a:latin typeface="Arial"/>
              <a:ea typeface="Arial"/>
              <a:cs typeface="Arial"/>
              <a:sym typeface="Arial"/>
            </a:endParaRPr>
          </a:p>
          <a:p>
            <a:pPr marL="457200" lvl="0" indent="-342900" algn="l" rtl="0">
              <a:spcBef>
                <a:spcPts val="0"/>
              </a:spcBef>
              <a:spcAft>
                <a:spcPts val="0"/>
              </a:spcAft>
              <a:buSzPts val="1800"/>
              <a:buFont typeface="Arial"/>
              <a:buChar char="●"/>
            </a:pPr>
            <a:r>
              <a:rPr lang="en" sz="1800" dirty="0">
                <a:latin typeface="Arial"/>
                <a:ea typeface="Arial"/>
                <a:cs typeface="Arial"/>
                <a:sym typeface="Arial"/>
              </a:rPr>
              <a:t>Calculate the distance between restaurant location and delivery location</a:t>
            </a:r>
            <a:endParaRPr sz="1800" dirty="0">
              <a:latin typeface="Arial"/>
              <a:ea typeface="Arial"/>
              <a:cs typeface="Arial"/>
              <a:sym typeface="Arial"/>
            </a:endParaRPr>
          </a:p>
          <a:p>
            <a:pPr marL="457200" lvl="0" indent="-342900" algn="l" rtl="0">
              <a:spcBef>
                <a:spcPts val="0"/>
              </a:spcBef>
              <a:spcAft>
                <a:spcPts val="0"/>
              </a:spcAft>
              <a:buSzPts val="1800"/>
              <a:buFont typeface="Arial"/>
              <a:buChar char="●"/>
            </a:pPr>
            <a:r>
              <a:rPr lang="en" sz="1800" dirty="0">
                <a:latin typeface="Arial"/>
                <a:ea typeface="Arial"/>
                <a:cs typeface="Arial"/>
                <a:sym typeface="Arial"/>
              </a:rPr>
              <a:t>Calculate the Order Preparation Time</a:t>
            </a:r>
            <a:endParaRPr sz="1800" dirty="0">
              <a:latin typeface="Arial"/>
              <a:ea typeface="Arial"/>
              <a:cs typeface="Arial"/>
              <a:sym typeface="Arial"/>
            </a:endParaRPr>
          </a:p>
          <a:p>
            <a:pPr marL="457200" lvl="0" indent="-342900" algn="l" rtl="0">
              <a:spcBef>
                <a:spcPts val="0"/>
              </a:spcBef>
              <a:spcAft>
                <a:spcPts val="0"/>
              </a:spcAft>
              <a:buSzPts val="1800"/>
              <a:buFont typeface="Arial"/>
              <a:buChar char="●"/>
            </a:pPr>
            <a:r>
              <a:rPr lang="en" sz="1800" dirty="0">
                <a:latin typeface="Arial"/>
                <a:ea typeface="Arial"/>
                <a:cs typeface="Arial"/>
                <a:sym typeface="Arial"/>
              </a:rPr>
              <a:t>Create new features using Order day such as whether it was the start of the month or not, weekdays versus weekends, and the influence of order day, month, and week on the food delivery time.</a:t>
            </a:r>
            <a:endParaRPr sz="1800"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Data Preprocessing</a:t>
            </a:r>
            <a:endParaRPr>
              <a:latin typeface="Arial"/>
              <a:ea typeface="Arial"/>
              <a:cs typeface="Arial"/>
              <a:sym typeface="Arial"/>
            </a:endParaRPr>
          </a:p>
        </p:txBody>
      </p:sp>
      <p:sp>
        <p:nvSpPr>
          <p:cNvPr id="176" name="Google Shape;176;p20"/>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sz="1800">
                <a:latin typeface="Arial"/>
                <a:ea typeface="Arial"/>
                <a:cs typeface="Arial"/>
                <a:sym typeface="Arial"/>
              </a:rPr>
              <a:t>Perform label encoding on categorical variables</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Splitting the dataset into training set, validation set and test set</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Performed feature scaling</a:t>
            </a: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Feature Selection</a:t>
            </a:r>
            <a:endParaRPr>
              <a:latin typeface="Arial"/>
              <a:ea typeface="Arial"/>
              <a:cs typeface="Arial"/>
              <a:sym typeface="Arial"/>
            </a:endParaRPr>
          </a:p>
        </p:txBody>
      </p:sp>
      <p:sp>
        <p:nvSpPr>
          <p:cNvPr id="182" name="Google Shape;182;p21"/>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3" name="Google Shape;183;p21"/>
          <p:cNvPicPr preferRelativeResize="0"/>
          <p:nvPr/>
        </p:nvPicPr>
        <p:blipFill>
          <a:blip r:embed="rId3">
            <a:alphaModFix/>
          </a:blip>
          <a:stretch>
            <a:fillRect/>
          </a:stretch>
        </p:blipFill>
        <p:spPr>
          <a:xfrm>
            <a:off x="117675" y="1033525"/>
            <a:ext cx="8896374" cy="39253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807</Words>
  <Application>Microsoft Office PowerPoint</Application>
  <PresentationFormat>On-screen Show (16:9)</PresentationFormat>
  <Paragraphs>86</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Montserrat</vt:lpstr>
      <vt:lpstr>Lato</vt:lpstr>
      <vt:lpstr>Arial</vt:lpstr>
      <vt:lpstr>Focus</vt:lpstr>
      <vt:lpstr>Food Delivery Time Prediction</vt:lpstr>
      <vt:lpstr>Introduction</vt:lpstr>
      <vt:lpstr>Problem Statement</vt:lpstr>
      <vt:lpstr>Understanding Dataset</vt:lpstr>
      <vt:lpstr>Exploratory Data Analysis</vt:lpstr>
      <vt:lpstr>Data Cleaning</vt:lpstr>
      <vt:lpstr>Feature Engineering</vt:lpstr>
      <vt:lpstr>Data Preprocessing</vt:lpstr>
      <vt:lpstr>Feature Selection</vt:lpstr>
      <vt:lpstr>Implementation</vt:lpstr>
      <vt:lpstr>Linear Regression</vt:lpstr>
      <vt:lpstr>Ridge Regression</vt:lpstr>
      <vt:lpstr>Decision Tree Regression</vt:lpstr>
      <vt:lpstr>Lasso Regression</vt:lpstr>
      <vt:lpstr>Random Forest Regression</vt:lpstr>
      <vt:lpstr>Support Vector Regression Linear</vt:lpstr>
      <vt:lpstr>Support Vector Regression RBF</vt:lpstr>
      <vt:lpstr>XGBoost Regression</vt:lpstr>
      <vt:lpstr>AdaBoost Regression</vt:lpstr>
      <vt:lpstr>Results before hyperparameter tuning</vt:lpstr>
      <vt:lpstr>Results after hyperparameter tuning</vt:lpstr>
      <vt:lpstr>Results</vt:lpstr>
      <vt:lpstr>ANN Model Architecture</vt:lpstr>
      <vt:lpstr>ANN Results</vt:lpstr>
      <vt:lpstr>ANN 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Time Prediction</dc:title>
  <cp:lastModifiedBy>Mihir Chitre</cp:lastModifiedBy>
  <cp:revision>3</cp:revision>
  <dcterms:modified xsi:type="dcterms:W3CDTF">2023-08-08T21:34:53Z</dcterms:modified>
</cp:coreProperties>
</file>