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63" r:id="rId4"/>
    <p:sldId id="265" r:id="rId5"/>
    <p:sldId id="267" r:id="rId6"/>
    <p:sldId id="266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9"/>
    <p:restoredTop sz="87119"/>
  </p:normalViewPr>
  <p:slideViewPr>
    <p:cSldViewPr snapToGrid="0" snapToObjects="1">
      <p:cViewPr>
        <p:scale>
          <a:sx n="87" d="100"/>
          <a:sy n="87" d="100"/>
        </p:scale>
        <p:origin x="102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C17C4-49F6-8D4D-BBA7-29F6E33BA7B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4DBF-CA0C-064B-BF53-CB41F4E94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P(I,D,G,S,L,A,J) = P(I)P(D)P(G|I,D)P(S|I)P(L|G)P(A)P(J|A,S,L)</a:t>
            </a:r>
          </a:p>
          <a:p>
            <a:r>
              <a:rPr lang="en-US" dirty="0"/>
              <a:t>P(I,D,G,S,L,A,J) = 0.4 * 0.7 * 0.7 * 0.99 * 0.95 * 0.6 * 0.9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P(I,D,G,S,L,A,J) = P(I)P(D)P(G|I,D)P(S|I)P(L|G)P(A)P(J|A,S,L)</a:t>
            </a:r>
          </a:p>
          <a:p>
            <a:r>
              <a:rPr lang="en-US" dirty="0"/>
              <a:t>P(I,D,G,S,L,A,J) = 0.4 * 0.7 * 0.7 * 0.99 * 0.95 * 0.6 * 0.9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P(I,D,G,S,L,A|J=1) = P(I,D,G,S,L,A) / P(J=1)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9E5-7A78-434E-8684-A3226A3F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5C0D-8657-6E41-88F9-6AFCB75D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97E3-BB12-DB4D-B11A-A2D923AF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17E9-2E5E-2747-A257-186F04EE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CAE3-7447-8948-961F-6FEE9204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41C-7233-4A47-9561-5393958E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B9526-7EBB-9844-97FE-255DCD73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686F-7057-224C-BB32-6E621C5E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70F0-B867-F94D-BAD2-48C50976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A050-65BF-0943-85BB-DEED3E5E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8DC3D-7854-9046-B54C-1EE00A2D7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A1C3-CE56-F84E-B3DF-53DA8647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328F-8312-3649-9F58-5502B0B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94AF-E8E8-C24E-94BC-F15928F2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52B4-BE24-7F43-9502-F0B5EEA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E6B1-8811-1142-A41D-94C8929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5502-7AAE-2A4C-AC89-B0C1CC40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5C41-7738-D741-ACA7-0E5C025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881B-BC83-7149-8F79-ACB8AB7A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FBDD-28EA-A942-8FC2-FDC3F280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6933-3083-5940-8A74-F330D68D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6541-32B6-0343-98A1-E62EC989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36B5-3D3A-7A4C-BA0A-5DEC65BC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E2F6-A867-6746-BE99-8A789492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CE4D-35C8-2744-9D70-12EBEDF8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03BA-6499-254E-A818-085F00D0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CC75-A0D5-7E4A-A029-7FC8956AA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A3158-4541-E047-8839-0E4855F3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8DD2-B2B2-CD44-8A87-719690B8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FA18-EB92-114D-9152-84DD8E3D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17A-30FB-C743-BE98-E23A457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6843-57E7-FC42-9D63-538D787E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2C69-C52F-8045-BFC2-FFCBAC80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E6876-EF53-0446-AD37-BC788EBA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3E636-9873-FB4E-8C29-1DBB6E193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A0A4A-BFE1-E94E-AEE1-BD5E2466A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372B5-8427-1D4B-8C20-65ACB5A4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5E2EC-FE25-9E4B-9B7B-E31B60C4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87A5-6856-124F-8A07-2E72DAC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E29B-915B-8242-B472-7E9E0659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8C5FC-B73D-7846-B62F-4169B19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C035-5F3A-CA4E-93D9-C378B3C8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6100-0611-AF46-8BFC-64095994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A935D-3CB2-2648-A661-87B78731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1515E-D1E9-9749-9B7D-017FE5CD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C1EC9-038C-2C48-A0DE-DCC5487B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2632-BC65-FF40-BA12-983B3E5A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5217-48E6-B64F-BA3B-5274460F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E15CE-BADA-BF46-AFEE-532D0F29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D886-7268-0B4F-A859-BEA69814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8EFF-6960-0344-94B1-4DBE2FA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82AD-8EFE-D34B-82F8-620E47D7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A3D4-93D3-CC4D-BA47-408D34A9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DFCE4-0157-ED42-B683-DC5742BB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0844E-18D6-7543-8042-3675C70D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82090-0890-8940-AA9F-5BC65A2F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2FE13-E721-204F-B75C-F6B18776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C88B-C15F-4A45-B2CE-00D7FA7B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F8F55-9DAA-1C46-A5F8-A2FA264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F6DF1-1434-F140-BA6B-1D5478CE6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0F7-73A8-0B47-9B35-2705BE41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EC9A-2234-594E-9C1B-50B0FD3A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3C1A-F91B-A24C-9C36-A07B28FE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tiff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tiff"/><Relationship Id="rId4" Type="http://schemas.openxmlformats.org/officeDocument/2006/relationships/image" Target="../media/image24.tiff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2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7" y="29669"/>
            <a:ext cx="10515600" cy="1325563"/>
          </a:xfrm>
        </p:spPr>
        <p:txBody>
          <a:bodyPr/>
          <a:lstStyle/>
          <a:p>
            <a:r>
              <a:rPr lang="en-US" dirty="0"/>
              <a:t>Joint Probability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515005" y="15383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setting for all variables 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difficult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 grade </a:t>
            </a:r>
            <a:r>
              <a:rPr lang="en-US" dirty="0"/>
              <a:t>in course;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score </a:t>
            </a:r>
            <a:r>
              <a:rPr lang="en-US" dirty="0"/>
              <a:t>on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Weak</a:t>
            </a:r>
            <a:r>
              <a:rPr lang="en-US" dirty="0"/>
              <a:t> letter of recommendation;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</a:t>
            </a:r>
            <a:r>
              <a:rPr lang="en-US" b="1" dirty="0"/>
              <a:t>applies</a:t>
            </a:r>
            <a:r>
              <a:rPr lang="en-US" dirty="0"/>
              <a:t> for the job;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</a:t>
            </a:r>
            <a:r>
              <a:rPr lang="en-US" b="1" dirty="0"/>
              <a:t>does not get </a:t>
            </a:r>
            <a:r>
              <a:rPr lang="en-US" dirty="0"/>
              <a:t>the job.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886033-3BA4-2645-932C-BDF6D1634432}"/>
              </a:ext>
            </a:extLst>
          </p:cNvPr>
          <p:cNvGrpSpPr/>
          <p:nvPr/>
        </p:nvGrpSpPr>
        <p:grpSpPr>
          <a:xfrm>
            <a:off x="6815106" y="1405334"/>
            <a:ext cx="5265539" cy="4882692"/>
            <a:chOff x="557720" y="1355232"/>
            <a:chExt cx="5265539" cy="48826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C23CC7-FA89-AE4D-B244-0D3C9DFC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798"/>
            <a:stretch/>
          </p:blipFill>
          <p:spPr>
            <a:xfrm>
              <a:off x="984288" y="5842143"/>
              <a:ext cx="4318000" cy="39578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3AE693-81BC-8844-AE3E-53EDCE50CC86}"/>
                </a:ext>
              </a:extLst>
            </p:cNvPr>
            <p:cNvGrpSpPr/>
            <p:nvPr/>
          </p:nvGrpSpPr>
          <p:grpSpPr>
            <a:xfrm>
              <a:off x="557720" y="1355232"/>
              <a:ext cx="5265539" cy="3198863"/>
              <a:chOff x="404446" y="2070198"/>
              <a:chExt cx="5265539" cy="319886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1D2947-0E61-694A-9555-1E63B796E97A}"/>
                  </a:ext>
                </a:extLst>
              </p:cNvPr>
              <p:cNvSpPr/>
              <p:nvPr/>
            </p:nvSpPr>
            <p:spPr>
              <a:xfrm>
                <a:off x="1337530" y="3934549"/>
                <a:ext cx="357187" cy="2428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49856D8-8DD7-9045-89D8-543363011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0021"/>
              <a:stretch/>
            </p:blipFill>
            <p:spPr>
              <a:xfrm>
                <a:off x="1164095" y="2564923"/>
                <a:ext cx="4318000" cy="208224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79EED78-590B-3D47-B552-05E03E6BC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583" t="5261" r="66561" b="77483"/>
              <a:stretch/>
            </p:blipFill>
            <p:spPr>
              <a:xfrm>
                <a:off x="404446" y="2093644"/>
                <a:ext cx="1207477" cy="74728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ABF5492-40C0-F94E-BA4F-5C0CC0DDE4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65" t="31719" r="58284" b="37777"/>
              <a:stretch/>
            </p:blipFill>
            <p:spPr>
              <a:xfrm>
                <a:off x="541480" y="3139850"/>
                <a:ext cx="1409352" cy="98104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A15E448-8961-784D-BF19-1C7DAB7D1A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878" t="5260" r="9265" b="78297"/>
              <a:stretch/>
            </p:blipFill>
            <p:spPr>
              <a:xfrm>
                <a:off x="3645876" y="2070198"/>
                <a:ext cx="1207478" cy="71211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E66F544-46DE-0040-9FB6-A27C9775A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180" t="43986" r="7646" b="33361"/>
              <a:stretch/>
            </p:blipFill>
            <p:spPr>
              <a:xfrm>
                <a:off x="4628044" y="3704363"/>
                <a:ext cx="1041941" cy="73499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040EE3F-AA37-7945-B010-FFDE68D628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0058" t="59394" r="34546" b="10102"/>
              <a:stretch/>
            </p:blipFill>
            <p:spPr>
              <a:xfrm>
                <a:off x="1611923" y="4288015"/>
                <a:ext cx="1041942" cy="981046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275879D-BF53-4046-AAD5-564CE5D0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8179" y="4056824"/>
              <a:ext cx="1041942" cy="1660696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81C0FD-4228-CD4A-A850-E2EF4AFF0E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9150" y="3932201"/>
              <a:ext cx="181835" cy="124623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4E109-5CA1-BA4A-A0AD-133D5930ED88}"/>
                </a:ext>
              </a:extLst>
            </p:cNvPr>
            <p:cNvCxnSpPr>
              <a:cxnSpLocks/>
            </p:cNvCxnSpPr>
            <p:nvPr/>
          </p:nvCxnSpPr>
          <p:spPr>
            <a:xfrm>
              <a:off x="3799150" y="3932201"/>
              <a:ext cx="360474" cy="124623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2CEEFF-2503-1B43-9919-877B083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4985" y="2462105"/>
              <a:ext cx="537575" cy="412719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E9FE55-CBFC-8841-B8A6-E637938F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9151" y="2874824"/>
              <a:ext cx="32898" cy="144670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EBA954-7CDB-874D-99A0-864DB22CD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049" y="2874824"/>
              <a:ext cx="123231" cy="144669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474067" y="37976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513184" y="1170566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12058-8974-114F-B32D-88A35D8B6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94" y="4189329"/>
            <a:ext cx="5769924" cy="173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6F8B7-3884-3F40-A362-AF124F17C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94" y="4865488"/>
            <a:ext cx="4515602" cy="173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0C2949-93DF-1D41-B1C1-68033D0FEF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94" y="5213755"/>
            <a:ext cx="2624452" cy="1736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D86C21-10ED-6D40-8807-B98910F5E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445" y="4537595"/>
            <a:ext cx="4285531" cy="1680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4E64AF-29E9-9546-9611-BC1516C36488}"/>
              </a:ext>
            </a:extLst>
          </p:cNvPr>
          <p:cNvSpPr txBox="1"/>
          <p:nvPr/>
        </p:nvSpPr>
        <p:spPr>
          <a:xfrm>
            <a:off x="474067" y="5641695"/>
            <a:ext cx="644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we have calculated joint probability for each of 192 combinations of input variables.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60561-96FB-D34C-9984-BF3BBF28A30A}"/>
              </a:ext>
            </a:extLst>
          </p:cNvPr>
          <p:cNvSpPr/>
          <p:nvPr/>
        </p:nvSpPr>
        <p:spPr>
          <a:xfrm>
            <a:off x="7347907" y="1388969"/>
            <a:ext cx="427703" cy="688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20CA42-1C4E-294C-9811-7B74F7A2588F}"/>
              </a:ext>
            </a:extLst>
          </p:cNvPr>
          <p:cNvSpPr/>
          <p:nvPr/>
        </p:nvSpPr>
        <p:spPr>
          <a:xfrm>
            <a:off x="10303509" y="1358847"/>
            <a:ext cx="427703" cy="688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570EFB-F6A5-C04F-B91F-D402ADD952A6}"/>
              </a:ext>
            </a:extLst>
          </p:cNvPr>
          <p:cNvSpPr/>
          <p:nvPr/>
        </p:nvSpPr>
        <p:spPr>
          <a:xfrm>
            <a:off x="7919655" y="2849048"/>
            <a:ext cx="357187" cy="282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0656D0-B88D-CD4E-A8DC-BBE3AFD1DFEF}"/>
              </a:ext>
            </a:extLst>
          </p:cNvPr>
          <p:cNvSpPr/>
          <p:nvPr/>
        </p:nvSpPr>
        <p:spPr>
          <a:xfrm>
            <a:off x="8276843" y="4312283"/>
            <a:ext cx="373670" cy="214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D8BD28-3B1E-A442-8775-D3A6FE43A2D2}"/>
              </a:ext>
            </a:extLst>
          </p:cNvPr>
          <p:cNvSpPr/>
          <p:nvPr/>
        </p:nvSpPr>
        <p:spPr>
          <a:xfrm>
            <a:off x="11195656" y="3405495"/>
            <a:ext cx="373670" cy="180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9253EF-CBE8-3143-9FA2-D9F567FED594}"/>
              </a:ext>
            </a:extLst>
          </p:cNvPr>
          <p:cNvSpPr/>
          <p:nvPr/>
        </p:nvSpPr>
        <p:spPr>
          <a:xfrm>
            <a:off x="9955041" y="2717952"/>
            <a:ext cx="268788" cy="179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4424E5-C10C-2549-90C4-80601FC92473}"/>
              </a:ext>
            </a:extLst>
          </p:cNvPr>
          <p:cNvSpPr/>
          <p:nvPr/>
        </p:nvSpPr>
        <p:spPr>
          <a:xfrm>
            <a:off x="10046068" y="5007251"/>
            <a:ext cx="292678" cy="194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30" y="375311"/>
            <a:ext cx="11599069" cy="1325563"/>
          </a:xfrm>
        </p:spPr>
        <p:txBody>
          <a:bodyPr/>
          <a:lstStyle/>
          <a:p>
            <a:r>
              <a:rPr lang="en-US" dirty="0"/>
              <a:t>Conditional Probability Inference (MAP Query 3, 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14439" y="18607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weak letter or recommendation,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2EC1C-482B-F849-88CC-013598D21EDD}"/>
              </a:ext>
            </a:extLst>
          </p:cNvPr>
          <p:cNvSpPr txBox="1"/>
          <p:nvPr/>
        </p:nvSpPr>
        <p:spPr>
          <a:xfrm>
            <a:off x="7320457" y="1783333"/>
            <a:ext cx="385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 when recommendation is weak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4191C-A615-494A-8454-BDE73B5765C4}"/>
              </a:ext>
            </a:extLst>
          </p:cNvPr>
          <p:cNvSpPr/>
          <p:nvPr/>
        </p:nvSpPr>
        <p:spPr>
          <a:xfrm>
            <a:off x="814439" y="4328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strong letter of recommendation,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may or may </a:t>
            </a:r>
            <a:r>
              <a:rPr lang="en-US" b="1" dirty="0"/>
              <a:t>not be intelligent</a:t>
            </a:r>
            <a:r>
              <a:rPr lang="en-US" dirty="0"/>
              <a:t>;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C3F91-D5DD-EE43-9276-05299A7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01" y="2367110"/>
            <a:ext cx="2361731" cy="1201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97A422-FF0F-A249-B295-3C1F21B79C63}"/>
              </a:ext>
            </a:extLst>
          </p:cNvPr>
          <p:cNvSpPr txBox="1"/>
          <p:nvPr/>
        </p:nvSpPr>
        <p:spPr>
          <a:xfrm>
            <a:off x="7320457" y="4247052"/>
            <a:ext cx="385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 when recommendation is 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11FB4-3A43-B347-BB3C-450E7033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01" y="4975842"/>
            <a:ext cx="2361731" cy="122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753E5-AA4D-E448-8830-9ADC2FEF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9" y="2943978"/>
            <a:ext cx="5575300" cy="698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CCF2217-835E-CA4C-B57F-3594E59AC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89" y="5352196"/>
            <a:ext cx="5461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17" y="202350"/>
            <a:ext cx="10515600" cy="1325563"/>
          </a:xfrm>
        </p:spPr>
        <p:txBody>
          <a:bodyPr/>
          <a:lstStyle/>
          <a:p>
            <a:r>
              <a:rPr lang="en-US" dirty="0"/>
              <a:t>Joint Probability Inference - Combinations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3AC2BC-8D36-C44F-B369-8401CE33D3EA}"/>
              </a:ext>
            </a:extLst>
          </p:cNvPr>
          <p:cNvGrpSpPr/>
          <p:nvPr/>
        </p:nvGrpSpPr>
        <p:grpSpPr>
          <a:xfrm>
            <a:off x="5475224" y="1574326"/>
            <a:ext cx="6266418" cy="4738065"/>
            <a:chOff x="5451514" y="1218067"/>
            <a:chExt cx="6266418" cy="473806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C2CF1B-D804-B24A-BA44-867AAAE9B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1515" y="1218067"/>
              <a:ext cx="6266417" cy="204764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46FED30-9C85-A24A-A546-8C745BA51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1514" y="3628020"/>
              <a:ext cx="6266417" cy="232811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7488F5-F470-0349-A926-A7806D49FDEA}"/>
                </a:ext>
              </a:extLst>
            </p:cNvPr>
            <p:cNvSpPr txBox="1"/>
            <p:nvPr/>
          </p:nvSpPr>
          <p:spPr>
            <a:xfrm>
              <a:off x="5451514" y="32299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4ECFB4-457E-634D-94BF-51F1558B5F98}"/>
                </a:ext>
              </a:extLst>
            </p:cNvPr>
            <p:cNvSpPr txBox="1"/>
            <p:nvPr/>
          </p:nvSpPr>
          <p:spPr>
            <a:xfrm>
              <a:off x="11262121" y="319422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66810-419D-3844-8295-881DFB28168E}"/>
                </a:ext>
              </a:extLst>
            </p:cNvPr>
            <p:cNvSpPr txBox="1"/>
            <p:nvPr/>
          </p:nvSpPr>
          <p:spPr>
            <a:xfrm>
              <a:off x="8278820" y="32122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748A52F-44CA-4645-843C-D4E971B4E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99" y="2900461"/>
            <a:ext cx="4339178" cy="16477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E663E6E-9E21-CD45-B64E-87178CAD2EE7}"/>
              </a:ext>
            </a:extLst>
          </p:cNvPr>
          <p:cNvSpPr/>
          <p:nvPr/>
        </p:nvSpPr>
        <p:spPr>
          <a:xfrm>
            <a:off x="5475224" y="1771650"/>
            <a:ext cx="6266417" cy="149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5012A-BB54-7047-B9E8-8ABA41C3D169}"/>
              </a:ext>
            </a:extLst>
          </p:cNvPr>
          <p:cNvSpPr txBox="1"/>
          <p:nvPr/>
        </p:nvSpPr>
        <p:spPr>
          <a:xfrm>
            <a:off x="3233455" y="1660189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probable setting</a:t>
            </a:r>
          </a:p>
        </p:txBody>
      </p:sp>
    </p:spTree>
    <p:extLst>
      <p:ext uri="{BB962C8B-B14F-4D97-AF65-F5344CB8AC3E}">
        <p14:creationId xmlns:p14="http://schemas.microsoft.com/office/powerpoint/2010/main" val="18580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400433" cy="1325563"/>
          </a:xfrm>
        </p:spPr>
        <p:txBody>
          <a:bodyPr/>
          <a:lstStyle/>
          <a:p>
            <a:r>
              <a:rPr lang="en-US" dirty="0"/>
              <a:t>Conditional Probability MAP Inference given 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474067" y="1516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explanation given student </a:t>
            </a:r>
            <a:r>
              <a:rPr lang="en-US" b="1" dirty="0"/>
              <a:t>gets job </a:t>
            </a:r>
            <a:r>
              <a:rPr lang="en-US" dirty="0"/>
              <a:t>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 grade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 </a:t>
            </a:r>
            <a:r>
              <a:rPr lang="en-US" b="1" dirty="0"/>
              <a:t>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Strong</a:t>
            </a:r>
            <a:r>
              <a:rPr lang="en-US" dirty="0"/>
              <a:t> letter of recommendation;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Applied</a:t>
            </a:r>
            <a:r>
              <a:rPr lang="en-US" dirty="0"/>
              <a:t> for the job;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432556" y="376629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472246" y="1148835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82B17F-86C2-EF43-BC70-46A52D03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4" y="4225380"/>
            <a:ext cx="4117728" cy="1684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C83FC2-AB93-B042-98FD-6BAE79149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58" y="4520191"/>
            <a:ext cx="4696765" cy="1753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270788-21D1-1749-81E4-093E9D8591DC}"/>
              </a:ext>
            </a:extLst>
          </p:cNvPr>
          <p:cNvGrpSpPr/>
          <p:nvPr/>
        </p:nvGrpSpPr>
        <p:grpSpPr>
          <a:xfrm>
            <a:off x="6416549" y="1446714"/>
            <a:ext cx="5187373" cy="2504249"/>
            <a:chOff x="6575575" y="1516625"/>
            <a:chExt cx="5187373" cy="25042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D0DA8C-D0ED-7549-B537-3C4946ACC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5575" y="1516625"/>
              <a:ext cx="5187373" cy="250424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F9801C-E6C6-BE4A-A523-B2A11D656331}"/>
                </a:ext>
              </a:extLst>
            </p:cNvPr>
            <p:cNvSpPr/>
            <p:nvPr/>
          </p:nvSpPr>
          <p:spPr>
            <a:xfrm>
              <a:off x="6598295" y="1668052"/>
              <a:ext cx="5159145" cy="142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EDFE0F-83FF-264E-AD34-DF021CD8276B}"/>
              </a:ext>
            </a:extLst>
          </p:cNvPr>
          <p:cNvSpPr txBox="1"/>
          <p:nvPr/>
        </p:nvSpPr>
        <p:spPr>
          <a:xfrm>
            <a:off x="472246" y="5709165"/>
            <a:ext cx="568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Job is offered, student is most likely to be intelligent </a:t>
            </a:r>
          </a:p>
        </p:txBody>
      </p:sp>
    </p:spTree>
    <p:extLst>
      <p:ext uri="{BB962C8B-B14F-4D97-AF65-F5344CB8AC3E}">
        <p14:creationId xmlns:p14="http://schemas.microsoft.com/office/powerpoint/2010/main" val="356750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717934" cy="1325563"/>
          </a:xfrm>
        </p:spPr>
        <p:txBody>
          <a:bodyPr/>
          <a:lstStyle/>
          <a:p>
            <a:r>
              <a:rPr lang="en-US" dirty="0"/>
              <a:t>Forward Sampling from Student Bayesian Network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522452" y="509264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60CC9-D40C-374C-A946-5C14B534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1" y="1396028"/>
            <a:ext cx="4445000" cy="213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641804-B070-2345-832A-1ABA4EF36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16" y="5461972"/>
            <a:ext cx="4912540" cy="951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05FCD-2974-0D47-8A30-B7E7B82B55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364"/>
          <a:stretch/>
        </p:blipFill>
        <p:spPr>
          <a:xfrm>
            <a:off x="7563763" y="1025098"/>
            <a:ext cx="2892843" cy="2883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C3FAC-8AAF-5142-BEE3-34E5A9267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432" y="4219864"/>
            <a:ext cx="3008670" cy="2168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4020E-F198-F840-8EE0-FEABFBA69CD6}"/>
              </a:ext>
            </a:extLst>
          </p:cNvPr>
          <p:cNvSpPr txBox="1"/>
          <p:nvPr/>
        </p:nvSpPr>
        <p:spPr>
          <a:xfrm>
            <a:off x="7654413" y="3791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9DD3C-0CF3-BB44-BD56-02932E0758D2}"/>
              </a:ext>
            </a:extLst>
          </p:cNvPr>
          <p:cNvSpPr txBox="1"/>
          <p:nvPr/>
        </p:nvSpPr>
        <p:spPr>
          <a:xfrm>
            <a:off x="10137056" y="3781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302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717934" cy="1325563"/>
          </a:xfrm>
        </p:spPr>
        <p:txBody>
          <a:bodyPr/>
          <a:lstStyle/>
          <a:p>
            <a:r>
              <a:rPr lang="en-US" dirty="0"/>
              <a:t>Logistic Regression over 1000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A6D33-C83C-8649-8EE9-5DC508A7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34" y="1234972"/>
            <a:ext cx="3822700" cy="488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23D48-E6A0-0343-9B2D-B3C7846AFFE7}"/>
              </a:ext>
            </a:extLst>
          </p:cNvPr>
          <p:cNvSpPr txBox="1"/>
          <p:nvPr/>
        </p:nvSpPr>
        <p:spPr>
          <a:xfrm>
            <a:off x="474066" y="1310988"/>
            <a:ext cx="3766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Epochs: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samples: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Training samples: 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Validation samples: 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E732F-BCF3-AB4E-8422-1CA1F535A05D}"/>
              </a:ext>
            </a:extLst>
          </p:cNvPr>
          <p:cNvSpPr txBox="1"/>
          <p:nvPr/>
        </p:nvSpPr>
        <p:spPr>
          <a:xfrm>
            <a:off x="4346881" y="1310988"/>
            <a:ext cx="2796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Accuracy: 90.5%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Loss: 0.293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Accuracy: 92%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Loss: 0.2802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D9936-7CF2-F447-8587-47899D4743C3}"/>
              </a:ext>
            </a:extLst>
          </p:cNvPr>
          <p:cNvSpPr/>
          <p:nvPr/>
        </p:nvSpPr>
        <p:spPr>
          <a:xfrm>
            <a:off x="1906666" y="3381067"/>
            <a:ext cx="551827" cy="597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8A78A1-6522-DC4B-99A5-1432E591DEAC}"/>
              </a:ext>
            </a:extLst>
          </p:cNvPr>
          <p:cNvSpPr/>
          <p:nvPr/>
        </p:nvSpPr>
        <p:spPr>
          <a:xfrm>
            <a:off x="1906665" y="4318607"/>
            <a:ext cx="551827" cy="597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C2DD6B-1743-4547-A4F2-4791EBA8750A}"/>
              </a:ext>
            </a:extLst>
          </p:cNvPr>
          <p:cNvSpPr/>
          <p:nvPr/>
        </p:nvSpPr>
        <p:spPr>
          <a:xfrm>
            <a:off x="1906664" y="5256147"/>
            <a:ext cx="551827" cy="597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CA60C2-545A-A849-97B0-F27BCAF95FED}"/>
              </a:ext>
            </a:extLst>
          </p:cNvPr>
          <p:cNvSpPr/>
          <p:nvPr/>
        </p:nvSpPr>
        <p:spPr>
          <a:xfrm>
            <a:off x="2797884" y="6058802"/>
            <a:ext cx="551827" cy="597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3CE6BE-D244-934A-8A27-E5E73897BD41}"/>
              </a:ext>
            </a:extLst>
          </p:cNvPr>
          <p:cNvSpPr/>
          <p:nvPr/>
        </p:nvSpPr>
        <p:spPr>
          <a:xfrm>
            <a:off x="4240931" y="4318607"/>
            <a:ext cx="551827" cy="597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1150DE-AA5B-B54A-BD87-C8AB1F7AED4A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2458493" y="3679722"/>
            <a:ext cx="1782438" cy="93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F684AB-94DA-F045-B28C-2CF9E1F5524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58492" y="4617262"/>
            <a:ext cx="1782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1D0A0E-271F-FE4F-9B1E-C09935FA46DA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2458491" y="4617262"/>
            <a:ext cx="1782440" cy="93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50A31D-F8CE-F143-90C5-1BF827515B78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3349711" y="4617262"/>
            <a:ext cx="891220" cy="174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22F6D8-92EC-624E-B75D-7CBEEB5A3517}"/>
              </a:ext>
            </a:extLst>
          </p:cNvPr>
          <p:cNvSpPr txBox="1"/>
          <p:nvPr/>
        </p:nvSpPr>
        <p:spPr>
          <a:xfrm>
            <a:off x="2229335" y="620826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112C68-15EC-4544-A1E4-2FF39D0FD16C}"/>
              </a:ext>
            </a:extLst>
          </p:cNvPr>
          <p:cNvSpPr txBox="1"/>
          <p:nvPr/>
        </p:nvSpPr>
        <p:spPr>
          <a:xfrm>
            <a:off x="1354839" y="349505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8B7BF-7C5D-E44C-8EB1-BA2F7088CA1F}"/>
              </a:ext>
            </a:extLst>
          </p:cNvPr>
          <p:cNvSpPr txBox="1"/>
          <p:nvPr/>
        </p:nvSpPr>
        <p:spPr>
          <a:xfrm>
            <a:off x="1347849" y="4432596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198D92-12C1-094D-B2AD-9BCFD0E54504}"/>
              </a:ext>
            </a:extLst>
          </p:cNvPr>
          <p:cNvSpPr txBox="1"/>
          <p:nvPr/>
        </p:nvSpPr>
        <p:spPr>
          <a:xfrm>
            <a:off x="1166332" y="5370136"/>
            <a:ext cx="7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358725-5F92-F244-8E02-7E86721FDAB6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4792758" y="4617262"/>
            <a:ext cx="40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6AFB3D-25A3-B645-AEA6-65868FA75276}"/>
              </a:ext>
            </a:extLst>
          </p:cNvPr>
          <p:cNvSpPr txBox="1"/>
          <p:nvPr/>
        </p:nvSpPr>
        <p:spPr>
          <a:xfrm>
            <a:off x="5205763" y="4432596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Intelligence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27321-9752-8749-83C0-CEF38F61A9FF}"/>
              </a:ext>
            </a:extLst>
          </p:cNvPr>
          <p:cNvSpPr txBox="1"/>
          <p:nvPr/>
        </p:nvSpPr>
        <p:spPr>
          <a:xfrm>
            <a:off x="3975661" y="3679688"/>
            <a:ext cx="112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Sigmoid </a:t>
            </a:r>
          </a:p>
          <a:p>
            <a:pPr algn="ctr"/>
            <a:r>
              <a:rPr lang="en-US" dirty="0"/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24269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A702-C745-314A-A4EC-44393194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400" y="2536825"/>
            <a:ext cx="24892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784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EED78-590B-3D47-B552-05E03E6B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7" y="1744672"/>
            <a:ext cx="5524500" cy="433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5D764-EA71-FF4A-A982-3E426E53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49" y="4439361"/>
            <a:ext cx="5484621" cy="3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6FEDD-97FF-B946-8F4F-1B393886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487" y="4834649"/>
            <a:ext cx="5711251" cy="6675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5904487" y="19724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probability that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B </a:t>
            </a:r>
            <a:r>
              <a:rPr lang="en-US" dirty="0"/>
              <a:t>in an easy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high 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student who got a B in the class gets a </a:t>
            </a:r>
            <a:r>
              <a:rPr lang="en-US" b="1" dirty="0"/>
              <a:t>weak letter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total probability of this state is: </a:t>
            </a:r>
            <a:r>
              <a:rPr lang="en-US" b="1" i="1" dirty="0"/>
              <a:t>0.004608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FFC61D-E830-C84F-9718-53001A28ABA2}"/>
              </a:ext>
            </a:extLst>
          </p:cNvPr>
          <p:cNvSpPr/>
          <p:nvPr/>
        </p:nvSpPr>
        <p:spPr>
          <a:xfrm>
            <a:off x="4872038" y="1972472"/>
            <a:ext cx="357187" cy="61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896BF2-CA0D-FF4C-94C4-4876F0B0785B}"/>
              </a:ext>
            </a:extLst>
          </p:cNvPr>
          <p:cNvSpPr/>
          <p:nvPr/>
        </p:nvSpPr>
        <p:spPr>
          <a:xfrm>
            <a:off x="1152525" y="1972472"/>
            <a:ext cx="357187" cy="61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1D2947-0E61-694A-9555-1E63B796E97A}"/>
              </a:ext>
            </a:extLst>
          </p:cNvPr>
          <p:cNvSpPr/>
          <p:nvPr/>
        </p:nvSpPr>
        <p:spPr>
          <a:xfrm>
            <a:off x="1747838" y="3914774"/>
            <a:ext cx="357187" cy="242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C6BE1-E26E-434A-A4FC-EDA4CE28DF5F}"/>
              </a:ext>
            </a:extLst>
          </p:cNvPr>
          <p:cNvSpPr/>
          <p:nvPr/>
        </p:nvSpPr>
        <p:spPr>
          <a:xfrm>
            <a:off x="4795837" y="4309372"/>
            <a:ext cx="357187" cy="334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B48704-66A9-004F-A0D2-8C4648E31375}"/>
              </a:ext>
            </a:extLst>
          </p:cNvPr>
          <p:cNvSpPr/>
          <p:nvPr/>
        </p:nvSpPr>
        <p:spPr>
          <a:xfrm>
            <a:off x="3020796" y="5025547"/>
            <a:ext cx="357187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138" cy="1325563"/>
          </a:xfrm>
        </p:spPr>
        <p:txBody>
          <a:bodyPr/>
          <a:lstStyle/>
          <a:p>
            <a:r>
              <a:rPr lang="en-US" dirty="0"/>
              <a:t>Conditional Probability Inference (MAP Query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62011" y="1690688"/>
            <a:ext cx="631031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that professor gives a weak letter,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difficult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B grade </a:t>
            </a:r>
            <a:r>
              <a:rPr lang="en-US" dirty="0"/>
              <a:t>in a </a:t>
            </a:r>
            <a:r>
              <a:rPr lang="en-US" b="1" dirty="0"/>
              <a:t>hard</a:t>
            </a:r>
            <a:r>
              <a:rPr lang="en-US" dirty="0"/>
              <a:t>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low score </a:t>
            </a:r>
            <a:r>
              <a:rPr lang="en-US" dirty="0"/>
              <a:t>on his SAT;</a:t>
            </a:r>
          </a:p>
          <a:p>
            <a:endParaRPr lang="en-US" sz="900" b="1" i="1" dirty="0"/>
          </a:p>
          <a:p>
            <a:r>
              <a:rPr lang="en-US" i="1" dirty="0"/>
              <a:t>Hence, the student got a weak letter of recommendation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1F42C-595E-C641-9E53-7694BB81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3" y="5342478"/>
            <a:ext cx="5394569" cy="843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844A3D-5500-0844-855E-BAFEA85D3E7E}"/>
              </a:ext>
            </a:extLst>
          </p:cNvPr>
          <p:cNvSpPr txBox="1"/>
          <p:nvPr/>
        </p:nvSpPr>
        <p:spPr>
          <a:xfrm>
            <a:off x="862012" y="4995090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PGMPY: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EB549A-9DC7-784A-823C-AAA867FD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9" y="3950907"/>
            <a:ext cx="4476753" cy="218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318BBC-3E45-814D-92BB-A4C36988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89" y="4280435"/>
            <a:ext cx="4476753" cy="2120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DBFC70-1C14-F248-8258-7B7C8E3CD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89" y="4594160"/>
            <a:ext cx="1462092" cy="2122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2CA502-F0C4-314F-B3EB-068C37962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211" y="2478769"/>
            <a:ext cx="2450512" cy="12908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691454-2300-FB4E-A579-3FAD7113E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660" y="4858014"/>
            <a:ext cx="2230944" cy="1523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22EA53-D1D6-EF48-8ED8-D1C624695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660" y="2478769"/>
            <a:ext cx="2223809" cy="12908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D77F70-EA43-1E49-A2EF-40431A10E6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922" y="4906420"/>
            <a:ext cx="2230944" cy="13579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57EB00-0E8D-7A4E-B3C7-796CFD3207B7}"/>
              </a:ext>
            </a:extLst>
          </p:cNvPr>
          <p:cNvSpPr txBox="1"/>
          <p:nvPr/>
        </p:nvSpPr>
        <p:spPr>
          <a:xfrm>
            <a:off x="6774660" y="1829187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course Difficulty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A5DC9-9A57-C344-BDEA-52EE98337949}"/>
              </a:ext>
            </a:extLst>
          </p:cNvPr>
          <p:cNvSpPr txBox="1"/>
          <p:nvPr/>
        </p:nvSpPr>
        <p:spPr>
          <a:xfrm>
            <a:off x="9503995" y="182918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F5078-3EAF-674C-B250-C97A5E6D2B48}"/>
              </a:ext>
            </a:extLst>
          </p:cNvPr>
          <p:cNvSpPr txBox="1"/>
          <p:nvPr/>
        </p:nvSpPr>
        <p:spPr>
          <a:xfrm>
            <a:off x="6767525" y="4300531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grade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EE8E65-D4CA-C14B-8408-61FBAFDB4B1F}"/>
              </a:ext>
            </a:extLst>
          </p:cNvPr>
          <p:cNvSpPr txBox="1"/>
          <p:nvPr/>
        </p:nvSpPr>
        <p:spPr>
          <a:xfrm>
            <a:off x="9496860" y="432910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SAT score</a:t>
            </a:r>
          </a:p>
        </p:txBody>
      </p:sp>
    </p:spTree>
    <p:extLst>
      <p:ext uri="{BB962C8B-B14F-4D97-AF65-F5344CB8AC3E}">
        <p14:creationId xmlns:p14="http://schemas.microsoft.com/office/powerpoint/2010/main" val="240168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138" cy="1325563"/>
          </a:xfrm>
        </p:spPr>
        <p:txBody>
          <a:bodyPr/>
          <a:lstStyle/>
          <a:p>
            <a:r>
              <a:rPr lang="en-US" dirty="0"/>
              <a:t>Conditional Probability Inference (MAP Query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61961" y="1801022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weak letter,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high score </a:t>
            </a:r>
            <a:r>
              <a:rPr lang="en-US" dirty="0"/>
              <a:t>in an easy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high score </a:t>
            </a:r>
            <a:r>
              <a:rPr lang="en-US" dirty="0"/>
              <a:t>on his SAT;</a:t>
            </a:r>
          </a:p>
          <a:p>
            <a:endParaRPr lang="en-US" sz="900" b="1" i="1" dirty="0"/>
          </a:p>
          <a:p>
            <a:r>
              <a:rPr lang="en-US" i="1" dirty="0"/>
              <a:t>Hence, the student got a strong letter of recommendation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44A3D-5500-0844-855E-BAFEA85D3E7E}"/>
              </a:ext>
            </a:extLst>
          </p:cNvPr>
          <p:cNvSpPr txBox="1"/>
          <p:nvPr/>
        </p:nvSpPr>
        <p:spPr>
          <a:xfrm>
            <a:off x="838200" y="4932356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PGMPY: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1D008-3D69-474F-93B6-6B12D524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22" y="5301688"/>
            <a:ext cx="5244577" cy="80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7C617-5A7E-CD4F-B2BD-118454EE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01" y="4016210"/>
            <a:ext cx="4568248" cy="223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2F150-0784-734F-AAE6-E4DA430E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01" y="4368656"/>
            <a:ext cx="4476753" cy="212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F0A63-067B-7A47-A26F-636323B97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01" y="4708909"/>
            <a:ext cx="1539302" cy="2234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5371D3-B700-3F4F-B46C-F44F36AD2081}"/>
              </a:ext>
            </a:extLst>
          </p:cNvPr>
          <p:cNvSpPr txBox="1"/>
          <p:nvPr/>
        </p:nvSpPr>
        <p:spPr>
          <a:xfrm>
            <a:off x="6774660" y="1829187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course Difficulty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C7B90-FD42-BA43-8CD2-B3B3C1309F95}"/>
              </a:ext>
            </a:extLst>
          </p:cNvPr>
          <p:cNvSpPr txBox="1"/>
          <p:nvPr/>
        </p:nvSpPr>
        <p:spPr>
          <a:xfrm>
            <a:off x="9503995" y="182918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E92D8-12B7-1E4D-92D0-E883200E78F0}"/>
              </a:ext>
            </a:extLst>
          </p:cNvPr>
          <p:cNvSpPr txBox="1"/>
          <p:nvPr/>
        </p:nvSpPr>
        <p:spPr>
          <a:xfrm>
            <a:off x="6767525" y="4300531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grade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8D50C-586C-3645-BDCC-BF0AC52FBF32}"/>
              </a:ext>
            </a:extLst>
          </p:cNvPr>
          <p:cNvSpPr txBox="1"/>
          <p:nvPr/>
        </p:nvSpPr>
        <p:spPr>
          <a:xfrm>
            <a:off x="9496860" y="432910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SAT score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D7B-2D5B-F344-80A4-EAB290B70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747" b="76785"/>
          <a:stretch/>
        </p:blipFill>
        <p:spPr>
          <a:xfrm>
            <a:off x="9585614" y="4932356"/>
            <a:ext cx="2149325" cy="131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BDE7D1-F8AC-A145-B8CB-31C9B63FEA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214" b="46370"/>
          <a:stretch/>
        </p:blipFill>
        <p:spPr>
          <a:xfrm>
            <a:off x="6764105" y="4890737"/>
            <a:ext cx="2300965" cy="15481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85B082-C5A9-D04B-AEE0-08CD9580A3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743" r="7734" b="22920"/>
          <a:stretch/>
        </p:blipFill>
        <p:spPr>
          <a:xfrm>
            <a:off x="6661327" y="2405397"/>
            <a:ext cx="2457610" cy="13750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35AE8-ED1B-2A4A-B8C7-54FEEC3103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841"/>
          <a:stretch/>
        </p:blipFill>
        <p:spPr>
          <a:xfrm>
            <a:off x="9450898" y="2405397"/>
            <a:ext cx="2337137" cy="11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9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855</Words>
  <Application>Microsoft Macintosh PowerPoint</Application>
  <PresentationFormat>Widescreen</PresentationFormat>
  <Paragraphs>112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Joint Probability Inference</vt:lpstr>
      <vt:lpstr>Joint Probability Inference - Combinations</vt:lpstr>
      <vt:lpstr>Conditional Probability MAP Inference given Job</vt:lpstr>
      <vt:lpstr>Forward Sampling from Student Bayesian Network</vt:lpstr>
      <vt:lpstr>Logistic Regression over 1000 samples</vt:lpstr>
      <vt:lpstr>Appendix</vt:lpstr>
      <vt:lpstr>Joint Probability Inference</vt:lpstr>
      <vt:lpstr>Conditional Probability Inference (MAP Query 1)</vt:lpstr>
      <vt:lpstr>Conditional Probability Inference (MAP Query 2)</vt:lpstr>
      <vt:lpstr>Conditional Probability Inference (MAP Query 3,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Mihir</dc:creator>
  <cp:lastModifiedBy>Chauhan, Mihir</cp:lastModifiedBy>
  <cp:revision>333</cp:revision>
  <dcterms:created xsi:type="dcterms:W3CDTF">2019-03-13T13:27:00Z</dcterms:created>
  <dcterms:modified xsi:type="dcterms:W3CDTF">2019-03-15T03:45:45Z</dcterms:modified>
</cp:coreProperties>
</file>