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2" r:id="rId4"/>
    <p:sldId id="265" r:id="rId5"/>
    <p:sldId id="267" r:id="rId6"/>
    <p:sldId id="266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6"/>
    <p:restoredTop sz="87144"/>
  </p:normalViewPr>
  <p:slideViewPr>
    <p:cSldViewPr snapToGrid="0" snapToObjects="1">
      <p:cViewPr>
        <p:scale>
          <a:sx n="101" d="100"/>
          <a:sy n="101" d="100"/>
        </p:scale>
        <p:origin x="6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17C4-49F6-8D4D-BBA7-29F6E33BA7B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4DBF-CA0C-064B-BF53-CB41F4E94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P(I,D,G,S,L,A,J) = P(I)P(D)P(G|I,D)P(S|I)P(L|G)P(A)P(J|G,S,L)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P(I,D,G,S,L,A|J=1) = P(I,D,G,S,L,A) / P(J=1)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P(I,D,G,S,L,A|J=1) = P(I,D,G,S,L,A) / P(J=1)</a:t>
            </a:r>
          </a:p>
          <a:p>
            <a:r>
              <a:rPr lang="en-US" dirty="0"/>
              <a:t>P(I,D,G,S,L,A) =  P(I)P(D)P(G|I,D)P(S|I)P(L|G)P(A)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74DBF-CA0C-064B-BF53-CB41F4E94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9E5-7A78-434E-8684-A3226A3F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5C0D-8657-6E41-88F9-6AFCB75D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97E3-BB12-DB4D-B11A-A2D923AF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17E9-2E5E-2747-A257-186F04E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CAE3-7447-8948-961F-6FEE9204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41C-7233-4A47-9561-5393958E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9526-7EBB-9844-97FE-255DCD73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686F-7057-224C-BB32-6E621C5E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70F0-B867-F94D-BAD2-48C5097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A050-65BF-0943-85BB-DEED3E5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8DC3D-7854-9046-B54C-1EE00A2D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A1C3-CE56-F84E-B3DF-53DA8647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328F-8312-3649-9F58-5502B0B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94AF-E8E8-C24E-94BC-F15928F2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52B4-BE24-7F43-9502-F0B5EEA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E6B1-8811-1142-A41D-94C8929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5502-7AAE-2A4C-AC89-B0C1CC40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5C41-7738-D741-ACA7-0E5C025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881B-BC83-7149-8F79-ACB8AB7A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FBDD-28EA-A942-8FC2-FDC3F280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6933-3083-5940-8A74-F330D68D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6541-32B6-0343-98A1-E62EC989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36B5-3D3A-7A4C-BA0A-5DEC65B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E2F6-A867-6746-BE99-8A78949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CE4D-35C8-2744-9D70-12EBEDF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3BA-6499-254E-A818-085F00D0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CC75-A0D5-7E4A-A029-7FC8956AA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A3158-4541-E047-8839-0E4855F3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8DD2-B2B2-CD44-8A87-719690B8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FA18-EB92-114D-9152-84DD8E3D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17A-30FB-C743-BE98-E23A457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6843-57E7-FC42-9D63-538D787E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2C69-C52F-8045-BFC2-FFCBAC80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6876-EF53-0446-AD37-BC788EBA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E636-9873-FB4E-8C29-1DBB6E193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0A4A-BFE1-E94E-AEE1-BD5E2466A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372B5-8427-1D4B-8C20-65ACB5A4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E2EC-FE25-9E4B-9B7B-E31B60C4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87A5-6856-124F-8A07-2E72DAC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29B-915B-8242-B472-7E9E0659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8C5FC-B73D-7846-B62F-4169B19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C035-5F3A-CA4E-93D9-C378B3C8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6100-0611-AF46-8BFC-64095994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A935D-3CB2-2648-A661-87B78731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1515E-D1E9-9749-9B7D-017FE5C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1EC9-038C-2C48-A0DE-DCC5487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632-BC65-FF40-BA12-983B3E5A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5217-48E6-B64F-BA3B-5274460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15CE-BADA-BF46-AFEE-532D0F29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D886-7268-0B4F-A859-BEA6981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8EFF-6960-0344-94B1-4DBE2FA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82AD-8EFE-D34B-82F8-620E47D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A3D4-93D3-CC4D-BA47-408D34A9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DFCE4-0157-ED42-B683-DC5742BB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0844E-18D6-7543-8042-3675C70D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82090-0890-8940-AA9F-5BC65A2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2FE13-E721-204F-B75C-F6B18776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C88B-C15F-4A45-B2CE-00D7FA7B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F8F55-9DAA-1C46-A5F8-A2FA2649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6DF1-1434-F140-BA6B-1D5478CE6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0F7-73A8-0B47-9B35-2705BE41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4225-1D66-F545-BFC6-B50940DD3AB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EC9A-2234-594E-9C1B-50B0FD3A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3C1A-F91B-A24C-9C36-A07B28FE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7F64-739B-4E49-9AA0-F84EF4258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tiff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tif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tiff"/><Relationship Id="rId4" Type="http://schemas.openxmlformats.org/officeDocument/2006/relationships/image" Target="../media/image30.tiff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iff"/><Relationship Id="rId5" Type="http://schemas.openxmlformats.org/officeDocument/2006/relationships/image" Target="../media/image38.tiff"/><Relationship Id="rId4" Type="http://schemas.openxmlformats.org/officeDocument/2006/relationships/image" Target="../media/image3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" y="29669"/>
            <a:ext cx="10515600" cy="1325563"/>
          </a:xfrm>
        </p:spPr>
        <p:txBody>
          <a:bodyPr/>
          <a:lstStyle/>
          <a:p>
            <a:r>
              <a:rPr lang="en-US" dirty="0"/>
              <a:t>Joint Probability MAP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15005" y="15383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setting given all conditional probabilities 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</a:t>
            </a:r>
            <a:r>
              <a:rPr lang="en-US" b="1" dirty="0"/>
              <a:t>A grade </a:t>
            </a:r>
            <a:r>
              <a:rPr lang="en-US" dirty="0"/>
              <a:t>in an </a:t>
            </a:r>
            <a:r>
              <a:rPr lang="en-US" b="1" dirty="0"/>
              <a:t>easy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</a:t>
            </a:r>
            <a:r>
              <a:rPr lang="en-US" b="1" dirty="0"/>
              <a:t>strong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</a:t>
            </a:r>
            <a:r>
              <a:rPr lang="en-US" b="1" dirty="0"/>
              <a:t>applies</a:t>
            </a:r>
            <a:r>
              <a:rPr lang="en-US" dirty="0"/>
              <a:t> for the job;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60.94% chance student </a:t>
            </a:r>
            <a:r>
              <a:rPr lang="en-US" b="1" dirty="0"/>
              <a:t>does not get </a:t>
            </a:r>
            <a:r>
              <a:rPr lang="en-US" dirty="0"/>
              <a:t>the job.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886033-3BA4-2645-932C-BDF6D1634432}"/>
              </a:ext>
            </a:extLst>
          </p:cNvPr>
          <p:cNvGrpSpPr/>
          <p:nvPr/>
        </p:nvGrpSpPr>
        <p:grpSpPr>
          <a:xfrm>
            <a:off x="6815106" y="1405334"/>
            <a:ext cx="5265539" cy="4882692"/>
            <a:chOff x="557720" y="1355232"/>
            <a:chExt cx="5265539" cy="48826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C23CC7-FA89-AE4D-B244-0D3C9DFC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798"/>
            <a:stretch/>
          </p:blipFill>
          <p:spPr>
            <a:xfrm>
              <a:off x="984288" y="5842143"/>
              <a:ext cx="4318000" cy="39578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3AE693-81BC-8844-AE3E-53EDCE50CC86}"/>
                </a:ext>
              </a:extLst>
            </p:cNvPr>
            <p:cNvGrpSpPr/>
            <p:nvPr/>
          </p:nvGrpSpPr>
          <p:grpSpPr>
            <a:xfrm>
              <a:off x="557720" y="1355232"/>
              <a:ext cx="5265539" cy="3198863"/>
              <a:chOff x="404446" y="2070198"/>
              <a:chExt cx="5265539" cy="31988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1D2947-0E61-694A-9555-1E63B796E97A}"/>
                  </a:ext>
                </a:extLst>
              </p:cNvPr>
              <p:cNvSpPr/>
              <p:nvPr/>
            </p:nvSpPr>
            <p:spPr>
              <a:xfrm>
                <a:off x="1337530" y="3934549"/>
                <a:ext cx="357187" cy="2428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49856D8-8DD7-9045-89D8-543363011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021"/>
              <a:stretch/>
            </p:blipFill>
            <p:spPr>
              <a:xfrm>
                <a:off x="1164095" y="2564923"/>
                <a:ext cx="4318000" cy="208224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79EED78-590B-3D47-B552-05E03E6BC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583" t="5261" r="66561" b="77483"/>
              <a:stretch/>
            </p:blipFill>
            <p:spPr>
              <a:xfrm>
                <a:off x="404446" y="2093644"/>
                <a:ext cx="1207477" cy="74728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ABF5492-40C0-F94E-BA4F-5C0CC0DDE4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65" t="31719" r="58284" b="37777"/>
              <a:stretch/>
            </p:blipFill>
            <p:spPr>
              <a:xfrm>
                <a:off x="541480" y="3139850"/>
                <a:ext cx="1409352" cy="98104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A15E448-8961-784D-BF19-1C7DAB7D1A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878" t="5260" r="9265" b="78297"/>
              <a:stretch/>
            </p:blipFill>
            <p:spPr>
              <a:xfrm>
                <a:off x="3645876" y="2070198"/>
                <a:ext cx="1207478" cy="71211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66F544-46DE-0040-9FB6-A27C9775A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180" t="43986" r="7646" b="33361"/>
              <a:stretch/>
            </p:blipFill>
            <p:spPr>
              <a:xfrm>
                <a:off x="4628044" y="3704363"/>
                <a:ext cx="1041941" cy="73499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040EE3F-AA37-7945-B010-FFDE68D628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0058" t="59394" r="34546" b="10102"/>
              <a:stretch/>
            </p:blipFill>
            <p:spPr>
              <a:xfrm>
                <a:off x="1611923" y="4288015"/>
                <a:ext cx="1041942" cy="981046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75879D-BF53-4046-AAD5-564CE5D0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79" y="4056824"/>
              <a:ext cx="1041942" cy="1660696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81C0FD-4228-CD4A-A850-E2EF4AFF0E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181835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4E109-5CA1-BA4A-A0AD-133D5930ED88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50" y="3932201"/>
              <a:ext cx="360474" cy="124623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2CEEFF-2503-1B43-9919-877B083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4985" y="2462105"/>
              <a:ext cx="537575" cy="412719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E9FE55-CBFC-8841-B8A6-E637938F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9151" y="2874824"/>
              <a:ext cx="32898" cy="144670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EBA954-7CDB-874D-99A0-864DB22CD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049" y="2874824"/>
              <a:ext cx="123231" cy="144669"/>
            </a:xfrm>
            <a:prstGeom prst="line">
              <a:avLst/>
            </a:prstGeom>
            <a:ln>
              <a:solidFill>
                <a:srgbClr val="9190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474067" y="4608154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C01D46C-A696-3C4F-8ACB-5889BF91C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93" y="4977486"/>
            <a:ext cx="5769924" cy="6374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2AE493-4461-C64B-AA13-46AD526F6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3" y="4210261"/>
            <a:ext cx="6096000" cy="1834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74067" y="37976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513184" y="1170566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217032C-B15F-BF45-9BEF-B1D8537AB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763" y="5705797"/>
            <a:ext cx="1540354" cy="8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30" y="375311"/>
            <a:ext cx="11599069" cy="1325563"/>
          </a:xfrm>
        </p:spPr>
        <p:txBody>
          <a:bodyPr/>
          <a:lstStyle/>
          <a:p>
            <a:r>
              <a:rPr lang="en-US" dirty="0"/>
              <a:t>Conditional Probability Inference (MAP Query 3, 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14439" y="18607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 or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2EC1C-482B-F849-88CC-013598D21EDD}"/>
              </a:ext>
            </a:extLst>
          </p:cNvPr>
          <p:cNvSpPr txBox="1"/>
          <p:nvPr/>
        </p:nvSpPr>
        <p:spPr>
          <a:xfrm>
            <a:off x="7320457" y="1783333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weak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4191C-A615-494A-8454-BDE73B5765C4}"/>
              </a:ext>
            </a:extLst>
          </p:cNvPr>
          <p:cNvSpPr/>
          <p:nvPr/>
        </p:nvSpPr>
        <p:spPr>
          <a:xfrm>
            <a:off x="814439" y="4328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strong letter of recommendation,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may or may </a:t>
            </a:r>
            <a:r>
              <a:rPr lang="en-US" b="1" dirty="0"/>
              <a:t>not be intelligent</a:t>
            </a:r>
            <a:r>
              <a:rPr lang="en-US" dirty="0"/>
              <a:t>;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3F91-D5DD-EE43-9276-05299A7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01" y="2367110"/>
            <a:ext cx="2361731" cy="1201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97A422-FF0F-A249-B295-3C1F21B79C63}"/>
              </a:ext>
            </a:extLst>
          </p:cNvPr>
          <p:cNvSpPr txBox="1"/>
          <p:nvPr/>
        </p:nvSpPr>
        <p:spPr>
          <a:xfrm>
            <a:off x="7320457" y="4247052"/>
            <a:ext cx="385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 when recommendation is 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11FB4-3A43-B347-BB3C-450E7033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01" y="4975842"/>
            <a:ext cx="2361731" cy="122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53E5-AA4D-E448-8830-9ADC2FEF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9" y="2943978"/>
            <a:ext cx="5575300" cy="698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CF2217-835E-CA4C-B57F-3594E59AC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89" y="5352196"/>
            <a:ext cx="546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400433" cy="1325563"/>
          </a:xfrm>
        </p:spPr>
        <p:txBody>
          <a:bodyPr/>
          <a:lstStyle/>
          <a:p>
            <a:r>
              <a:rPr lang="en-US" dirty="0"/>
              <a:t>Conditional Probability MAP Inference given 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474067" y="1516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</a:t>
            </a:r>
            <a:r>
              <a:rPr lang="en-US" b="1" dirty="0"/>
              <a:t>A grade </a:t>
            </a:r>
            <a:r>
              <a:rPr lang="en-US" dirty="0"/>
              <a:t>in an </a:t>
            </a:r>
            <a:r>
              <a:rPr lang="en-US" b="1" dirty="0"/>
              <a:t>easy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</a:t>
            </a:r>
            <a:r>
              <a:rPr lang="en-US" b="1" dirty="0"/>
              <a:t>strong</a:t>
            </a:r>
            <a:r>
              <a:rPr lang="en-US" dirty="0"/>
              <a:t> letter of recommendation;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85% chance that student </a:t>
            </a:r>
            <a:r>
              <a:rPr lang="en-US" b="1" dirty="0"/>
              <a:t>applied</a:t>
            </a:r>
            <a:r>
              <a:rPr lang="en-US" dirty="0"/>
              <a:t> for the job;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432556" y="376629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472246" y="114883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05F809-BFE3-B146-8C71-8BEC0BEB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4" y="5525463"/>
            <a:ext cx="5769924" cy="691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64499-C015-394C-AC85-8C452C00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356" y="1735707"/>
            <a:ext cx="1744130" cy="9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7FE4D-41E8-074E-998F-8F9F388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385" y="1869944"/>
            <a:ext cx="1646833" cy="913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3A1E7-61F6-254A-8F66-65D0BE68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87" y="3472486"/>
            <a:ext cx="1629867" cy="107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B8AC5-7F52-4844-8F05-6BAC66471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5172" y="3474188"/>
            <a:ext cx="1527260" cy="922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0F036-3157-C045-910E-8A45CDFC4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779" y="5318805"/>
            <a:ext cx="1927985" cy="903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974DAD-B8CA-EC4D-8C50-E48A16D57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172" y="5318805"/>
            <a:ext cx="1767005" cy="9034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2B17F-86C2-EF43-BC70-46A52D037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784" y="4225380"/>
            <a:ext cx="4117728" cy="1684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C83FC2-AB93-B042-98FD-6BAE791498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458" y="4520191"/>
            <a:ext cx="4696765" cy="1753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35DD28-04BA-384D-B61E-15E78BC9879F}"/>
              </a:ext>
            </a:extLst>
          </p:cNvPr>
          <p:cNvSpPr txBox="1"/>
          <p:nvPr/>
        </p:nvSpPr>
        <p:spPr>
          <a:xfrm>
            <a:off x="6726949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Intelligence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AEC0C0-7D49-E94F-92EA-F24A25F0F5F4}"/>
              </a:ext>
            </a:extLst>
          </p:cNvPr>
          <p:cNvSpPr txBox="1"/>
          <p:nvPr/>
        </p:nvSpPr>
        <p:spPr>
          <a:xfrm>
            <a:off x="9153330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course difficulty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D5788-1DC8-534B-9DC3-B08FF30D2877}"/>
              </a:ext>
            </a:extLst>
          </p:cNvPr>
          <p:cNvSpPr txBox="1"/>
          <p:nvPr/>
        </p:nvSpPr>
        <p:spPr>
          <a:xfrm>
            <a:off x="6788299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grade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BBEC-2B66-5E46-BCD8-D3904C762011}"/>
              </a:ext>
            </a:extLst>
          </p:cNvPr>
          <p:cNvSpPr txBox="1"/>
          <p:nvPr/>
        </p:nvSpPr>
        <p:spPr>
          <a:xfrm>
            <a:off x="9147451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SAT score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F699AD-8D09-0749-824D-AC3456BC7DA9}"/>
              </a:ext>
            </a:extLst>
          </p:cNvPr>
          <p:cNvSpPr txBox="1"/>
          <p:nvPr/>
        </p:nvSpPr>
        <p:spPr>
          <a:xfrm>
            <a:off x="6724195" y="4734030"/>
            <a:ext cx="235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professor letter or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C23B2-C969-AF41-A5F6-716E76CCD4BD}"/>
              </a:ext>
            </a:extLst>
          </p:cNvPr>
          <p:cNvSpPr txBox="1"/>
          <p:nvPr/>
        </p:nvSpPr>
        <p:spPr>
          <a:xfrm>
            <a:off x="9273202" y="4705794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applying to the job</a:t>
            </a:r>
          </a:p>
        </p:txBody>
      </p:sp>
    </p:spTree>
    <p:extLst>
      <p:ext uri="{BB962C8B-B14F-4D97-AF65-F5344CB8AC3E}">
        <p14:creationId xmlns:p14="http://schemas.microsoft.com/office/powerpoint/2010/main" val="35675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400433" cy="1325563"/>
          </a:xfrm>
        </p:spPr>
        <p:txBody>
          <a:bodyPr/>
          <a:lstStyle/>
          <a:p>
            <a:r>
              <a:rPr lang="en-US" dirty="0"/>
              <a:t>Intelligence Probability MAP Inference given 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474067" y="1516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51% </a:t>
            </a:r>
            <a:r>
              <a:rPr lang="en-US" dirty="0"/>
              <a:t>chance that </a:t>
            </a:r>
            <a:r>
              <a:rPr lang="en-US" i="1" dirty="0"/>
              <a:t>student</a:t>
            </a:r>
            <a:r>
              <a:rPr lang="en-US" dirty="0"/>
              <a:t>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3EC1A3-3D3E-084E-A62B-7AEA83D4731E}"/>
              </a:ext>
            </a:extLst>
          </p:cNvPr>
          <p:cNvSpPr txBox="1"/>
          <p:nvPr/>
        </p:nvSpPr>
        <p:spPr>
          <a:xfrm>
            <a:off x="384724" y="2444203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Formula: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A1CC6A-7B35-0846-B9A9-62FEE04A2476}"/>
              </a:ext>
            </a:extLst>
          </p:cNvPr>
          <p:cNvSpPr txBox="1"/>
          <p:nvPr/>
        </p:nvSpPr>
        <p:spPr>
          <a:xfrm>
            <a:off x="472246" y="114883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64499-C015-394C-AC85-8C452C0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56" y="1735707"/>
            <a:ext cx="1744130" cy="9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7FE4D-41E8-074E-998F-8F9F3888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85" y="1869944"/>
            <a:ext cx="1646833" cy="913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3A1E7-61F6-254A-8F66-65D0BE687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87" y="3472486"/>
            <a:ext cx="1629867" cy="107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B8AC5-7F52-4844-8F05-6BAC66471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172" y="3474188"/>
            <a:ext cx="1527260" cy="922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0F036-3157-C045-910E-8A45CDFC4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779" y="5318805"/>
            <a:ext cx="1927985" cy="903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974DAD-B8CA-EC4D-8C50-E48A16D57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172" y="5318805"/>
            <a:ext cx="1767005" cy="9034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35DD28-04BA-384D-B61E-15E78BC9879F}"/>
              </a:ext>
            </a:extLst>
          </p:cNvPr>
          <p:cNvSpPr txBox="1"/>
          <p:nvPr/>
        </p:nvSpPr>
        <p:spPr>
          <a:xfrm>
            <a:off x="6726949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Intelligence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AEC0C0-7D49-E94F-92EA-F24A25F0F5F4}"/>
              </a:ext>
            </a:extLst>
          </p:cNvPr>
          <p:cNvSpPr txBox="1"/>
          <p:nvPr/>
        </p:nvSpPr>
        <p:spPr>
          <a:xfrm>
            <a:off x="9153330" y="1193459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course difficulty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D5788-1DC8-534B-9DC3-B08FF30D2877}"/>
              </a:ext>
            </a:extLst>
          </p:cNvPr>
          <p:cNvSpPr txBox="1"/>
          <p:nvPr/>
        </p:nvSpPr>
        <p:spPr>
          <a:xfrm>
            <a:off x="6788299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grade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BBEC-2B66-5E46-BCD8-D3904C762011}"/>
              </a:ext>
            </a:extLst>
          </p:cNvPr>
          <p:cNvSpPr txBox="1"/>
          <p:nvPr/>
        </p:nvSpPr>
        <p:spPr>
          <a:xfrm>
            <a:off x="9147451" y="2929931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SAT score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F699AD-8D09-0749-824D-AC3456BC7DA9}"/>
              </a:ext>
            </a:extLst>
          </p:cNvPr>
          <p:cNvSpPr txBox="1"/>
          <p:nvPr/>
        </p:nvSpPr>
        <p:spPr>
          <a:xfrm>
            <a:off x="6724195" y="4734030"/>
            <a:ext cx="235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professor letter or recommendation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C23B2-C969-AF41-A5F6-716E76CCD4BD}"/>
              </a:ext>
            </a:extLst>
          </p:cNvPr>
          <p:cNvSpPr txBox="1"/>
          <p:nvPr/>
        </p:nvSpPr>
        <p:spPr>
          <a:xfrm>
            <a:off x="9273202" y="4705794"/>
            <a:ext cx="223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student applying to the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B0960-4088-E54F-81A7-F2B5A0439B7F}"/>
              </a:ext>
            </a:extLst>
          </p:cNvPr>
          <p:cNvSpPr/>
          <p:nvPr/>
        </p:nvSpPr>
        <p:spPr>
          <a:xfrm>
            <a:off x="9147451" y="1148835"/>
            <a:ext cx="2727048" cy="525196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49FB0-D8C1-3349-970A-D4A6AE994766}"/>
              </a:ext>
            </a:extLst>
          </p:cNvPr>
          <p:cNvSpPr/>
          <p:nvPr/>
        </p:nvSpPr>
        <p:spPr>
          <a:xfrm>
            <a:off x="6695818" y="2783936"/>
            <a:ext cx="2448694" cy="361686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132DA74-F40F-5B40-BB46-37B68A283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6" y="2877026"/>
            <a:ext cx="2684901" cy="2119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11EE8F-2F8F-F441-9BC0-4C8553F27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1335" y="3881572"/>
            <a:ext cx="1552882" cy="8361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477434-88D4-E640-9065-7D5A1198B54F}"/>
              </a:ext>
            </a:extLst>
          </p:cNvPr>
          <p:cNvSpPr txBox="1"/>
          <p:nvPr/>
        </p:nvSpPr>
        <p:spPr>
          <a:xfrm>
            <a:off x="384724" y="3180972"/>
            <a:ext cx="372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P(I): </a:t>
            </a:r>
            <a:r>
              <a:rPr lang="en-US" dirty="0"/>
              <a:t>Marginal Probability Distribution </a:t>
            </a:r>
          </a:p>
          <a:p>
            <a:pPr algn="ctr"/>
            <a:r>
              <a:rPr lang="en-US" dirty="0"/>
              <a:t>of Student’s Intelligence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7BECAEB-AE1E-D440-839D-4F1005DD6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028" y="3277073"/>
            <a:ext cx="421552" cy="2208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12BB59-FEFE-C548-83C2-1940760AC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373" y="5461972"/>
            <a:ext cx="5118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Forward Sampling from Student Bayesian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2180D-559C-2249-BCC0-14D068176B5F}"/>
              </a:ext>
            </a:extLst>
          </p:cNvPr>
          <p:cNvSpPr txBox="1"/>
          <p:nvPr/>
        </p:nvSpPr>
        <p:spPr>
          <a:xfrm>
            <a:off x="522452" y="509264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0CC9-D40C-374C-A946-5C14B534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1" y="1396028"/>
            <a:ext cx="44450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21E9D5-6254-9340-83A8-CA8F5B9BC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21"/>
          <a:stretch/>
        </p:blipFill>
        <p:spPr>
          <a:xfrm>
            <a:off x="7009090" y="1079386"/>
            <a:ext cx="3455274" cy="3187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92B72C-2727-0C42-8FA2-5EDFEA7279CB}"/>
              </a:ext>
            </a:extLst>
          </p:cNvPr>
          <p:cNvSpPr txBox="1"/>
          <p:nvPr/>
        </p:nvSpPr>
        <p:spPr>
          <a:xfrm>
            <a:off x="10008186" y="4267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9AC908-886F-8D4E-A541-9817A82B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51" y="5461418"/>
            <a:ext cx="5101234" cy="10518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AC2EC-1F77-054F-8C0A-B2791679D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090" y="4764326"/>
            <a:ext cx="3509201" cy="16491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F14BACE-1363-7246-9814-68153E0B558C}"/>
              </a:ext>
            </a:extLst>
          </p:cNvPr>
          <p:cNvSpPr txBox="1"/>
          <p:nvPr/>
        </p:nvSpPr>
        <p:spPr>
          <a:xfrm>
            <a:off x="7163386" y="4267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30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6" y="29669"/>
            <a:ext cx="11717934" cy="1325563"/>
          </a:xfrm>
        </p:spPr>
        <p:txBody>
          <a:bodyPr/>
          <a:lstStyle/>
          <a:p>
            <a:r>
              <a:rPr lang="en-US" dirty="0"/>
              <a:t>Train BN over samples to compute I from J, S, 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DD69E-3841-FB4A-850A-476AE1B042B0}"/>
              </a:ext>
            </a:extLst>
          </p:cNvPr>
          <p:cNvSpPr txBox="1"/>
          <p:nvPr/>
        </p:nvSpPr>
        <p:spPr>
          <a:xfrm>
            <a:off x="472245" y="1353690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PGMPY: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2FAAA-A2D1-EE45-BCD1-FAD01AA7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5" y="1896059"/>
            <a:ext cx="6328173" cy="39967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D47CD-A38A-2D48-98E5-368ABE3799F5}"/>
              </a:ext>
            </a:extLst>
          </p:cNvPr>
          <p:cNvSpPr/>
          <p:nvPr/>
        </p:nvSpPr>
        <p:spPr>
          <a:xfrm>
            <a:off x="6947712" y="1896059"/>
            <a:ext cx="5015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probable explanation given student </a:t>
            </a:r>
            <a:r>
              <a:rPr lang="en-US" b="1" dirty="0"/>
              <a:t>gets job and scored high on SAT and got a good letter of recommendation </a:t>
            </a:r>
            <a:r>
              <a:rPr lang="en-US" dirty="0"/>
              <a:t>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91.46% </a:t>
            </a:r>
            <a:r>
              <a:rPr lang="en-US" dirty="0"/>
              <a:t>chance that </a:t>
            </a:r>
            <a:r>
              <a:rPr lang="en-US" i="1" dirty="0"/>
              <a:t>student</a:t>
            </a:r>
            <a:r>
              <a:rPr lang="en-US" dirty="0"/>
              <a:t>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D3F9C-664E-CC40-B03C-93E9141E77CD}"/>
              </a:ext>
            </a:extLst>
          </p:cNvPr>
          <p:cNvSpPr txBox="1"/>
          <p:nvPr/>
        </p:nvSpPr>
        <p:spPr>
          <a:xfrm>
            <a:off x="6947712" y="1353690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Explanation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69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702-C745-314A-A4EC-4439319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00" y="2536825"/>
            <a:ext cx="24892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784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EED78-590B-3D47-B552-05E03E6B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7" y="1744672"/>
            <a:ext cx="5524500" cy="433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5D764-EA71-FF4A-A982-3E426E53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49" y="4439361"/>
            <a:ext cx="5484621" cy="3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6FEDD-97FF-B946-8F4F-1B393886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87" y="4834649"/>
            <a:ext cx="5711251" cy="667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5904487" y="19724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probability that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B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student who got a B in the class gets a </a:t>
            </a:r>
            <a:r>
              <a:rPr lang="en-US" b="1" dirty="0"/>
              <a:t>weak letter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total probability of this state is: </a:t>
            </a:r>
            <a:r>
              <a:rPr lang="en-US" b="1" i="1" dirty="0"/>
              <a:t>0.004608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FFC61D-E830-C84F-9718-53001A28ABA2}"/>
              </a:ext>
            </a:extLst>
          </p:cNvPr>
          <p:cNvSpPr/>
          <p:nvPr/>
        </p:nvSpPr>
        <p:spPr>
          <a:xfrm>
            <a:off x="4872038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896BF2-CA0D-FF4C-94C4-4876F0B0785B}"/>
              </a:ext>
            </a:extLst>
          </p:cNvPr>
          <p:cNvSpPr/>
          <p:nvPr/>
        </p:nvSpPr>
        <p:spPr>
          <a:xfrm>
            <a:off x="1152525" y="1972472"/>
            <a:ext cx="357187" cy="61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1D2947-0E61-694A-9555-1E63B796E97A}"/>
              </a:ext>
            </a:extLst>
          </p:cNvPr>
          <p:cNvSpPr/>
          <p:nvPr/>
        </p:nvSpPr>
        <p:spPr>
          <a:xfrm>
            <a:off x="1747838" y="3914774"/>
            <a:ext cx="357187" cy="2428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C6BE1-E26E-434A-A4FC-EDA4CE28DF5F}"/>
              </a:ext>
            </a:extLst>
          </p:cNvPr>
          <p:cNvSpPr/>
          <p:nvPr/>
        </p:nvSpPr>
        <p:spPr>
          <a:xfrm>
            <a:off x="4795837" y="4309372"/>
            <a:ext cx="357187" cy="334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B48704-66A9-004F-A0D2-8C4648E31375}"/>
              </a:ext>
            </a:extLst>
          </p:cNvPr>
          <p:cNvSpPr/>
          <p:nvPr/>
        </p:nvSpPr>
        <p:spPr>
          <a:xfrm>
            <a:off x="3020796" y="5025547"/>
            <a:ext cx="357187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2011" y="1690688"/>
            <a:ext cx="631031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difficult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B grade </a:t>
            </a:r>
            <a:r>
              <a:rPr lang="en-US" dirty="0"/>
              <a:t>in a </a:t>
            </a:r>
            <a:r>
              <a:rPr lang="en-US" b="1" dirty="0"/>
              <a:t>hard</a:t>
            </a:r>
            <a:r>
              <a:rPr lang="en-US" dirty="0"/>
              <a:t>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low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weak letter of recommendation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1F42C-595E-C641-9E53-7694BB81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3" y="5342478"/>
            <a:ext cx="5394569" cy="843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62012" y="4995090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EB549A-9DC7-784A-823C-AAA867F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9" y="3950907"/>
            <a:ext cx="4476753" cy="218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318BBC-3E45-814D-92BB-A4C36988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89" y="4280435"/>
            <a:ext cx="4476753" cy="212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DBFC70-1C14-F248-8258-7B7C8E3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89" y="4594160"/>
            <a:ext cx="1462092" cy="2122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2CA502-F0C4-314F-B3EB-068C37962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211" y="2478769"/>
            <a:ext cx="2450512" cy="12908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691454-2300-FB4E-A579-3FAD7113E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660" y="4858014"/>
            <a:ext cx="2230944" cy="1523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22EA53-D1D6-EF48-8ED8-D1C624695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660" y="2478769"/>
            <a:ext cx="2223809" cy="1290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D77F70-EA43-1E49-A2EF-40431A10E6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922" y="4906420"/>
            <a:ext cx="2230944" cy="1357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57EB00-0E8D-7A4E-B3C7-796CFD3207B7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A5DC9-9A57-C344-BDEA-52EE98337949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F5078-3EAF-674C-B250-C97A5E6D2B48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EE8E65-D4CA-C14B-8408-61FBAFDB4B1F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</p:spTree>
    <p:extLst>
      <p:ext uri="{BB962C8B-B14F-4D97-AF65-F5344CB8AC3E}">
        <p14:creationId xmlns:p14="http://schemas.microsoft.com/office/powerpoint/2010/main" val="240168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9E-5D23-2043-8DB1-C7B9DF1A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138" cy="1325563"/>
          </a:xfrm>
        </p:spPr>
        <p:txBody>
          <a:bodyPr/>
          <a:lstStyle/>
          <a:p>
            <a:r>
              <a:rPr lang="en-US" dirty="0"/>
              <a:t>Conditional Probability Inference (MAP Query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76F43-0463-D845-ADA6-49FA53A0CD0B}"/>
              </a:ext>
            </a:extLst>
          </p:cNvPr>
          <p:cNvSpPr/>
          <p:nvPr/>
        </p:nvSpPr>
        <p:spPr>
          <a:xfrm>
            <a:off x="861961" y="180102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that professor gives a weak letter, the most probable explanation is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is </a:t>
            </a:r>
            <a:r>
              <a:rPr lang="en-US" b="1" dirty="0"/>
              <a:t>not intelligent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 is </a:t>
            </a:r>
            <a:r>
              <a:rPr lang="en-US" b="1" dirty="0"/>
              <a:t>easy</a:t>
            </a:r>
            <a:r>
              <a:rPr lang="en-US" dirty="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weak student gets a </a:t>
            </a:r>
            <a:r>
              <a:rPr lang="en-US" b="1" dirty="0"/>
              <a:t>high score </a:t>
            </a:r>
            <a:r>
              <a:rPr lang="en-US" dirty="0"/>
              <a:t>in an easy class;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smart student gets a </a:t>
            </a:r>
            <a:r>
              <a:rPr lang="en-US" b="1" dirty="0"/>
              <a:t>high score </a:t>
            </a:r>
            <a:r>
              <a:rPr lang="en-US" dirty="0"/>
              <a:t>on his SAT;</a:t>
            </a:r>
          </a:p>
          <a:p>
            <a:endParaRPr lang="en-US" sz="900" b="1" i="1" dirty="0"/>
          </a:p>
          <a:p>
            <a:r>
              <a:rPr lang="en-US" i="1" dirty="0"/>
              <a:t>Hence, the student got a strong letter of recommendation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44A3D-5500-0844-855E-BAFEA85D3E7E}"/>
              </a:ext>
            </a:extLst>
          </p:cNvPr>
          <p:cNvSpPr txBox="1"/>
          <p:nvPr/>
        </p:nvSpPr>
        <p:spPr>
          <a:xfrm>
            <a:off x="838200" y="4932356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PGMPY: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1D008-3D69-474F-93B6-6B12D52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2" y="5301688"/>
            <a:ext cx="5244577" cy="80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7C617-5A7E-CD4F-B2BD-118454E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01" y="4016210"/>
            <a:ext cx="4568248" cy="223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2F150-0784-734F-AAE6-E4DA430E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01" y="4368656"/>
            <a:ext cx="4476753" cy="21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F0A63-067B-7A47-A26F-636323B9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01" y="4708909"/>
            <a:ext cx="1539302" cy="2234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5371D3-B700-3F4F-B46C-F44F36AD2081}"/>
              </a:ext>
            </a:extLst>
          </p:cNvPr>
          <p:cNvSpPr txBox="1"/>
          <p:nvPr/>
        </p:nvSpPr>
        <p:spPr>
          <a:xfrm>
            <a:off x="6774660" y="1829187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course Difficulty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C7B90-FD42-BA43-8CD2-B3B3C1309F95}"/>
              </a:ext>
            </a:extLst>
          </p:cNvPr>
          <p:cNvSpPr txBox="1"/>
          <p:nvPr/>
        </p:nvSpPr>
        <p:spPr>
          <a:xfrm>
            <a:off x="9503995" y="182918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Intelligence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E92D8-12B7-1E4D-92D0-E883200E78F0}"/>
              </a:ext>
            </a:extLst>
          </p:cNvPr>
          <p:cNvSpPr txBox="1"/>
          <p:nvPr/>
        </p:nvSpPr>
        <p:spPr>
          <a:xfrm>
            <a:off x="6767525" y="4300531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grade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D50C-586C-3645-BDCC-BF0AC52FBF32}"/>
              </a:ext>
            </a:extLst>
          </p:cNvPr>
          <p:cNvSpPr txBox="1"/>
          <p:nvPr/>
        </p:nvSpPr>
        <p:spPr>
          <a:xfrm>
            <a:off x="9496860" y="4329106"/>
            <a:ext cx="223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student SAT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D7B-2D5B-F344-80A4-EAB290B7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747" b="76785"/>
          <a:stretch/>
        </p:blipFill>
        <p:spPr>
          <a:xfrm>
            <a:off x="9585614" y="4932356"/>
            <a:ext cx="2149325" cy="131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BDE7D1-F8AC-A145-B8CB-31C9B63FEA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214" b="46370"/>
          <a:stretch/>
        </p:blipFill>
        <p:spPr>
          <a:xfrm>
            <a:off x="6764105" y="4890737"/>
            <a:ext cx="2300965" cy="1548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85B082-C5A9-D04B-AEE0-08CD9580A3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743" r="7734" b="22920"/>
          <a:stretch/>
        </p:blipFill>
        <p:spPr>
          <a:xfrm>
            <a:off x="6661327" y="2405397"/>
            <a:ext cx="2457610" cy="13750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35AE8-ED1B-2A4A-B8C7-54FEEC3103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841"/>
          <a:stretch/>
        </p:blipFill>
        <p:spPr>
          <a:xfrm>
            <a:off x="9450898" y="2405397"/>
            <a:ext cx="2337137" cy="11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795</Words>
  <Application>Microsoft Macintosh PowerPoint</Application>
  <PresentationFormat>Widescreen</PresentationFormat>
  <Paragraphs>104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Joint Probability MAP Inference</vt:lpstr>
      <vt:lpstr>Conditional Probability MAP Inference given Job</vt:lpstr>
      <vt:lpstr>Intelligence Probability MAP Inference given Job</vt:lpstr>
      <vt:lpstr>Forward Sampling from Student Bayesian Network</vt:lpstr>
      <vt:lpstr>Train BN over samples to compute I from J, S, L</vt:lpstr>
      <vt:lpstr>Appendix</vt:lpstr>
      <vt:lpstr>Joint Probability Inference</vt:lpstr>
      <vt:lpstr>Conditional Probability Inference (MAP Query 1)</vt:lpstr>
      <vt:lpstr>Conditional Probability Inference (MAP Query 2)</vt:lpstr>
      <vt:lpstr>Conditional Probability Inference (MAP Query 3,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Mihir</dc:creator>
  <cp:lastModifiedBy>Chauhan, Mihir</cp:lastModifiedBy>
  <cp:revision>256</cp:revision>
  <dcterms:created xsi:type="dcterms:W3CDTF">2019-03-13T13:27:00Z</dcterms:created>
  <dcterms:modified xsi:type="dcterms:W3CDTF">2019-03-14T20:59:06Z</dcterms:modified>
</cp:coreProperties>
</file>