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57" r:id="rId6"/>
    <p:sldId id="265" r:id="rId7"/>
    <p:sldId id="258" r:id="rId8"/>
    <p:sldId id="259" r:id="rId9"/>
    <p:sldId id="264"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6" d="100"/>
          <a:sy n="86" d="100"/>
        </p:scale>
        <p:origin x="56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9/15/2024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B81B-257B-49F9-B204-C8BBE11098BB}"/>
              </a:ext>
            </a:extLst>
          </p:cNvPr>
          <p:cNvSpPr>
            <a:spLocks noGrp="1"/>
          </p:cNvSpPr>
          <p:nvPr>
            <p:ph type="title"/>
          </p:nvPr>
        </p:nvSpPr>
        <p:spPr>
          <a:xfrm>
            <a:off x="627739" y="1171852"/>
            <a:ext cx="10966498" cy="2960835"/>
          </a:xfrm>
        </p:spPr>
        <p:txBody>
          <a:bodyPr>
            <a:normAutofit/>
          </a:bodyPr>
          <a:lstStyle/>
          <a:p>
            <a:r>
              <a:rPr lang="en-US" b="1" dirty="0">
                <a:solidFill>
                  <a:schemeClr val="bg1"/>
                </a:solidFill>
                <a:latin typeface="Arial" panose="020B0604020202020204" pitchFamily="34" charset="0"/>
                <a:cs typeface="Arial" panose="020B0604020202020204" pitchFamily="34" charset="0"/>
              </a:rPr>
              <a:t>Telemedicine with real-time image analysis</a:t>
            </a:r>
            <a:br>
              <a:rPr lang="en-US" b="1" dirty="0"/>
            </a:br>
            <a:br>
              <a:rPr lang="en-US" b="1" dirty="0"/>
            </a:br>
            <a:r>
              <a:rPr lang="en-US" sz="2200" dirty="0">
                <a:solidFill>
                  <a:schemeClr val="bg1"/>
                </a:solidFill>
                <a:latin typeface="Arial" panose="020B0604020202020204" pitchFamily="34" charset="0"/>
                <a:ea typeface="Nunito Medium"/>
                <a:cs typeface="Arial" panose="020B0604020202020204" pitchFamily="34" charset="0"/>
                <a:sym typeface="Nunito Medium"/>
              </a:rPr>
              <a:t>In today's interconnected world, healthcare remains a challenge for many. Our project aims to bridge critical gaps in medical diagnostics, particularly for brain tumors and cancer, through an innovative telemedicine platform.</a:t>
            </a:r>
            <a:br>
              <a:rPr lang="en-US" dirty="0">
                <a:latin typeface="Nunito Medium"/>
                <a:ea typeface="Nunito Medium"/>
                <a:cs typeface="Nunito Medium"/>
                <a:sym typeface="Nunito Medium"/>
              </a:rPr>
            </a:br>
            <a:br>
              <a:rPr lang="en-US" b="1" dirty="0"/>
            </a:br>
            <a:endParaRPr lang="en-IN" b="1" dirty="0"/>
          </a:p>
        </p:txBody>
      </p:sp>
    </p:spTree>
    <p:extLst>
      <p:ext uri="{BB962C8B-B14F-4D97-AF65-F5344CB8AC3E}">
        <p14:creationId xmlns:p14="http://schemas.microsoft.com/office/powerpoint/2010/main" val="236913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207-DE6F-4248-A955-73108ABCA3F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Introduction</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5929FCF-184C-4277-BEF8-B0BBC57226C1}"/>
              </a:ext>
            </a:extLst>
          </p:cNvPr>
          <p:cNvSpPr>
            <a:spLocks noGrp="1"/>
          </p:cNvSpPr>
          <p:nvPr>
            <p:ph sz="quarter" idx="10"/>
          </p:nvPr>
        </p:nvSpPr>
        <p:spPr>
          <a:xfrm>
            <a:off x="539496" y="1435608"/>
            <a:ext cx="11072496" cy="4468042"/>
          </a:xfrm>
        </p:spPr>
        <p:txBody>
          <a:bodyPr>
            <a:noAutofit/>
          </a:bodyPr>
          <a:lstStyle/>
          <a:p>
            <a:pPr marL="171450" indent="-171450">
              <a:lnSpc>
                <a:spcPct val="100000"/>
              </a:lnSpc>
              <a:spcBef>
                <a:spcPts val="0"/>
              </a:spcBef>
              <a:spcAft>
                <a:spcPts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Telehealth is the distribution of health-related services and information via electronic information and telecommunication technologies. </a:t>
            </a:r>
          </a:p>
          <a:p>
            <a:pPr>
              <a:lnSpc>
                <a:spcPct val="100000"/>
              </a:lnSpc>
              <a:spcBef>
                <a:spcPts val="0"/>
              </a:spcBef>
              <a:spcAft>
                <a:spcPts val="0"/>
              </a:spcAft>
            </a:pPr>
            <a:endParaRPr lang="en-US" sz="2000" dirty="0">
              <a:latin typeface="Arial" panose="020B0604020202020204" pitchFamily="34" charset="0"/>
              <a:cs typeface="Arial" panose="020B0604020202020204" pitchFamily="34" charset="0"/>
            </a:endParaRPr>
          </a:p>
          <a:p>
            <a:pPr marL="171450" indent="-171450">
              <a:lnSpc>
                <a:spcPct val="100000"/>
              </a:lnSpc>
              <a:spcBef>
                <a:spcPts val="0"/>
              </a:spcBef>
              <a:spcAft>
                <a:spcPts val="0"/>
              </a:spcAft>
              <a:buFont typeface="Arial" panose="020B0604020202020204" pitchFamily="34" charset="0"/>
              <a:buChar char="•"/>
            </a:pPr>
            <a:r>
              <a:rPr lang="en-US" sz="2400" dirty="0">
                <a:latin typeface="Arial" panose="020B0604020202020204" pitchFamily="34" charset="0"/>
                <a:cs typeface="Arial" panose="020B0604020202020204" pitchFamily="34" charset="0"/>
              </a:rPr>
              <a:t>Benefits:</a:t>
            </a:r>
          </a:p>
          <a:p>
            <a:pPr marL="400050" lvl="1" indent="-171450">
              <a:lnSpc>
                <a:spcPct val="100000"/>
              </a:lnSpc>
              <a:spcBef>
                <a:spcPts val="0"/>
              </a:spcBef>
              <a:spcAft>
                <a:spcPts val="0"/>
              </a:spcAft>
            </a:pPr>
            <a:r>
              <a:rPr lang="en-US" sz="1800" dirty="0">
                <a:latin typeface="Arial" panose="020B0604020202020204" pitchFamily="34" charset="0"/>
                <a:cs typeface="Arial" panose="020B0604020202020204" pitchFamily="34" charset="0"/>
              </a:rPr>
              <a:t>Enhanced Disaster Response</a:t>
            </a:r>
          </a:p>
          <a:p>
            <a:pPr marL="400050" lvl="1" indent="-171450">
              <a:lnSpc>
                <a:spcPct val="100000"/>
              </a:lnSpc>
              <a:spcBef>
                <a:spcPts val="0"/>
              </a:spcBef>
              <a:spcAft>
                <a:spcPts val="0"/>
              </a:spcAft>
            </a:pPr>
            <a:r>
              <a:rPr lang="en-US" sz="1800" dirty="0">
                <a:latin typeface="Arial" panose="020B0604020202020204" pitchFamily="34" charset="0"/>
                <a:cs typeface="Arial" panose="020B0604020202020204" pitchFamily="34" charset="0"/>
              </a:rPr>
              <a:t>Increased Accessibility</a:t>
            </a:r>
          </a:p>
          <a:p>
            <a:pPr marL="400050" lvl="1" indent="-171450">
              <a:lnSpc>
                <a:spcPct val="100000"/>
              </a:lnSpc>
              <a:spcBef>
                <a:spcPts val="0"/>
              </a:spcBef>
              <a:spcAft>
                <a:spcPts val="0"/>
              </a:spcAft>
            </a:pPr>
            <a:r>
              <a:rPr lang="en-US" sz="1800" dirty="0">
                <a:latin typeface="Arial" panose="020B0604020202020204" pitchFamily="34" charset="0"/>
                <a:cs typeface="Arial" panose="020B0604020202020204" pitchFamily="34" charset="0"/>
              </a:rPr>
              <a:t>Improved Patient-Doctor Relationships</a:t>
            </a:r>
          </a:p>
          <a:p>
            <a:pPr marL="400050" lvl="1" indent="-171450">
              <a:lnSpc>
                <a:spcPct val="100000"/>
              </a:lnSpc>
              <a:spcBef>
                <a:spcPts val="0"/>
              </a:spcBef>
              <a:spcAft>
                <a:spcPts val="0"/>
              </a:spcAft>
            </a:pPr>
            <a:r>
              <a:rPr lang="en-US" sz="1800" dirty="0">
                <a:latin typeface="Arial" panose="020B0604020202020204" pitchFamily="34" charset="0"/>
                <a:cs typeface="Arial" panose="020B0604020202020204" pitchFamily="34" charset="0"/>
              </a:rPr>
              <a:t>Reduced Healthcare Costs</a:t>
            </a:r>
          </a:p>
          <a:p>
            <a:pPr marL="400050" lvl="1" indent="-171450">
              <a:lnSpc>
                <a:spcPct val="100000"/>
              </a:lnSpc>
              <a:spcBef>
                <a:spcPts val="0"/>
              </a:spcBef>
              <a:spcAft>
                <a:spcPts val="0"/>
              </a:spcAft>
            </a:pPr>
            <a:endParaRPr lang="en-US" sz="2000" dirty="0">
              <a:latin typeface="Arial" panose="020B0604020202020204" pitchFamily="34" charset="0"/>
              <a:cs typeface="Arial" panose="020B0604020202020204" pitchFamily="34" charset="0"/>
            </a:endParaRPr>
          </a:p>
          <a:p>
            <a:pPr marL="171450" indent="-171450">
              <a:lnSpc>
                <a:spcPct val="100000"/>
              </a:lnSpc>
              <a:spcBef>
                <a:spcPts val="0"/>
              </a:spcBef>
              <a:spcAft>
                <a:spcPts val="0"/>
              </a:spcAft>
              <a:buFont typeface="Arial" panose="020B0604020202020204" pitchFamily="34" charset="0"/>
              <a:buChar char="•"/>
            </a:pPr>
            <a:r>
              <a:rPr lang="en-US" sz="2400" dirty="0">
                <a:latin typeface="Arial" panose="020B0604020202020204" pitchFamily="34" charset="0"/>
                <a:cs typeface="Arial" panose="020B0604020202020204" pitchFamily="34" charset="0"/>
              </a:rPr>
              <a:t>Real time image analysis</a:t>
            </a:r>
          </a:p>
          <a:p>
            <a:pPr marL="400050" lvl="1" indent="-171450">
              <a:lnSpc>
                <a:spcPct val="100000"/>
              </a:lnSpc>
            </a:pPr>
            <a:r>
              <a:rPr lang="en-US" sz="1800" dirty="0">
                <a:latin typeface="Arial" panose="020B0604020202020204" pitchFamily="34" charset="0"/>
                <a:cs typeface="Arial" panose="020B0604020202020204" pitchFamily="34" charset="0"/>
              </a:rPr>
              <a:t>Real-time image analysis plays a crucial role in telemedicine by enabling remote diagnosis and treatment. It allows doctors to analyze images of symptoms, such as rashes or wounds, during virtual consultations. This technology enhances accuracy, accessibility, and timeliness of healthcare, especially for patients in remote areas.</a:t>
            </a:r>
          </a:p>
          <a:p>
            <a:pPr marL="171450" indent="-171450">
              <a:lnSpc>
                <a:spcPct val="10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23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2C33-2A39-4016-B08B-67B2F7A834A8}"/>
              </a:ext>
            </a:extLst>
          </p:cNvPr>
          <p:cNvSpPr>
            <a:spLocks noGrp="1"/>
          </p:cNvSpPr>
          <p:nvPr>
            <p:ph type="title"/>
          </p:nvPr>
        </p:nvSpPr>
        <p:spPr/>
        <p:txBody>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95C93109-A6EF-4F5D-A873-2FD09D35ACE2}"/>
              </a:ext>
            </a:extLst>
          </p:cNvPr>
          <p:cNvSpPr>
            <a:spLocks noGrp="1"/>
          </p:cNvSpPr>
          <p:nvPr>
            <p:ph sz="quarter" idx="10"/>
          </p:nvPr>
        </p:nvSpPr>
        <p:spPr>
          <a:xfrm>
            <a:off x="539496" y="1435608"/>
            <a:ext cx="11187906" cy="3977640"/>
          </a:xfrm>
        </p:spPr>
        <p:txBody>
          <a:bodyPr>
            <a:normAutofit/>
          </a:bodyPr>
          <a:lstStyle/>
          <a:p>
            <a:pPr marL="285750" indent="-285750">
              <a:lnSpc>
                <a:spcPct val="100000"/>
              </a:lnSpc>
              <a:spcBef>
                <a:spcPts val="0"/>
              </a:spcBef>
              <a:spcAft>
                <a:spcPts val="0"/>
              </a:spcAft>
              <a:buFont typeface="Arial" panose="020B0604020202020204" pitchFamily="34" charset="0"/>
              <a:buChar char="•"/>
            </a:pPr>
            <a:r>
              <a:rPr lang="en-US" sz="2400" dirty="0" err="1"/>
              <a:t>Javascript</a:t>
            </a:r>
            <a:endParaRPr lang="en-US" sz="2400" dirty="0"/>
          </a:p>
          <a:p>
            <a:pPr marL="285750" indent="-285750">
              <a:lnSpc>
                <a:spcPct val="100000"/>
              </a:lnSpc>
              <a:spcBef>
                <a:spcPts val="0"/>
              </a:spcBef>
              <a:spcAft>
                <a:spcPts val="0"/>
              </a:spcAft>
              <a:buFont typeface="Arial" panose="020B0604020202020204" pitchFamily="34" charset="0"/>
              <a:buChar char="•"/>
            </a:pPr>
            <a:r>
              <a:rPr lang="en-US" sz="2400" dirty="0"/>
              <a:t>Node.js</a:t>
            </a:r>
          </a:p>
          <a:p>
            <a:pPr marL="285750" indent="-285750">
              <a:lnSpc>
                <a:spcPct val="100000"/>
              </a:lnSpc>
              <a:spcBef>
                <a:spcPts val="0"/>
              </a:spcBef>
              <a:spcAft>
                <a:spcPts val="0"/>
              </a:spcAft>
              <a:buFont typeface="Arial" panose="020B0604020202020204" pitchFamily="34" charset="0"/>
              <a:buChar char="•"/>
            </a:pPr>
            <a:r>
              <a:rPr lang="en-US" sz="2400" dirty="0"/>
              <a:t>React.js</a:t>
            </a:r>
          </a:p>
          <a:p>
            <a:pPr marL="285750" indent="-285750">
              <a:lnSpc>
                <a:spcPct val="100000"/>
              </a:lnSpc>
              <a:spcBef>
                <a:spcPts val="0"/>
              </a:spcBef>
              <a:spcAft>
                <a:spcPts val="0"/>
              </a:spcAft>
              <a:buFont typeface="Arial" panose="020B0604020202020204" pitchFamily="34" charset="0"/>
              <a:buChar char="•"/>
            </a:pPr>
            <a:r>
              <a:rPr lang="en-US" sz="2400" dirty="0"/>
              <a:t>Python</a:t>
            </a:r>
          </a:p>
          <a:p>
            <a:pPr marL="285750" indent="-285750">
              <a:lnSpc>
                <a:spcPct val="100000"/>
              </a:lnSpc>
              <a:spcBef>
                <a:spcPts val="0"/>
              </a:spcBef>
              <a:spcAft>
                <a:spcPts val="0"/>
              </a:spcAft>
              <a:buFont typeface="Arial" panose="020B0604020202020204" pitchFamily="34" charset="0"/>
              <a:buChar char="•"/>
            </a:pPr>
            <a:r>
              <a:rPr lang="en-US" sz="2400" dirty="0" err="1"/>
              <a:t>Streamlit</a:t>
            </a:r>
            <a:endParaRPr lang="en-US" sz="2400" dirty="0"/>
          </a:p>
          <a:p>
            <a:pPr marL="285750" indent="-285750">
              <a:lnSpc>
                <a:spcPct val="100000"/>
              </a:lnSpc>
              <a:spcBef>
                <a:spcPts val="0"/>
              </a:spcBef>
              <a:spcAft>
                <a:spcPts val="0"/>
              </a:spcAft>
              <a:buFont typeface="Arial" panose="020B0604020202020204" pitchFamily="34" charset="0"/>
              <a:buChar char="•"/>
            </a:pPr>
            <a:r>
              <a:rPr lang="en-US" sz="2400" dirty="0"/>
              <a:t>MongoDB Atlas</a:t>
            </a:r>
          </a:p>
          <a:p>
            <a:pPr marL="285750" indent="-285750">
              <a:lnSpc>
                <a:spcPct val="100000"/>
              </a:lnSpc>
              <a:spcBef>
                <a:spcPts val="0"/>
              </a:spcBef>
              <a:spcAft>
                <a:spcPts val="0"/>
              </a:spcAft>
              <a:buFont typeface="Arial" panose="020B0604020202020204" pitchFamily="34" charset="0"/>
              <a:buChar char="•"/>
            </a:pPr>
            <a:r>
              <a:rPr lang="en-US" sz="2400" dirty="0" err="1"/>
              <a:t>AuthO</a:t>
            </a:r>
            <a:endParaRPr lang="en-US" sz="2400" dirty="0"/>
          </a:p>
          <a:p>
            <a:endParaRPr lang="en-IN" sz="1600" dirty="0"/>
          </a:p>
        </p:txBody>
      </p:sp>
    </p:spTree>
    <p:extLst>
      <p:ext uri="{BB962C8B-B14F-4D97-AF65-F5344CB8AC3E}">
        <p14:creationId xmlns:p14="http://schemas.microsoft.com/office/powerpoint/2010/main" val="385548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DA72-6635-4710-A6B2-27ADB1FFA2D9}"/>
              </a:ext>
            </a:extLst>
          </p:cNvPr>
          <p:cNvSpPr>
            <a:spLocks noGrp="1"/>
          </p:cNvSpPr>
          <p:nvPr>
            <p:ph type="title"/>
          </p:nvPr>
        </p:nvSpPr>
        <p:spPr/>
        <p:txBody>
          <a:bodyPr/>
          <a:lstStyle/>
          <a:p>
            <a:r>
              <a:rPr lang="en-US" dirty="0"/>
              <a:t>Telemedicine platform</a:t>
            </a:r>
            <a:endParaRPr lang="en-IN" dirty="0"/>
          </a:p>
        </p:txBody>
      </p:sp>
      <p:sp>
        <p:nvSpPr>
          <p:cNvPr id="3" name="Content Placeholder 2">
            <a:extLst>
              <a:ext uri="{FF2B5EF4-FFF2-40B4-BE49-F238E27FC236}">
                <a16:creationId xmlns:a16="http://schemas.microsoft.com/office/drawing/2014/main" id="{26BB7DF3-961E-47F0-9A53-833C31D56825}"/>
              </a:ext>
            </a:extLst>
          </p:cNvPr>
          <p:cNvSpPr>
            <a:spLocks noGrp="1"/>
          </p:cNvSpPr>
          <p:nvPr>
            <p:ph sz="quarter" idx="10"/>
          </p:nvPr>
        </p:nvSpPr>
        <p:spPr>
          <a:xfrm>
            <a:off x="521206" y="1440180"/>
            <a:ext cx="11152929" cy="3977640"/>
          </a:xfrm>
        </p:spPr>
        <p:txBody>
          <a:bodyPr>
            <a:noAutofit/>
          </a:bodyPr>
          <a:lstStyle/>
          <a:p>
            <a:pPr marL="342900" indent="-342900">
              <a:lnSpc>
                <a:spcPct val="100000"/>
              </a:lnSpc>
              <a:spcBef>
                <a:spcPts val="600"/>
              </a:spcBef>
              <a:spcAft>
                <a:spcPts val="600"/>
              </a:spcAft>
              <a:buFont typeface="Wingdings" panose="05000000000000000000" pitchFamily="2" charset="2"/>
              <a:buChar char="Ø"/>
            </a:pPr>
            <a:r>
              <a:rPr lang="en-US" sz="2400" dirty="0">
                <a:latin typeface="Arial" panose="020B0604020202020204" pitchFamily="34" charset="0"/>
                <a:cs typeface="Arial" panose="020B0604020202020204" pitchFamily="34" charset="0"/>
              </a:rPr>
              <a:t>Key components of a telemedicine platform</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User interface (web or mobile app)</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Video conferencing</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Real-time image processing</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Medical records management</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Payment gateway</a:t>
            </a:r>
          </a:p>
          <a:p>
            <a:pPr marL="342900" indent="-342900">
              <a:lnSpc>
                <a:spcPct val="100000"/>
              </a:lnSpc>
              <a:spcBef>
                <a:spcPts val="600"/>
              </a:spcBef>
              <a:spcAft>
                <a:spcPts val="600"/>
              </a:spcAft>
              <a:buFont typeface="Wingdings" panose="05000000000000000000" pitchFamily="2" charset="2"/>
              <a:buChar char="Ø"/>
            </a:pPr>
            <a:r>
              <a:rPr lang="en-US" sz="2400" dirty="0">
                <a:latin typeface="Arial" panose="020B0604020202020204" pitchFamily="34" charset="0"/>
                <a:cs typeface="Arial" panose="020B0604020202020204" pitchFamily="34" charset="0"/>
              </a:rPr>
              <a:t>Technical considerations for platform development</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Scalability</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Security</a:t>
            </a:r>
          </a:p>
          <a:p>
            <a:pPr marL="971550" lvl="2" indent="-285750">
              <a:lnSpc>
                <a:spcPct val="100000"/>
              </a:lnSpc>
              <a:spcBef>
                <a:spcPts val="0"/>
              </a:spcBef>
              <a:spcAft>
                <a:spcPts val="0"/>
              </a:spcAft>
            </a:pPr>
            <a:r>
              <a:rPr lang="en-US" sz="1800" dirty="0">
                <a:latin typeface="Arial" panose="020B0604020202020204" pitchFamily="34" charset="0"/>
                <a:cs typeface="Arial" panose="020B0604020202020204" pitchFamily="34" charset="0"/>
              </a:rPr>
              <a:t>    User experience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89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D4C9-7210-44BE-95EE-1AF7FE177334}"/>
              </a:ext>
            </a:extLst>
          </p:cNvPr>
          <p:cNvSpPr>
            <a:spLocks noGrp="1"/>
          </p:cNvSpPr>
          <p:nvPr>
            <p:ph type="title"/>
          </p:nvPr>
        </p:nvSpPr>
        <p:spPr/>
        <p:txBody>
          <a:bodyPr/>
          <a:lstStyle/>
          <a:p>
            <a:r>
              <a:rPr lang="en-US" dirty="0"/>
              <a:t>Real – time image analysis using ML</a:t>
            </a:r>
            <a:endParaRPr lang="en-IN" dirty="0"/>
          </a:p>
        </p:txBody>
      </p:sp>
      <p:pic>
        <p:nvPicPr>
          <p:cNvPr id="5" name="Content Placeholder 4">
            <a:extLst>
              <a:ext uri="{FF2B5EF4-FFF2-40B4-BE49-F238E27FC236}">
                <a16:creationId xmlns:a16="http://schemas.microsoft.com/office/drawing/2014/main" id="{EA0FF7DD-B0DC-4E01-9CB1-8507D9398E75}"/>
              </a:ext>
            </a:extLst>
          </p:cNvPr>
          <p:cNvPicPr>
            <a:picLocks noGrp="1" noChangeAspect="1"/>
          </p:cNvPicPr>
          <p:nvPr>
            <p:ph sz="quarter" idx="10"/>
          </p:nvPr>
        </p:nvPicPr>
        <p:blipFill rotWithShape="1">
          <a:blip r:embed="rId2"/>
          <a:srcRect l="23180" t="31200" r="20082" b="11415"/>
          <a:stretch/>
        </p:blipFill>
        <p:spPr>
          <a:xfrm>
            <a:off x="5471605" y="1908698"/>
            <a:ext cx="6377606" cy="3710865"/>
          </a:xfrm>
        </p:spPr>
      </p:pic>
      <p:sp>
        <p:nvSpPr>
          <p:cNvPr id="8" name="TextBox 7">
            <a:extLst>
              <a:ext uri="{FF2B5EF4-FFF2-40B4-BE49-F238E27FC236}">
                <a16:creationId xmlns:a16="http://schemas.microsoft.com/office/drawing/2014/main" id="{6DD8D248-5012-4F11-9C5D-A84490216901}"/>
              </a:ext>
            </a:extLst>
          </p:cNvPr>
          <p:cNvSpPr txBox="1"/>
          <p:nvPr/>
        </p:nvSpPr>
        <p:spPr>
          <a:xfrm>
            <a:off x="1580225" y="6106308"/>
            <a:ext cx="3739182" cy="369332"/>
          </a:xfrm>
          <a:prstGeom prst="rect">
            <a:avLst/>
          </a:prstGeom>
          <a:noFill/>
        </p:spPr>
        <p:txBody>
          <a:bodyPr wrap="square" rtlCol="0">
            <a:spAutoFit/>
          </a:bodyPr>
          <a:lstStyle/>
          <a:p>
            <a:r>
              <a:rPr lang="en-US" dirty="0"/>
              <a:t>3D image generation</a:t>
            </a:r>
            <a:endParaRPr lang="en-IN" dirty="0"/>
          </a:p>
        </p:txBody>
      </p:sp>
      <p:sp>
        <p:nvSpPr>
          <p:cNvPr id="13" name="Rectangle 12">
            <a:extLst>
              <a:ext uri="{FF2B5EF4-FFF2-40B4-BE49-F238E27FC236}">
                <a16:creationId xmlns:a16="http://schemas.microsoft.com/office/drawing/2014/main" id="{596E43B1-F53E-4408-8AF3-16390847E255}"/>
              </a:ext>
            </a:extLst>
          </p:cNvPr>
          <p:cNvSpPr/>
          <p:nvPr/>
        </p:nvSpPr>
        <p:spPr>
          <a:xfrm>
            <a:off x="7693014" y="6070793"/>
            <a:ext cx="1951175" cy="369332"/>
          </a:xfrm>
          <a:prstGeom prst="rect">
            <a:avLst/>
          </a:prstGeom>
        </p:spPr>
        <p:txBody>
          <a:bodyPr wrap="none">
            <a:spAutoFit/>
          </a:bodyPr>
          <a:lstStyle/>
          <a:p>
            <a:r>
              <a:rPr lang="en-US" dirty="0"/>
              <a:t>MRI scan analysis</a:t>
            </a:r>
            <a:endParaRPr lang="en-IN" dirty="0"/>
          </a:p>
        </p:txBody>
      </p:sp>
      <p:pic>
        <p:nvPicPr>
          <p:cNvPr id="15" name="Picture 14">
            <a:extLst>
              <a:ext uri="{FF2B5EF4-FFF2-40B4-BE49-F238E27FC236}">
                <a16:creationId xmlns:a16="http://schemas.microsoft.com/office/drawing/2014/main" id="{C6B79981-68ED-4787-9BF5-D750B156CE6A}"/>
              </a:ext>
            </a:extLst>
          </p:cNvPr>
          <p:cNvPicPr>
            <a:picLocks noChangeAspect="1"/>
          </p:cNvPicPr>
          <p:nvPr/>
        </p:nvPicPr>
        <p:blipFill>
          <a:blip r:embed="rId3"/>
          <a:stretch>
            <a:fillRect/>
          </a:stretch>
        </p:blipFill>
        <p:spPr>
          <a:xfrm>
            <a:off x="88776" y="1531489"/>
            <a:ext cx="5103180" cy="4465282"/>
          </a:xfrm>
          <a:prstGeom prst="rect">
            <a:avLst/>
          </a:prstGeom>
        </p:spPr>
      </p:pic>
    </p:spTree>
    <p:extLst>
      <p:ext uri="{BB962C8B-B14F-4D97-AF65-F5344CB8AC3E}">
        <p14:creationId xmlns:p14="http://schemas.microsoft.com/office/powerpoint/2010/main" val="287940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D4C9-7210-44BE-95EE-1AF7FE177334}"/>
              </a:ext>
            </a:extLst>
          </p:cNvPr>
          <p:cNvSpPr>
            <a:spLocks noGrp="1"/>
          </p:cNvSpPr>
          <p:nvPr>
            <p:ph type="title"/>
          </p:nvPr>
        </p:nvSpPr>
        <p:spPr/>
        <p:txBody>
          <a:bodyPr>
            <a:normAutofit fontScale="90000"/>
          </a:bodyPr>
          <a:lstStyle/>
          <a:p>
            <a:r>
              <a:rPr lang="en-US" dirty="0"/>
              <a:t>Real – time image analysis and ML integration</a:t>
            </a:r>
            <a:endParaRPr lang="en-IN" dirty="0"/>
          </a:p>
        </p:txBody>
      </p:sp>
      <p:sp>
        <p:nvSpPr>
          <p:cNvPr id="4" name="Content Placeholder 3">
            <a:extLst>
              <a:ext uri="{FF2B5EF4-FFF2-40B4-BE49-F238E27FC236}">
                <a16:creationId xmlns:a16="http://schemas.microsoft.com/office/drawing/2014/main" id="{324222AE-FA5B-4121-9058-C4953E819D7C}"/>
              </a:ext>
            </a:extLst>
          </p:cNvPr>
          <p:cNvSpPr>
            <a:spLocks noGrp="1"/>
          </p:cNvSpPr>
          <p:nvPr>
            <p:ph sz="quarter" idx="10"/>
          </p:nvPr>
        </p:nvSpPr>
        <p:spPr>
          <a:xfrm>
            <a:off x="539495" y="1435607"/>
            <a:ext cx="11108007" cy="4139569"/>
          </a:xfrm>
        </p:spPr>
        <p:txBody>
          <a:bodyPr>
            <a:normAutofit/>
          </a:bodyPr>
          <a:lstStyle/>
          <a:p>
            <a:pPr>
              <a:lnSpc>
                <a:spcPct val="120000"/>
              </a:lnSpc>
              <a:spcBef>
                <a:spcPts val="0"/>
              </a:spcBef>
              <a:spcAft>
                <a:spcPts val="0"/>
              </a:spcAft>
            </a:pPr>
            <a:r>
              <a:rPr lang="en-US" sz="2400" dirty="0">
                <a:latin typeface="Arial" panose="020B0604020202020204" pitchFamily="34" charset="0"/>
                <a:cs typeface="Arial" panose="020B0604020202020204" pitchFamily="34" charset="0"/>
              </a:rPr>
              <a:t>Technologies used:</a:t>
            </a:r>
          </a:p>
          <a:p>
            <a:pPr marL="514350" lvl="1" indent="-285750">
              <a:lnSpc>
                <a:spcPct val="120000"/>
              </a:lnSpc>
              <a:spcBef>
                <a:spcPts val="0"/>
              </a:spcBef>
              <a:spcAft>
                <a:spcPts val="0"/>
              </a:spcAft>
            </a:pPr>
            <a:r>
              <a:rPr lang="en-US" sz="1800" dirty="0" err="1">
                <a:latin typeface="Arial" panose="020B0604020202020204" pitchFamily="34" charset="0"/>
                <a:cs typeface="Arial" panose="020B0604020202020204" pitchFamily="34" charset="0"/>
              </a:rPr>
              <a:t>Streamlit</a:t>
            </a:r>
            <a:endParaRPr lang="en-US" sz="1800" dirty="0">
              <a:latin typeface="Arial" panose="020B0604020202020204" pitchFamily="34" charset="0"/>
              <a:cs typeface="Arial" panose="020B0604020202020204" pitchFamily="34" charset="0"/>
            </a:endParaRPr>
          </a:p>
          <a:p>
            <a:pPr marL="514350" lvl="1" indent="-285750">
              <a:lnSpc>
                <a:spcPct val="120000"/>
              </a:lnSpc>
              <a:spcBef>
                <a:spcPts val="0"/>
              </a:spcBef>
              <a:spcAft>
                <a:spcPts val="0"/>
              </a:spcAft>
            </a:pPr>
            <a:r>
              <a:rPr lang="en-US" sz="1800" dirty="0" err="1">
                <a:latin typeface="Arial" panose="020B0604020202020204" pitchFamily="34" charset="0"/>
                <a:cs typeface="Arial" panose="020B0604020202020204" pitchFamily="34" charset="0"/>
              </a:rPr>
              <a:t>Tensorflow</a:t>
            </a:r>
            <a:endParaRPr lang="en-US" sz="1800" dirty="0">
              <a:latin typeface="Arial" panose="020B0604020202020204" pitchFamily="34" charset="0"/>
              <a:cs typeface="Arial" panose="020B0604020202020204" pitchFamily="34" charset="0"/>
            </a:endParaRPr>
          </a:p>
          <a:p>
            <a:pPr marL="514350" lvl="1" indent="-285750">
              <a:lnSpc>
                <a:spcPct val="120000"/>
              </a:lnSpc>
              <a:spcBef>
                <a:spcPts val="0"/>
              </a:spcBef>
              <a:spcAft>
                <a:spcPts val="0"/>
              </a:spcAft>
            </a:pPr>
            <a:r>
              <a:rPr lang="en-US" sz="1800" dirty="0">
                <a:latin typeface="Arial" panose="020B0604020202020204" pitchFamily="34" charset="0"/>
                <a:cs typeface="Arial" panose="020B0604020202020204" pitchFamily="34" charset="0"/>
              </a:rPr>
              <a:t>Pillow</a:t>
            </a:r>
          </a:p>
          <a:p>
            <a:pPr marL="514350" lvl="1" indent="-285750">
              <a:lnSpc>
                <a:spcPct val="120000"/>
              </a:lnSpc>
              <a:spcBef>
                <a:spcPts val="0"/>
              </a:spcBef>
              <a:spcAft>
                <a:spcPts val="0"/>
              </a:spcAft>
            </a:pPr>
            <a:r>
              <a:rPr lang="en-US" sz="1800" dirty="0" err="1">
                <a:latin typeface="Arial" panose="020B0604020202020204" pitchFamily="34" charset="0"/>
                <a:cs typeface="Arial" panose="020B0604020202020204" pitchFamily="34" charset="0"/>
              </a:rPr>
              <a:t>Reportlab</a:t>
            </a:r>
            <a:endParaRPr lang="en-US" sz="1800" dirty="0">
              <a:latin typeface="Arial" panose="020B0604020202020204" pitchFamily="34" charset="0"/>
              <a:cs typeface="Arial" panose="020B0604020202020204" pitchFamily="34" charset="0"/>
            </a:endParaRPr>
          </a:p>
          <a:p>
            <a:pPr marL="514350" lvl="1" indent="-285750">
              <a:lnSpc>
                <a:spcPct val="120000"/>
              </a:lnSpc>
              <a:spcBef>
                <a:spcPts val="0"/>
              </a:spcBef>
              <a:spcAft>
                <a:spcPts val="0"/>
              </a:spcAft>
            </a:pPr>
            <a:r>
              <a:rPr lang="en-US" sz="1800" dirty="0" err="1">
                <a:latin typeface="Arial" panose="020B0604020202020204" pitchFamily="34" charset="0"/>
                <a:cs typeface="Arial" panose="020B0604020202020204" pitchFamily="34" charset="0"/>
              </a:rPr>
              <a:t>Numpy</a:t>
            </a:r>
            <a:endParaRPr lang="en-US" sz="1800" dirty="0">
              <a:latin typeface="Arial" panose="020B0604020202020204" pitchFamily="34" charset="0"/>
              <a:cs typeface="Arial" panose="020B0604020202020204" pitchFamily="34" charset="0"/>
            </a:endParaRPr>
          </a:p>
          <a:p>
            <a:pPr marL="514350" lvl="1" indent="-285750">
              <a:lnSpc>
                <a:spcPct val="120000"/>
              </a:lnSpc>
              <a:spcBef>
                <a:spcPts val="0"/>
              </a:spcBef>
              <a:spcAft>
                <a:spcPts val="0"/>
              </a:spcAft>
            </a:pPr>
            <a:r>
              <a:rPr lang="en-US" sz="1800" dirty="0" err="1">
                <a:latin typeface="Arial" panose="020B0604020202020204" pitchFamily="34" charset="0"/>
                <a:cs typeface="Arial" panose="020B0604020202020204" pitchFamily="34" charset="0"/>
              </a:rPr>
              <a:t>Scikit</a:t>
            </a:r>
            <a:r>
              <a:rPr lang="en-US" sz="1800" dirty="0">
                <a:latin typeface="Arial" panose="020B0604020202020204" pitchFamily="34" charset="0"/>
                <a:cs typeface="Arial" panose="020B0604020202020204" pitchFamily="34" charset="0"/>
              </a:rPr>
              <a:t>-learn</a:t>
            </a:r>
          </a:p>
          <a:p>
            <a:pPr marL="514350" lvl="1" indent="-285750">
              <a:lnSpc>
                <a:spcPct val="120000"/>
              </a:lnSpc>
              <a:spcBef>
                <a:spcPts val="0"/>
              </a:spcBef>
              <a:spcAft>
                <a:spcPts val="0"/>
              </a:spcAft>
            </a:pPr>
            <a:r>
              <a:rPr lang="en-US" sz="1800" dirty="0" err="1">
                <a:latin typeface="Arial" panose="020B0604020202020204" pitchFamily="34" charset="0"/>
                <a:cs typeface="Arial" panose="020B0604020202020204" pitchFamily="34" charset="0"/>
              </a:rPr>
              <a:t>Scipy</a:t>
            </a:r>
            <a:endParaRPr lang="en-US" sz="1800" dirty="0">
              <a:latin typeface="Arial" panose="020B0604020202020204" pitchFamily="34" charset="0"/>
              <a:cs typeface="Arial" panose="020B0604020202020204" pitchFamily="34" charset="0"/>
            </a:endParaRPr>
          </a:p>
          <a:p>
            <a:pPr marL="514350" lvl="1" indent="-285750">
              <a:lnSpc>
                <a:spcPct val="120000"/>
              </a:lnSpc>
              <a:spcBef>
                <a:spcPts val="0"/>
              </a:spcBef>
              <a:spcAft>
                <a:spcPts val="0"/>
              </a:spcAft>
            </a:pPr>
            <a:r>
              <a:rPr lang="en-US" sz="1800" dirty="0" err="1">
                <a:latin typeface="Arial" panose="020B0604020202020204" pitchFamily="34" charset="0"/>
                <a:cs typeface="Arial" panose="020B0604020202020204" pitchFamily="34" charset="0"/>
              </a:rPr>
              <a:t>Plotly</a:t>
            </a:r>
            <a:endParaRPr lang="en-US" sz="1800" dirty="0">
              <a:latin typeface="Arial" panose="020B0604020202020204" pitchFamily="34" charset="0"/>
              <a:cs typeface="Arial" panose="020B0604020202020204" pitchFamily="34" charset="0"/>
            </a:endParaRPr>
          </a:p>
          <a:p>
            <a:pPr marL="514350" lvl="1" indent="-285750">
              <a:lnSpc>
                <a:spcPct val="120000"/>
              </a:lnSpc>
              <a:spcBef>
                <a:spcPts val="0"/>
              </a:spcBef>
              <a:spcAft>
                <a:spcPts val="0"/>
              </a:spcAft>
            </a:pPr>
            <a:r>
              <a:rPr lang="en-US" sz="1800" dirty="0">
                <a:latin typeface="Arial" panose="020B0604020202020204" pitchFamily="34" charset="0"/>
                <a:cs typeface="Arial" panose="020B0604020202020204" pitchFamily="34" charset="0"/>
              </a:rPr>
              <a:t>Matplotlib</a:t>
            </a:r>
          </a:p>
          <a:p>
            <a:pPr marL="514350" lvl="1" indent="-285750">
              <a:lnSpc>
                <a:spcPct val="120000"/>
              </a:lnSpc>
              <a:spcBef>
                <a:spcPts val="0"/>
              </a:spcBef>
              <a:spcAft>
                <a:spcPts val="0"/>
              </a:spcAft>
            </a:pPr>
            <a:r>
              <a:rPr lang="en-US" sz="1800" dirty="0">
                <a:latin typeface="Arial" panose="020B0604020202020204" pitchFamily="34" charset="0"/>
                <a:cs typeface="Arial" panose="020B0604020202020204" pitchFamily="34" charset="0"/>
              </a:rPr>
              <a:t>jinja2</a:t>
            </a:r>
          </a:p>
        </p:txBody>
      </p:sp>
    </p:spTree>
    <p:extLst>
      <p:ext uri="{BB962C8B-B14F-4D97-AF65-F5344CB8AC3E}">
        <p14:creationId xmlns:p14="http://schemas.microsoft.com/office/powerpoint/2010/main" val="28265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D4C9-7210-44BE-95EE-1AF7FE177334}"/>
              </a:ext>
            </a:extLst>
          </p:cNvPr>
          <p:cNvSpPr>
            <a:spLocks noGrp="1"/>
          </p:cNvSpPr>
          <p:nvPr>
            <p:ph type="title"/>
          </p:nvPr>
        </p:nvSpPr>
        <p:spPr>
          <a:xfrm>
            <a:off x="521207" y="448056"/>
            <a:ext cx="8241053" cy="640080"/>
          </a:xfrm>
        </p:spPr>
        <p:txBody>
          <a:bodyPr>
            <a:normAutofit/>
          </a:bodyPr>
          <a:lstStyle/>
          <a:p>
            <a:r>
              <a:rPr lang="en-US" b="1" dirty="0"/>
              <a:t>MongoDB Atlas: A Powerful Solution for Telemedicine</a:t>
            </a:r>
          </a:p>
        </p:txBody>
      </p:sp>
      <p:sp>
        <p:nvSpPr>
          <p:cNvPr id="3" name="Content Placeholder 2">
            <a:extLst>
              <a:ext uri="{FF2B5EF4-FFF2-40B4-BE49-F238E27FC236}">
                <a16:creationId xmlns:a16="http://schemas.microsoft.com/office/drawing/2014/main" id="{93099204-65FC-4DA6-8BEA-45E2064B673B}"/>
              </a:ext>
            </a:extLst>
          </p:cNvPr>
          <p:cNvSpPr>
            <a:spLocks noGrp="1"/>
          </p:cNvSpPr>
          <p:nvPr>
            <p:ph sz="quarter" idx="10"/>
          </p:nvPr>
        </p:nvSpPr>
        <p:spPr>
          <a:xfrm>
            <a:off x="521207" y="1449057"/>
            <a:ext cx="11170684" cy="3977640"/>
          </a:xfrm>
        </p:spPr>
        <p:txBody>
          <a:bodyPr>
            <a:noAutofit/>
          </a:bodyPr>
          <a:lstStyle/>
          <a:p>
            <a:pPr>
              <a:lnSpc>
                <a:spcPct val="100000"/>
              </a:lnSpc>
              <a:spcBef>
                <a:spcPts val="0"/>
              </a:spcBef>
              <a:spcAft>
                <a:spcPts val="0"/>
              </a:spcAft>
            </a:pPr>
            <a:r>
              <a:rPr lang="en-US" sz="1800" dirty="0"/>
              <a:t>MongoDB Atlas: A Powerful Solution for Telemedicine</a:t>
            </a:r>
          </a:p>
          <a:p>
            <a:pPr>
              <a:lnSpc>
                <a:spcPct val="100000"/>
              </a:lnSpc>
              <a:spcBef>
                <a:spcPts val="0"/>
              </a:spcBef>
              <a:spcAft>
                <a:spcPts val="0"/>
              </a:spcAft>
            </a:pPr>
            <a:endParaRPr lang="en-US" sz="1800" dirty="0"/>
          </a:p>
          <a:p>
            <a:pPr marL="285750" indent="-285750">
              <a:lnSpc>
                <a:spcPct val="100000"/>
              </a:lnSpc>
              <a:spcBef>
                <a:spcPts val="0"/>
              </a:spcBef>
              <a:spcAft>
                <a:spcPts val="0"/>
              </a:spcAft>
              <a:buFont typeface="Wingdings" panose="05000000000000000000" pitchFamily="2" charset="2"/>
              <a:buChar char="Ø"/>
            </a:pPr>
            <a:r>
              <a:rPr lang="en-US" sz="1800" dirty="0"/>
              <a:t>Key Benefits:</a:t>
            </a:r>
          </a:p>
          <a:p>
            <a:pPr marL="514350" lvl="1" indent="-285750">
              <a:lnSpc>
                <a:spcPct val="100000"/>
              </a:lnSpc>
              <a:spcBef>
                <a:spcPts val="0"/>
              </a:spcBef>
              <a:spcAft>
                <a:spcPts val="0"/>
              </a:spcAft>
            </a:pPr>
            <a:r>
              <a:rPr lang="en-US" sz="1800" dirty="0"/>
              <a:t>Scalability: Easily handle increasing patient data and user loads.</a:t>
            </a:r>
          </a:p>
          <a:p>
            <a:pPr marL="514350" lvl="1" indent="-285750">
              <a:lnSpc>
                <a:spcPct val="100000"/>
              </a:lnSpc>
              <a:spcBef>
                <a:spcPts val="0"/>
              </a:spcBef>
              <a:spcAft>
                <a:spcPts val="0"/>
              </a:spcAft>
            </a:pPr>
            <a:r>
              <a:rPr lang="en-US" sz="1800" dirty="0"/>
              <a:t>Security: Protect sensitive patient information with robust security features.</a:t>
            </a:r>
          </a:p>
          <a:p>
            <a:pPr marL="514350" lvl="1" indent="-285750">
              <a:lnSpc>
                <a:spcPct val="100000"/>
              </a:lnSpc>
              <a:spcBef>
                <a:spcPts val="0"/>
              </a:spcBef>
              <a:spcAft>
                <a:spcPts val="0"/>
              </a:spcAft>
            </a:pPr>
            <a:r>
              <a:rPr lang="en-US" sz="1800" dirty="0"/>
              <a:t>Flexibility: Adapt to evolving data structures and requirements.</a:t>
            </a:r>
          </a:p>
          <a:p>
            <a:pPr marL="514350" lvl="1" indent="-285750">
              <a:lnSpc>
                <a:spcPct val="100000"/>
              </a:lnSpc>
              <a:spcBef>
                <a:spcPts val="0"/>
              </a:spcBef>
              <a:spcAft>
                <a:spcPts val="0"/>
              </a:spcAft>
            </a:pPr>
            <a:r>
              <a:rPr lang="en-US" sz="1800" dirty="0"/>
              <a:t>Performance: Optimize query performance with indexing and </a:t>
            </a:r>
            <a:r>
              <a:rPr lang="en-US" sz="1800" dirty="0" err="1"/>
              <a:t>sharding</a:t>
            </a:r>
            <a:r>
              <a:rPr lang="en-US" sz="1800" dirty="0"/>
              <a:t>.</a:t>
            </a:r>
          </a:p>
          <a:p>
            <a:pPr marL="514350" lvl="1" indent="-285750">
              <a:lnSpc>
                <a:spcPct val="100000"/>
              </a:lnSpc>
              <a:spcBef>
                <a:spcPts val="0"/>
              </a:spcBef>
              <a:spcAft>
                <a:spcPts val="0"/>
              </a:spcAft>
            </a:pPr>
            <a:r>
              <a:rPr lang="en-US" sz="1800" dirty="0"/>
              <a:t>Integration: Seamlessly integrate with various telemedicine applications.</a:t>
            </a:r>
          </a:p>
          <a:p>
            <a:pPr>
              <a:lnSpc>
                <a:spcPct val="100000"/>
              </a:lnSpc>
              <a:spcBef>
                <a:spcPts val="0"/>
              </a:spcBef>
              <a:spcAft>
                <a:spcPts val="0"/>
              </a:spcAft>
            </a:pPr>
            <a:endParaRPr lang="en-US" sz="1800" dirty="0"/>
          </a:p>
          <a:p>
            <a:pPr marL="285750" indent="-285750">
              <a:lnSpc>
                <a:spcPct val="100000"/>
              </a:lnSpc>
              <a:spcBef>
                <a:spcPts val="0"/>
              </a:spcBef>
              <a:spcAft>
                <a:spcPts val="0"/>
              </a:spcAft>
              <a:buFont typeface="Wingdings" panose="05000000000000000000" pitchFamily="2" charset="2"/>
              <a:buChar char="Ø"/>
            </a:pPr>
            <a:r>
              <a:rPr lang="en-US" sz="1800" dirty="0"/>
              <a:t>Use Cases in Telemedicine:</a:t>
            </a:r>
          </a:p>
          <a:p>
            <a:pPr marL="514350" lvl="1" indent="-285750">
              <a:lnSpc>
                <a:spcPct val="100000"/>
              </a:lnSpc>
              <a:spcBef>
                <a:spcPts val="0"/>
              </a:spcBef>
              <a:spcAft>
                <a:spcPts val="0"/>
              </a:spcAft>
            </a:pPr>
            <a:r>
              <a:rPr lang="en-US" sz="1800" dirty="0"/>
              <a:t>Patient Records: Store and manage comprehensive patient data.</a:t>
            </a:r>
          </a:p>
          <a:p>
            <a:pPr marL="514350" lvl="1" indent="-285750">
              <a:lnSpc>
                <a:spcPct val="100000"/>
              </a:lnSpc>
              <a:spcBef>
                <a:spcPts val="0"/>
              </a:spcBef>
              <a:spcAft>
                <a:spcPts val="0"/>
              </a:spcAft>
            </a:pPr>
            <a:r>
              <a:rPr lang="en-US" sz="1800" dirty="0"/>
              <a:t>Medical Images: Store and analyze large medical images efficiently.</a:t>
            </a:r>
          </a:p>
          <a:p>
            <a:pPr marL="514350" lvl="1" indent="-285750">
              <a:lnSpc>
                <a:spcPct val="100000"/>
              </a:lnSpc>
              <a:spcBef>
                <a:spcPts val="0"/>
              </a:spcBef>
              <a:spcAft>
                <a:spcPts val="0"/>
              </a:spcAft>
            </a:pPr>
            <a:r>
              <a:rPr lang="en-US" sz="1800" dirty="0"/>
              <a:t>Real-time Analytics: Process patient data for insights and decision-making.</a:t>
            </a:r>
          </a:p>
          <a:p>
            <a:pPr marL="514350" lvl="1" indent="-285750">
              <a:lnSpc>
                <a:spcPct val="100000"/>
              </a:lnSpc>
              <a:spcBef>
                <a:spcPts val="0"/>
              </a:spcBef>
              <a:spcAft>
                <a:spcPts val="0"/>
              </a:spcAft>
            </a:pPr>
            <a:r>
              <a:rPr lang="en-US" sz="1800" dirty="0"/>
              <a:t>Integration with AI/ML: Leverage MongoDB Atlas for AI-powered diagnostics.</a:t>
            </a:r>
            <a:endParaRPr lang="en-IN" sz="1800" dirty="0"/>
          </a:p>
        </p:txBody>
      </p:sp>
    </p:spTree>
    <p:extLst>
      <p:ext uri="{BB962C8B-B14F-4D97-AF65-F5344CB8AC3E}">
        <p14:creationId xmlns:p14="http://schemas.microsoft.com/office/powerpoint/2010/main" val="283736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D4C9-7210-44BE-95EE-1AF7FE177334}"/>
              </a:ext>
            </a:extLst>
          </p:cNvPr>
          <p:cNvSpPr>
            <a:spLocks noGrp="1"/>
          </p:cNvSpPr>
          <p:nvPr>
            <p:ph type="title"/>
          </p:nvPr>
        </p:nvSpPr>
        <p:spPr/>
        <p:txBody>
          <a:bodyPr/>
          <a:lstStyle/>
          <a:p>
            <a:r>
              <a:rPr lang="en-US" dirty="0"/>
              <a:t>Case study and future directions:</a:t>
            </a:r>
            <a:endParaRPr lang="en-IN" dirty="0"/>
          </a:p>
        </p:txBody>
      </p:sp>
      <p:sp>
        <p:nvSpPr>
          <p:cNvPr id="3" name="Content Placeholder 2">
            <a:extLst>
              <a:ext uri="{FF2B5EF4-FFF2-40B4-BE49-F238E27FC236}">
                <a16:creationId xmlns:a16="http://schemas.microsoft.com/office/drawing/2014/main" id="{93099204-65FC-4DA6-8BEA-45E2064B673B}"/>
              </a:ext>
            </a:extLst>
          </p:cNvPr>
          <p:cNvSpPr>
            <a:spLocks noGrp="1"/>
          </p:cNvSpPr>
          <p:nvPr>
            <p:ph sz="quarter" idx="10"/>
          </p:nvPr>
        </p:nvSpPr>
        <p:spPr>
          <a:xfrm>
            <a:off x="521207" y="1440180"/>
            <a:ext cx="11170684" cy="3977640"/>
          </a:xfrm>
        </p:spPr>
        <p:txBody>
          <a:bodyPr>
            <a:normAutofit/>
          </a:bodyPr>
          <a:lstStyle/>
          <a:p>
            <a:pPr marL="171450" indent="-171450">
              <a:lnSpc>
                <a:spcPct val="100000"/>
              </a:lnSpc>
              <a:spcBef>
                <a:spcPts val="0"/>
              </a:spcBef>
              <a:spcAft>
                <a:spcPts val="0"/>
              </a:spcAft>
              <a:buFont typeface="Arial" panose="020B0604020202020204" pitchFamily="34" charset="0"/>
              <a:buChar char="•"/>
            </a:pPr>
            <a:r>
              <a:rPr lang="en-IN" sz="1800" dirty="0"/>
              <a:t>Remote Diagnosis of diseases</a:t>
            </a:r>
          </a:p>
          <a:p>
            <a:pPr marL="171450" indent="-171450">
              <a:lnSpc>
                <a:spcPct val="100000"/>
              </a:lnSpc>
              <a:spcBef>
                <a:spcPts val="0"/>
              </a:spcBef>
              <a:spcAft>
                <a:spcPts val="0"/>
              </a:spcAft>
              <a:buFont typeface="Arial" panose="020B0604020202020204" pitchFamily="34" charset="0"/>
              <a:buChar char="•"/>
            </a:pPr>
            <a:r>
              <a:rPr lang="en-US" sz="1800" dirty="0"/>
              <a:t>Second Opinion for any disease treatment</a:t>
            </a:r>
          </a:p>
          <a:p>
            <a:pPr marL="171450" indent="-171450">
              <a:lnSpc>
                <a:spcPct val="100000"/>
              </a:lnSpc>
              <a:spcBef>
                <a:spcPts val="0"/>
              </a:spcBef>
              <a:spcAft>
                <a:spcPts val="0"/>
              </a:spcAft>
              <a:buFont typeface="Arial" panose="020B0604020202020204" pitchFamily="34" charset="0"/>
              <a:buChar char="•"/>
            </a:pPr>
            <a:r>
              <a:rPr lang="en-IN" sz="1800" dirty="0"/>
              <a:t>Telemedicine for Follow-up Care</a:t>
            </a:r>
          </a:p>
          <a:p>
            <a:pPr marL="171450" indent="-171450">
              <a:lnSpc>
                <a:spcPct val="100000"/>
              </a:lnSpc>
              <a:spcBef>
                <a:spcPts val="0"/>
              </a:spcBef>
              <a:spcAft>
                <a:spcPts val="0"/>
              </a:spcAft>
              <a:buFont typeface="Arial" panose="020B0604020202020204" pitchFamily="34" charset="0"/>
              <a:buChar char="•"/>
            </a:pPr>
            <a:r>
              <a:rPr lang="en-US" sz="1800" dirty="0"/>
              <a:t>Global Collaboration for Diseases and Cancer Research</a:t>
            </a:r>
            <a:endParaRPr lang="en-IN" sz="1800" dirty="0"/>
          </a:p>
        </p:txBody>
      </p:sp>
    </p:spTree>
    <p:extLst>
      <p:ext uri="{BB962C8B-B14F-4D97-AF65-F5344CB8AC3E}">
        <p14:creationId xmlns:p14="http://schemas.microsoft.com/office/powerpoint/2010/main" val="309127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D4C9-7210-44BE-95EE-1AF7FE177334}"/>
              </a:ext>
            </a:extLst>
          </p:cNvPr>
          <p:cNvSpPr>
            <a:spLocks noGrp="1"/>
          </p:cNvSpPr>
          <p:nvPr>
            <p:ph type="title"/>
          </p:nvPr>
        </p:nvSpPr>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93099204-65FC-4DA6-8BEA-45E2064B673B}"/>
              </a:ext>
            </a:extLst>
          </p:cNvPr>
          <p:cNvSpPr>
            <a:spLocks noGrp="1"/>
          </p:cNvSpPr>
          <p:nvPr>
            <p:ph sz="quarter" idx="10"/>
          </p:nvPr>
        </p:nvSpPr>
        <p:spPr>
          <a:xfrm>
            <a:off x="521207" y="1440180"/>
            <a:ext cx="11170684" cy="3977640"/>
          </a:xfrm>
        </p:spPr>
        <p:txBody>
          <a:bodyPr>
            <a:normAutofit/>
          </a:bodyPr>
          <a:lstStyle/>
          <a:p>
            <a:pPr>
              <a:lnSpc>
                <a:spcPct val="100000"/>
              </a:lnSpc>
              <a:spcBef>
                <a:spcPts val="0"/>
              </a:spcBef>
              <a:spcAft>
                <a:spcPts val="0"/>
              </a:spcAft>
            </a:pPr>
            <a:r>
              <a:rPr lang="en-US" sz="1800" dirty="0"/>
              <a:t>System does..</a:t>
            </a:r>
          </a:p>
          <a:p>
            <a:pPr marL="285750" indent="-285750">
              <a:lnSpc>
                <a:spcPct val="100000"/>
              </a:lnSpc>
              <a:spcBef>
                <a:spcPts val="0"/>
              </a:spcBef>
              <a:spcAft>
                <a:spcPts val="0"/>
              </a:spcAft>
              <a:buFont typeface="Arial" panose="020B0604020202020204" pitchFamily="34" charset="0"/>
              <a:buChar char="•"/>
            </a:pPr>
            <a:r>
              <a:rPr lang="en-US" sz="1800" dirty="0"/>
              <a:t>Live video conference for consulting</a:t>
            </a:r>
          </a:p>
          <a:p>
            <a:pPr marL="285750" indent="-285750">
              <a:lnSpc>
                <a:spcPct val="100000"/>
              </a:lnSpc>
              <a:spcBef>
                <a:spcPts val="0"/>
              </a:spcBef>
              <a:spcAft>
                <a:spcPts val="0"/>
              </a:spcAft>
              <a:buFont typeface="Arial" panose="020B0604020202020204" pitchFamily="34" charset="0"/>
              <a:buChar char="•"/>
            </a:pPr>
            <a:r>
              <a:rPr lang="en-US" sz="1800" dirty="0"/>
              <a:t>2D MRI image to 3D graph</a:t>
            </a:r>
          </a:p>
          <a:p>
            <a:pPr marL="285750" indent="-285750">
              <a:lnSpc>
                <a:spcPct val="100000"/>
              </a:lnSpc>
              <a:spcBef>
                <a:spcPts val="0"/>
              </a:spcBef>
              <a:spcAft>
                <a:spcPts val="0"/>
              </a:spcAft>
              <a:buFont typeface="Arial" panose="020B0604020202020204" pitchFamily="34" charset="0"/>
              <a:buChar char="•"/>
            </a:pPr>
            <a:r>
              <a:rPr lang="en-US" sz="1800" dirty="0"/>
              <a:t>Remote access to medical specialists</a:t>
            </a:r>
          </a:p>
          <a:p>
            <a:pPr marL="285750" indent="-285750">
              <a:lnSpc>
                <a:spcPct val="100000"/>
              </a:lnSpc>
              <a:spcBef>
                <a:spcPts val="0"/>
              </a:spcBef>
              <a:spcAft>
                <a:spcPts val="0"/>
              </a:spcAft>
              <a:buFont typeface="Arial" panose="020B0604020202020204" pitchFamily="34" charset="0"/>
              <a:buChar char="•"/>
            </a:pPr>
            <a:r>
              <a:rPr lang="en-US" sz="1800" dirty="0"/>
              <a:t>Disease detection</a:t>
            </a:r>
            <a:endParaRPr lang="en-IN" sz="1800" dirty="0"/>
          </a:p>
        </p:txBody>
      </p:sp>
    </p:spTree>
    <p:extLst>
      <p:ext uri="{BB962C8B-B14F-4D97-AF65-F5344CB8AC3E}">
        <p14:creationId xmlns:p14="http://schemas.microsoft.com/office/powerpoint/2010/main" val="94564413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355</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Nunito Medium</vt:lpstr>
      <vt:lpstr>Segoe UI</vt:lpstr>
      <vt:lpstr>Segoe UI Light</vt:lpstr>
      <vt:lpstr>Wingdings</vt:lpstr>
      <vt:lpstr>WelcomeDoc</vt:lpstr>
      <vt:lpstr>Telemedicine with real-time image analysis  In today's interconnected world, healthcare remains a challenge for many. Our project aims to bridge critical gaps in medical diagnostics, particularly for brain tumors and cancer, through an innovative telemedicine platform.  </vt:lpstr>
      <vt:lpstr>Introduction</vt:lpstr>
      <vt:lpstr>Tools and Technologies</vt:lpstr>
      <vt:lpstr>Telemedicine platform</vt:lpstr>
      <vt:lpstr>Real – time image analysis using ML</vt:lpstr>
      <vt:lpstr>Real – time image analysis and ML integration</vt:lpstr>
      <vt:lpstr>MongoDB Atlas: A Powerful Solution for Telemedicine</vt:lpstr>
      <vt:lpstr>Case study and future directions: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2024-09-15T04:50:27Z</dcterms:created>
  <dcterms:modified xsi:type="dcterms:W3CDTF">2024-09-15T07:28:30Z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