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6" r:id="rId10"/>
    <p:sldId id="270" r:id="rId11"/>
    <p:sldId id="269" r:id="rId12"/>
    <p:sldId id="271" r:id="rId13"/>
    <p:sldId id="267" r:id="rId14"/>
    <p:sldId id="272" r:id="rId15"/>
  </p:sldIdLst>
  <p:sldSz cx="12188825" cy="6858000"/>
  <p:notesSz cx="6934200" cy="9232900"/>
  <p:defaultTextStyle>
    <a:defPPr>
      <a:defRPr lang="en-US"/>
    </a:defPPr>
    <a:lvl1pPr marL="0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039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078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117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156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195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234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273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8312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DDE55"/>
    <a:srgbClr val="1E1F24"/>
    <a:srgbClr val="81B1D3"/>
    <a:srgbClr val="60A5CE"/>
    <a:srgbClr val="539DC7"/>
    <a:srgbClr val="008C44"/>
    <a:srgbClr val="009066"/>
    <a:srgbClr val="009589"/>
    <a:srgbClr val="008399"/>
    <a:srgbClr val="006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34" autoAdjust="0"/>
    <p:restoredTop sz="82262" autoAdjust="0"/>
  </p:normalViewPr>
  <p:slideViewPr>
    <p:cSldViewPr snapToGrid="0">
      <p:cViewPr varScale="1">
        <p:scale>
          <a:sx n="106" d="100"/>
          <a:sy n="106" d="100"/>
        </p:scale>
        <p:origin x="-512" y="-96"/>
      </p:cViewPr>
      <p:guideLst>
        <p:guide orient="horz" pos="376"/>
        <p:guide pos="12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EC17-6CC2-504B-8C8B-022A0B88263C}" type="datetimeFigureOut">
              <a:rPr lang="en-US" smtClean="0">
                <a:latin typeface="Tahoma"/>
              </a:rPr>
              <a:t>21/11/2013</a:t>
            </a:fld>
            <a:endParaRPr lang="en-US" dirty="0">
              <a:latin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D122E-B046-5645-BCB4-51F61628BEC7}" type="slidenum">
              <a:rPr lang="en-US" smtClean="0">
                <a:latin typeface="Tahoma"/>
              </a:rPr>
              <a:t>‹#›</a:t>
            </a:fld>
            <a:endParaRPr lang="en-US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08489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>
                <a:latin typeface="Tahoma"/>
              </a:defRPr>
            </a:lvl1pPr>
          </a:lstStyle>
          <a:p>
            <a:fld id="{94BD8BE7-2CEE-4CB9-9ABE-658F4AD66801}" type="datetimeFigureOut">
              <a:rPr lang="en-US" smtClean="0"/>
              <a:pPr/>
              <a:t>21/11/2013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0525" y="692150"/>
            <a:ext cx="61531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>
                <a:latin typeface="Tahoma"/>
              </a:defRPr>
            </a:lvl1pPr>
          </a:lstStyle>
          <a:p>
            <a:fld id="{708EA56A-F1B3-4F1F-ACD0-DEC49C4A85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6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2078" rtl="0" eaLnBrk="1" latinLnBrk="0" hangingPunct="1">
      <a:defRPr sz="1500" kern="1200">
        <a:solidFill>
          <a:schemeClr val="tx1"/>
        </a:solidFill>
        <a:latin typeface="Tahoma"/>
        <a:ea typeface="+mn-ea"/>
        <a:cs typeface="+mn-cs"/>
      </a:defRPr>
    </a:lvl1pPr>
    <a:lvl2pPr marL="586039" algn="l" defTabSz="1172078" rtl="0" eaLnBrk="1" latinLnBrk="0" hangingPunct="1">
      <a:defRPr sz="1500" kern="1200">
        <a:solidFill>
          <a:schemeClr val="tx1"/>
        </a:solidFill>
        <a:latin typeface="Tahoma"/>
        <a:ea typeface="+mn-ea"/>
        <a:cs typeface="+mn-cs"/>
      </a:defRPr>
    </a:lvl2pPr>
    <a:lvl3pPr marL="1172078" algn="l" defTabSz="1172078" rtl="0" eaLnBrk="1" latinLnBrk="0" hangingPunct="1">
      <a:defRPr sz="1500" kern="1200">
        <a:solidFill>
          <a:schemeClr val="tx1"/>
        </a:solidFill>
        <a:latin typeface="Tahoma"/>
        <a:ea typeface="+mn-ea"/>
        <a:cs typeface="+mn-cs"/>
      </a:defRPr>
    </a:lvl3pPr>
    <a:lvl4pPr marL="1758117" algn="l" defTabSz="1172078" rtl="0" eaLnBrk="1" latinLnBrk="0" hangingPunct="1">
      <a:defRPr sz="1500" kern="1200">
        <a:solidFill>
          <a:schemeClr val="tx1"/>
        </a:solidFill>
        <a:latin typeface="Tahoma"/>
        <a:ea typeface="+mn-ea"/>
        <a:cs typeface="+mn-cs"/>
      </a:defRPr>
    </a:lvl4pPr>
    <a:lvl5pPr marL="2344156" algn="l" defTabSz="1172078" rtl="0" eaLnBrk="1" latinLnBrk="0" hangingPunct="1">
      <a:defRPr sz="1500" kern="1200">
        <a:solidFill>
          <a:schemeClr val="tx1"/>
        </a:solidFill>
        <a:latin typeface="Tahoma"/>
        <a:ea typeface="+mn-ea"/>
        <a:cs typeface="+mn-cs"/>
      </a:defRPr>
    </a:lvl5pPr>
    <a:lvl6pPr marL="2930195" algn="l" defTabSz="11720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6234" algn="l" defTabSz="11720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2273" algn="l" defTabSz="11720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8312" algn="l" defTabSz="11720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ver-1440x1080-8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421" y="0"/>
            <a:ext cx="12314322" cy="687070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-37356" y="1896923"/>
            <a:ext cx="12343658" cy="3162592"/>
          </a:xfrm>
          <a:prstGeom prst="rect">
            <a:avLst/>
          </a:prstGeom>
          <a:solidFill>
            <a:schemeClr val="bg1">
              <a:alpha val="92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117208" tIns="58604" rIns="117208" bIns="58604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-35972" y="1885892"/>
            <a:ext cx="12354971" cy="95309"/>
          </a:xfrm>
          <a:prstGeom prst="rect">
            <a:avLst/>
          </a:prstGeom>
          <a:solidFill>
            <a:srgbClr val="9CCFE8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17208" tIns="58604" rIns="117208" bIns="58604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-25770" y="1976036"/>
            <a:ext cx="12344400" cy="10591"/>
          </a:xfrm>
          <a:prstGeom prst="rect">
            <a:avLst/>
          </a:prstGeom>
          <a:solidFill>
            <a:srgbClr val="3A77A9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17208" tIns="58604" rIns="117208" bIns="58604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-21158" y="1887098"/>
            <a:ext cx="12344400" cy="10591"/>
          </a:xfrm>
          <a:prstGeom prst="rect">
            <a:avLst/>
          </a:prstGeom>
          <a:solidFill>
            <a:schemeClr val="bg1">
              <a:alpha val="92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17208" tIns="58604" rIns="117208" bIns="58604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39500" y="4931969"/>
            <a:ext cx="12344400" cy="128711"/>
          </a:xfrm>
          <a:prstGeom prst="rect">
            <a:avLst/>
          </a:prstGeom>
          <a:solidFill>
            <a:srgbClr val="0E5594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17208" tIns="58604" rIns="117208" bIns="58604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-33858" y="5050525"/>
            <a:ext cx="12344400" cy="10591"/>
          </a:xfrm>
          <a:prstGeom prst="rect">
            <a:avLst/>
          </a:prstGeom>
          <a:solidFill>
            <a:schemeClr val="bg1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17208" tIns="58604" rIns="117208" bIns="58604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30044" y="2944299"/>
            <a:ext cx="11320205" cy="1039490"/>
          </a:xfrm>
          <a:noFill/>
        </p:spPr>
        <p:txBody>
          <a:bodyPr lIns="0" tIns="0" rIns="0" bIns="0" anchor="ctr" anchorCtr="0">
            <a:noAutofit/>
          </a:bodyPr>
          <a:lstStyle>
            <a:lvl1pPr>
              <a:lnSpc>
                <a:spcPts val="5127"/>
              </a:lnSpc>
              <a:spcBef>
                <a:spcPts val="0"/>
              </a:spcBef>
              <a:spcAft>
                <a:spcPts val="0"/>
              </a:spcAft>
              <a:defRPr sz="46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Introducing MarkLogic 7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71953" y="4665537"/>
            <a:ext cx="4065108" cy="2568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© COPYRIGHT 2013 MARKLOGIC CORPORATION. ALL RIGHTS RESERVED. </a:t>
            </a:r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4350" y="3979334"/>
            <a:ext cx="11332827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333333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Presented By: Gary Bloom &amp; </a:t>
            </a:r>
            <a:r>
              <a:rPr lang="en-US" dirty="0" err="1" smtClean="0"/>
              <a:t>Michaline</a:t>
            </a:r>
            <a:r>
              <a:rPr lang="en-US" dirty="0" smtClean="0"/>
              <a:t> Todd</a:t>
            </a:r>
          </a:p>
        </p:txBody>
      </p:sp>
      <p:pic>
        <p:nvPicPr>
          <p:cNvPr id="25" name="Picture 24" descr="MarkLogic_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223" y="2182368"/>
            <a:ext cx="2382519" cy="4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2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 userDrawn="1"/>
        </p:nvSpPr>
        <p:spPr>
          <a:xfrm>
            <a:off x="12527406" y="1244601"/>
            <a:ext cx="236705" cy="472296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dirty="0">
              <a:latin typeface="Tahoma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58656" y="1016000"/>
            <a:ext cx="11087244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4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8656" y="2400300"/>
            <a:ext cx="11074545" cy="3416300"/>
          </a:xfrm>
          <a:noFill/>
        </p:spPr>
        <p:txBody>
          <a:bodyPr lIns="0" tIns="0" rIns="0" bIns="175812">
            <a:noAutofit/>
          </a:bodyPr>
          <a:lstStyle>
            <a:lvl1pPr>
              <a:buClr>
                <a:schemeClr val="tx2"/>
              </a:buClr>
              <a:defRPr sz="2300"/>
            </a:lvl1pPr>
            <a:lvl2pPr>
              <a:buClr>
                <a:schemeClr val="tx2"/>
              </a:buClr>
              <a:defRPr sz="2300"/>
            </a:lvl2pPr>
            <a:lvl3pPr>
              <a:buClr>
                <a:schemeClr val="tx2"/>
              </a:buClr>
              <a:defRPr sz="21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800"/>
            </a:lvl5pPr>
          </a:lstStyle>
          <a:p>
            <a:pPr lvl="0"/>
            <a:r>
              <a:rPr lang="en-US" dirty="0" smtClean="0"/>
              <a:t>Click to Add Presentation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8656" y="1820228"/>
            <a:ext cx="11087244" cy="39185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3800"/>
              </a:lnSpc>
              <a:buNone/>
              <a:defRPr sz="2800" b="0" i="0"/>
            </a:lvl1pPr>
            <a:lvl2pPr marL="586039" indent="0">
              <a:buNone/>
              <a:defRPr/>
            </a:lvl2pPr>
            <a:lvl3pPr marL="1172078" indent="0">
              <a:buNone/>
              <a:defRPr/>
            </a:lvl3pPr>
            <a:lvl4pPr marL="1615677" indent="0">
              <a:buNone/>
              <a:defRPr/>
            </a:lvl4pPr>
            <a:lvl5pPr marL="2061310" indent="0">
              <a:buNone/>
              <a:defRPr/>
            </a:lvl5pPr>
          </a:lstStyle>
          <a:p>
            <a:pPr>
              <a:lnSpc>
                <a:spcPts val="2800"/>
              </a:lnSpc>
            </a:pPr>
            <a:r>
              <a:rPr lang="en-US" sz="3100" b="1" dirty="0" smtClean="0"/>
              <a:t>Add Subtitle</a:t>
            </a:r>
            <a:endParaRPr lang="en-US" sz="3100" b="1" dirty="0"/>
          </a:p>
        </p:txBody>
      </p:sp>
      <p:pic>
        <p:nvPicPr>
          <p:cNvPr id="51" name="Picture 50" descr="MarkLogic_RGB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93" y="476504"/>
            <a:ext cx="1489075" cy="298450"/>
          </a:xfrm>
          <a:prstGeom prst="rect">
            <a:avLst/>
          </a:prstGeom>
        </p:spPr>
      </p:pic>
      <p:grpSp>
        <p:nvGrpSpPr>
          <p:cNvPr id="52" name="Group 51"/>
          <p:cNvGrpSpPr/>
          <p:nvPr userDrawn="1"/>
        </p:nvGrpSpPr>
        <p:grpSpPr>
          <a:xfrm>
            <a:off x="-8464" y="-1615"/>
            <a:ext cx="12215705" cy="245456"/>
            <a:chOff x="-8464" y="-1615"/>
            <a:chExt cx="12215704" cy="245456"/>
          </a:xfrm>
        </p:grpSpPr>
        <p:pic>
          <p:nvPicPr>
            <p:cNvPr id="53" name="Picture 52" descr="Slide-Top-80.jp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-1615"/>
              <a:ext cx="12207240" cy="155864"/>
            </a:xfrm>
            <a:prstGeom prst="rect">
              <a:avLst/>
            </a:prstGeom>
          </p:spPr>
        </p:pic>
        <p:grpSp>
          <p:nvGrpSpPr>
            <p:cNvPr id="54" name="Group 53"/>
            <p:cNvGrpSpPr/>
            <p:nvPr userDrawn="1"/>
          </p:nvGrpSpPr>
          <p:grpSpPr>
            <a:xfrm>
              <a:off x="-8464" y="152401"/>
              <a:ext cx="12214218" cy="91440"/>
              <a:chOff x="-8464" y="152401"/>
              <a:chExt cx="12214218" cy="91440"/>
            </a:xfrm>
          </p:grpSpPr>
          <p:sp>
            <p:nvSpPr>
              <p:cNvPr id="55" name="Rectangle 54"/>
              <p:cNvSpPr/>
              <p:nvPr userDrawn="1"/>
            </p:nvSpPr>
            <p:spPr>
              <a:xfrm>
                <a:off x="0" y="152401"/>
                <a:ext cx="12205754" cy="91440"/>
              </a:xfrm>
              <a:prstGeom prst="rect">
                <a:avLst/>
              </a:prstGeom>
              <a:gradFill>
                <a:gsLst>
                  <a:gs pos="0">
                    <a:srgbClr val="9BCFE8"/>
                  </a:gs>
                  <a:gs pos="100000">
                    <a:srgbClr val="9BCFE8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ahoma"/>
                </a:endParaRPr>
              </a:p>
            </p:txBody>
          </p:sp>
          <p:sp>
            <p:nvSpPr>
              <p:cNvPr id="56" name="Rectangle 55"/>
              <p:cNvSpPr/>
              <p:nvPr userDrawn="1"/>
            </p:nvSpPr>
            <p:spPr>
              <a:xfrm>
                <a:off x="-8464" y="231776"/>
                <a:ext cx="12205754" cy="9144"/>
              </a:xfrm>
              <a:prstGeom prst="rect">
                <a:avLst/>
              </a:prstGeom>
              <a:solidFill>
                <a:srgbClr val="105F9C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Tahoma"/>
                </a:endParaRPr>
              </a:p>
            </p:txBody>
          </p:sp>
        </p:grpSp>
      </p:grpSp>
      <p:sp>
        <p:nvSpPr>
          <p:cNvPr id="57" name="Rectangle 56"/>
          <p:cNvSpPr/>
          <p:nvPr userDrawn="1"/>
        </p:nvSpPr>
        <p:spPr>
          <a:xfrm>
            <a:off x="-1029" y="6560743"/>
            <a:ext cx="12213203" cy="128711"/>
          </a:xfrm>
          <a:prstGeom prst="rect">
            <a:avLst/>
          </a:prstGeom>
          <a:solidFill>
            <a:srgbClr val="0E5594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58" name="Rectangle 57"/>
          <p:cNvSpPr/>
          <p:nvPr userDrawn="1"/>
        </p:nvSpPr>
        <p:spPr>
          <a:xfrm>
            <a:off x="-16928" y="6677026"/>
            <a:ext cx="12205754" cy="9144"/>
          </a:xfrm>
          <a:prstGeom prst="rect">
            <a:avLst/>
          </a:prstGeom>
          <a:gradFill flip="none" rotWithShape="1">
            <a:gsLst>
              <a:gs pos="0">
                <a:srgbClr val="9BCFE8">
                  <a:alpha val="85000"/>
                </a:srgbClr>
              </a:gs>
              <a:gs pos="100000">
                <a:srgbClr val="9BCFE8">
                  <a:alpha val="8500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870381" y="6378112"/>
            <a:ext cx="382840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© COPYRIGHT 2013 MARKLOGIC CORPORATION. ALL RIGHTS RESERVED. 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61736" y="6368881"/>
            <a:ext cx="50579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SLIDE: </a:t>
            </a:r>
            <a:fld id="{AD71FC88-913E-664A-AFBA-FF8B42D39606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61" name="Picture 60" descr="Slide-Bottom-80.jp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677469"/>
            <a:ext cx="12207240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58658" y="1816100"/>
            <a:ext cx="11074543" cy="4000500"/>
          </a:xfrm>
          <a:noFill/>
        </p:spPr>
        <p:txBody>
          <a:bodyPr lIns="0" tIns="0" rIns="0" bIns="0">
            <a:noAutofit/>
          </a:bodyPr>
          <a:lstStyle>
            <a:lvl1pPr>
              <a:buNone/>
              <a:defRPr sz="23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pic>
        <p:nvPicPr>
          <p:cNvPr id="76" name="Picture 75" descr="MarkLogic_RGB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93" y="476504"/>
            <a:ext cx="1489075" cy="298450"/>
          </a:xfrm>
          <a:prstGeom prst="rect">
            <a:avLst/>
          </a:prstGeom>
        </p:spPr>
      </p:pic>
      <p:grpSp>
        <p:nvGrpSpPr>
          <p:cNvPr id="77" name="Group 76"/>
          <p:cNvGrpSpPr/>
          <p:nvPr userDrawn="1"/>
        </p:nvGrpSpPr>
        <p:grpSpPr>
          <a:xfrm>
            <a:off x="-8464" y="-1615"/>
            <a:ext cx="12215705" cy="245456"/>
            <a:chOff x="-8464" y="-1615"/>
            <a:chExt cx="12215704" cy="245456"/>
          </a:xfrm>
        </p:grpSpPr>
        <p:pic>
          <p:nvPicPr>
            <p:cNvPr id="78" name="Picture 77" descr="Slide-Top-80.jp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-1615"/>
              <a:ext cx="12207240" cy="155864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 userDrawn="1"/>
          </p:nvGrpSpPr>
          <p:grpSpPr>
            <a:xfrm>
              <a:off x="-8464" y="152401"/>
              <a:ext cx="12214218" cy="91440"/>
              <a:chOff x="-8464" y="152401"/>
              <a:chExt cx="12214218" cy="91440"/>
            </a:xfrm>
          </p:grpSpPr>
          <p:sp>
            <p:nvSpPr>
              <p:cNvPr id="80" name="Rectangle 79"/>
              <p:cNvSpPr/>
              <p:nvPr userDrawn="1"/>
            </p:nvSpPr>
            <p:spPr>
              <a:xfrm>
                <a:off x="0" y="152401"/>
                <a:ext cx="12205754" cy="91440"/>
              </a:xfrm>
              <a:prstGeom prst="rect">
                <a:avLst/>
              </a:prstGeom>
              <a:gradFill>
                <a:gsLst>
                  <a:gs pos="0">
                    <a:srgbClr val="9BCFE8"/>
                  </a:gs>
                  <a:gs pos="100000">
                    <a:srgbClr val="9BCFE8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ahoma"/>
                </a:endParaRPr>
              </a:p>
            </p:txBody>
          </p:sp>
          <p:sp>
            <p:nvSpPr>
              <p:cNvPr id="81" name="Rectangle 80"/>
              <p:cNvSpPr/>
              <p:nvPr userDrawn="1"/>
            </p:nvSpPr>
            <p:spPr>
              <a:xfrm>
                <a:off x="-8464" y="231776"/>
                <a:ext cx="12205754" cy="9144"/>
              </a:xfrm>
              <a:prstGeom prst="rect">
                <a:avLst/>
              </a:prstGeom>
              <a:solidFill>
                <a:srgbClr val="105F9C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Tahoma"/>
                </a:endParaRPr>
              </a:p>
            </p:txBody>
          </p:sp>
        </p:grpSp>
      </p:grpSp>
      <p:sp>
        <p:nvSpPr>
          <p:cNvPr id="82" name="Rectangle 81"/>
          <p:cNvSpPr/>
          <p:nvPr userDrawn="1"/>
        </p:nvSpPr>
        <p:spPr>
          <a:xfrm>
            <a:off x="-1029" y="6560743"/>
            <a:ext cx="12213203" cy="128711"/>
          </a:xfrm>
          <a:prstGeom prst="rect">
            <a:avLst/>
          </a:prstGeom>
          <a:solidFill>
            <a:srgbClr val="0E5594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83" name="Rectangle 82"/>
          <p:cNvSpPr/>
          <p:nvPr userDrawn="1"/>
        </p:nvSpPr>
        <p:spPr>
          <a:xfrm>
            <a:off x="-16928" y="6677026"/>
            <a:ext cx="12205754" cy="9144"/>
          </a:xfrm>
          <a:prstGeom prst="rect">
            <a:avLst/>
          </a:prstGeom>
          <a:gradFill flip="none" rotWithShape="1">
            <a:gsLst>
              <a:gs pos="0">
                <a:srgbClr val="9BCFE8">
                  <a:alpha val="85000"/>
                </a:srgbClr>
              </a:gs>
              <a:gs pos="100000">
                <a:srgbClr val="9BCFE8">
                  <a:alpha val="8500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84" name="TextBox 83"/>
          <p:cNvSpPr txBox="1"/>
          <p:nvPr userDrawn="1"/>
        </p:nvSpPr>
        <p:spPr>
          <a:xfrm>
            <a:off x="7870381" y="6378112"/>
            <a:ext cx="382840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© COPYRIGHT 2013 MARKLOGIC CORPORATION. ALL RIGHTS RESERVED. </a:t>
            </a:r>
          </a:p>
        </p:txBody>
      </p:sp>
      <p:sp>
        <p:nvSpPr>
          <p:cNvPr id="85" name="TextBox 84"/>
          <p:cNvSpPr txBox="1"/>
          <p:nvPr userDrawn="1"/>
        </p:nvSpPr>
        <p:spPr>
          <a:xfrm>
            <a:off x="561736" y="6368881"/>
            <a:ext cx="50579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SLIDE: </a:t>
            </a:r>
            <a:fld id="{AD71FC88-913E-664A-AFBA-FF8B42D39606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6" name="Picture 85" descr="Slide-Bottom-80.jp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677469"/>
            <a:ext cx="12207240" cy="192024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58656" y="1016000"/>
            <a:ext cx="11087244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925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 userDrawn="1"/>
        </p:nvSpPr>
        <p:spPr>
          <a:xfrm>
            <a:off x="12527406" y="1244601"/>
            <a:ext cx="236705" cy="472296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dirty="0">
              <a:latin typeface="Tahoma"/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8800" y="1803401"/>
            <a:ext cx="5257800" cy="4013200"/>
          </a:xfrm>
          <a:noFill/>
        </p:spPr>
        <p:txBody>
          <a:bodyPr lIns="0" tIns="0" rIns="0" bIns="0">
            <a:noAutofit/>
          </a:bodyPr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Add </a:t>
            </a:r>
            <a:br>
              <a:rPr lang="en-US" dirty="0" smtClean="0"/>
            </a:br>
            <a:r>
              <a:rPr lang="en-US" dirty="0" smtClean="0"/>
              <a:t>Presentation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401" y="1803401"/>
            <a:ext cx="5270499" cy="4013200"/>
          </a:xfrm>
          <a:noFill/>
        </p:spPr>
        <p:txBody>
          <a:bodyPr lIns="0" tIns="0" rIns="0" bIns="0">
            <a:noAutofit/>
          </a:bodyPr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Add </a:t>
            </a:r>
            <a:br>
              <a:rPr lang="en-US" dirty="0" smtClean="0"/>
            </a:br>
            <a:r>
              <a:rPr lang="en-US" dirty="0" smtClean="0"/>
              <a:t>Presentation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53" name="Picture 52" descr="MarkLogic_RGB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93" y="476504"/>
            <a:ext cx="1489075" cy="298450"/>
          </a:xfrm>
          <a:prstGeom prst="rect">
            <a:avLst/>
          </a:prstGeom>
        </p:spPr>
      </p:pic>
      <p:grpSp>
        <p:nvGrpSpPr>
          <p:cNvPr id="54" name="Group 53"/>
          <p:cNvGrpSpPr/>
          <p:nvPr userDrawn="1"/>
        </p:nvGrpSpPr>
        <p:grpSpPr>
          <a:xfrm>
            <a:off x="-8464" y="-1615"/>
            <a:ext cx="12215705" cy="245456"/>
            <a:chOff x="-8464" y="-1615"/>
            <a:chExt cx="12215704" cy="245456"/>
          </a:xfrm>
        </p:grpSpPr>
        <p:pic>
          <p:nvPicPr>
            <p:cNvPr id="55" name="Picture 54" descr="Slide-Top-80.jp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-1615"/>
              <a:ext cx="12207240" cy="155864"/>
            </a:xfrm>
            <a:prstGeom prst="rect">
              <a:avLst/>
            </a:prstGeom>
          </p:spPr>
        </p:pic>
        <p:grpSp>
          <p:nvGrpSpPr>
            <p:cNvPr id="56" name="Group 55"/>
            <p:cNvGrpSpPr/>
            <p:nvPr userDrawn="1"/>
          </p:nvGrpSpPr>
          <p:grpSpPr>
            <a:xfrm>
              <a:off x="-8464" y="152401"/>
              <a:ext cx="12214218" cy="91440"/>
              <a:chOff x="-8464" y="152401"/>
              <a:chExt cx="12214218" cy="91440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0" y="152401"/>
                <a:ext cx="12205754" cy="91440"/>
              </a:xfrm>
              <a:prstGeom prst="rect">
                <a:avLst/>
              </a:prstGeom>
              <a:gradFill>
                <a:gsLst>
                  <a:gs pos="0">
                    <a:srgbClr val="9BCFE8"/>
                  </a:gs>
                  <a:gs pos="100000">
                    <a:srgbClr val="9BCFE8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ahoma"/>
                </a:endParaRPr>
              </a:p>
            </p:txBody>
          </p:sp>
          <p:sp>
            <p:nvSpPr>
              <p:cNvPr id="59" name="Rectangle 58"/>
              <p:cNvSpPr/>
              <p:nvPr userDrawn="1"/>
            </p:nvSpPr>
            <p:spPr>
              <a:xfrm>
                <a:off x="-8464" y="231776"/>
                <a:ext cx="12205754" cy="9144"/>
              </a:xfrm>
              <a:prstGeom prst="rect">
                <a:avLst/>
              </a:prstGeom>
              <a:solidFill>
                <a:srgbClr val="105F9C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Tahoma"/>
                </a:endParaRPr>
              </a:p>
            </p:txBody>
          </p:sp>
        </p:grpSp>
      </p:grpSp>
      <p:sp>
        <p:nvSpPr>
          <p:cNvPr id="60" name="Rectangle 59"/>
          <p:cNvSpPr/>
          <p:nvPr userDrawn="1"/>
        </p:nvSpPr>
        <p:spPr>
          <a:xfrm>
            <a:off x="-1029" y="6560743"/>
            <a:ext cx="12213203" cy="128711"/>
          </a:xfrm>
          <a:prstGeom prst="rect">
            <a:avLst/>
          </a:prstGeom>
          <a:solidFill>
            <a:srgbClr val="0E5594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61" name="Rectangle 60"/>
          <p:cNvSpPr/>
          <p:nvPr userDrawn="1"/>
        </p:nvSpPr>
        <p:spPr>
          <a:xfrm>
            <a:off x="-16928" y="6677026"/>
            <a:ext cx="12205754" cy="9144"/>
          </a:xfrm>
          <a:prstGeom prst="rect">
            <a:avLst/>
          </a:prstGeom>
          <a:gradFill flip="none" rotWithShape="1">
            <a:gsLst>
              <a:gs pos="0">
                <a:srgbClr val="9BCFE8">
                  <a:alpha val="85000"/>
                </a:srgbClr>
              </a:gs>
              <a:gs pos="100000">
                <a:srgbClr val="9BCFE8">
                  <a:alpha val="8500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7870381" y="6378112"/>
            <a:ext cx="382840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© COPYRIGHT 2013 MARKLOGIC CORPORATION. ALL RIGHTS RESERVED. 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561736" y="6368881"/>
            <a:ext cx="50579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SLIDE: </a:t>
            </a:r>
            <a:fld id="{AD71FC88-913E-664A-AFBA-FF8B42D39606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64" name="Picture 63" descr="Slide-Bottom-80.jp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677469"/>
            <a:ext cx="12207240" cy="192024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58656" y="1016000"/>
            <a:ext cx="11087244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77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8464" y="-1615"/>
            <a:ext cx="12215705" cy="245456"/>
            <a:chOff x="-8464" y="-1615"/>
            <a:chExt cx="12215704" cy="245456"/>
          </a:xfrm>
        </p:grpSpPr>
        <p:pic>
          <p:nvPicPr>
            <p:cNvPr id="12" name="Picture 11" descr="Slide-Top-80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-1615"/>
              <a:ext cx="12207240" cy="155864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-8464" y="152401"/>
              <a:ext cx="12214218" cy="91440"/>
              <a:chOff x="-8464" y="152401"/>
              <a:chExt cx="12214218" cy="91440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0" y="152401"/>
                <a:ext cx="12205754" cy="91440"/>
              </a:xfrm>
              <a:prstGeom prst="rect">
                <a:avLst/>
              </a:prstGeom>
              <a:gradFill>
                <a:gsLst>
                  <a:gs pos="0">
                    <a:srgbClr val="9BCFE8"/>
                  </a:gs>
                  <a:gs pos="100000">
                    <a:srgbClr val="9BCFE8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ahoma"/>
                </a:endParaRPr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-8464" y="231776"/>
                <a:ext cx="12205754" cy="9144"/>
              </a:xfrm>
              <a:prstGeom prst="rect">
                <a:avLst/>
              </a:prstGeom>
              <a:solidFill>
                <a:srgbClr val="105F9C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Tahoma"/>
                </a:endParaRPr>
              </a:p>
            </p:txBody>
          </p:sp>
        </p:grpSp>
      </p:grpSp>
      <p:pic>
        <p:nvPicPr>
          <p:cNvPr id="35" name="Picture 34" descr="MarkLogic_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93" y="476504"/>
            <a:ext cx="1489075" cy="298450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-1029" y="6560743"/>
            <a:ext cx="12213203" cy="128711"/>
          </a:xfrm>
          <a:prstGeom prst="rect">
            <a:avLst/>
          </a:prstGeom>
          <a:solidFill>
            <a:srgbClr val="0E5594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16928" y="6677026"/>
            <a:ext cx="12205754" cy="9144"/>
          </a:xfrm>
          <a:prstGeom prst="rect">
            <a:avLst/>
          </a:prstGeom>
          <a:gradFill flip="none" rotWithShape="1">
            <a:gsLst>
              <a:gs pos="0">
                <a:srgbClr val="9BCFE8">
                  <a:alpha val="85000"/>
                </a:srgbClr>
              </a:gs>
              <a:gs pos="100000">
                <a:srgbClr val="9BCFE8">
                  <a:alpha val="8500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7870381" y="6378112"/>
            <a:ext cx="382840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© COPYRIGHT 2013 MARKLOGIC CORPORATION. ALL RIGHTS RESERVED. 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561736" y="6368881"/>
            <a:ext cx="50579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SLIDE: </a:t>
            </a:r>
            <a:fld id="{AD71FC88-913E-664A-AFBA-FF8B42D39606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40" name="Picture 39" descr="Slide-Bottom-80.jp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677469"/>
            <a:ext cx="12207240" cy="192024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58656" y="1016000"/>
            <a:ext cx="11087244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811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 userDrawn="1"/>
        </p:nvSpPr>
        <p:spPr>
          <a:xfrm>
            <a:off x="12527406" y="1244601"/>
            <a:ext cx="236705" cy="472296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dirty="0">
              <a:latin typeface="Tahoma"/>
            </a:endParaRPr>
          </a:p>
        </p:txBody>
      </p:sp>
      <p:pic>
        <p:nvPicPr>
          <p:cNvPr id="47" name="Picture 46" descr="MarkLogic_RGB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93" y="476504"/>
            <a:ext cx="1489075" cy="298450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>
          <a:xfrm>
            <a:off x="-8464" y="-1615"/>
            <a:ext cx="12215705" cy="245456"/>
            <a:chOff x="-8464" y="-1615"/>
            <a:chExt cx="12215704" cy="245456"/>
          </a:xfrm>
        </p:grpSpPr>
        <p:pic>
          <p:nvPicPr>
            <p:cNvPr id="49" name="Picture 48" descr="Slide-Top-80.jp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-1615"/>
              <a:ext cx="12207240" cy="155864"/>
            </a:xfrm>
            <a:prstGeom prst="rect">
              <a:avLst/>
            </a:prstGeom>
          </p:spPr>
        </p:pic>
        <p:grpSp>
          <p:nvGrpSpPr>
            <p:cNvPr id="50" name="Group 49"/>
            <p:cNvGrpSpPr/>
            <p:nvPr userDrawn="1"/>
          </p:nvGrpSpPr>
          <p:grpSpPr>
            <a:xfrm>
              <a:off x="-8464" y="152401"/>
              <a:ext cx="12214218" cy="91440"/>
              <a:chOff x="-8464" y="152401"/>
              <a:chExt cx="12214218" cy="91440"/>
            </a:xfrm>
          </p:grpSpPr>
          <p:sp>
            <p:nvSpPr>
              <p:cNvPr id="51" name="Rectangle 50"/>
              <p:cNvSpPr/>
              <p:nvPr userDrawn="1"/>
            </p:nvSpPr>
            <p:spPr>
              <a:xfrm>
                <a:off x="0" y="152401"/>
                <a:ext cx="12205754" cy="91440"/>
              </a:xfrm>
              <a:prstGeom prst="rect">
                <a:avLst/>
              </a:prstGeom>
              <a:gradFill>
                <a:gsLst>
                  <a:gs pos="0">
                    <a:srgbClr val="9BCFE8"/>
                  </a:gs>
                  <a:gs pos="100000">
                    <a:srgbClr val="9BCFE8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ahoma"/>
                </a:endParaRPr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-8464" y="231776"/>
                <a:ext cx="12205754" cy="9144"/>
              </a:xfrm>
              <a:prstGeom prst="rect">
                <a:avLst/>
              </a:prstGeom>
              <a:solidFill>
                <a:srgbClr val="105F9C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Tahoma"/>
                </a:endParaRPr>
              </a:p>
            </p:txBody>
          </p:sp>
        </p:grpSp>
      </p:grpSp>
      <p:sp>
        <p:nvSpPr>
          <p:cNvPr id="53" name="Rectangle 52"/>
          <p:cNvSpPr/>
          <p:nvPr userDrawn="1"/>
        </p:nvSpPr>
        <p:spPr>
          <a:xfrm>
            <a:off x="-1029" y="6560743"/>
            <a:ext cx="12213203" cy="128711"/>
          </a:xfrm>
          <a:prstGeom prst="rect">
            <a:avLst/>
          </a:prstGeom>
          <a:solidFill>
            <a:srgbClr val="0E5594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54" name="Rectangle 53"/>
          <p:cNvSpPr/>
          <p:nvPr userDrawn="1"/>
        </p:nvSpPr>
        <p:spPr>
          <a:xfrm>
            <a:off x="-16928" y="6677026"/>
            <a:ext cx="12205754" cy="9144"/>
          </a:xfrm>
          <a:prstGeom prst="rect">
            <a:avLst/>
          </a:prstGeom>
          <a:gradFill flip="none" rotWithShape="1">
            <a:gsLst>
              <a:gs pos="0">
                <a:srgbClr val="9BCFE8">
                  <a:alpha val="85000"/>
                </a:srgbClr>
              </a:gs>
              <a:gs pos="100000">
                <a:srgbClr val="9BCFE8">
                  <a:alpha val="8500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7870381" y="6378112"/>
            <a:ext cx="382840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© COPYRIGHT 2013 MARKLOGIC CORPORATION. ALL RIGHTS RESERVED. 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561736" y="6368881"/>
            <a:ext cx="50579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SLIDE: </a:t>
            </a:r>
            <a:fld id="{AD71FC88-913E-664A-AFBA-FF8B42D39606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57" name="Picture 56" descr="Slide-Bottom-80.jp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677469"/>
            <a:ext cx="12207240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64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 userDrawn="1"/>
        </p:nvSpPr>
        <p:spPr>
          <a:xfrm>
            <a:off x="12527406" y="1244601"/>
            <a:ext cx="236705" cy="472296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dirty="0">
              <a:latin typeface="Tahoma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-8464" y="-1615"/>
            <a:ext cx="12215705" cy="245456"/>
            <a:chOff x="-8464" y="-1615"/>
            <a:chExt cx="12215704" cy="245456"/>
          </a:xfrm>
        </p:grpSpPr>
        <p:pic>
          <p:nvPicPr>
            <p:cNvPr id="27" name="Picture 26" descr="Slide-Top-80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-1615"/>
              <a:ext cx="12207240" cy="155864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 userDrawn="1"/>
          </p:nvGrpSpPr>
          <p:grpSpPr>
            <a:xfrm>
              <a:off x="-8464" y="152401"/>
              <a:ext cx="12214218" cy="91440"/>
              <a:chOff x="-8464" y="152401"/>
              <a:chExt cx="12214218" cy="91440"/>
            </a:xfrm>
          </p:grpSpPr>
          <p:sp>
            <p:nvSpPr>
              <p:cNvPr id="29" name="Rectangle 28"/>
              <p:cNvSpPr/>
              <p:nvPr userDrawn="1"/>
            </p:nvSpPr>
            <p:spPr>
              <a:xfrm>
                <a:off x="0" y="152401"/>
                <a:ext cx="12205754" cy="91440"/>
              </a:xfrm>
              <a:prstGeom prst="rect">
                <a:avLst/>
              </a:prstGeom>
              <a:gradFill>
                <a:gsLst>
                  <a:gs pos="0">
                    <a:srgbClr val="9BCFE8"/>
                  </a:gs>
                  <a:gs pos="100000">
                    <a:srgbClr val="9BCFE8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ahoma"/>
                </a:endParaRPr>
              </a:p>
            </p:txBody>
          </p:sp>
          <p:sp>
            <p:nvSpPr>
              <p:cNvPr id="30" name="Rectangle 29"/>
              <p:cNvSpPr/>
              <p:nvPr userDrawn="1"/>
            </p:nvSpPr>
            <p:spPr>
              <a:xfrm>
                <a:off x="-8464" y="231776"/>
                <a:ext cx="12205754" cy="9144"/>
              </a:xfrm>
              <a:prstGeom prst="rect">
                <a:avLst/>
              </a:prstGeom>
              <a:solidFill>
                <a:srgbClr val="105F9C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Tahoma"/>
                </a:endParaRPr>
              </a:p>
            </p:txBody>
          </p:sp>
        </p:grpSp>
      </p:grpSp>
      <p:sp>
        <p:nvSpPr>
          <p:cNvPr id="31" name="Rectangle 30"/>
          <p:cNvSpPr/>
          <p:nvPr userDrawn="1"/>
        </p:nvSpPr>
        <p:spPr>
          <a:xfrm>
            <a:off x="-1029" y="6560743"/>
            <a:ext cx="12213203" cy="128711"/>
          </a:xfrm>
          <a:prstGeom prst="rect">
            <a:avLst/>
          </a:prstGeom>
          <a:solidFill>
            <a:srgbClr val="0E5594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-16928" y="6677026"/>
            <a:ext cx="12205754" cy="9144"/>
          </a:xfrm>
          <a:prstGeom prst="rect">
            <a:avLst/>
          </a:prstGeom>
          <a:gradFill flip="none" rotWithShape="1">
            <a:gsLst>
              <a:gs pos="0">
                <a:srgbClr val="9BCFE8">
                  <a:alpha val="85000"/>
                </a:srgbClr>
              </a:gs>
              <a:gs pos="100000">
                <a:srgbClr val="9BCFE8">
                  <a:alpha val="8500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7870381" y="6378112"/>
            <a:ext cx="382840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© COPYRIGHT 2013 MARKLOGIC CORPORATION. ALL RIGHTS RESERVED. 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561736" y="6368881"/>
            <a:ext cx="50579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SLIDE: </a:t>
            </a:r>
            <a:fld id="{AD71FC88-913E-664A-AFBA-FF8B42D39606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35" name="Picture 34" descr="Slide-Bottom-80.jp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677469"/>
            <a:ext cx="12207240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38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1" y="1600202"/>
            <a:ext cx="11070172" cy="4216401"/>
          </a:xfrm>
        </p:spPr>
        <p:txBody>
          <a:bodyPr vert="eaVert" lIns="0" tIns="175812" rIns="0" bIns="175812">
            <a:normAutofit/>
          </a:bodyPr>
          <a:lstStyle>
            <a:lvl1pPr marL="581969" indent="-581969">
              <a:buFont typeface="Wingdings" charset="2"/>
              <a:buChar char="§"/>
              <a:defRPr sz="2300"/>
            </a:lvl1pPr>
            <a:lvl2pPr marL="1172078" indent="-586039">
              <a:buFont typeface="Wingdings" charset="2"/>
              <a:buChar char="§"/>
              <a:defRPr sz="2300"/>
            </a:lvl2pPr>
            <a:lvl3pPr marL="1615677" indent="-443599">
              <a:buFont typeface="Wingdings" charset="2"/>
              <a:buChar char="§"/>
              <a:defRPr sz="2100"/>
            </a:lvl3pPr>
            <a:lvl4pPr marL="2051136" indent="-435460">
              <a:buFont typeface="Wingdings" charset="2"/>
              <a:buChar char="§"/>
              <a:defRPr sz="1800"/>
            </a:lvl4pPr>
            <a:lvl5pPr marL="2486596" indent="-425286">
              <a:buFont typeface="Wingdings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25" name="Picture 24" descr="MarkLogic_RGB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93" y="476504"/>
            <a:ext cx="1489075" cy="298450"/>
          </a:xfrm>
          <a:prstGeom prst="rect">
            <a:avLst/>
          </a:prstGeom>
        </p:spPr>
      </p:pic>
      <p:grpSp>
        <p:nvGrpSpPr>
          <p:cNvPr id="26" name="Group 25"/>
          <p:cNvGrpSpPr/>
          <p:nvPr userDrawn="1"/>
        </p:nvGrpSpPr>
        <p:grpSpPr>
          <a:xfrm>
            <a:off x="-8464" y="-1615"/>
            <a:ext cx="12215705" cy="245456"/>
            <a:chOff x="-8464" y="-1615"/>
            <a:chExt cx="12215704" cy="245456"/>
          </a:xfrm>
        </p:grpSpPr>
        <p:pic>
          <p:nvPicPr>
            <p:cNvPr id="28" name="Picture 27" descr="Slide-Top-80.jp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-1615"/>
              <a:ext cx="12207240" cy="155864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 userDrawn="1"/>
          </p:nvGrpSpPr>
          <p:grpSpPr>
            <a:xfrm>
              <a:off x="-8464" y="152401"/>
              <a:ext cx="12214218" cy="91440"/>
              <a:chOff x="-8464" y="152401"/>
              <a:chExt cx="12214218" cy="91440"/>
            </a:xfrm>
          </p:grpSpPr>
          <p:sp>
            <p:nvSpPr>
              <p:cNvPr id="30" name="Rectangle 29"/>
              <p:cNvSpPr/>
              <p:nvPr userDrawn="1"/>
            </p:nvSpPr>
            <p:spPr>
              <a:xfrm>
                <a:off x="0" y="152401"/>
                <a:ext cx="12205754" cy="91440"/>
              </a:xfrm>
              <a:prstGeom prst="rect">
                <a:avLst/>
              </a:prstGeom>
              <a:gradFill>
                <a:gsLst>
                  <a:gs pos="0">
                    <a:srgbClr val="9BCFE8"/>
                  </a:gs>
                  <a:gs pos="100000">
                    <a:srgbClr val="9BCFE8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ahoma"/>
                </a:endParaRPr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-8464" y="231776"/>
                <a:ext cx="12205754" cy="9144"/>
              </a:xfrm>
              <a:prstGeom prst="rect">
                <a:avLst/>
              </a:prstGeom>
              <a:solidFill>
                <a:srgbClr val="105F9C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Tahoma"/>
                </a:endParaRPr>
              </a:p>
            </p:txBody>
          </p:sp>
        </p:grpSp>
      </p:grpSp>
      <p:sp>
        <p:nvSpPr>
          <p:cNvPr id="36" name="Rectangle 35"/>
          <p:cNvSpPr/>
          <p:nvPr userDrawn="1"/>
        </p:nvSpPr>
        <p:spPr>
          <a:xfrm>
            <a:off x="-1029" y="6560743"/>
            <a:ext cx="12213203" cy="128711"/>
          </a:xfrm>
          <a:prstGeom prst="rect">
            <a:avLst/>
          </a:prstGeom>
          <a:solidFill>
            <a:srgbClr val="0E5594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16928" y="6677026"/>
            <a:ext cx="12205754" cy="9144"/>
          </a:xfrm>
          <a:prstGeom prst="rect">
            <a:avLst/>
          </a:prstGeom>
          <a:gradFill flip="none" rotWithShape="1">
            <a:gsLst>
              <a:gs pos="0">
                <a:srgbClr val="9BCFE8">
                  <a:alpha val="85000"/>
                </a:srgbClr>
              </a:gs>
              <a:gs pos="100000">
                <a:srgbClr val="9BCFE8">
                  <a:alpha val="8500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7870381" y="6378112"/>
            <a:ext cx="382840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© COPYRIGHT 2013 MARKLOGIC CORPORATION. ALL RIGHTS RESERVED. 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561736" y="6368881"/>
            <a:ext cx="50579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SLIDE: </a:t>
            </a:r>
            <a:fld id="{AD71FC88-913E-664A-AFBA-FF8B42D39606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40" name="Picture 39" descr="Slide-Bottom-80.jp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677469"/>
            <a:ext cx="12207240" cy="192024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58656" y="1016000"/>
            <a:ext cx="11087244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99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-1029" y="6560743"/>
            <a:ext cx="12213203" cy="128711"/>
          </a:xfrm>
          <a:prstGeom prst="rect">
            <a:avLst/>
          </a:prstGeom>
          <a:solidFill>
            <a:srgbClr val="0E5594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6928" y="6677026"/>
            <a:ext cx="12205754" cy="9144"/>
          </a:xfrm>
          <a:prstGeom prst="rect">
            <a:avLst/>
          </a:prstGeom>
          <a:gradFill flip="none" rotWithShape="1">
            <a:gsLst>
              <a:gs pos="0">
                <a:srgbClr val="9BCFE8">
                  <a:alpha val="85000"/>
                </a:srgbClr>
              </a:gs>
              <a:gs pos="100000">
                <a:srgbClr val="9BCFE8">
                  <a:alpha val="8500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870381" y="6378112"/>
            <a:ext cx="382840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© COPYRIGHT 2013 MARKLOGIC CORPORATION. ALL RIGHTS RESERVED.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61736" y="6368881"/>
            <a:ext cx="50579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SLIDE: </a:t>
            </a:r>
            <a:fld id="{AD71FC88-913E-664A-AFBA-FF8B42D39606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ctrTitle" hasCustomPrompt="1"/>
          </p:nvPr>
        </p:nvSpPr>
        <p:spPr>
          <a:xfrm rot="5400000">
            <a:off x="8468504" y="2993256"/>
            <a:ext cx="5181602" cy="79529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pic>
        <p:nvPicPr>
          <p:cNvPr id="35" name="Picture 34" descr="MarkLogic_RGB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017494" y="1251205"/>
            <a:ext cx="1652693" cy="298196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-8464" y="-1615"/>
            <a:ext cx="12215705" cy="245456"/>
            <a:chOff x="-8464" y="-1615"/>
            <a:chExt cx="12215704" cy="245456"/>
          </a:xfrm>
        </p:grpSpPr>
        <p:pic>
          <p:nvPicPr>
            <p:cNvPr id="37" name="Picture 36" descr="Slide-Top-80.jp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-1615"/>
              <a:ext cx="12207240" cy="155864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 userDrawn="1"/>
          </p:nvGrpSpPr>
          <p:grpSpPr>
            <a:xfrm>
              <a:off x="-8464" y="152401"/>
              <a:ext cx="12214218" cy="91440"/>
              <a:chOff x="-8464" y="152401"/>
              <a:chExt cx="12214218" cy="91440"/>
            </a:xfrm>
          </p:grpSpPr>
          <p:sp>
            <p:nvSpPr>
              <p:cNvPr id="39" name="Rectangle 38"/>
              <p:cNvSpPr/>
              <p:nvPr userDrawn="1"/>
            </p:nvSpPr>
            <p:spPr>
              <a:xfrm>
                <a:off x="0" y="152401"/>
                <a:ext cx="12205754" cy="91440"/>
              </a:xfrm>
              <a:prstGeom prst="rect">
                <a:avLst/>
              </a:prstGeom>
              <a:gradFill>
                <a:gsLst>
                  <a:gs pos="0">
                    <a:srgbClr val="9BCFE8"/>
                  </a:gs>
                  <a:gs pos="100000">
                    <a:srgbClr val="9BCFE8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ahoma"/>
                </a:endParaRPr>
              </a:p>
            </p:txBody>
          </p:sp>
          <p:sp>
            <p:nvSpPr>
              <p:cNvPr id="40" name="Rectangle 39"/>
              <p:cNvSpPr/>
              <p:nvPr userDrawn="1"/>
            </p:nvSpPr>
            <p:spPr>
              <a:xfrm>
                <a:off x="-8464" y="231776"/>
                <a:ext cx="12205754" cy="9144"/>
              </a:xfrm>
              <a:prstGeom prst="rect">
                <a:avLst/>
              </a:prstGeom>
              <a:solidFill>
                <a:srgbClr val="105F9C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Tahoma"/>
                </a:endParaRPr>
              </a:p>
            </p:txBody>
          </p:sp>
        </p:grpSp>
      </p:grpSp>
      <p:pic>
        <p:nvPicPr>
          <p:cNvPr id="2" name="Picture 1" descr="Slide-Bottom-80.jp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677469"/>
            <a:ext cx="12207240" cy="192024"/>
          </a:xfrm>
          <a:prstGeom prst="rect">
            <a:avLst/>
          </a:prstGeom>
        </p:spPr>
      </p:pic>
      <p:sp>
        <p:nvSpPr>
          <p:cNvPr id="1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4798" y="800100"/>
            <a:ext cx="10130502" cy="5181600"/>
          </a:xfrm>
        </p:spPr>
        <p:txBody>
          <a:bodyPr vert="eaVert" lIns="0" tIns="175812" rIns="0" bIns="175812">
            <a:normAutofit/>
          </a:bodyPr>
          <a:lstStyle>
            <a:lvl1pPr marL="581969" indent="-581969">
              <a:buFont typeface="Wingdings" charset="2"/>
              <a:buChar char="§"/>
              <a:defRPr sz="2300"/>
            </a:lvl1pPr>
            <a:lvl2pPr marL="1172078" indent="-586039">
              <a:buFont typeface="Wingdings" charset="2"/>
              <a:buChar char="§"/>
              <a:defRPr sz="2300"/>
            </a:lvl2pPr>
            <a:lvl3pPr marL="1615677" indent="-443599">
              <a:buFont typeface="Wingdings" charset="2"/>
              <a:buChar char="§"/>
              <a:defRPr sz="2100"/>
            </a:lvl3pPr>
            <a:lvl4pPr marL="2051136" indent="-435460">
              <a:buFont typeface="Wingdings" charset="2"/>
              <a:buChar char="§"/>
              <a:defRPr sz="1800"/>
            </a:lvl4pPr>
            <a:lvl5pPr marL="2486596" indent="-425286">
              <a:buFont typeface="Wingdings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617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: No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19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43962"/>
            <a:ext cx="12188825" cy="609375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731926"/>
            <a:ext cx="12188825" cy="2126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olor-ba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142" y="4687461"/>
            <a:ext cx="12290399" cy="13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8324" y="4818433"/>
            <a:ext cx="9344766" cy="609600"/>
          </a:xfrm>
        </p:spPr>
        <p:txBody>
          <a:bodyPr anchor="b" anchorCtr="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324" y="5587061"/>
            <a:ext cx="9344766" cy="784557"/>
          </a:xfrm>
        </p:spPr>
        <p:txBody>
          <a:bodyPr anchor="t" anchorCtr="0">
            <a:noAutofit/>
          </a:bodyPr>
          <a:lstStyle>
            <a:lvl1pPr marL="0" indent="0">
              <a:buFont typeface="Wingding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7" name="Picture 6" descr="ML_foote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219908"/>
            <a:ext cx="12187303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over-1440x1080-8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421" y="0"/>
            <a:ext cx="12314322" cy="68707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37356" y="1896923"/>
            <a:ext cx="12343658" cy="3162592"/>
          </a:xfrm>
          <a:prstGeom prst="rect">
            <a:avLst/>
          </a:prstGeom>
          <a:solidFill>
            <a:schemeClr val="bg1">
              <a:alpha val="92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117208" tIns="58604" rIns="117208" bIns="58604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35972" y="1885892"/>
            <a:ext cx="12354971" cy="95309"/>
          </a:xfrm>
          <a:prstGeom prst="rect">
            <a:avLst/>
          </a:prstGeom>
          <a:solidFill>
            <a:srgbClr val="9CCFE8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17208" tIns="58604" rIns="117208" bIns="58604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25770" y="1976036"/>
            <a:ext cx="12344400" cy="10591"/>
          </a:xfrm>
          <a:prstGeom prst="rect">
            <a:avLst/>
          </a:prstGeom>
          <a:solidFill>
            <a:srgbClr val="3A77A9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17208" tIns="58604" rIns="117208" bIns="58604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-21158" y="1887098"/>
            <a:ext cx="12344400" cy="10591"/>
          </a:xfrm>
          <a:prstGeom prst="rect">
            <a:avLst/>
          </a:prstGeom>
          <a:solidFill>
            <a:schemeClr val="bg1">
              <a:alpha val="92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17208" tIns="58604" rIns="117208" bIns="58604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-39500" y="4931969"/>
            <a:ext cx="12344400" cy="128711"/>
          </a:xfrm>
          <a:prstGeom prst="rect">
            <a:avLst/>
          </a:prstGeom>
          <a:solidFill>
            <a:srgbClr val="0E5594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17208" tIns="58604" rIns="117208" bIns="58604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-33858" y="5050525"/>
            <a:ext cx="12344400" cy="10591"/>
          </a:xfrm>
          <a:prstGeom prst="rect">
            <a:avLst/>
          </a:prstGeom>
          <a:solidFill>
            <a:schemeClr val="bg1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17208" tIns="58604" rIns="117208" bIns="58604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530044" y="2944301"/>
            <a:ext cx="11320205" cy="577835"/>
          </a:xfrm>
          <a:noFill/>
        </p:spPr>
        <p:txBody>
          <a:bodyPr lIns="0" tIns="0" rIns="0" bIns="0" anchor="ctr" anchorCtr="0">
            <a:noAutofit/>
          </a:bodyPr>
          <a:lstStyle>
            <a:lvl1pPr>
              <a:lnSpc>
                <a:spcPts val="5127"/>
              </a:lnSpc>
              <a:spcBef>
                <a:spcPts val="0"/>
              </a:spcBef>
              <a:spcAft>
                <a:spcPts val="0"/>
              </a:spcAft>
              <a:defRPr sz="46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Introducing MarkLogic 7</a:t>
            </a:r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4350" y="4047068"/>
            <a:ext cx="11332827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333333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Presented By: Gary Bloom &amp; </a:t>
            </a:r>
            <a:r>
              <a:rPr lang="en-US" dirty="0" err="1" smtClean="0"/>
              <a:t>Michaline</a:t>
            </a:r>
            <a:r>
              <a:rPr lang="en-US" dirty="0" smtClean="0"/>
              <a:t> Todd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31866" y="3620309"/>
            <a:ext cx="11331080" cy="40982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buFont typeface="Wingdings" pitchFamily="2" charset="2"/>
              <a:buNone/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Go Further, Faster!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871953" y="4665537"/>
            <a:ext cx="4065108" cy="2568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© COPYRIGHT 2013 MARKLOGIC CORPORATION. ALL RIGHTS RESERVED. </a:t>
            </a:r>
          </a:p>
        </p:txBody>
      </p:sp>
      <p:pic>
        <p:nvPicPr>
          <p:cNvPr id="14" name="Picture 13" descr="MarkLogic_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223" y="2182368"/>
            <a:ext cx="2382519" cy="4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41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11" y="274638"/>
            <a:ext cx="8659684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-ba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929" y="2"/>
            <a:ext cx="12290399" cy="130651"/>
          </a:xfrm>
          <a:prstGeom prst="rect">
            <a:avLst/>
          </a:prstGeom>
        </p:spPr>
      </p:pic>
      <p:pic>
        <p:nvPicPr>
          <p:cNvPr id="6" name="Picture 5" descr="color-ba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858" y="6743703"/>
            <a:ext cx="12290399" cy="1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21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43962"/>
            <a:ext cx="12188825" cy="609375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731926"/>
            <a:ext cx="12188825" cy="2126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olor-ba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142" y="4687461"/>
            <a:ext cx="12290399" cy="13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8324" y="4818433"/>
            <a:ext cx="9344766" cy="609600"/>
          </a:xfrm>
        </p:spPr>
        <p:txBody>
          <a:bodyPr anchor="b" anchorCtr="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324" y="5587061"/>
            <a:ext cx="9344766" cy="784557"/>
          </a:xfrm>
        </p:spPr>
        <p:txBody>
          <a:bodyPr anchor="t" anchorCtr="0">
            <a:noAutofit/>
          </a:bodyPr>
          <a:lstStyle>
            <a:lvl1pPr marL="0" indent="0">
              <a:buFont typeface="Wingding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7" name="Picture 6" descr="ML_foote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219908"/>
            <a:ext cx="12187303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34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, Red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7309" y="274638"/>
            <a:ext cx="10191212" cy="792162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7310" y="1981203"/>
            <a:ext cx="10157354" cy="4144963"/>
          </a:xfrm>
        </p:spPr>
        <p:txBody>
          <a:bodyPr>
            <a:noAutofit/>
          </a:bodyPr>
          <a:lstStyle>
            <a:lvl1pPr>
              <a:spcBef>
                <a:spcPts val="714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52023" indent="-277758">
              <a:spcBef>
                <a:spcPts val="714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088355" indent="-266420">
              <a:spcBef>
                <a:spcPts val="714"/>
              </a:spcBef>
              <a:defRPr sz="19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366113" indent="-277758">
              <a:spcBef>
                <a:spcPts val="714"/>
              </a:spcBef>
              <a:buClr>
                <a:schemeClr val="tx2"/>
              </a:buClr>
              <a:defRPr sz="17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139011" y="1337617"/>
            <a:ext cx="10157354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color-ba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929" y="2"/>
            <a:ext cx="12290399" cy="130651"/>
          </a:xfrm>
          <a:prstGeom prst="rect">
            <a:avLst/>
          </a:prstGeom>
        </p:spPr>
      </p:pic>
      <p:pic>
        <p:nvPicPr>
          <p:cNvPr id="7" name="Picture 6" descr="color-ba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858" y="6743703"/>
            <a:ext cx="12290399" cy="1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48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274638"/>
            <a:ext cx="10309714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981203"/>
            <a:ext cx="4626999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6805429" y="1981203"/>
            <a:ext cx="4626999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6" name="Picture 5" descr="color-ba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929" y="2"/>
            <a:ext cx="12290399" cy="130651"/>
          </a:xfrm>
          <a:prstGeom prst="rect">
            <a:avLst/>
          </a:prstGeom>
        </p:spPr>
      </p:pic>
      <p:pic>
        <p:nvPicPr>
          <p:cNvPr id="8" name="Picture 7" descr="color-ba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858" y="6743703"/>
            <a:ext cx="12290399" cy="1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3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Content with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10" y="274638"/>
            <a:ext cx="10275857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981203"/>
            <a:ext cx="4626999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6805429" y="1981203"/>
            <a:ext cx="4626999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39012" y="1395985"/>
            <a:ext cx="4592330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05428" y="1395985"/>
            <a:ext cx="4592330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pic>
        <p:nvPicPr>
          <p:cNvPr id="8" name="Picture 7" descr="color-ba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929" y="2"/>
            <a:ext cx="12290399" cy="130651"/>
          </a:xfrm>
          <a:prstGeom prst="rect">
            <a:avLst/>
          </a:prstGeom>
        </p:spPr>
      </p:pic>
      <p:pic>
        <p:nvPicPr>
          <p:cNvPr id="14" name="Picture 13" descr="color-ba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858" y="6743703"/>
            <a:ext cx="12290399" cy="1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554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274638"/>
            <a:ext cx="10157354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981203"/>
            <a:ext cx="10157354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31825" indent="-233363"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3838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47763" indent="-233363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6" name="Picture 5" descr="color-ba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858" y="0"/>
            <a:ext cx="12290399" cy="130651"/>
          </a:xfrm>
          <a:prstGeom prst="rect">
            <a:avLst/>
          </a:prstGeom>
        </p:spPr>
      </p:pic>
      <p:pic>
        <p:nvPicPr>
          <p:cNvPr id="7" name="Picture 6" descr="color-ba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858" y="6743703"/>
            <a:ext cx="12290399" cy="1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0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over-1440x1080-8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421" y="0"/>
            <a:ext cx="12314322" cy="68707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33864" y="982133"/>
            <a:ext cx="12343658" cy="4741334"/>
          </a:xfrm>
          <a:prstGeom prst="rect">
            <a:avLst/>
          </a:prstGeom>
          <a:solidFill>
            <a:schemeClr val="bg1">
              <a:alpha val="92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117208" tIns="58604" rIns="117208" bIns="58604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35972" y="937644"/>
            <a:ext cx="12354971" cy="95309"/>
          </a:xfrm>
          <a:prstGeom prst="rect">
            <a:avLst/>
          </a:prstGeom>
          <a:solidFill>
            <a:srgbClr val="9CCFE8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17208" tIns="58604" rIns="117208" bIns="58604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25770" y="1027788"/>
            <a:ext cx="12344400" cy="10591"/>
          </a:xfrm>
          <a:prstGeom prst="rect">
            <a:avLst/>
          </a:prstGeom>
          <a:solidFill>
            <a:srgbClr val="3A77A9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17208" tIns="58604" rIns="117208" bIns="58604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-21158" y="938850"/>
            <a:ext cx="12344400" cy="10591"/>
          </a:xfrm>
          <a:prstGeom prst="rect">
            <a:avLst/>
          </a:prstGeom>
          <a:solidFill>
            <a:schemeClr val="bg1">
              <a:alpha val="92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17208" tIns="58604" rIns="117208" bIns="58604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-33864" y="5677027"/>
            <a:ext cx="12344400" cy="128711"/>
          </a:xfrm>
          <a:prstGeom prst="rect">
            <a:avLst/>
          </a:prstGeom>
          <a:solidFill>
            <a:srgbClr val="0E5594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17208" tIns="58604" rIns="117208" bIns="58604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-33858" y="5169056"/>
            <a:ext cx="12344400" cy="10591"/>
          </a:xfrm>
          <a:prstGeom prst="rect">
            <a:avLst/>
          </a:prstGeom>
          <a:solidFill>
            <a:schemeClr val="bg1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17208" tIns="58604" rIns="117208" bIns="58604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530044" y="1894455"/>
            <a:ext cx="11320205" cy="577835"/>
          </a:xfrm>
          <a:noFill/>
        </p:spPr>
        <p:txBody>
          <a:bodyPr lIns="0" tIns="0" rIns="0" bIns="0" anchor="ctr" anchorCtr="0">
            <a:noAutofit/>
          </a:bodyPr>
          <a:lstStyle>
            <a:lvl1pPr>
              <a:lnSpc>
                <a:spcPts val="5127"/>
              </a:lnSpc>
              <a:spcBef>
                <a:spcPts val="0"/>
              </a:spcBef>
              <a:spcAft>
                <a:spcPts val="0"/>
              </a:spcAft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Introducing MarkLogic 7</a:t>
            </a:r>
            <a:endParaRPr lang="en-US" dirty="0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31866" y="2587398"/>
            <a:ext cx="11331080" cy="37594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buFont typeface="Wingdings" pitchFamily="2" charset="2"/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Go Further, Faster!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22749" y="5410589"/>
            <a:ext cx="4065108" cy="2568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© COPYRIGHT 2013 MARKLOGIC CORPORATION. ALL RIGHTS RESERVED. </a:t>
            </a:r>
          </a:p>
        </p:txBody>
      </p:sp>
      <p:pic>
        <p:nvPicPr>
          <p:cNvPr id="14" name="Picture 13" descr="MarkLogic_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223" y="1234120"/>
            <a:ext cx="2382519" cy="477520"/>
          </a:xfrm>
          <a:prstGeom prst="rect">
            <a:avLst/>
          </a:prstGeom>
        </p:spPr>
      </p:pic>
      <p:sp>
        <p:nvSpPr>
          <p:cNvPr id="3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24931" y="3234804"/>
            <a:ext cx="1134418" cy="1235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Speaker Photo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24857" y="4588939"/>
            <a:ext cx="1744014" cy="237067"/>
          </a:xfrm>
        </p:spPr>
        <p:txBody>
          <a:bodyPr lIns="0" tIns="0" rIns="0" bIns="0"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Name</a:t>
            </a:r>
            <a:endParaRPr lang="en-US" dirty="0"/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24869" y="4842939"/>
            <a:ext cx="1744014" cy="237067"/>
          </a:xfrm>
        </p:spPr>
        <p:txBody>
          <a:bodyPr lIns="0" tIns="0" rIns="0" bIns="0"/>
          <a:lstStyle>
            <a:lvl1pPr marL="0" indent="0"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5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2759955" y="3234804"/>
            <a:ext cx="1134418" cy="1235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Speaker Photo</a:t>
            </a:r>
            <a:endParaRPr lang="en-US" dirty="0"/>
          </a:p>
        </p:txBody>
      </p:sp>
      <p:sp>
        <p:nvSpPr>
          <p:cNvPr id="57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759880" y="4588939"/>
            <a:ext cx="1744014" cy="237067"/>
          </a:xfrm>
        </p:spPr>
        <p:txBody>
          <a:bodyPr lIns="0" tIns="0" rIns="0" bIns="0"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Name</a:t>
            </a:r>
            <a:endParaRPr lang="en-US" dirty="0"/>
          </a:p>
        </p:txBody>
      </p:sp>
      <p:sp>
        <p:nvSpPr>
          <p:cNvPr id="58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2759894" y="4842939"/>
            <a:ext cx="1744014" cy="237067"/>
          </a:xfrm>
        </p:spPr>
        <p:txBody>
          <a:bodyPr lIns="0" tIns="0" rIns="0" bIns="0"/>
          <a:lstStyle>
            <a:lvl1pPr marL="0" indent="0"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62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4994990" y="3234807"/>
            <a:ext cx="1134418" cy="1235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Speaker Photo</a:t>
            </a:r>
            <a:endParaRPr lang="en-US" dirty="0"/>
          </a:p>
        </p:txBody>
      </p:sp>
      <p:sp>
        <p:nvSpPr>
          <p:cNvPr id="63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4994917" y="4588942"/>
            <a:ext cx="1744014" cy="237067"/>
          </a:xfrm>
        </p:spPr>
        <p:txBody>
          <a:bodyPr lIns="0" tIns="0" rIns="0" bIns="0"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Name</a:t>
            </a:r>
            <a:endParaRPr lang="en-US" dirty="0"/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4994930" y="4842942"/>
            <a:ext cx="1744014" cy="237067"/>
          </a:xfrm>
        </p:spPr>
        <p:txBody>
          <a:bodyPr lIns="0" tIns="0" rIns="0" bIns="0"/>
          <a:lstStyle>
            <a:lvl1pPr marL="0" indent="0"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68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7230027" y="3234810"/>
            <a:ext cx="1134418" cy="1235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Speaker Photo</a:t>
            </a:r>
            <a:endParaRPr lang="en-US" dirty="0"/>
          </a:p>
        </p:txBody>
      </p:sp>
      <p:sp>
        <p:nvSpPr>
          <p:cNvPr id="69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7229953" y="4588945"/>
            <a:ext cx="1744014" cy="237067"/>
          </a:xfrm>
        </p:spPr>
        <p:txBody>
          <a:bodyPr lIns="0" tIns="0" rIns="0" bIns="0"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Name</a:t>
            </a:r>
            <a:endParaRPr lang="en-US" dirty="0"/>
          </a:p>
        </p:txBody>
      </p:sp>
      <p:sp>
        <p:nvSpPr>
          <p:cNvPr id="70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7229965" y="4842945"/>
            <a:ext cx="1744014" cy="237067"/>
          </a:xfrm>
        </p:spPr>
        <p:txBody>
          <a:bodyPr lIns="0" tIns="0" rIns="0" bIns="0"/>
          <a:lstStyle>
            <a:lvl1pPr marL="0" indent="0"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19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ew Chap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 userDrawn="1"/>
        </p:nvSpPr>
        <p:spPr>
          <a:xfrm>
            <a:off x="12527406" y="1244601"/>
            <a:ext cx="236705" cy="472296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dirty="0">
              <a:latin typeface="Tahoma"/>
            </a:endParaRPr>
          </a:p>
        </p:txBody>
      </p:sp>
      <p:pic>
        <p:nvPicPr>
          <p:cNvPr id="27" name="Picture 26" descr="MarkLogic_White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318" y="476713"/>
            <a:ext cx="1489075" cy="298450"/>
          </a:xfrm>
          <a:prstGeom prst="rect">
            <a:avLst/>
          </a:prstGeom>
        </p:spPr>
      </p:pic>
      <p:grpSp>
        <p:nvGrpSpPr>
          <p:cNvPr id="29" name="Group 28"/>
          <p:cNvGrpSpPr/>
          <p:nvPr userDrawn="1"/>
        </p:nvGrpSpPr>
        <p:grpSpPr>
          <a:xfrm>
            <a:off x="-8464" y="-1615"/>
            <a:ext cx="12215705" cy="245456"/>
            <a:chOff x="-8464" y="-1615"/>
            <a:chExt cx="12215704" cy="245456"/>
          </a:xfrm>
        </p:grpSpPr>
        <p:pic>
          <p:nvPicPr>
            <p:cNvPr id="30" name="Picture 29" descr="Slide-Top-80.jp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-1615"/>
              <a:ext cx="12207240" cy="155864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 userDrawn="1"/>
          </p:nvGrpSpPr>
          <p:grpSpPr>
            <a:xfrm>
              <a:off x="-8464" y="152401"/>
              <a:ext cx="12214218" cy="91440"/>
              <a:chOff x="-8464" y="152401"/>
              <a:chExt cx="12214218" cy="91440"/>
            </a:xfrm>
          </p:grpSpPr>
          <p:sp>
            <p:nvSpPr>
              <p:cNvPr id="32" name="Rectangle 31"/>
              <p:cNvSpPr/>
              <p:nvPr userDrawn="1"/>
            </p:nvSpPr>
            <p:spPr>
              <a:xfrm>
                <a:off x="0" y="152401"/>
                <a:ext cx="12205754" cy="91440"/>
              </a:xfrm>
              <a:prstGeom prst="rect">
                <a:avLst/>
              </a:prstGeom>
              <a:gradFill>
                <a:gsLst>
                  <a:gs pos="0">
                    <a:srgbClr val="9BCFE8"/>
                  </a:gs>
                  <a:gs pos="100000">
                    <a:srgbClr val="9BCFE8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ahoma"/>
                </a:endParaRPr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-8464" y="231776"/>
                <a:ext cx="12205754" cy="9144"/>
              </a:xfrm>
              <a:prstGeom prst="rect">
                <a:avLst/>
              </a:prstGeom>
              <a:solidFill>
                <a:srgbClr val="105F9C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Tahoma"/>
                </a:endParaRPr>
              </a:p>
            </p:txBody>
          </p:sp>
        </p:grpSp>
      </p:grpSp>
      <p:sp>
        <p:nvSpPr>
          <p:cNvPr id="34" name="Rectangle 33"/>
          <p:cNvSpPr/>
          <p:nvPr userDrawn="1"/>
        </p:nvSpPr>
        <p:spPr>
          <a:xfrm>
            <a:off x="-1029" y="6560743"/>
            <a:ext cx="12213203" cy="128711"/>
          </a:xfrm>
          <a:prstGeom prst="rect">
            <a:avLst/>
          </a:prstGeom>
          <a:solidFill>
            <a:srgbClr val="0E5594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-16928" y="6677026"/>
            <a:ext cx="12205754" cy="9144"/>
          </a:xfrm>
          <a:prstGeom prst="rect">
            <a:avLst/>
          </a:prstGeom>
          <a:gradFill flip="none" rotWithShape="1">
            <a:gsLst>
              <a:gs pos="0">
                <a:srgbClr val="9BCFE8">
                  <a:alpha val="85000"/>
                </a:srgbClr>
              </a:gs>
              <a:gs pos="100000">
                <a:srgbClr val="9BCFE8">
                  <a:alpha val="8500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7870381" y="6378112"/>
            <a:ext cx="382840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 smtClean="0">
                <a:solidFill>
                  <a:srgbClr val="60A5CE"/>
                </a:solidFill>
                <a:latin typeface="Tahoma"/>
                <a:cs typeface="Tahoma"/>
              </a:rPr>
              <a:t>© COPYRIGHT 2013 MARKLOGIC CORPORATION. ALL RIGHTS RESERVED. 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561736" y="6368881"/>
            <a:ext cx="50579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60A5CE"/>
                </a:solidFill>
                <a:latin typeface="Tahoma"/>
                <a:cs typeface="Tahoma"/>
              </a:rPr>
              <a:t>SLIDE: </a:t>
            </a:r>
            <a:fld id="{AD71FC88-913E-664A-AFBA-FF8B42D39606}" type="slidenum">
              <a:rPr lang="en-US" sz="900" smtClean="0">
                <a:solidFill>
                  <a:srgbClr val="60A5CE"/>
                </a:solidFill>
                <a:latin typeface="Tahoma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 smtClean="0">
              <a:solidFill>
                <a:srgbClr val="60A5CE"/>
              </a:solidFill>
              <a:latin typeface="Tahoma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46" name="Picture 45" descr="Slide-Bottom-80.jp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677469"/>
            <a:ext cx="12207240" cy="192024"/>
          </a:xfrm>
          <a:prstGeom prst="rect">
            <a:avLst/>
          </a:prstGeom>
        </p:spPr>
      </p:pic>
      <p:pic>
        <p:nvPicPr>
          <p:cNvPr id="2" name="Picture 1" descr="spreaker-cover-2016x1094-80.jpg"/>
          <p:cNvPicPr>
            <a:picLocks noChangeAspect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433299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0044" y="2944301"/>
            <a:ext cx="11320205" cy="577835"/>
          </a:xfrm>
          <a:noFill/>
          <a:effectLst>
            <a:outerShdw blurRad="50800" dist="38100" dir="5400000" algn="tl" rotWithShape="0">
              <a:schemeClr val="accent2">
                <a:lumMod val="50000"/>
                <a:alpha val="99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>
              <a:lnSpc>
                <a:spcPts val="5127"/>
              </a:lnSpc>
              <a:spcBef>
                <a:spcPts val="0"/>
              </a:spcBef>
              <a:spcAft>
                <a:spcPts val="0"/>
              </a:spcAft>
              <a:defRPr sz="46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Introducing XYZ </a:t>
            </a:r>
            <a:endParaRPr lang="en-US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31866" y="3620309"/>
            <a:ext cx="11331080" cy="409824"/>
          </a:xfrm>
          <a:prstGeom prst="rect">
            <a:avLst/>
          </a:prstGeom>
          <a:effectLst>
            <a:outerShdw blurRad="50800" dist="38100" dir="5400000" algn="tl" rotWithShape="0">
              <a:schemeClr val="accent2">
                <a:lumMod val="50000"/>
                <a:alpha val="99000"/>
              </a:schemeClr>
            </a:outerShdw>
          </a:effectLst>
        </p:spPr>
        <p:txBody>
          <a:bodyPr lIns="0" tIns="0" rIns="0" bIns="0" anchor="t" anchorCtr="0">
            <a:noAutofit/>
          </a:bodyPr>
          <a:lstStyle>
            <a:lvl1pPr marL="0" indent="0">
              <a:buFont typeface="Wingdings" pitchFamily="2" charset="2"/>
              <a:buNone/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tagline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8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Chap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 userDrawn="1"/>
        </p:nvSpPr>
        <p:spPr>
          <a:xfrm>
            <a:off x="12527406" y="1244601"/>
            <a:ext cx="236705" cy="472296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dirty="0">
              <a:latin typeface="Tahoma"/>
            </a:endParaRPr>
          </a:p>
        </p:txBody>
      </p:sp>
      <p:pic>
        <p:nvPicPr>
          <p:cNvPr id="27" name="Picture 26" descr="MarkLogic_White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318" y="476713"/>
            <a:ext cx="1489075" cy="298450"/>
          </a:xfrm>
          <a:prstGeom prst="rect">
            <a:avLst/>
          </a:prstGeom>
        </p:spPr>
      </p:pic>
      <p:grpSp>
        <p:nvGrpSpPr>
          <p:cNvPr id="29" name="Group 28"/>
          <p:cNvGrpSpPr/>
          <p:nvPr userDrawn="1"/>
        </p:nvGrpSpPr>
        <p:grpSpPr>
          <a:xfrm>
            <a:off x="-8464" y="-1615"/>
            <a:ext cx="12215705" cy="245456"/>
            <a:chOff x="-8464" y="-1615"/>
            <a:chExt cx="12215704" cy="245456"/>
          </a:xfrm>
        </p:grpSpPr>
        <p:pic>
          <p:nvPicPr>
            <p:cNvPr id="30" name="Picture 29" descr="Slide-Top-80.jp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-1615"/>
              <a:ext cx="12207240" cy="155864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 userDrawn="1"/>
          </p:nvGrpSpPr>
          <p:grpSpPr>
            <a:xfrm>
              <a:off x="-8464" y="152401"/>
              <a:ext cx="12214218" cy="91440"/>
              <a:chOff x="-8464" y="152401"/>
              <a:chExt cx="12214218" cy="91440"/>
            </a:xfrm>
          </p:grpSpPr>
          <p:sp>
            <p:nvSpPr>
              <p:cNvPr id="32" name="Rectangle 31"/>
              <p:cNvSpPr/>
              <p:nvPr userDrawn="1"/>
            </p:nvSpPr>
            <p:spPr>
              <a:xfrm>
                <a:off x="0" y="152401"/>
                <a:ext cx="12205754" cy="91440"/>
              </a:xfrm>
              <a:prstGeom prst="rect">
                <a:avLst/>
              </a:prstGeom>
              <a:gradFill>
                <a:gsLst>
                  <a:gs pos="0">
                    <a:srgbClr val="9BCFE8"/>
                  </a:gs>
                  <a:gs pos="100000">
                    <a:srgbClr val="9BCFE8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ahoma"/>
                </a:endParaRPr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-8464" y="231776"/>
                <a:ext cx="12205754" cy="9144"/>
              </a:xfrm>
              <a:prstGeom prst="rect">
                <a:avLst/>
              </a:prstGeom>
              <a:solidFill>
                <a:srgbClr val="105F9C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Tahoma"/>
                </a:endParaRPr>
              </a:p>
            </p:txBody>
          </p:sp>
        </p:grpSp>
      </p:grpSp>
      <p:sp>
        <p:nvSpPr>
          <p:cNvPr id="34" name="Rectangle 33"/>
          <p:cNvSpPr/>
          <p:nvPr userDrawn="1"/>
        </p:nvSpPr>
        <p:spPr>
          <a:xfrm>
            <a:off x="-1029" y="6560743"/>
            <a:ext cx="12213203" cy="128711"/>
          </a:xfrm>
          <a:prstGeom prst="rect">
            <a:avLst/>
          </a:prstGeom>
          <a:solidFill>
            <a:srgbClr val="0E5594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-16928" y="6677026"/>
            <a:ext cx="12205754" cy="9144"/>
          </a:xfrm>
          <a:prstGeom prst="rect">
            <a:avLst/>
          </a:prstGeom>
          <a:gradFill flip="none" rotWithShape="1">
            <a:gsLst>
              <a:gs pos="0">
                <a:srgbClr val="9BCFE8">
                  <a:alpha val="85000"/>
                </a:srgbClr>
              </a:gs>
              <a:gs pos="100000">
                <a:srgbClr val="9BCFE8">
                  <a:alpha val="8500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7870381" y="6378112"/>
            <a:ext cx="382840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 smtClean="0">
                <a:solidFill>
                  <a:srgbClr val="60A5CE"/>
                </a:solidFill>
                <a:latin typeface="Tahoma"/>
                <a:cs typeface="Tahoma"/>
              </a:rPr>
              <a:t>© COPYRIGHT 2013 MARKLOGIC CORPORATION. ALL RIGHTS RESERVED. 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561736" y="6368881"/>
            <a:ext cx="50579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60A5CE"/>
                </a:solidFill>
                <a:latin typeface="Tahoma"/>
                <a:cs typeface="Tahoma"/>
              </a:rPr>
              <a:t>SLIDE: </a:t>
            </a:r>
            <a:fld id="{AD71FC88-913E-664A-AFBA-FF8B42D39606}" type="slidenum">
              <a:rPr lang="en-US" sz="900" smtClean="0">
                <a:solidFill>
                  <a:srgbClr val="60A5CE"/>
                </a:solidFill>
                <a:latin typeface="Tahoma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 smtClean="0">
              <a:solidFill>
                <a:srgbClr val="60A5CE"/>
              </a:solidFill>
              <a:latin typeface="Tahoma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46" name="Picture 45" descr="Slide-Bottom-80.jp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677469"/>
            <a:ext cx="12207240" cy="192024"/>
          </a:xfrm>
          <a:prstGeom prst="rect">
            <a:avLst/>
          </a:prstGeom>
        </p:spPr>
      </p:pic>
      <p:pic>
        <p:nvPicPr>
          <p:cNvPr id="2" name="Picture 1" descr="spreaker-cover-2016x1094-80.jpg"/>
          <p:cNvPicPr>
            <a:picLocks noChangeAspect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433299" cy="68580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30044" y="2944301"/>
            <a:ext cx="11320205" cy="577835"/>
          </a:xfrm>
          <a:noFill/>
          <a:effectLst>
            <a:outerShdw blurRad="50800" dist="38100" dir="5400000" algn="tl" rotWithShape="0">
              <a:schemeClr val="accent2">
                <a:lumMod val="50000"/>
                <a:alpha val="99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ctr">
              <a:lnSpc>
                <a:spcPts val="5127"/>
              </a:lnSpc>
              <a:spcBef>
                <a:spcPts val="0"/>
              </a:spcBef>
              <a:spcAft>
                <a:spcPts val="0"/>
              </a:spcAft>
              <a:defRPr sz="5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Introducing XYZ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4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-30517" y="228602"/>
            <a:ext cx="12251787" cy="6362699"/>
          </a:xfrm>
          <a:prstGeom prst="rect">
            <a:avLst/>
          </a:prstGeom>
          <a:gradFill>
            <a:gsLst>
              <a:gs pos="0">
                <a:srgbClr val="014578"/>
              </a:gs>
              <a:gs pos="100000">
                <a:srgbClr val="105F9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08" tIns="58604" rIns="117208" bIns="58604" rtlCol="0" anchor="ctr"/>
          <a:lstStyle/>
          <a:p>
            <a:pPr algn="ctr"/>
            <a:endParaRPr lang="en-US" dirty="0">
              <a:latin typeface="Tahoma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-1029" y="6560743"/>
            <a:ext cx="12213203" cy="128711"/>
          </a:xfrm>
          <a:prstGeom prst="rect">
            <a:avLst/>
          </a:prstGeom>
          <a:solidFill>
            <a:srgbClr val="0E5594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-16928" y="6677026"/>
            <a:ext cx="12205754" cy="9144"/>
          </a:xfrm>
          <a:prstGeom prst="rect">
            <a:avLst/>
          </a:prstGeom>
          <a:gradFill flip="none" rotWithShape="1">
            <a:gsLst>
              <a:gs pos="0">
                <a:srgbClr val="9BCFE8">
                  <a:alpha val="85000"/>
                </a:srgbClr>
              </a:gs>
              <a:gs pos="100000">
                <a:srgbClr val="9BCFE8">
                  <a:alpha val="8500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7870381" y="6378112"/>
            <a:ext cx="382840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 smtClean="0">
                <a:solidFill>
                  <a:srgbClr val="60A5CE"/>
                </a:solidFill>
                <a:latin typeface="Tahoma"/>
                <a:cs typeface="Tahoma"/>
              </a:rPr>
              <a:t>© COPYRIGHT 2013 MARKLOGIC CORPORATION. ALL RIGHTS RESERVED. 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561736" y="6368881"/>
            <a:ext cx="50579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60A5CE"/>
                </a:solidFill>
                <a:latin typeface="Tahoma"/>
                <a:cs typeface="Tahoma"/>
              </a:rPr>
              <a:t>SLIDE: </a:t>
            </a:r>
            <a:fld id="{AD71FC88-913E-664A-AFBA-FF8B42D39606}" type="slidenum">
              <a:rPr lang="en-US" sz="900" smtClean="0">
                <a:solidFill>
                  <a:srgbClr val="60A5CE"/>
                </a:solidFill>
                <a:latin typeface="Tahoma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 smtClean="0">
              <a:solidFill>
                <a:srgbClr val="60A5CE"/>
              </a:solidFill>
              <a:latin typeface="Tahoma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34" name="Picture 33" descr="Slide-Bottom-80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677469"/>
            <a:ext cx="12207240" cy="192024"/>
          </a:xfrm>
          <a:prstGeom prst="rect">
            <a:avLst/>
          </a:prstGeom>
        </p:spPr>
      </p:pic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>
          <a:xfrm>
            <a:off x="533401" y="2984500"/>
            <a:ext cx="11125199" cy="584640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 marL="0" algn="ctr" defTabSz="1172078" rtl="0" eaLnBrk="1" latinLnBrk="0" hangingPunct="1">
              <a:lnSpc>
                <a:spcPts val="5896"/>
              </a:lnSpc>
              <a:spcBef>
                <a:spcPct val="0"/>
              </a:spcBef>
              <a:buNone/>
              <a:defRPr sz="5400" kern="1200" cap="all" baseline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dirty="0" smtClean="0"/>
              <a:t>Enter Chapter Title</a:t>
            </a:r>
            <a:endParaRPr dirty="0"/>
          </a:p>
        </p:txBody>
      </p:sp>
      <p:pic>
        <p:nvPicPr>
          <p:cNvPr id="20" name="Picture 19" descr="MarkLogic_White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318" y="476713"/>
            <a:ext cx="1489075" cy="29845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-8464" y="-1615"/>
            <a:ext cx="12215705" cy="245456"/>
            <a:chOff x="-8464" y="-1615"/>
            <a:chExt cx="12215704" cy="245456"/>
          </a:xfrm>
        </p:grpSpPr>
        <p:pic>
          <p:nvPicPr>
            <p:cNvPr id="24" name="Picture 23" descr="Slide-Top-80.jpg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-1615"/>
              <a:ext cx="12207240" cy="155864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-8464" y="152401"/>
              <a:ext cx="12214218" cy="91440"/>
              <a:chOff x="-8464" y="152401"/>
              <a:chExt cx="12214218" cy="91440"/>
            </a:xfrm>
          </p:grpSpPr>
          <p:sp>
            <p:nvSpPr>
              <p:cNvPr id="26" name="Rectangle 25"/>
              <p:cNvSpPr/>
              <p:nvPr userDrawn="1"/>
            </p:nvSpPr>
            <p:spPr>
              <a:xfrm>
                <a:off x="0" y="152401"/>
                <a:ext cx="12205754" cy="91440"/>
              </a:xfrm>
              <a:prstGeom prst="rect">
                <a:avLst/>
              </a:prstGeom>
              <a:gradFill>
                <a:gsLst>
                  <a:gs pos="0">
                    <a:srgbClr val="9BCFE8"/>
                  </a:gs>
                  <a:gs pos="100000">
                    <a:srgbClr val="9BCFE8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ahoma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-8464" y="231776"/>
                <a:ext cx="12205754" cy="9144"/>
              </a:xfrm>
              <a:prstGeom prst="rect">
                <a:avLst/>
              </a:prstGeom>
              <a:solidFill>
                <a:srgbClr val="105F9C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Tahom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066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-30517" y="228602"/>
            <a:ext cx="12251787" cy="6362699"/>
          </a:xfrm>
          <a:prstGeom prst="rect">
            <a:avLst/>
          </a:prstGeom>
          <a:gradFill>
            <a:gsLst>
              <a:gs pos="0">
                <a:srgbClr val="014578"/>
              </a:gs>
              <a:gs pos="100000">
                <a:srgbClr val="105F9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08" tIns="58604" rIns="117208" bIns="58604" rtlCol="0" anchor="ctr"/>
          <a:lstStyle/>
          <a:p>
            <a:pPr algn="ctr"/>
            <a:endParaRPr lang="en-US" dirty="0">
              <a:latin typeface="Tahoma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12527406" y="1244601"/>
            <a:ext cx="236705" cy="472296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dirty="0">
              <a:latin typeface="Tahoma"/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-1029" y="6560743"/>
            <a:ext cx="12213203" cy="128711"/>
          </a:xfrm>
          <a:prstGeom prst="rect">
            <a:avLst/>
          </a:prstGeom>
          <a:solidFill>
            <a:srgbClr val="0E5594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50" name="Rectangle 49"/>
          <p:cNvSpPr/>
          <p:nvPr userDrawn="1"/>
        </p:nvSpPr>
        <p:spPr>
          <a:xfrm>
            <a:off x="-16928" y="6677026"/>
            <a:ext cx="12205754" cy="9144"/>
          </a:xfrm>
          <a:prstGeom prst="rect">
            <a:avLst/>
          </a:prstGeom>
          <a:gradFill flip="none" rotWithShape="1">
            <a:gsLst>
              <a:gs pos="0">
                <a:srgbClr val="9BCFE8">
                  <a:alpha val="85000"/>
                </a:srgbClr>
              </a:gs>
              <a:gs pos="100000">
                <a:srgbClr val="9BCFE8">
                  <a:alpha val="8500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7870381" y="6378112"/>
            <a:ext cx="382840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 smtClean="0">
                <a:solidFill>
                  <a:srgbClr val="81B1D3"/>
                </a:solidFill>
                <a:latin typeface="Tahoma"/>
                <a:cs typeface="Tahoma"/>
              </a:rPr>
              <a:t>© COPYRIGHT 2013 MARKLOGIC CORPORATION. ALL RIGHTS RESERVED. 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561736" y="6368881"/>
            <a:ext cx="50579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81B1D3"/>
                </a:solidFill>
                <a:latin typeface="Tahoma"/>
                <a:cs typeface="Tahoma"/>
              </a:rPr>
              <a:t>SLIDE: </a:t>
            </a:r>
            <a:fld id="{AD71FC88-913E-664A-AFBA-FF8B42D39606}" type="slidenum">
              <a:rPr lang="en-US" sz="900" smtClean="0">
                <a:solidFill>
                  <a:srgbClr val="81B1D3"/>
                </a:solidFill>
                <a:latin typeface="Tahoma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 smtClean="0">
              <a:solidFill>
                <a:srgbClr val="81B1D3"/>
              </a:solidFill>
              <a:latin typeface="Tahoma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53" name="Picture 52" descr="Slide-Bottom-80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677469"/>
            <a:ext cx="12207240" cy="192024"/>
          </a:xfrm>
          <a:prstGeom prst="rect">
            <a:avLst/>
          </a:prstGeom>
        </p:spPr>
      </p:pic>
      <p:sp>
        <p:nvSpPr>
          <p:cNvPr id="58" name="TextBox 57"/>
          <p:cNvSpPr txBox="1"/>
          <p:nvPr userDrawn="1"/>
        </p:nvSpPr>
        <p:spPr>
          <a:xfrm>
            <a:off x="12527406" y="1244601"/>
            <a:ext cx="236705" cy="472296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dirty="0">
              <a:latin typeface="Tahoma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980684" y="1778001"/>
            <a:ext cx="8210528" cy="2794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4871"/>
              </a:lnSpc>
              <a:spcBef>
                <a:spcPts val="0"/>
              </a:spcBef>
              <a:buClr>
                <a:schemeClr val="bg1"/>
              </a:buClr>
              <a:buNone/>
              <a:defRPr sz="2600" i="1">
                <a:solidFill>
                  <a:schemeClr val="bg1"/>
                </a:solidFill>
                <a:latin typeface="Tahoma"/>
                <a:cs typeface="Tahoma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“We believe the MarkLogic 6 platform provides the reliable enterprise-hardened, fast, secure and scalable solution for our customers’ unstructured data requirements.”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97613" y="4584701"/>
            <a:ext cx="8210528" cy="5842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51"/>
              </a:lnSpc>
              <a:spcBef>
                <a:spcPts val="0"/>
              </a:spcBef>
              <a:buClr>
                <a:schemeClr val="bg1"/>
              </a:buClr>
              <a:buNone/>
              <a:defRPr sz="1800" i="0">
                <a:solidFill>
                  <a:srgbClr val="9BCFE8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- Will </a:t>
            </a:r>
            <a:r>
              <a:rPr lang="en-US" dirty="0" err="1" smtClean="0"/>
              <a:t>Funnell</a:t>
            </a:r>
            <a:r>
              <a:rPr lang="en-US" dirty="0" smtClean="0"/>
              <a:t>, IOP Publishing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8464" y="-1615"/>
            <a:ext cx="12215705" cy="245456"/>
            <a:chOff x="-8464" y="-1615"/>
            <a:chExt cx="12215704" cy="245456"/>
          </a:xfrm>
        </p:grpSpPr>
        <p:pic>
          <p:nvPicPr>
            <p:cNvPr id="30" name="Picture 29" descr="Slide-Top-80.jp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-1615"/>
              <a:ext cx="12207240" cy="155864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 userDrawn="1"/>
          </p:nvGrpSpPr>
          <p:grpSpPr>
            <a:xfrm>
              <a:off x="-8464" y="152401"/>
              <a:ext cx="12214218" cy="91440"/>
              <a:chOff x="-8464" y="152401"/>
              <a:chExt cx="12214218" cy="91440"/>
            </a:xfrm>
          </p:grpSpPr>
          <p:sp>
            <p:nvSpPr>
              <p:cNvPr id="32" name="Rectangle 31"/>
              <p:cNvSpPr/>
              <p:nvPr userDrawn="1"/>
            </p:nvSpPr>
            <p:spPr>
              <a:xfrm>
                <a:off x="0" y="152401"/>
                <a:ext cx="12205754" cy="91440"/>
              </a:xfrm>
              <a:prstGeom prst="rect">
                <a:avLst/>
              </a:prstGeom>
              <a:gradFill>
                <a:gsLst>
                  <a:gs pos="0">
                    <a:srgbClr val="9BCFE8"/>
                  </a:gs>
                  <a:gs pos="100000">
                    <a:srgbClr val="9BCFE8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ahoma"/>
                </a:endParaRPr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-8464" y="231776"/>
                <a:ext cx="12205754" cy="9144"/>
              </a:xfrm>
              <a:prstGeom prst="rect">
                <a:avLst/>
              </a:prstGeom>
              <a:solidFill>
                <a:srgbClr val="105F9C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Tahom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63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hap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-30517" y="228602"/>
            <a:ext cx="12251787" cy="6362699"/>
          </a:xfrm>
          <a:prstGeom prst="rect">
            <a:avLst/>
          </a:prstGeom>
          <a:gradFill>
            <a:gsLst>
              <a:gs pos="0">
                <a:srgbClr val="014578"/>
              </a:gs>
              <a:gs pos="100000">
                <a:srgbClr val="105F9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08" tIns="58604" rIns="117208" bIns="58604" rtlCol="0" anchor="ctr"/>
          <a:lstStyle/>
          <a:p>
            <a:pPr algn="ctr"/>
            <a:endParaRPr lang="en-US" dirty="0">
              <a:latin typeface="Tahoma"/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12527406" y="1244601"/>
            <a:ext cx="236705" cy="472296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dirty="0">
              <a:latin typeface="Tahoma"/>
            </a:endParaRPr>
          </a:p>
        </p:txBody>
      </p:sp>
      <p:pic>
        <p:nvPicPr>
          <p:cNvPr id="27" name="Picture 26" descr="MarkLogic_White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318" y="476713"/>
            <a:ext cx="1489075" cy="298450"/>
          </a:xfrm>
          <a:prstGeom prst="rect">
            <a:avLst/>
          </a:prstGeom>
        </p:spPr>
      </p:pic>
      <p:grpSp>
        <p:nvGrpSpPr>
          <p:cNvPr id="29" name="Group 28"/>
          <p:cNvGrpSpPr/>
          <p:nvPr userDrawn="1"/>
        </p:nvGrpSpPr>
        <p:grpSpPr>
          <a:xfrm>
            <a:off x="-8464" y="-1615"/>
            <a:ext cx="12215705" cy="245456"/>
            <a:chOff x="-8464" y="-1615"/>
            <a:chExt cx="12215704" cy="245456"/>
          </a:xfrm>
        </p:grpSpPr>
        <p:pic>
          <p:nvPicPr>
            <p:cNvPr id="30" name="Picture 29" descr="Slide-Top-80.jp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-1615"/>
              <a:ext cx="12207240" cy="155864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 userDrawn="1"/>
          </p:nvGrpSpPr>
          <p:grpSpPr>
            <a:xfrm>
              <a:off x="-8464" y="152401"/>
              <a:ext cx="12214218" cy="91440"/>
              <a:chOff x="-8464" y="152401"/>
              <a:chExt cx="12214218" cy="91440"/>
            </a:xfrm>
          </p:grpSpPr>
          <p:sp>
            <p:nvSpPr>
              <p:cNvPr id="32" name="Rectangle 31"/>
              <p:cNvSpPr/>
              <p:nvPr userDrawn="1"/>
            </p:nvSpPr>
            <p:spPr>
              <a:xfrm>
                <a:off x="0" y="152401"/>
                <a:ext cx="12205754" cy="91440"/>
              </a:xfrm>
              <a:prstGeom prst="rect">
                <a:avLst/>
              </a:prstGeom>
              <a:gradFill>
                <a:gsLst>
                  <a:gs pos="0">
                    <a:srgbClr val="9BCFE8"/>
                  </a:gs>
                  <a:gs pos="100000">
                    <a:srgbClr val="9BCFE8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ahoma"/>
                </a:endParaRPr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-8464" y="231776"/>
                <a:ext cx="12205754" cy="9144"/>
              </a:xfrm>
              <a:prstGeom prst="rect">
                <a:avLst/>
              </a:prstGeom>
              <a:solidFill>
                <a:srgbClr val="105F9C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Tahoma"/>
                </a:endParaRPr>
              </a:p>
            </p:txBody>
          </p:sp>
        </p:grpSp>
      </p:grpSp>
      <p:sp>
        <p:nvSpPr>
          <p:cNvPr id="34" name="Rectangle 33"/>
          <p:cNvSpPr/>
          <p:nvPr userDrawn="1"/>
        </p:nvSpPr>
        <p:spPr>
          <a:xfrm>
            <a:off x="-1029" y="6560743"/>
            <a:ext cx="12213203" cy="128711"/>
          </a:xfrm>
          <a:prstGeom prst="rect">
            <a:avLst/>
          </a:prstGeom>
          <a:solidFill>
            <a:srgbClr val="0E5594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-16928" y="6677026"/>
            <a:ext cx="12205754" cy="9144"/>
          </a:xfrm>
          <a:prstGeom prst="rect">
            <a:avLst/>
          </a:prstGeom>
          <a:gradFill flip="none" rotWithShape="1">
            <a:gsLst>
              <a:gs pos="0">
                <a:srgbClr val="9BCFE8">
                  <a:alpha val="85000"/>
                </a:srgbClr>
              </a:gs>
              <a:gs pos="100000">
                <a:srgbClr val="9BCFE8">
                  <a:alpha val="8500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7870381" y="6378112"/>
            <a:ext cx="382840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 smtClean="0">
                <a:solidFill>
                  <a:srgbClr val="60A5CE"/>
                </a:solidFill>
                <a:latin typeface="Tahoma"/>
                <a:cs typeface="Tahoma"/>
              </a:rPr>
              <a:t>© COPYRIGHT 2013 MARKLOGIC CORPORATION. ALL RIGHTS RESERVED. 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561736" y="6368881"/>
            <a:ext cx="50579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60A5CE"/>
                </a:solidFill>
                <a:latin typeface="Tahoma"/>
                <a:cs typeface="Tahoma"/>
              </a:rPr>
              <a:t>SLIDE: </a:t>
            </a:r>
            <a:fld id="{AD71FC88-913E-664A-AFBA-FF8B42D39606}" type="slidenum">
              <a:rPr lang="en-US" sz="900" smtClean="0">
                <a:solidFill>
                  <a:srgbClr val="60A5CE"/>
                </a:solidFill>
                <a:latin typeface="Tahoma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 smtClean="0">
              <a:solidFill>
                <a:srgbClr val="60A5CE"/>
              </a:solidFill>
              <a:latin typeface="Tahoma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46" name="Picture 45" descr="Slide-Bottom-80.jp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677469"/>
            <a:ext cx="12207240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2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8656" y="1016000"/>
            <a:ext cx="11087244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8464" y="-1615"/>
            <a:ext cx="12215705" cy="245456"/>
            <a:chOff x="-8464" y="-1615"/>
            <a:chExt cx="12215704" cy="245456"/>
          </a:xfrm>
        </p:grpSpPr>
        <p:pic>
          <p:nvPicPr>
            <p:cNvPr id="12" name="Picture 11" descr="Slide-Top-80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-1615"/>
              <a:ext cx="12207240" cy="155864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-8464" y="152401"/>
              <a:ext cx="12214218" cy="91440"/>
              <a:chOff x="-8464" y="152401"/>
              <a:chExt cx="12214218" cy="91440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0" y="152401"/>
                <a:ext cx="12205754" cy="91440"/>
              </a:xfrm>
              <a:prstGeom prst="rect">
                <a:avLst/>
              </a:prstGeom>
              <a:gradFill>
                <a:gsLst>
                  <a:gs pos="0">
                    <a:srgbClr val="9BCFE8"/>
                  </a:gs>
                  <a:gs pos="100000">
                    <a:srgbClr val="9BCFE8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ahoma"/>
                </a:endParaRPr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-8464" y="231776"/>
                <a:ext cx="12205754" cy="9144"/>
              </a:xfrm>
              <a:prstGeom prst="rect">
                <a:avLst/>
              </a:prstGeom>
              <a:solidFill>
                <a:srgbClr val="105F9C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Tahoma"/>
                </a:endParaRPr>
              </a:p>
            </p:txBody>
          </p:sp>
        </p:grpSp>
      </p:grpSp>
      <p:sp>
        <p:nvSpPr>
          <p:cNvPr id="27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558656" y="1803400"/>
            <a:ext cx="11087245" cy="3987800"/>
          </a:xfrm>
        </p:spPr>
        <p:txBody>
          <a:bodyPr lIns="0" tIns="0" rIns="0" bIns="0">
            <a:noAutofit/>
          </a:bodyPr>
          <a:lstStyle>
            <a:lvl1pPr>
              <a:buClr>
                <a:schemeClr val="tx2"/>
              </a:buClr>
              <a:defRPr sz="2300"/>
            </a:lvl1pPr>
            <a:lvl2pPr>
              <a:buClr>
                <a:schemeClr val="tx2"/>
              </a:buClr>
              <a:defRPr sz="2300"/>
            </a:lvl2pPr>
            <a:lvl3pPr>
              <a:buClr>
                <a:schemeClr val="tx2"/>
              </a:buClr>
              <a:defRPr sz="21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800"/>
            </a:lvl5pPr>
          </a:lstStyle>
          <a:p>
            <a:pPr lvl="0"/>
            <a:r>
              <a:rPr lang="en-US" dirty="0" smtClean="0"/>
              <a:t>Click to Add Presentation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35" name="Picture 34" descr="MarkLogic_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93" y="476504"/>
            <a:ext cx="1489075" cy="298450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-1029" y="6560743"/>
            <a:ext cx="12213203" cy="128711"/>
          </a:xfrm>
          <a:prstGeom prst="rect">
            <a:avLst/>
          </a:prstGeom>
          <a:solidFill>
            <a:srgbClr val="0E5594">
              <a:alpha val="9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16928" y="6677026"/>
            <a:ext cx="12205754" cy="9144"/>
          </a:xfrm>
          <a:prstGeom prst="rect">
            <a:avLst/>
          </a:prstGeom>
          <a:gradFill flip="none" rotWithShape="1">
            <a:gsLst>
              <a:gs pos="0">
                <a:srgbClr val="9BCFE8">
                  <a:alpha val="85000"/>
                </a:srgbClr>
              </a:gs>
              <a:gs pos="100000">
                <a:srgbClr val="9BCFE8">
                  <a:alpha val="8500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7870381" y="6378112"/>
            <a:ext cx="382840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© COPYRIGHT 2013 MARKLOGIC CORPORATION. ALL RIGHTS RESERVED. 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561736" y="6368881"/>
            <a:ext cx="50579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SLIDE: </a:t>
            </a:r>
            <a:fld id="{AD71FC88-913E-664A-AFBA-FF8B42D39606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40" name="Picture 39" descr="Slide-Bottom-80.jp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677469"/>
            <a:ext cx="12207240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9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7" y="1917702"/>
            <a:ext cx="11054586" cy="4089400"/>
          </a:xfrm>
          <a:prstGeom prst="rect">
            <a:avLst/>
          </a:prstGeom>
        </p:spPr>
        <p:txBody>
          <a:bodyPr vert="horz" lIns="117208" tIns="58604" rIns="117208" bIns="58604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630383"/>
            <a:ext cx="11037658" cy="967840"/>
          </a:xfrm>
          <a:prstGeom prst="rect">
            <a:avLst/>
          </a:prstGeom>
          <a:noFill/>
        </p:spPr>
        <p:txBody>
          <a:bodyPr vert="horz" lIns="117208" tIns="58604" rIns="117208" bIns="58604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46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32" r:id="rId2"/>
    <p:sldLayoutId id="2147483743" r:id="rId3"/>
    <p:sldLayoutId id="2147483742" r:id="rId4"/>
    <p:sldLayoutId id="2147483740" r:id="rId5"/>
    <p:sldLayoutId id="2147483707" r:id="rId6"/>
    <p:sldLayoutId id="2147483711" r:id="rId7"/>
    <p:sldLayoutId id="2147483729" r:id="rId8"/>
    <p:sldLayoutId id="2147483694" r:id="rId9"/>
    <p:sldLayoutId id="2147483722" r:id="rId10"/>
    <p:sldLayoutId id="2147483676" r:id="rId11"/>
    <p:sldLayoutId id="2147483699" r:id="rId12"/>
    <p:sldLayoutId id="2147483739" r:id="rId13"/>
    <p:sldLayoutId id="2147483714" r:id="rId14"/>
    <p:sldLayoutId id="2147483731" r:id="rId15"/>
    <p:sldLayoutId id="2147483734" r:id="rId16"/>
    <p:sldLayoutId id="2147483735" r:id="rId17"/>
    <p:sldLayoutId id="2147483723" r:id="rId18"/>
    <p:sldLayoutId id="2147483747" r:id="rId19"/>
    <p:sldLayoutId id="2147483748" r:id="rId20"/>
    <p:sldLayoutId id="2147483750" r:id="rId21"/>
    <p:sldLayoutId id="2147483751" r:id="rId22"/>
    <p:sldLayoutId id="2147483752" r:id="rId23"/>
    <p:sldLayoutId id="2147483753" r:id="rId24"/>
    <p:sldLayoutId id="2147483755" r:id="rId2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172078" rtl="0" eaLnBrk="1" latinLnBrk="0" hangingPunct="1">
        <a:lnSpc>
          <a:spcPts val="5800"/>
        </a:lnSpc>
        <a:spcBef>
          <a:spcPct val="0"/>
        </a:spcBef>
        <a:buNone/>
        <a:defRPr sz="5400" kern="1200" baseline="0">
          <a:solidFill>
            <a:schemeClr val="tx1"/>
          </a:solidFill>
          <a:latin typeface="Tahoma"/>
          <a:ea typeface="+mj-ea"/>
          <a:cs typeface="Tahoma"/>
        </a:defRPr>
      </a:lvl1pPr>
    </p:titleStyle>
    <p:bodyStyle>
      <a:lvl1pPr marL="581969" indent="-581969" algn="l" defTabSz="1172078" rtl="0" eaLnBrk="1" latinLnBrk="0" hangingPunct="1">
        <a:spcBef>
          <a:spcPts val="0"/>
        </a:spcBef>
        <a:buClr>
          <a:schemeClr val="tx2"/>
        </a:buClr>
        <a:buSzPct val="90000"/>
        <a:buFont typeface="Wingdings" charset="2"/>
        <a:buChar char="§"/>
        <a:defRPr sz="31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1172078" indent="-586039" algn="l" defTabSz="1172078" rtl="0" eaLnBrk="1" latinLnBrk="0" hangingPunct="1">
        <a:spcBef>
          <a:spcPts val="769"/>
        </a:spcBef>
        <a:buClr>
          <a:schemeClr val="tx2"/>
        </a:buClr>
        <a:buSzPct val="90000"/>
        <a:buFont typeface="Wingdings" charset="2"/>
        <a:buChar char="§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1615677" indent="-443599" algn="l" defTabSz="1172078" rtl="0" eaLnBrk="1" latinLnBrk="0" hangingPunct="1">
        <a:spcBef>
          <a:spcPts val="769"/>
        </a:spcBef>
        <a:buClr>
          <a:schemeClr val="tx2"/>
        </a:buClr>
        <a:buSzPct val="90000"/>
        <a:buFont typeface="Wingdings" charset="2"/>
        <a:buChar char="§"/>
        <a:defRPr sz="2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2051136" indent="-435460" algn="l" defTabSz="1172078" rtl="0" eaLnBrk="1" latinLnBrk="0" hangingPunct="1">
        <a:spcBef>
          <a:spcPts val="769"/>
        </a:spcBef>
        <a:buClr>
          <a:schemeClr val="tx2"/>
        </a:buClr>
        <a:buSzPct val="90000"/>
        <a:buFont typeface="Wingdings" charset="2"/>
        <a:buChar char="§"/>
        <a:defRPr sz="23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2486596" indent="-425286" algn="l" defTabSz="1172078" rtl="0" eaLnBrk="1" latinLnBrk="0" hangingPunct="1">
        <a:spcBef>
          <a:spcPts val="769"/>
        </a:spcBef>
        <a:buClr>
          <a:schemeClr val="tx2"/>
        </a:buClr>
        <a:buSzPct val="90000"/>
        <a:buFont typeface="Wingdings" charset="2"/>
        <a:buChar char="§"/>
        <a:defRPr sz="23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2936300" indent="-441565" algn="l" defTabSz="1172078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3365654" indent="-441565" algn="l" defTabSz="1172078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807219" indent="-441565" algn="l" defTabSz="1172078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4246748" indent="-441565" algn="l" defTabSz="1172078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3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39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78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117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156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195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234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273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312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1. Introducing MLJS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Part of the Mastering MLJS series of 5 minute webinars</a:t>
            </a:r>
          </a:p>
          <a:p>
            <a:r>
              <a:rPr lang="en-US" dirty="0" smtClean="0"/>
              <a:t>Presented by: Adam Fowler, Senior Pre-Sales Engineer, UK Public Sector, MarkLogic Corporation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88298" y="2043897"/>
            <a:ext cx="2788103" cy="116794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6400" dirty="0" smtClean="0">
                <a:solidFill>
                  <a:srgbClr val="FF0000"/>
                </a:solidFill>
                <a:latin typeface="Verdana"/>
                <a:cs typeface="Verdana"/>
              </a:rPr>
              <a:t>{</a:t>
            </a:r>
            <a:r>
              <a:rPr lang="en-GB" sz="6400" dirty="0" err="1" smtClean="0">
                <a:latin typeface="Verdana"/>
                <a:cs typeface="Verdana"/>
              </a:rPr>
              <a:t>mljs</a:t>
            </a:r>
            <a:r>
              <a:rPr lang="en-GB" sz="6400" dirty="0" smtClean="0">
                <a:solidFill>
                  <a:srgbClr val="FF0000"/>
                </a:solidFill>
                <a:latin typeface="Verdana"/>
                <a:cs typeface="Verdana"/>
              </a:rPr>
              <a:t>}</a:t>
            </a:r>
            <a:endParaRPr lang="en-GB" sz="64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550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/>
          </p:cNvSpPr>
          <p:nvPr/>
        </p:nvSpPr>
        <p:spPr bwMode="auto">
          <a:xfrm>
            <a:off x="3035303" y="5411391"/>
            <a:ext cx="5725415" cy="848320"/>
          </a:xfrm>
          <a:prstGeom prst="roundRect">
            <a:avLst>
              <a:gd name="adj" fmla="val 15792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endParaRPr lang="en-GB" sz="47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170" name="AutoShape 2"/>
          <p:cNvSpPr>
            <a:spLocks/>
          </p:cNvSpPr>
          <p:nvPr/>
        </p:nvSpPr>
        <p:spPr bwMode="auto">
          <a:xfrm>
            <a:off x="3261463" y="5277445"/>
            <a:ext cx="2404436" cy="267891"/>
          </a:xfrm>
          <a:prstGeom prst="roundRect">
            <a:avLst>
              <a:gd name="adj" fmla="val 50000"/>
            </a:avLst>
          </a:prstGeom>
          <a:solidFill>
            <a:srgbClr val="FF6251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>
                <a:solidFill>
                  <a:srgbClr val="FFFFFF"/>
                </a:solidFill>
              </a:rPr>
              <a:t>REST Admin Instance:8004</a:t>
            </a:r>
            <a:endParaRPr lang="en-GB"/>
          </a:p>
        </p:txBody>
      </p:sp>
      <p:sp>
        <p:nvSpPr>
          <p:cNvPr id="7171" name="AutoShape 3"/>
          <p:cNvSpPr>
            <a:spLocks/>
          </p:cNvSpPr>
          <p:nvPr/>
        </p:nvSpPr>
        <p:spPr bwMode="auto">
          <a:xfrm>
            <a:off x="6082509" y="5277445"/>
            <a:ext cx="2404436" cy="267891"/>
          </a:xfrm>
          <a:prstGeom prst="roundRect">
            <a:avLst>
              <a:gd name="adj" fmla="val 50000"/>
            </a:avLst>
          </a:prstGeom>
          <a:solidFill>
            <a:srgbClr val="FF6251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>
                <a:solidFill>
                  <a:srgbClr val="FFFFFF"/>
                </a:solidFill>
              </a:rPr>
              <a:t>REST Application(s):Whichever</a:t>
            </a:r>
            <a:endParaRPr lang="en-GB"/>
          </a:p>
        </p:txBody>
      </p:sp>
      <p:pic>
        <p:nvPicPr>
          <p:cNvPr id="7172" name="Picture 4" descr="imag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69" y="5691560"/>
            <a:ext cx="3060597" cy="48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173" name="AutoShape 5"/>
          <p:cNvSpPr>
            <a:spLocks/>
          </p:cNvSpPr>
          <p:nvPr/>
        </p:nvSpPr>
        <p:spPr bwMode="auto">
          <a:xfrm>
            <a:off x="6130122" y="473274"/>
            <a:ext cx="2630596" cy="4420195"/>
          </a:xfrm>
          <a:prstGeom prst="roundRect">
            <a:avLst>
              <a:gd name="adj" fmla="val 6787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endParaRPr lang="en-GB" sz="47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174" name="AutoShape 6"/>
          <p:cNvSpPr>
            <a:spLocks/>
          </p:cNvSpPr>
          <p:nvPr/>
        </p:nvSpPr>
        <p:spPr bwMode="auto">
          <a:xfrm>
            <a:off x="3035303" y="482203"/>
            <a:ext cx="2630596" cy="4420195"/>
          </a:xfrm>
          <a:prstGeom prst="roundRect">
            <a:avLst>
              <a:gd name="adj" fmla="val 6787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endParaRPr lang="en-GB" sz="47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pic>
        <p:nvPicPr>
          <p:cNvPr id="7175" name="Picture 7" descr="dropped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28" y="741164"/>
            <a:ext cx="2440146" cy="492249"/>
          </a:xfrm>
          <a:prstGeom prst="rect">
            <a:avLst/>
          </a:prstGeom>
          <a:noFill/>
          <a:ln>
            <a:noFill/>
          </a:ln>
          <a:effectLst>
            <a:outerShdw blurRad="38100" dist="127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7176" name="Picture 8" descr="slides-logo-browser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030" y="625078"/>
            <a:ext cx="1636683" cy="722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177" name="AutoShape 9"/>
          <p:cNvSpPr>
            <a:spLocks/>
          </p:cNvSpPr>
          <p:nvPr/>
        </p:nvSpPr>
        <p:spPr bwMode="auto">
          <a:xfrm>
            <a:off x="3190044" y="3786188"/>
            <a:ext cx="2285405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FF4013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MLJS Core API - mljs.js</a:t>
            </a:r>
            <a:endParaRPr lang="en-GB"/>
          </a:p>
        </p:txBody>
      </p:sp>
      <p:sp>
        <p:nvSpPr>
          <p:cNvPr id="7178" name="AutoShape 10"/>
          <p:cNvSpPr>
            <a:spLocks/>
          </p:cNvSpPr>
          <p:nvPr/>
        </p:nvSpPr>
        <p:spPr bwMode="auto">
          <a:xfrm>
            <a:off x="3190044" y="4143375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Digest</a:t>
            </a:r>
            <a:endParaRPr lang="en-GB"/>
          </a:p>
        </p:txBody>
      </p:sp>
      <p:sp>
        <p:nvSpPr>
          <p:cNvPr id="7179" name="AutoShape 11"/>
          <p:cNvSpPr>
            <a:spLocks/>
          </p:cNvSpPr>
          <p:nvPr/>
        </p:nvSpPr>
        <p:spPr bwMode="auto">
          <a:xfrm>
            <a:off x="3987555" y="4143375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Basic</a:t>
            </a:r>
            <a:endParaRPr lang="en-GB"/>
          </a:p>
        </p:txBody>
      </p:sp>
      <p:sp>
        <p:nvSpPr>
          <p:cNvPr id="7180" name="AutoShape 12"/>
          <p:cNvSpPr>
            <a:spLocks/>
          </p:cNvSpPr>
          <p:nvPr/>
        </p:nvSpPr>
        <p:spPr bwMode="auto">
          <a:xfrm>
            <a:off x="4785066" y="4143375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None</a:t>
            </a:r>
            <a:endParaRPr lang="en-GB"/>
          </a:p>
        </p:txBody>
      </p:sp>
      <p:sp>
        <p:nvSpPr>
          <p:cNvPr id="7181" name="AutoShape 13"/>
          <p:cNvSpPr>
            <a:spLocks/>
          </p:cNvSpPr>
          <p:nvPr/>
        </p:nvSpPr>
        <p:spPr bwMode="auto">
          <a:xfrm>
            <a:off x="6308669" y="3786188"/>
            <a:ext cx="2285405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FF4013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MLJS Core API - mljs.js</a:t>
            </a:r>
            <a:endParaRPr lang="en-GB"/>
          </a:p>
        </p:txBody>
      </p:sp>
      <p:sp>
        <p:nvSpPr>
          <p:cNvPr id="7182" name="AutoShape 14"/>
          <p:cNvSpPr>
            <a:spLocks/>
          </p:cNvSpPr>
          <p:nvPr/>
        </p:nvSpPr>
        <p:spPr bwMode="auto">
          <a:xfrm>
            <a:off x="6308669" y="4143375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XHR2</a:t>
            </a:r>
            <a:endParaRPr lang="en-GB"/>
          </a:p>
        </p:txBody>
      </p:sp>
      <p:sp>
        <p:nvSpPr>
          <p:cNvPr id="7183" name="AutoShape 15"/>
          <p:cNvSpPr>
            <a:spLocks/>
          </p:cNvSpPr>
          <p:nvPr/>
        </p:nvSpPr>
        <p:spPr bwMode="auto">
          <a:xfrm>
            <a:off x="6737182" y="4500563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XHR</a:t>
            </a:r>
            <a:endParaRPr lang="en-GB"/>
          </a:p>
        </p:txBody>
      </p:sp>
      <p:sp>
        <p:nvSpPr>
          <p:cNvPr id="7184" name="AutoShape 16"/>
          <p:cNvSpPr>
            <a:spLocks/>
          </p:cNvSpPr>
          <p:nvPr/>
        </p:nvSpPr>
        <p:spPr bwMode="auto">
          <a:xfrm>
            <a:off x="7891788" y="4500563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jQuery</a:t>
            </a:r>
            <a:endParaRPr lang="en-GB"/>
          </a:p>
        </p:txBody>
      </p:sp>
      <p:sp>
        <p:nvSpPr>
          <p:cNvPr id="7185" name="AutoShape 17"/>
          <p:cNvSpPr>
            <a:spLocks/>
          </p:cNvSpPr>
          <p:nvPr/>
        </p:nvSpPr>
        <p:spPr bwMode="auto">
          <a:xfrm>
            <a:off x="7189502" y="4143375"/>
            <a:ext cx="976058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Prototype</a:t>
            </a:r>
            <a:endParaRPr lang="en-GB"/>
          </a:p>
        </p:txBody>
      </p:sp>
      <p:sp>
        <p:nvSpPr>
          <p:cNvPr id="7186" name="AutoShape 18"/>
          <p:cNvSpPr>
            <a:spLocks/>
          </p:cNvSpPr>
          <p:nvPr/>
        </p:nvSpPr>
        <p:spPr bwMode="auto">
          <a:xfrm>
            <a:off x="6308669" y="3366492"/>
            <a:ext cx="976058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widgets.js</a:t>
            </a:r>
            <a:endParaRPr lang="en-GB"/>
          </a:p>
        </p:txBody>
      </p:sp>
      <p:sp>
        <p:nvSpPr>
          <p:cNvPr id="7187" name="AutoShape 19"/>
          <p:cNvSpPr>
            <a:spLocks/>
          </p:cNvSpPr>
          <p:nvPr/>
        </p:nvSpPr>
        <p:spPr bwMode="auto">
          <a:xfrm>
            <a:off x="7606113" y="3366492"/>
            <a:ext cx="976058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widgets.css</a:t>
            </a:r>
            <a:endParaRPr lang="en-GB"/>
          </a:p>
        </p:txBody>
      </p:sp>
      <p:sp>
        <p:nvSpPr>
          <p:cNvPr id="7188" name="AutoShape 20"/>
          <p:cNvSpPr>
            <a:spLocks/>
          </p:cNvSpPr>
          <p:nvPr/>
        </p:nvSpPr>
        <p:spPr bwMode="auto">
          <a:xfrm>
            <a:off x="6880021" y="2562820"/>
            <a:ext cx="1702150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widgets-search.js</a:t>
            </a:r>
            <a:endParaRPr lang="en-GB"/>
          </a:p>
        </p:txBody>
      </p:sp>
      <p:sp>
        <p:nvSpPr>
          <p:cNvPr id="7189" name="AutoShape 21"/>
          <p:cNvSpPr>
            <a:spLocks/>
          </p:cNvSpPr>
          <p:nvPr/>
        </p:nvSpPr>
        <p:spPr bwMode="auto">
          <a:xfrm>
            <a:off x="6332475" y="1491258"/>
            <a:ext cx="2059245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widgets-cooccurence.js</a:t>
            </a:r>
            <a:endParaRPr lang="en-GB"/>
          </a:p>
        </p:txBody>
      </p:sp>
      <p:sp>
        <p:nvSpPr>
          <p:cNvPr id="7190" name="AutoShape 22"/>
          <p:cNvSpPr>
            <a:spLocks/>
          </p:cNvSpPr>
          <p:nvPr/>
        </p:nvSpPr>
        <p:spPr bwMode="auto">
          <a:xfrm>
            <a:off x="6606248" y="1848445"/>
            <a:ext cx="1964020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widgets-highcharts.js</a:t>
            </a:r>
            <a:endParaRPr lang="en-GB"/>
          </a:p>
        </p:txBody>
      </p:sp>
      <p:sp>
        <p:nvSpPr>
          <p:cNvPr id="7191" name="AutoShape 23"/>
          <p:cNvSpPr>
            <a:spLocks/>
          </p:cNvSpPr>
          <p:nvPr/>
        </p:nvSpPr>
        <p:spPr bwMode="auto">
          <a:xfrm>
            <a:off x="6320572" y="2920008"/>
            <a:ext cx="1618828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widgets-kratu.js</a:t>
            </a:r>
            <a:endParaRPr lang="en-GB"/>
          </a:p>
        </p:txBody>
      </p:sp>
      <p:sp>
        <p:nvSpPr>
          <p:cNvPr id="7192" name="AutoShape 24"/>
          <p:cNvSpPr>
            <a:spLocks/>
          </p:cNvSpPr>
          <p:nvPr/>
        </p:nvSpPr>
        <p:spPr bwMode="auto">
          <a:xfrm>
            <a:off x="6320573" y="2205633"/>
            <a:ext cx="1702150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widgets-triples.js</a:t>
            </a:r>
            <a:endParaRPr lang="en-GB"/>
          </a:p>
        </p:txBody>
      </p:sp>
      <p:sp>
        <p:nvSpPr>
          <p:cNvPr id="7193" name="AutoShape 25"/>
          <p:cNvSpPr>
            <a:spLocks/>
          </p:cNvSpPr>
          <p:nvPr/>
        </p:nvSpPr>
        <p:spPr bwMode="auto">
          <a:xfrm>
            <a:off x="8936289" y="4188024"/>
            <a:ext cx="1798864" cy="39290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300">
                <a:solidFill>
                  <a:srgbClr val="000000"/>
                </a:solidFill>
              </a:rPr>
              <a:t>Communication</a:t>
            </a:r>
            <a:br>
              <a:rPr lang="en-GB" sz="1300">
                <a:solidFill>
                  <a:srgbClr val="000000"/>
                </a:solidFill>
              </a:rPr>
            </a:br>
            <a:r>
              <a:rPr lang="en-GB" sz="1300">
                <a:solidFill>
                  <a:srgbClr val="000000"/>
                </a:solidFill>
              </a:rPr>
              <a:t>&amp; Security Wrappers</a:t>
            </a:r>
            <a:endParaRPr lang="en-GB"/>
          </a:p>
        </p:txBody>
      </p:sp>
      <p:sp>
        <p:nvSpPr>
          <p:cNvPr id="7194" name="AutoShape 26"/>
          <p:cNvSpPr>
            <a:spLocks/>
          </p:cNvSpPr>
          <p:nvPr/>
        </p:nvSpPr>
        <p:spPr bwMode="auto">
          <a:xfrm>
            <a:off x="8933314" y="3830836"/>
            <a:ext cx="964155" cy="2232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300">
                <a:solidFill>
                  <a:srgbClr val="000000"/>
                </a:solidFill>
              </a:rPr>
              <a:t>MLJS Core</a:t>
            </a:r>
            <a:endParaRPr lang="en-GB"/>
          </a:p>
        </p:txBody>
      </p:sp>
      <p:sp>
        <p:nvSpPr>
          <p:cNvPr id="7195" name="AutoShape 27"/>
          <p:cNvSpPr>
            <a:spLocks/>
          </p:cNvSpPr>
          <p:nvPr/>
        </p:nvSpPr>
        <p:spPr bwMode="auto">
          <a:xfrm>
            <a:off x="8943730" y="3411141"/>
            <a:ext cx="1501284" cy="2232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300">
                <a:solidFill>
                  <a:srgbClr val="000000"/>
                </a:solidFill>
              </a:rPr>
              <a:t>Widgets baseline</a:t>
            </a:r>
            <a:endParaRPr lang="en-GB"/>
          </a:p>
        </p:txBody>
      </p:sp>
      <p:sp>
        <p:nvSpPr>
          <p:cNvPr id="7196" name="AutoShape 28"/>
          <p:cNvSpPr>
            <a:spLocks/>
          </p:cNvSpPr>
          <p:nvPr/>
        </p:nvSpPr>
        <p:spPr bwMode="auto">
          <a:xfrm>
            <a:off x="8903556" y="2000250"/>
            <a:ext cx="2068172" cy="5625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300">
                <a:solidFill>
                  <a:srgbClr val="000000"/>
                </a:solidFill>
              </a:rPr>
              <a:t>Widget Libraries</a:t>
            </a:r>
            <a:br>
              <a:rPr lang="en-GB" sz="1300">
                <a:solidFill>
                  <a:srgbClr val="000000"/>
                </a:solidFill>
              </a:rPr>
            </a:br>
            <a:r>
              <a:rPr lang="en-GB" sz="1300">
                <a:solidFill>
                  <a:srgbClr val="000000"/>
                </a:solidFill>
              </a:rPr>
              <a:t> - potentially multiple </a:t>
            </a:r>
            <a:br>
              <a:rPr lang="en-GB" sz="1300">
                <a:solidFill>
                  <a:srgbClr val="000000"/>
                </a:solidFill>
              </a:rPr>
            </a:br>
            <a:r>
              <a:rPr lang="en-GB" sz="1300">
                <a:solidFill>
                  <a:srgbClr val="000000"/>
                </a:solidFill>
              </a:rPr>
              <a:t>   widgets per file</a:t>
            </a:r>
            <a:endParaRPr lang="en-GB"/>
          </a:p>
        </p:txBody>
      </p:sp>
      <p:sp>
        <p:nvSpPr>
          <p:cNvPr id="7197" name="AutoShape 29"/>
          <p:cNvSpPr>
            <a:spLocks/>
          </p:cNvSpPr>
          <p:nvPr/>
        </p:nvSpPr>
        <p:spPr bwMode="auto">
          <a:xfrm>
            <a:off x="8963072" y="5643563"/>
            <a:ext cx="1667929" cy="39290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300">
                <a:solidFill>
                  <a:srgbClr val="000000"/>
                </a:solidFill>
              </a:rPr>
              <a:t>MarkLogic Server</a:t>
            </a:r>
            <a:br>
              <a:rPr lang="en-GB" sz="1300">
                <a:solidFill>
                  <a:srgbClr val="000000"/>
                </a:solidFill>
              </a:rPr>
            </a:br>
            <a:r>
              <a:rPr lang="en-GB" sz="1300">
                <a:solidFill>
                  <a:srgbClr val="000000"/>
                </a:solidFill>
              </a:rPr>
              <a:t>Versions 6 &amp; 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903099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2B2B2B"/>
                </a:solidFill>
              </a:rPr>
              <a:t>What the MLJS object provides</a:t>
            </a:r>
            <a:endParaRPr lang="en-GB" dirty="0"/>
          </a:p>
        </p:txBody>
      </p:sp>
      <p:sp>
        <p:nvSpPr>
          <p:cNvPr id="10242" name="AutoShape 2"/>
          <p:cNvSpPr>
            <a:spLocks/>
          </p:cNvSpPr>
          <p:nvPr/>
        </p:nvSpPr>
        <p:spPr bwMode="auto">
          <a:xfrm>
            <a:off x="4951710" y="4804172"/>
            <a:ext cx="2285405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FF4013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MLJS Core API - mljs.js</a:t>
            </a:r>
            <a:endParaRPr lang="en-GB"/>
          </a:p>
        </p:txBody>
      </p:sp>
      <p:sp>
        <p:nvSpPr>
          <p:cNvPr id="10243" name="AutoShape 3"/>
          <p:cNvSpPr>
            <a:spLocks/>
          </p:cNvSpPr>
          <p:nvPr/>
        </p:nvSpPr>
        <p:spPr bwMode="auto">
          <a:xfrm>
            <a:off x="4951710" y="5161359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Digest</a:t>
            </a:r>
            <a:endParaRPr lang="en-GB"/>
          </a:p>
        </p:txBody>
      </p:sp>
      <p:sp>
        <p:nvSpPr>
          <p:cNvPr id="10244" name="AutoShape 4"/>
          <p:cNvSpPr>
            <a:spLocks/>
          </p:cNvSpPr>
          <p:nvPr/>
        </p:nvSpPr>
        <p:spPr bwMode="auto">
          <a:xfrm>
            <a:off x="5749221" y="5161359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Basic</a:t>
            </a:r>
            <a:endParaRPr lang="en-GB"/>
          </a:p>
        </p:txBody>
      </p:sp>
      <p:sp>
        <p:nvSpPr>
          <p:cNvPr id="10245" name="AutoShape 5"/>
          <p:cNvSpPr>
            <a:spLocks/>
          </p:cNvSpPr>
          <p:nvPr/>
        </p:nvSpPr>
        <p:spPr bwMode="auto">
          <a:xfrm>
            <a:off x="6546732" y="5161359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None</a:t>
            </a:r>
            <a:endParaRPr lang="en-GB"/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-25294" y="1696640"/>
            <a:ext cx="2188692" cy="357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REST API Instance</a:t>
            </a:r>
            <a:br>
              <a:rPr lang="en-GB" sz="1200" b="1">
                <a:solidFill>
                  <a:srgbClr val="000000"/>
                </a:solidFill>
              </a:rPr>
            </a:br>
            <a:r>
              <a:rPr lang="en-GB" sz="1200" b="1">
                <a:solidFill>
                  <a:srgbClr val="000000"/>
                </a:solidFill>
              </a:rPr>
              <a:t>Administration</a:t>
            </a:r>
            <a:endParaRPr lang="en-GB"/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>
            <a:off x="2136615" y="1687711"/>
            <a:ext cx="1072772" cy="357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Document</a:t>
            </a:r>
            <a:br>
              <a:rPr lang="en-GB" sz="1200" b="1">
                <a:solidFill>
                  <a:srgbClr val="000000"/>
                </a:solidFill>
              </a:rPr>
            </a:br>
            <a:r>
              <a:rPr lang="en-GB" sz="1200" b="1">
                <a:solidFill>
                  <a:srgbClr val="000000"/>
                </a:solidFill>
              </a:rPr>
              <a:t>Operations</a:t>
            </a:r>
            <a:endParaRPr lang="en-GB"/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4172054" y="1768078"/>
            <a:ext cx="654673" cy="2053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Search</a:t>
            </a:r>
            <a:endParaRPr lang="en-GB"/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7494521" y="1768078"/>
            <a:ext cx="946300" cy="2053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Semantics</a:t>
            </a:r>
            <a:endParaRPr lang="en-GB"/>
          </a:p>
        </p:txBody>
      </p:sp>
      <p:sp>
        <p:nvSpPr>
          <p:cNvPr id="10250" name="AutoShape 10"/>
          <p:cNvSpPr>
            <a:spLocks/>
          </p:cNvSpPr>
          <p:nvPr/>
        </p:nvSpPr>
        <p:spPr bwMode="auto">
          <a:xfrm>
            <a:off x="9120789" y="1696640"/>
            <a:ext cx="1176924" cy="357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Context</a:t>
            </a:r>
            <a:br>
              <a:rPr lang="en-GB" sz="1200" b="1">
                <a:solidFill>
                  <a:srgbClr val="000000"/>
                </a:solidFill>
              </a:rPr>
            </a:br>
            <a:r>
              <a:rPr lang="en-GB" sz="1200" b="1">
                <a:solidFill>
                  <a:srgbClr val="000000"/>
                </a:solidFill>
              </a:rPr>
              <a:t>Management</a:t>
            </a:r>
            <a:endParaRPr lang="en-GB"/>
          </a:p>
        </p:txBody>
      </p:sp>
      <p:sp>
        <p:nvSpPr>
          <p:cNvPr id="10251" name="AutoShape 11"/>
          <p:cNvSpPr>
            <a:spLocks/>
          </p:cNvSpPr>
          <p:nvPr/>
        </p:nvSpPr>
        <p:spPr bwMode="auto">
          <a:xfrm>
            <a:off x="516300" y="2277070"/>
            <a:ext cx="1553361" cy="4286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create()</a:t>
            </a:r>
          </a:p>
          <a:p>
            <a:pPr defTabSz="690861"/>
            <a:r>
              <a:rPr lang="en-GB" sz="1000" b="1"/>
              <a:t>destroy()</a:t>
            </a:r>
          </a:p>
          <a:p>
            <a:pPr defTabSz="690861"/>
            <a:r>
              <a:rPr lang="en-GB" sz="1000" b="1"/>
              <a:t>exists() (aka test() )</a:t>
            </a:r>
            <a:endParaRPr lang="en-GB"/>
          </a:p>
        </p:txBody>
      </p:sp>
      <p:sp>
        <p:nvSpPr>
          <p:cNvPr id="10252" name="AutoShape 12"/>
          <p:cNvSpPr>
            <a:spLocks/>
          </p:cNvSpPr>
          <p:nvPr/>
        </p:nvSpPr>
        <p:spPr bwMode="auto">
          <a:xfrm>
            <a:off x="6194102" y="1768078"/>
            <a:ext cx="906127" cy="2053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Extension</a:t>
            </a:r>
            <a:endParaRPr lang="en-GB"/>
          </a:p>
        </p:txBody>
      </p:sp>
      <p:sp>
        <p:nvSpPr>
          <p:cNvPr id="10253" name="AutoShape 13"/>
          <p:cNvSpPr>
            <a:spLocks/>
          </p:cNvSpPr>
          <p:nvPr/>
        </p:nvSpPr>
        <p:spPr bwMode="auto">
          <a:xfrm>
            <a:off x="6356282" y="2268141"/>
            <a:ext cx="389828" cy="1785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do()</a:t>
            </a:r>
            <a:endParaRPr lang="en-GB"/>
          </a:p>
        </p:txBody>
      </p:sp>
      <p:sp>
        <p:nvSpPr>
          <p:cNvPr id="10254" name="AutoShape 14"/>
          <p:cNvSpPr>
            <a:spLocks/>
          </p:cNvSpPr>
          <p:nvPr/>
        </p:nvSpPr>
        <p:spPr bwMode="auto">
          <a:xfrm>
            <a:off x="2297308" y="2277070"/>
            <a:ext cx="1839037" cy="10537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get()</a:t>
            </a:r>
          </a:p>
          <a:p>
            <a:pPr defTabSz="690861"/>
            <a:r>
              <a:rPr lang="en-GB" sz="1000" b="1"/>
              <a:t>metadata()</a:t>
            </a:r>
          </a:p>
          <a:p>
            <a:pPr defTabSz="690861"/>
            <a:r>
              <a:rPr lang="en-GB" sz="1000" b="1"/>
              <a:t>properties()</a:t>
            </a:r>
          </a:p>
          <a:p>
            <a:pPr defTabSz="690861"/>
            <a:r>
              <a:rPr lang="en-GB" sz="1000" b="1"/>
              <a:t>saveProperties()</a:t>
            </a:r>
          </a:p>
          <a:p>
            <a:pPr defTabSz="690861"/>
            <a:r>
              <a:rPr lang="en-GB" sz="1000" b="1"/>
              <a:t>save()</a:t>
            </a:r>
          </a:p>
          <a:p>
            <a:pPr defTabSz="690861"/>
            <a:r>
              <a:rPr lang="en-GB" sz="1000" b="1"/>
              <a:t>merge()</a:t>
            </a:r>
          </a:p>
          <a:p>
            <a:pPr defTabSz="690861"/>
            <a:r>
              <a:rPr lang="en-GB" sz="1000" b="1"/>
              <a:t>replaceProperty()</a:t>
            </a:r>
          </a:p>
          <a:p>
            <a:pPr defTabSz="690861"/>
            <a:r>
              <a:rPr lang="en-GB" sz="1000" b="1"/>
              <a:t>delete() (aka remove() )</a:t>
            </a:r>
            <a:endParaRPr lang="en-GB"/>
          </a:p>
        </p:txBody>
      </p:sp>
      <p:sp>
        <p:nvSpPr>
          <p:cNvPr id="10255" name="AutoShape 15"/>
          <p:cNvSpPr>
            <a:spLocks/>
          </p:cNvSpPr>
          <p:nvPr/>
        </p:nvSpPr>
        <p:spPr bwMode="auto">
          <a:xfrm>
            <a:off x="4332746" y="2286000"/>
            <a:ext cx="2029487" cy="15537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collect()</a:t>
            </a:r>
          </a:p>
          <a:p>
            <a:pPr defTabSz="690861"/>
            <a:r>
              <a:rPr lang="en-GB" sz="1000" b="1"/>
              <a:t>list()</a:t>
            </a:r>
          </a:p>
          <a:p>
            <a:pPr defTabSz="690861"/>
            <a:r>
              <a:rPr lang="en-GB" sz="1000" b="1"/>
              <a:t>keyvalue()</a:t>
            </a:r>
          </a:p>
          <a:p>
            <a:pPr defTabSz="690861"/>
            <a:r>
              <a:rPr lang="en-GB" sz="1000" b="1"/>
              <a:t>search()</a:t>
            </a:r>
          </a:p>
          <a:p>
            <a:pPr defTabSz="690861"/>
            <a:r>
              <a:rPr lang="en-GB" sz="1000" b="1"/>
              <a:t>searchCollection()</a:t>
            </a:r>
          </a:p>
          <a:p>
            <a:pPr defTabSz="690861"/>
            <a:r>
              <a:rPr lang="en-GB" sz="1000" b="1"/>
              <a:t>structuredSearch()</a:t>
            </a:r>
          </a:p>
          <a:p>
            <a:pPr defTabSz="690861"/>
            <a:r>
              <a:rPr lang="en-GB" sz="1000" b="1"/>
              <a:t>   (aka structuredQuery() )</a:t>
            </a:r>
          </a:p>
          <a:p>
            <a:pPr defTabSz="690861"/>
            <a:r>
              <a:rPr lang="en-GB" sz="1000" b="1"/>
              <a:t>saveSearchOptions()</a:t>
            </a:r>
          </a:p>
          <a:p>
            <a:pPr defTabSz="690861"/>
            <a:r>
              <a:rPr lang="en-GB" sz="1000" b="1"/>
              <a:t>values()</a:t>
            </a:r>
          </a:p>
          <a:p>
            <a:pPr defTabSz="690861"/>
            <a:r>
              <a:rPr lang="en-GB" sz="1000" b="1"/>
              <a:t>valuesCombined()</a:t>
            </a:r>
          </a:p>
          <a:p>
            <a:pPr defTabSz="690861"/>
            <a:r>
              <a:rPr lang="en-GB" sz="1000" b="1"/>
              <a:t>subcollections()</a:t>
            </a:r>
          </a:p>
          <a:p>
            <a:pPr defTabSz="690861"/>
            <a:r>
              <a:rPr lang="en-GB" sz="1000" b="1"/>
              <a:t>indexes()</a:t>
            </a:r>
            <a:endParaRPr lang="en-GB"/>
          </a:p>
        </p:txBody>
      </p:sp>
      <p:sp>
        <p:nvSpPr>
          <p:cNvPr id="10256" name="AutoShape 16"/>
          <p:cNvSpPr>
            <a:spLocks/>
          </p:cNvSpPr>
          <p:nvPr/>
        </p:nvSpPr>
        <p:spPr bwMode="auto">
          <a:xfrm>
            <a:off x="7618016" y="2268141"/>
            <a:ext cx="1147166" cy="8036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saveGraph()</a:t>
            </a:r>
          </a:p>
          <a:p>
            <a:pPr defTabSz="690861"/>
            <a:r>
              <a:rPr lang="en-GB" sz="1000" b="1"/>
              <a:t>mergeGraph()</a:t>
            </a:r>
          </a:p>
          <a:p>
            <a:pPr defTabSz="690861"/>
            <a:r>
              <a:rPr lang="en-GB" sz="1000" b="1"/>
              <a:t>graph()</a:t>
            </a:r>
          </a:p>
          <a:p>
            <a:pPr defTabSz="690861"/>
            <a:r>
              <a:rPr lang="en-GB" sz="1000" b="1"/>
              <a:t>deleteGraph()</a:t>
            </a:r>
          </a:p>
          <a:p>
            <a:pPr defTabSz="690861"/>
            <a:r>
              <a:rPr lang="en-GB" sz="1000" b="1"/>
              <a:t>sparql()</a:t>
            </a:r>
          </a:p>
        </p:txBody>
      </p:sp>
      <p:sp>
        <p:nvSpPr>
          <p:cNvPr id="10257" name="AutoShape 17"/>
          <p:cNvSpPr>
            <a:spLocks/>
          </p:cNvSpPr>
          <p:nvPr/>
        </p:nvSpPr>
        <p:spPr bwMode="auto">
          <a:xfrm>
            <a:off x="9296360" y="2268141"/>
            <a:ext cx="2892465" cy="10537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createOptions()</a:t>
            </a:r>
          </a:p>
          <a:p>
            <a:pPr defTabSz="690861"/>
            <a:r>
              <a:rPr lang="en-GB" sz="1000" b="1"/>
              <a:t>createQuery()</a:t>
            </a:r>
          </a:p>
          <a:p>
            <a:pPr defTabSz="690861"/>
            <a:r>
              <a:rPr lang="en-GB" sz="1000" b="1"/>
              <a:t>createSemanticContext()</a:t>
            </a:r>
          </a:p>
          <a:p>
            <a:pPr defTabSz="690861"/>
            <a:r>
              <a:rPr lang="en-GB" sz="1000" b="1"/>
              <a:t>createTripleConfig()</a:t>
            </a:r>
          </a:p>
          <a:p>
            <a:pPr defTabSz="690861"/>
            <a:r>
              <a:rPr lang="en-GB" sz="1000" b="1"/>
              <a:t>createSearchContext()</a:t>
            </a:r>
          </a:p>
          <a:p>
            <a:pPr defTabSz="690861"/>
            <a:r>
              <a:rPr lang="en-GB" sz="1000" b="1"/>
              <a:t>createDocumentContext()</a:t>
            </a:r>
          </a:p>
          <a:p>
            <a:pPr defTabSz="690861"/>
            <a:endParaRPr lang="en-GB" sz="1000" b="1"/>
          </a:p>
        </p:txBody>
      </p:sp>
      <p:sp>
        <p:nvSpPr>
          <p:cNvPr id="10258" name="AutoShape 18"/>
          <p:cNvSpPr>
            <a:spLocks/>
          </p:cNvSpPr>
          <p:nvPr/>
        </p:nvSpPr>
        <p:spPr bwMode="auto">
          <a:xfrm>
            <a:off x="7454348" y="3170039"/>
            <a:ext cx="1153118" cy="2053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Transactions</a:t>
            </a:r>
            <a:endParaRPr lang="en-GB"/>
          </a:p>
        </p:txBody>
      </p:sp>
      <p:sp>
        <p:nvSpPr>
          <p:cNvPr id="10259" name="AutoShape 19"/>
          <p:cNvSpPr>
            <a:spLocks/>
          </p:cNvSpPr>
          <p:nvPr/>
        </p:nvSpPr>
        <p:spPr bwMode="auto">
          <a:xfrm>
            <a:off x="7677531" y="3554016"/>
            <a:ext cx="827269" cy="6786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begin()</a:t>
            </a:r>
          </a:p>
          <a:p>
            <a:pPr defTabSz="690861"/>
            <a:r>
              <a:rPr lang="en-GB" sz="1000" b="1"/>
              <a:t>commit()</a:t>
            </a:r>
          </a:p>
          <a:p>
            <a:pPr defTabSz="690861"/>
            <a:r>
              <a:rPr lang="en-GB" sz="1000" b="1"/>
              <a:t>rollback()</a:t>
            </a:r>
          </a:p>
          <a:p>
            <a:pPr defTabSz="690861"/>
            <a:endParaRPr lang="en-GB" sz="1000" b="1"/>
          </a:p>
        </p:txBody>
      </p:sp>
      <p:sp>
        <p:nvSpPr>
          <p:cNvPr id="2" name="Rounded Rectangle 1"/>
          <p:cNvSpPr/>
          <p:nvPr/>
        </p:nvSpPr>
        <p:spPr>
          <a:xfrm>
            <a:off x="4108855" y="1755349"/>
            <a:ext cx="1990541" cy="165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958023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2B2B2B"/>
                </a:solidFill>
              </a:rPr>
              <a:t>What the MLJS object provides</a:t>
            </a:r>
            <a:endParaRPr lang="en-GB" dirty="0"/>
          </a:p>
        </p:txBody>
      </p:sp>
      <p:sp>
        <p:nvSpPr>
          <p:cNvPr id="10242" name="AutoShape 2"/>
          <p:cNvSpPr>
            <a:spLocks/>
          </p:cNvSpPr>
          <p:nvPr/>
        </p:nvSpPr>
        <p:spPr bwMode="auto">
          <a:xfrm>
            <a:off x="4951710" y="4804172"/>
            <a:ext cx="2285405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FF4013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MLJS Core API - mljs.js</a:t>
            </a:r>
            <a:endParaRPr lang="en-GB"/>
          </a:p>
        </p:txBody>
      </p:sp>
      <p:sp>
        <p:nvSpPr>
          <p:cNvPr id="10243" name="AutoShape 3"/>
          <p:cNvSpPr>
            <a:spLocks/>
          </p:cNvSpPr>
          <p:nvPr/>
        </p:nvSpPr>
        <p:spPr bwMode="auto">
          <a:xfrm>
            <a:off x="4951710" y="5161359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Digest</a:t>
            </a:r>
            <a:endParaRPr lang="en-GB"/>
          </a:p>
        </p:txBody>
      </p:sp>
      <p:sp>
        <p:nvSpPr>
          <p:cNvPr id="10244" name="AutoShape 4"/>
          <p:cNvSpPr>
            <a:spLocks/>
          </p:cNvSpPr>
          <p:nvPr/>
        </p:nvSpPr>
        <p:spPr bwMode="auto">
          <a:xfrm>
            <a:off x="5749221" y="5161359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Basic</a:t>
            </a:r>
            <a:endParaRPr lang="en-GB"/>
          </a:p>
        </p:txBody>
      </p:sp>
      <p:sp>
        <p:nvSpPr>
          <p:cNvPr id="10245" name="AutoShape 5"/>
          <p:cNvSpPr>
            <a:spLocks/>
          </p:cNvSpPr>
          <p:nvPr/>
        </p:nvSpPr>
        <p:spPr bwMode="auto">
          <a:xfrm>
            <a:off x="6546732" y="5161359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None</a:t>
            </a:r>
            <a:endParaRPr lang="en-GB"/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-25294" y="1696640"/>
            <a:ext cx="2188692" cy="357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REST API Instance</a:t>
            </a:r>
            <a:br>
              <a:rPr lang="en-GB" sz="1200" b="1">
                <a:solidFill>
                  <a:srgbClr val="000000"/>
                </a:solidFill>
              </a:rPr>
            </a:br>
            <a:r>
              <a:rPr lang="en-GB" sz="1200" b="1">
                <a:solidFill>
                  <a:srgbClr val="000000"/>
                </a:solidFill>
              </a:rPr>
              <a:t>Administration</a:t>
            </a:r>
            <a:endParaRPr lang="en-GB"/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>
            <a:off x="2136615" y="1687711"/>
            <a:ext cx="1072772" cy="357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Document</a:t>
            </a:r>
            <a:br>
              <a:rPr lang="en-GB" sz="1200" b="1">
                <a:solidFill>
                  <a:srgbClr val="000000"/>
                </a:solidFill>
              </a:rPr>
            </a:br>
            <a:r>
              <a:rPr lang="en-GB" sz="1200" b="1">
                <a:solidFill>
                  <a:srgbClr val="000000"/>
                </a:solidFill>
              </a:rPr>
              <a:t>Operations</a:t>
            </a:r>
            <a:endParaRPr lang="en-GB"/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4172054" y="1768078"/>
            <a:ext cx="654673" cy="2053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Search</a:t>
            </a:r>
            <a:endParaRPr lang="en-GB"/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7494521" y="1768078"/>
            <a:ext cx="946300" cy="2053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Semantics</a:t>
            </a:r>
            <a:endParaRPr lang="en-GB"/>
          </a:p>
        </p:txBody>
      </p:sp>
      <p:sp>
        <p:nvSpPr>
          <p:cNvPr id="10250" name="AutoShape 10"/>
          <p:cNvSpPr>
            <a:spLocks/>
          </p:cNvSpPr>
          <p:nvPr/>
        </p:nvSpPr>
        <p:spPr bwMode="auto">
          <a:xfrm>
            <a:off x="9120789" y="1696640"/>
            <a:ext cx="1176924" cy="357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Context</a:t>
            </a:r>
            <a:br>
              <a:rPr lang="en-GB" sz="1200" b="1">
                <a:solidFill>
                  <a:srgbClr val="000000"/>
                </a:solidFill>
              </a:rPr>
            </a:br>
            <a:r>
              <a:rPr lang="en-GB" sz="1200" b="1">
                <a:solidFill>
                  <a:srgbClr val="000000"/>
                </a:solidFill>
              </a:rPr>
              <a:t>Management</a:t>
            </a:r>
            <a:endParaRPr lang="en-GB"/>
          </a:p>
        </p:txBody>
      </p:sp>
      <p:sp>
        <p:nvSpPr>
          <p:cNvPr id="10251" name="AutoShape 11"/>
          <p:cNvSpPr>
            <a:spLocks/>
          </p:cNvSpPr>
          <p:nvPr/>
        </p:nvSpPr>
        <p:spPr bwMode="auto">
          <a:xfrm>
            <a:off x="516300" y="2277070"/>
            <a:ext cx="1553361" cy="4286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create()</a:t>
            </a:r>
          </a:p>
          <a:p>
            <a:pPr defTabSz="690861"/>
            <a:r>
              <a:rPr lang="en-GB" sz="1000" b="1"/>
              <a:t>destroy()</a:t>
            </a:r>
          </a:p>
          <a:p>
            <a:pPr defTabSz="690861"/>
            <a:r>
              <a:rPr lang="en-GB" sz="1000" b="1"/>
              <a:t>exists() (aka test() )</a:t>
            </a:r>
            <a:endParaRPr lang="en-GB"/>
          </a:p>
        </p:txBody>
      </p:sp>
      <p:sp>
        <p:nvSpPr>
          <p:cNvPr id="10252" name="AutoShape 12"/>
          <p:cNvSpPr>
            <a:spLocks/>
          </p:cNvSpPr>
          <p:nvPr/>
        </p:nvSpPr>
        <p:spPr bwMode="auto">
          <a:xfrm>
            <a:off x="6194102" y="1768078"/>
            <a:ext cx="906127" cy="2053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Extension</a:t>
            </a:r>
            <a:endParaRPr lang="en-GB"/>
          </a:p>
        </p:txBody>
      </p:sp>
      <p:sp>
        <p:nvSpPr>
          <p:cNvPr id="10253" name="AutoShape 13"/>
          <p:cNvSpPr>
            <a:spLocks/>
          </p:cNvSpPr>
          <p:nvPr/>
        </p:nvSpPr>
        <p:spPr bwMode="auto">
          <a:xfrm>
            <a:off x="6356282" y="2268141"/>
            <a:ext cx="389828" cy="1785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do()</a:t>
            </a:r>
            <a:endParaRPr lang="en-GB"/>
          </a:p>
        </p:txBody>
      </p:sp>
      <p:sp>
        <p:nvSpPr>
          <p:cNvPr id="10254" name="AutoShape 14"/>
          <p:cNvSpPr>
            <a:spLocks/>
          </p:cNvSpPr>
          <p:nvPr/>
        </p:nvSpPr>
        <p:spPr bwMode="auto">
          <a:xfrm>
            <a:off x="2297308" y="2277070"/>
            <a:ext cx="1839037" cy="10537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get()</a:t>
            </a:r>
          </a:p>
          <a:p>
            <a:pPr defTabSz="690861"/>
            <a:r>
              <a:rPr lang="en-GB" sz="1000" b="1"/>
              <a:t>metadata()</a:t>
            </a:r>
          </a:p>
          <a:p>
            <a:pPr defTabSz="690861"/>
            <a:r>
              <a:rPr lang="en-GB" sz="1000" b="1"/>
              <a:t>properties()</a:t>
            </a:r>
          </a:p>
          <a:p>
            <a:pPr defTabSz="690861"/>
            <a:r>
              <a:rPr lang="en-GB" sz="1000" b="1"/>
              <a:t>saveProperties()</a:t>
            </a:r>
          </a:p>
          <a:p>
            <a:pPr defTabSz="690861"/>
            <a:r>
              <a:rPr lang="en-GB" sz="1000" b="1"/>
              <a:t>save()</a:t>
            </a:r>
          </a:p>
          <a:p>
            <a:pPr defTabSz="690861"/>
            <a:r>
              <a:rPr lang="en-GB" sz="1000" b="1"/>
              <a:t>merge()</a:t>
            </a:r>
          </a:p>
          <a:p>
            <a:pPr defTabSz="690861"/>
            <a:r>
              <a:rPr lang="en-GB" sz="1000" b="1"/>
              <a:t>replaceProperty()</a:t>
            </a:r>
          </a:p>
          <a:p>
            <a:pPr defTabSz="690861"/>
            <a:r>
              <a:rPr lang="en-GB" sz="1000" b="1"/>
              <a:t>delete() (aka remove() )</a:t>
            </a:r>
            <a:endParaRPr lang="en-GB"/>
          </a:p>
        </p:txBody>
      </p:sp>
      <p:sp>
        <p:nvSpPr>
          <p:cNvPr id="10255" name="AutoShape 15"/>
          <p:cNvSpPr>
            <a:spLocks/>
          </p:cNvSpPr>
          <p:nvPr/>
        </p:nvSpPr>
        <p:spPr bwMode="auto">
          <a:xfrm>
            <a:off x="4332746" y="2286000"/>
            <a:ext cx="2029487" cy="15537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collect()</a:t>
            </a:r>
          </a:p>
          <a:p>
            <a:pPr defTabSz="690861"/>
            <a:r>
              <a:rPr lang="en-GB" sz="1000" b="1"/>
              <a:t>list()</a:t>
            </a:r>
          </a:p>
          <a:p>
            <a:pPr defTabSz="690861"/>
            <a:r>
              <a:rPr lang="en-GB" sz="1000" b="1"/>
              <a:t>keyvalue()</a:t>
            </a:r>
          </a:p>
          <a:p>
            <a:pPr defTabSz="690861"/>
            <a:r>
              <a:rPr lang="en-GB" sz="1000" b="1"/>
              <a:t>search()</a:t>
            </a:r>
          </a:p>
          <a:p>
            <a:pPr defTabSz="690861"/>
            <a:r>
              <a:rPr lang="en-GB" sz="1000" b="1"/>
              <a:t>searchCollection()</a:t>
            </a:r>
          </a:p>
          <a:p>
            <a:pPr defTabSz="690861"/>
            <a:r>
              <a:rPr lang="en-GB" sz="1000" b="1"/>
              <a:t>structuredSearch()</a:t>
            </a:r>
          </a:p>
          <a:p>
            <a:pPr defTabSz="690861"/>
            <a:r>
              <a:rPr lang="en-GB" sz="1000" b="1"/>
              <a:t>   (aka structuredQuery() )</a:t>
            </a:r>
          </a:p>
          <a:p>
            <a:pPr defTabSz="690861"/>
            <a:r>
              <a:rPr lang="en-GB" sz="1000" b="1"/>
              <a:t>saveSearchOptions()</a:t>
            </a:r>
          </a:p>
          <a:p>
            <a:pPr defTabSz="690861"/>
            <a:r>
              <a:rPr lang="en-GB" sz="1000" b="1"/>
              <a:t>values()</a:t>
            </a:r>
          </a:p>
          <a:p>
            <a:pPr defTabSz="690861"/>
            <a:r>
              <a:rPr lang="en-GB" sz="1000" b="1"/>
              <a:t>valuesCombined()</a:t>
            </a:r>
          </a:p>
          <a:p>
            <a:pPr defTabSz="690861"/>
            <a:r>
              <a:rPr lang="en-GB" sz="1000" b="1"/>
              <a:t>subcollections()</a:t>
            </a:r>
          </a:p>
          <a:p>
            <a:pPr defTabSz="690861"/>
            <a:r>
              <a:rPr lang="en-GB" sz="1000" b="1"/>
              <a:t>indexes()</a:t>
            </a:r>
            <a:endParaRPr lang="en-GB"/>
          </a:p>
        </p:txBody>
      </p:sp>
      <p:sp>
        <p:nvSpPr>
          <p:cNvPr id="10256" name="AutoShape 16"/>
          <p:cNvSpPr>
            <a:spLocks/>
          </p:cNvSpPr>
          <p:nvPr/>
        </p:nvSpPr>
        <p:spPr bwMode="auto">
          <a:xfrm>
            <a:off x="7618016" y="2268141"/>
            <a:ext cx="1147166" cy="8036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saveGraph()</a:t>
            </a:r>
          </a:p>
          <a:p>
            <a:pPr defTabSz="690861"/>
            <a:r>
              <a:rPr lang="en-GB" sz="1000" b="1"/>
              <a:t>mergeGraph()</a:t>
            </a:r>
          </a:p>
          <a:p>
            <a:pPr defTabSz="690861"/>
            <a:r>
              <a:rPr lang="en-GB" sz="1000" b="1"/>
              <a:t>graph()</a:t>
            </a:r>
          </a:p>
          <a:p>
            <a:pPr defTabSz="690861"/>
            <a:r>
              <a:rPr lang="en-GB" sz="1000" b="1"/>
              <a:t>deleteGraph()</a:t>
            </a:r>
          </a:p>
          <a:p>
            <a:pPr defTabSz="690861"/>
            <a:r>
              <a:rPr lang="en-GB" sz="1000" b="1"/>
              <a:t>sparql()</a:t>
            </a:r>
          </a:p>
        </p:txBody>
      </p:sp>
      <p:sp>
        <p:nvSpPr>
          <p:cNvPr id="10257" name="AutoShape 17"/>
          <p:cNvSpPr>
            <a:spLocks/>
          </p:cNvSpPr>
          <p:nvPr/>
        </p:nvSpPr>
        <p:spPr bwMode="auto">
          <a:xfrm>
            <a:off x="9296360" y="2268141"/>
            <a:ext cx="2892465" cy="10537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createOptions()</a:t>
            </a:r>
          </a:p>
          <a:p>
            <a:pPr defTabSz="690861"/>
            <a:r>
              <a:rPr lang="en-GB" sz="1000" b="1"/>
              <a:t>createQuery()</a:t>
            </a:r>
          </a:p>
          <a:p>
            <a:pPr defTabSz="690861"/>
            <a:r>
              <a:rPr lang="en-GB" sz="1000" b="1"/>
              <a:t>createSemanticContext()</a:t>
            </a:r>
          </a:p>
          <a:p>
            <a:pPr defTabSz="690861"/>
            <a:r>
              <a:rPr lang="en-GB" sz="1000" b="1"/>
              <a:t>createTripleConfig()</a:t>
            </a:r>
          </a:p>
          <a:p>
            <a:pPr defTabSz="690861"/>
            <a:r>
              <a:rPr lang="en-GB" sz="1000" b="1"/>
              <a:t>createSearchContext()</a:t>
            </a:r>
          </a:p>
          <a:p>
            <a:pPr defTabSz="690861"/>
            <a:r>
              <a:rPr lang="en-GB" sz="1000" b="1"/>
              <a:t>createDocumentContext()</a:t>
            </a:r>
          </a:p>
          <a:p>
            <a:pPr defTabSz="690861"/>
            <a:endParaRPr lang="en-GB" sz="1000" b="1"/>
          </a:p>
        </p:txBody>
      </p:sp>
      <p:sp>
        <p:nvSpPr>
          <p:cNvPr id="10258" name="AutoShape 18"/>
          <p:cNvSpPr>
            <a:spLocks/>
          </p:cNvSpPr>
          <p:nvPr/>
        </p:nvSpPr>
        <p:spPr bwMode="auto">
          <a:xfrm>
            <a:off x="7454348" y="3170039"/>
            <a:ext cx="1153118" cy="2053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Transactions</a:t>
            </a:r>
            <a:endParaRPr lang="en-GB"/>
          </a:p>
        </p:txBody>
      </p:sp>
      <p:sp>
        <p:nvSpPr>
          <p:cNvPr id="10259" name="AutoShape 19"/>
          <p:cNvSpPr>
            <a:spLocks/>
          </p:cNvSpPr>
          <p:nvPr/>
        </p:nvSpPr>
        <p:spPr bwMode="auto">
          <a:xfrm>
            <a:off x="7677531" y="3554016"/>
            <a:ext cx="827269" cy="6786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begin()</a:t>
            </a:r>
          </a:p>
          <a:p>
            <a:pPr defTabSz="690861"/>
            <a:r>
              <a:rPr lang="en-GB" sz="1000" b="1"/>
              <a:t>commit()</a:t>
            </a:r>
          </a:p>
          <a:p>
            <a:pPr defTabSz="690861"/>
            <a:r>
              <a:rPr lang="en-GB" sz="1000" b="1"/>
              <a:t>rollback()</a:t>
            </a:r>
          </a:p>
          <a:p>
            <a:pPr defTabSz="690861"/>
            <a:endParaRPr lang="en-GB" sz="1000" b="1"/>
          </a:p>
        </p:txBody>
      </p:sp>
      <p:sp>
        <p:nvSpPr>
          <p:cNvPr id="2" name="Rounded Rectangle 1"/>
          <p:cNvSpPr/>
          <p:nvPr/>
        </p:nvSpPr>
        <p:spPr>
          <a:xfrm>
            <a:off x="9074935" y="1675622"/>
            <a:ext cx="1990541" cy="165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55328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/>
          </p:cNvSpPr>
          <p:nvPr/>
        </p:nvSpPr>
        <p:spPr bwMode="auto">
          <a:xfrm>
            <a:off x="892736" y="851145"/>
            <a:ext cx="2285405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FF4013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MLJS Core API - mljs.js</a:t>
            </a:r>
            <a:endParaRPr lang="en-GB"/>
          </a:p>
        </p:txBody>
      </p:sp>
      <p:sp>
        <p:nvSpPr>
          <p:cNvPr id="8194" name="AutoShape 2"/>
          <p:cNvSpPr>
            <a:spLocks/>
          </p:cNvSpPr>
          <p:nvPr/>
        </p:nvSpPr>
        <p:spPr bwMode="auto">
          <a:xfrm>
            <a:off x="5558771" y="851145"/>
            <a:ext cx="284485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 API - widgets-search.js</a:t>
            </a:r>
            <a:endParaRPr lang="en-GB"/>
          </a:p>
        </p:txBody>
      </p:sp>
      <p:sp>
        <p:nvSpPr>
          <p:cNvPr id="8195" name="AutoShape 3"/>
          <p:cNvSpPr>
            <a:spLocks/>
          </p:cNvSpPr>
          <p:nvPr/>
        </p:nvSpPr>
        <p:spPr bwMode="auto">
          <a:xfrm>
            <a:off x="892736" y="1261910"/>
            <a:ext cx="4380359" cy="3393281"/>
          </a:xfrm>
          <a:prstGeom prst="roundRect">
            <a:avLst>
              <a:gd name="adj" fmla="val 4074"/>
            </a:avLst>
          </a:prstGeom>
          <a:noFill/>
          <a:ln w="25400" cap="flat" cmpd="sng">
            <a:solidFill>
              <a:srgbClr val="FF4013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defTabSz="690861"/>
            <a:r>
              <a:rPr lang="en-GB" sz="1000" b="1" dirty="0"/>
              <a:t>// create </a:t>
            </a:r>
            <a:r>
              <a:rPr lang="en-GB" sz="1000" b="1" dirty="0" err="1"/>
              <a:t>db</a:t>
            </a:r>
            <a:r>
              <a:rPr lang="en-GB" sz="1000" b="1" dirty="0"/>
              <a:t> connection</a:t>
            </a:r>
          </a:p>
          <a:p>
            <a:pPr defTabSz="690861"/>
            <a:r>
              <a:rPr lang="en-GB" sz="1000" b="1" dirty="0" err="1"/>
              <a:t>var</a:t>
            </a:r>
            <a:r>
              <a:rPr lang="en-GB" sz="1000" b="1" dirty="0"/>
              <a:t> </a:t>
            </a:r>
            <a:r>
              <a:rPr lang="en-GB" sz="1000" b="1" dirty="0" err="1"/>
              <a:t>db</a:t>
            </a:r>
            <a:r>
              <a:rPr lang="en-GB" sz="1000" b="1" dirty="0"/>
              <a:t> = new </a:t>
            </a:r>
            <a:r>
              <a:rPr lang="en-GB" sz="1000" b="1" dirty="0" err="1"/>
              <a:t>mljs</a:t>
            </a:r>
            <a:r>
              <a:rPr lang="en-GB" sz="1000" b="1" dirty="0"/>
              <a:t>();</a:t>
            </a:r>
          </a:p>
          <a:p>
            <a:pPr defTabSz="690861"/>
            <a:endParaRPr lang="en-GB" sz="1000" b="1" dirty="0"/>
          </a:p>
          <a:p>
            <a:pPr defTabSz="690861"/>
            <a:r>
              <a:rPr lang="en-GB" sz="1000" b="1" dirty="0"/>
              <a:t>// create common search context</a:t>
            </a:r>
          </a:p>
          <a:p>
            <a:pPr defTabSz="690861"/>
            <a:r>
              <a:rPr lang="en-GB" sz="1000" b="1" dirty="0" err="1"/>
              <a:t>var</a:t>
            </a:r>
            <a:r>
              <a:rPr lang="en-GB" sz="1000" b="1" dirty="0"/>
              <a:t> </a:t>
            </a:r>
            <a:r>
              <a:rPr lang="en-GB" sz="1000" b="1" dirty="0" err="1"/>
              <a:t>ctx</a:t>
            </a:r>
            <a:r>
              <a:rPr lang="en-GB" sz="1000" b="1" dirty="0"/>
              <a:t> = new </a:t>
            </a:r>
            <a:r>
              <a:rPr lang="en-GB" sz="1000" b="1" dirty="0" err="1"/>
              <a:t>db.searchcontext</a:t>
            </a:r>
            <a:r>
              <a:rPr lang="en-GB" sz="1000" b="1" dirty="0"/>
              <a:t>();</a:t>
            </a:r>
          </a:p>
          <a:p>
            <a:pPr defTabSz="690861"/>
            <a:endParaRPr lang="en-GB" sz="1000" b="1" dirty="0"/>
          </a:p>
          <a:p>
            <a:pPr defTabSz="690861"/>
            <a:r>
              <a:rPr lang="en-GB" sz="1000" b="1" dirty="0"/>
              <a:t>// create widgets</a:t>
            </a:r>
          </a:p>
          <a:p>
            <a:pPr defTabSz="690861"/>
            <a:r>
              <a:rPr lang="en-GB" sz="1000" b="1" dirty="0" err="1"/>
              <a:t>var</a:t>
            </a:r>
            <a:r>
              <a:rPr lang="en-GB" sz="1000" b="1" dirty="0"/>
              <a:t> bar = new </a:t>
            </a:r>
            <a:r>
              <a:rPr lang="en-GB" sz="1000" b="1" dirty="0" err="1"/>
              <a:t>com.marklogic.widgets.searchbar</a:t>
            </a:r>
            <a:r>
              <a:rPr lang="en-GB" sz="1000" b="1" dirty="0"/>
              <a:t>();</a:t>
            </a:r>
          </a:p>
          <a:p>
            <a:pPr defTabSz="690861"/>
            <a:r>
              <a:rPr lang="en-GB" sz="1000" b="1" dirty="0" err="1"/>
              <a:t>var</a:t>
            </a:r>
            <a:r>
              <a:rPr lang="en-GB" sz="1000" b="1" dirty="0"/>
              <a:t> results = new </a:t>
            </a:r>
            <a:r>
              <a:rPr lang="en-GB" sz="1000" b="1" dirty="0" err="1"/>
              <a:t>com.marklogic.widgets.searchresults</a:t>
            </a:r>
            <a:r>
              <a:rPr lang="en-GB" sz="1000" b="1" dirty="0"/>
              <a:t>();</a:t>
            </a:r>
          </a:p>
          <a:p>
            <a:pPr defTabSz="690861"/>
            <a:r>
              <a:rPr lang="en-GB" sz="1000" b="1" dirty="0"/>
              <a:t>// ... and so on ...</a:t>
            </a:r>
          </a:p>
          <a:p>
            <a:pPr defTabSz="690861"/>
            <a:endParaRPr lang="en-GB" sz="1000" b="1" dirty="0"/>
          </a:p>
          <a:p>
            <a:pPr defTabSz="690861"/>
            <a:r>
              <a:rPr lang="en-GB" sz="1000" b="1" dirty="0"/>
              <a:t>// register</a:t>
            </a:r>
          </a:p>
          <a:p>
            <a:pPr defTabSz="690861"/>
            <a:r>
              <a:rPr lang="en-GB" sz="1000" b="1" dirty="0" err="1"/>
              <a:t>ctx.register</a:t>
            </a:r>
            <a:r>
              <a:rPr lang="en-GB" sz="1000" b="1" dirty="0"/>
              <a:t>(bar);</a:t>
            </a:r>
          </a:p>
          <a:p>
            <a:pPr defTabSz="690861"/>
            <a:r>
              <a:rPr lang="en-GB" sz="1000" b="1" dirty="0" err="1"/>
              <a:t>ctx.register</a:t>
            </a:r>
            <a:r>
              <a:rPr lang="en-GB" sz="1000" b="1" dirty="0"/>
              <a:t>(results);</a:t>
            </a:r>
          </a:p>
          <a:p>
            <a:pPr defTabSz="690861"/>
            <a:endParaRPr lang="en-GB" sz="1000" b="1" dirty="0"/>
          </a:p>
          <a:p>
            <a:pPr defTabSz="690861"/>
            <a:endParaRPr lang="en-GB" sz="1000" b="1" dirty="0" smtClean="0"/>
          </a:p>
          <a:p>
            <a:pPr defTabSz="690861"/>
            <a:endParaRPr lang="en-GB" sz="1000" b="1" dirty="0" smtClean="0"/>
          </a:p>
          <a:p>
            <a:pPr defTabSz="690861"/>
            <a:endParaRPr lang="en-GB" sz="1000" b="1" dirty="0"/>
          </a:p>
          <a:p>
            <a:pPr defTabSz="690861"/>
            <a:endParaRPr lang="en-GB" sz="1000" b="1" dirty="0"/>
          </a:p>
          <a:p>
            <a:pPr defTabSz="690861"/>
            <a:endParaRPr lang="en-GB" sz="1000" b="1" dirty="0"/>
          </a:p>
          <a:p>
            <a:pPr defTabSz="690861"/>
            <a:r>
              <a:rPr lang="en-GB" sz="1000" b="1" dirty="0"/>
              <a:t>// search (can be done manually via search bar)</a:t>
            </a:r>
          </a:p>
          <a:p>
            <a:pPr defTabSz="690861"/>
            <a:r>
              <a:rPr lang="en-GB" sz="1000" b="1" dirty="0" err="1"/>
              <a:t>ctx.dosimplequery</a:t>
            </a:r>
            <a:r>
              <a:rPr lang="en-GB" sz="1000" b="1" dirty="0"/>
              <a:t>(</a:t>
            </a:r>
            <a:r>
              <a:rPr lang="ja-JP" altLang="en-GB" sz="1000" b="1" dirty="0"/>
              <a:t>“</a:t>
            </a:r>
            <a:r>
              <a:rPr lang="en-GB" sz="1000" b="1" dirty="0"/>
              <a:t>some query text</a:t>
            </a:r>
            <a:r>
              <a:rPr lang="ja-JP" altLang="en-GB" sz="1000" b="1" dirty="0"/>
              <a:t>”</a:t>
            </a:r>
            <a:r>
              <a:rPr lang="en-GB" sz="1000" b="1" dirty="0"/>
              <a:t>);</a:t>
            </a:r>
            <a:endParaRPr lang="en-GB" dirty="0"/>
          </a:p>
        </p:txBody>
      </p:sp>
      <p:sp>
        <p:nvSpPr>
          <p:cNvPr id="8196" name="AutoShape 4"/>
          <p:cNvSpPr>
            <a:spLocks/>
          </p:cNvSpPr>
          <p:nvPr/>
        </p:nvSpPr>
        <p:spPr bwMode="auto">
          <a:xfrm>
            <a:off x="5570674" y="2779957"/>
            <a:ext cx="5344514" cy="1375172"/>
          </a:xfrm>
          <a:prstGeom prst="roundRect">
            <a:avLst>
              <a:gd name="adj" fmla="val 9741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defTabSz="690861"/>
            <a:r>
              <a:rPr lang="en-GB" sz="1000" b="1" dirty="0" err="1"/>
              <a:t>bar.setContext</a:t>
            </a:r>
            <a:r>
              <a:rPr lang="en-GB" sz="1000" b="1" dirty="0"/>
              <a:t>(this);</a:t>
            </a:r>
          </a:p>
          <a:p>
            <a:pPr defTabSz="690861"/>
            <a:r>
              <a:rPr lang="en-GB" sz="1000" b="1" dirty="0" err="1"/>
              <a:t>results.setContext</a:t>
            </a:r>
            <a:r>
              <a:rPr lang="en-GB" sz="1000" b="1" dirty="0"/>
              <a:t>(this);</a:t>
            </a:r>
          </a:p>
          <a:p>
            <a:pPr defTabSz="690861"/>
            <a:endParaRPr lang="en-GB" sz="1000" b="1" dirty="0"/>
          </a:p>
          <a:p>
            <a:pPr defTabSz="690861"/>
            <a:r>
              <a:rPr lang="en-GB" sz="1000" b="1" dirty="0"/>
              <a:t>// also introspects widgets to see what events they respond to</a:t>
            </a:r>
          </a:p>
          <a:p>
            <a:pPr defTabSz="690861"/>
            <a:r>
              <a:rPr lang="en-GB" sz="1000" b="1" dirty="0"/>
              <a:t>// - checks for </a:t>
            </a:r>
            <a:r>
              <a:rPr lang="en-GB" sz="1000" b="1" dirty="0" err="1"/>
              <a:t>updateResults</a:t>
            </a:r>
            <a:r>
              <a:rPr lang="en-GB" sz="1000" b="1" dirty="0"/>
              <a:t>, </a:t>
            </a:r>
            <a:r>
              <a:rPr lang="en-GB" sz="1000" b="1" dirty="0" err="1"/>
              <a:t>updateFacets</a:t>
            </a:r>
            <a:r>
              <a:rPr lang="en-GB" sz="1000" b="1" dirty="0"/>
              <a:t>, </a:t>
            </a:r>
            <a:r>
              <a:rPr lang="en-GB" sz="1000" b="1" dirty="0" err="1"/>
              <a:t>updateSort</a:t>
            </a:r>
            <a:r>
              <a:rPr lang="en-GB" sz="1000" b="1" dirty="0"/>
              <a:t>, </a:t>
            </a:r>
          </a:p>
          <a:p>
            <a:pPr defTabSz="690861"/>
            <a:r>
              <a:rPr lang="en-GB" sz="1000" b="1" dirty="0"/>
              <a:t>//    </a:t>
            </a:r>
            <a:r>
              <a:rPr lang="en-GB" sz="1000" b="1" dirty="0" err="1"/>
              <a:t>updatePage</a:t>
            </a:r>
            <a:r>
              <a:rPr lang="en-GB" sz="1000" b="1" dirty="0"/>
              <a:t>, </a:t>
            </a:r>
            <a:r>
              <a:rPr lang="en-GB" sz="1000" b="1" dirty="0" err="1"/>
              <a:t>updateSimpleQuery</a:t>
            </a:r>
            <a:r>
              <a:rPr lang="en-GB" sz="1000" b="1" dirty="0"/>
              <a:t>, </a:t>
            </a:r>
            <a:r>
              <a:rPr lang="en-GB" sz="1000" b="1" dirty="0" err="1"/>
              <a:t>updateOptions</a:t>
            </a:r>
            <a:endParaRPr lang="en-GB" sz="1000" b="1" dirty="0"/>
          </a:p>
          <a:p>
            <a:pPr defTabSz="690861"/>
            <a:endParaRPr lang="en-GB" sz="1000" b="1" dirty="0"/>
          </a:p>
          <a:p>
            <a:pPr defTabSz="690861"/>
            <a:r>
              <a:rPr lang="en-GB" sz="1000" b="1" dirty="0"/>
              <a:t>// Also listens to events generated by widgets</a:t>
            </a:r>
          </a:p>
          <a:p>
            <a:pPr defTabSz="690861"/>
            <a:r>
              <a:rPr lang="en-GB" sz="1000" b="1" dirty="0"/>
              <a:t>// - calls </a:t>
            </a:r>
            <a:r>
              <a:rPr lang="en-GB" sz="1000" b="1" dirty="0" err="1"/>
              <a:t>addSortListener</a:t>
            </a:r>
            <a:r>
              <a:rPr lang="en-GB" sz="1000" b="1" dirty="0"/>
              <a:t>, </a:t>
            </a:r>
            <a:r>
              <a:rPr lang="en-GB" sz="1000" b="1" dirty="0" err="1"/>
              <a:t>addFacetSelectionListener</a:t>
            </a:r>
            <a:r>
              <a:rPr lang="en-GB" sz="1000" b="1" dirty="0"/>
              <a:t>, </a:t>
            </a:r>
            <a:r>
              <a:rPr lang="en-GB" sz="1000" b="1" dirty="0" err="1"/>
              <a:t>addPageListener</a:t>
            </a:r>
            <a:endParaRPr lang="en-GB" dirty="0"/>
          </a:p>
        </p:txBody>
      </p:sp>
      <p:sp>
        <p:nvSpPr>
          <p:cNvPr id="8197" name="AutoShape 5"/>
          <p:cNvSpPr>
            <a:spLocks/>
          </p:cNvSpPr>
          <p:nvPr/>
        </p:nvSpPr>
        <p:spPr bwMode="auto">
          <a:xfrm>
            <a:off x="5570674" y="4235496"/>
            <a:ext cx="5344514" cy="812602"/>
          </a:xfrm>
          <a:prstGeom prst="roundRect">
            <a:avLst>
              <a:gd name="adj" fmla="val 16481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defTabSz="690861"/>
            <a:r>
              <a:rPr lang="en-GB" sz="1000" b="1"/>
              <a:t>results.updateResults(true); // show </a:t>
            </a:r>
            <a:r>
              <a:rPr lang="ja-JP" altLang="en-GB" sz="1000" b="1"/>
              <a:t>‘</a:t>
            </a:r>
            <a:r>
              <a:rPr lang="en-GB" sz="1000" b="1"/>
              <a:t>loading...</a:t>
            </a:r>
            <a:r>
              <a:rPr lang="ja-JP" altLang="en-GB" sz="1000" b="1"/>
              <a:t>’</a:t>
            </a:r>
            <a:endParaRPr lang="en-GB" sz="1000" b="1"/>
          </a:p>
          <a:p>
            <a:pPr defTabSz="690861"/>
            <a:endParaRPr lang="en-GB" sz="1000" b="1"/>
          </a:p>
          <a:p>
            <a:pPr defTabSz="690861"/>
            <a:r>
              <a:rPr lang="en-GB" sz="1000" b="1"/>
              <a:t>bar.updateResults(resultsJson);</a:t>
            </a:r>
          </a:p>
          <a:p>
            <a:pPr defTabSz="690861"/>
            <a:r>
              <a:rPr lang="en-GB" sz="1000" b="1"/>
              <a:t>results.updateResults(resultsJson);</a:t>
            </a:r>
            <a:endParaRPr lang="en-GB"/>
          </a:p>
        </p:txBody>
      </p:sp>
      <p:sp>
        <p:nvSpPr>
          <p:cNvPr id="8198" name="AutoShape 6"/>
          <p:cNvSpPr>
            <a:spLocks/>
          </p:cNvSpPr>
          <p:nvPr/>
        </p:nvSpPr>
        <p:spPr bwMode="auto">
          <a:xfrm>
            <a:off x="892736" y="5137395"/>
            <a:ext cx="4380359" cy="732234"/>
          </a:xfrm>
          <a:prstGeom prst="roundRect">
            <a:avLst>
              <a:gd name="adj" fmla="val 18292"/>
            </a:avLst>
          </a:prstGeom>
          <a:noFill/>
          <a:ln w="25400" cap="flat" cmpd="sng">
            <a:solidFill>
              <a:srgbClr val="FF4013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defTabSz="690861"/>
            <a:r>
              <a:rPr lang="en-GB" sz="1000" b="1"/>
              <a:t>ctx.updateSimpleQuery(</a:t>
            </a:r>
            <a:r>
              <a:rPr lang="ja-JP" altLang="en-GB" sz="1000" b="1"/>
              <a:t>“</a:t>
            </a:r>
            <a:r>
              <a:rPr lang="en-GB" sz="1000" b="1"/>
              <a:t>wibble</a:t>
            </a:r>
            <a:r>
              <a:rPr lang="ja-JP" altLang="en-GB" sz="1000" b="1"/>
              <a:t>”</a:t>
            </a:r>
            <a:r>
              <a:rPr lang="en-GB" sz="1000" b="1"/>
              <a:t>);</a:t>
            </a:r>
          </a:p>
          <a:p>
            <a:pPr defTabSz="690861"/>
            <a:endParaRPr lang="en-GB" sz="1000" b="1"/>
          </a:p>
          <a:p>
            <a:pPr defTabSz="690861"/>
            <a:endParaRPr lang="en-GB" sz="1000" b="1"/>
          </a:p>
          <a:p>
            <a:pPr defTabSz="690861"/>
            <a:r>
              <a:rPr lang="en-GB" sz="1000" b="1"/>
              <a:t>ctx.dosimplequery(</a:t>
            </a:r>
            <a:r>
              <a:rPr lang="ja-JP" altLang="en-GB" sz="1000" b="1"/>
              <a:t>“</a:t>
            </a:r>
            <a:r>
              <a:rPr lang="en-GB" sz="1000" b="1"/>
              <a:t>wibble</a:t>
            </a:r>
            <a:r>
              <a:rPr lang="ja-JP" altLang="en-GB" sz="1000" b="1"/>
              <a:t>”</a:t>
            </a:r>
            <a:r>
              <a:rPr lang="en-GB" sz="1000" b="1"/>
              <a:t>);</a:t>
            </a:r>
            <a:endParaRPr lang="en-GB"/>
          </a:p>
        </p:txBody>
      </p:sp>
      <p:sp>
        <p:nvSpPr>
          <p:cNvPr id="8199" name="AutoShape 7"/>
          <p:cNvSpPr>
            <a:spLocks/>
          </p:cNvSpPr>
          <p:nvPr/>
        </p:nvSpPr>
        <p:spPr bwMode="auto">
          <a:xfrm>
            <a:off x="5570674" y="5137395"/>
            <a:ext cx="5344514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defTabSz="690861"/>
            <a:r>
              <a:rPr lang="en-GB" sz="1000" b="1"/>
              <a:t>User types </a:t>
            </a:r>
            <a:r>
              <a:rPr lang="ja-JP" altLang="en-GB" sz="1000" b="1"/>
              <a:t>‘</a:t>
            </a:r>
            <a:r>
              <a:rPr lang="en-GB" sz="1000" b="1"/>
              <a:t>wibble</a:t>
            </a:r>
            <a:r>
              <a:rPr lang="ja-JP" altLang="en-GB" sz="1000" b="1"/>
              <a:t>’</a:t>
            </a:r>
            <a:r>
              <a:rPr lang="en-GB" sz="1000" b="1"/>
              <a:t> and clicks search in search bar widget</a:t>
            </a:r>
            <a:endParaRPr lang="en-GB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H="1">
            <a:off x="2413363" y="3164816"/>
            <a:ext cx="3112674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82631"/>
            <a:endParaRPr lang="en-GB" sz="10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3820911" y="4449809"/>
            <a:ext cx="1718518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82631"/>
            <a:endParaRPr lang="en-GB" sz="10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V="1">
            <a:off x="3529284" y="5314872"/>
            <a:ext cx="1990802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82631"/>
            <a:endParaRPr lang="en-GB" sz="10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203" name="AutoShape 11"/>
          <p:cNvSpPr>
            <a:spLocks/>
          </p:cNvSpPr>
          <p:nvPr/>
        </p:nvSpPr>
        <p:spPr bwMode="auto">
          <a:xfrm>
            <a:off x="5570674" y="5530301"/>
            <a:ext cx="5344514" cy="732234"/>
          </a:xfrm>
          <a:prstGeom prst="roundRect">
            <a:avLst>
              <a:gd name="adj" fmla="val 18292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defTabSz="690861"/>
            <a:r>
              <a:rPr lang="en-GB" sz="1000" b="1"/>
              <a:t>results.updateResults(true); // show </a:t>
            </a:r>
            <a:r>
              <a:rPr lang="ja-JP" altLang="en-GB" sz="1000" b="1"/>
              <a:t>‘</a:t>
            </a:r>
            <a:r>
              <a:rPr lang="en-GB" sz="1000" b="1"/>
              <a:t>loading...</a:t>
            </a:r>
            <a:r>
              <a:rPr lang="ja-JP" altLang="en-GB" sz="1000" b="1"/>
              <a:t>’</a:t>
            </a:r>
            <a:endParaRPr lang="en-GB" sz="1000" b="1"/>
          </a:p>
          <a:p>
            <a:pPr defTabSz="690861"/>
            <a:endParaRPr lang="en-GB" sz="1000" b="1"/>
          </a:p>
          <a:p>
            <a:pPr defTabSz="690861"/>
            <a:r>
              <a:rPr lang="en-GB" sz="1000" b="1"/>
              <a:t>bar.updateResults(resultsJson);</a:t>
            </a:r>
          </a:p>
          <a:p>
            <a:pPr defTabSz="690861"/>
            <a:r>
              <a:rPr lang="en-GB" sz="1000" b="1"/>
              <a:t>results.updateResults(resultsJson);</a:t>
            </a:r>
            <a:endParaRPr lang="en-GB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flipH="1">
            <a:off x="3190045" y="5731219"/>
            <a:ext cx="2343433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82631"/>
            <a:endParaRPr lang="en-GB" sz="10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205" name="AutoShape 13"/>
          <p:cNvSpPr>
            <a:spLocks/>
          </p:cNvSpPr>
          <p:nvPr/>
        </p:nvSpPr>
        <p:spPr bwMode="auto">
          <a:xfrm>
            <a:off x="5576625" y="1261910"/>
            <a:ext cx="6174278" cy="14108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300" dirty="0">
                <a:solidFill>
                  <a:srgbClr val="000000"/>
                </a:solidFill>
              </a:rPr>
              <a:t>The Core API contains the </a:t>
            </a:r>
            <a:r>
              <a:rPr lang="en-GB" sz="1300" dirty="0" err="1">
                <a:solidFill>
                  <a:srgbClr val="000000"/>
                </a:solidFill>
              </a:rPr>
              <a:t>searchcontext</a:t>
            </a:r>
            <a:r>
              <a:rPr lang="en-GB" sz="1300" dirty="0">
                <a:solidFill>
                  <a:srgbClr val="000000"/>
                </a:solidFill>
              </a:rPr>
              <a:t> object. This </a:t>
            </a:r>
            <a:r>
              <a:rPr lang="en-GB" sz="1300" dirty="0" smtClean="0">
                <a:solidFill>
                  <a:srgbClr val="000000"/>
                </a:solidFill>
              </a:rPr>
              <a:t>is linked </a:t>
            </a:r>
            <a:r>
              <a:rPr lang="en-GB" sz="1300" dirty="0">
                <a:solidFill>
                  <a:srgbClr val="000000"/>
                </a:solidFill>
              </a:rPr>
              <a:t>to a particular MLJS connection instance. </a:t>
            </a:r>
            <a:r>
              <a:rPr lang="en-GB" sz="1300" dirty="0" smtClean="0">
                <a:solidFill>
                  <a:srgbClr val="000000"/>
                </a:solidFill>
              </a:rPr>
              <a:t>Creating new </a:t>
            </a:r>
            <a:r>
              <a:rPr lang="en-GB" sz="1300" dirty="0">
                <a:solidFill>
                  <a:srgbClr val="000000"/>
                </a:solidFill>
              </a:rPr>
              <a:t>widgets and linking them to this class means each </a:t>
            </a:r>
            <a:r>
              <a:rPr lang="en-GB" sz="1300" dirty="0" smtClean="0">
                <a:solidFill>
                  <a:srgbClr val="000000"/>
                </a:solidFill>
              </a:rPr>
              <a:t>widget </a:t>
            </a:r>
            <a:r>
              <a:rPr lang="en-GB" sz="1300" dirty="0">
                <a:solidFill>
                  <a:srgbClr val="000000"/>
                </a:solidFill>
              </a:rPr>
              <a:t>becomes interdependent, and </a:t>
            </a:r>
            <a:r>
              <a:rPr lang="en-GB" sz="1300" dirty="0" err="1">
                <a:solidFill>
                  <a:srgbClr val="000000"/>
                </a:solidFill>
              </a:rPr>
              <a:t>doesn</a:t>
            </a:r>
            <a:r>
              <a:rPr lang="ja-JP" altLang="en-GB" sz="1300" dirty="0">
                <a:solidFill>
                  <a:srgbClr val="000000"/>
                </a:solidFill>
              </a:rPr>
              <a:t>’</a:t>
            </a:r>
            <a:r>
              <a:rPr lang="en-GB" sz="1300" dirty="0">
                <a:solidFill>
                  <a:srgbClr val="000000"/>
                </a:solidFill>
              </a:rPr>
              <a:t>t need to </a:t>
            </a:r>
            <a:r>
              <a:rPr lang="en-GB" sz="1300" dirty="0" smtClean="0">
                <a:solidFill>
                  <a:srgbClr val="000000"/>
                </a:solidFill>
              </a:rPr>
              <a:t>know how </a:t>
            </a:r>
            <a:r>
              <a:rPr lang="en-GB" sz="1300" dirty="0">
                <a:solidFill>
                  <a:srgbClr val="000000"/>
                </a:solidFill>
              </a:rPr>
              <a:t>to use </a:t>
            </a:r>
            <a:r>
              <a:rPr lang="en-GB" sz="1300" dirty="0" err="1">
                <a:solidFill>
                  <a:srgbClr val="000000"/>
                </a:solidFill>
              </a:rPr>
              <a:t>mljs.search</a:t>
            </a:r>
            <a:r>
              <a:rPr lang="en-GB" sz="1300" dirty="0">
                <a:solidFill>
                  <a:srgbClr val="000000"/>
                </a:solidFill>
              </a:rPr>
              <a:t>() itself.</a:t>
            </a:r>
            <a:br>
              <a:rPr lang="en-GB" sz="1300" dirty="0">
                <a:solidFill>
                  <a:srgbClr val="000000"/>
                </a:solidFill>
              </a:rPr>
            </a:br>
            <a:r>
              <a:rPr lang="en-GB" sz="1300" dirty="0">
                <a:solidFill>
                  <a:srgbClr val="000000"/>
                </a:solidFill>
              </a:rPr>
              <a:t/>
            </a:r>
            <a:br>
              <a:rPr lang="en-GB" sz="1300" dirty="0">
                <a:solidFill>
                  <a:srgbClr val="000000"/>
                </a:solidFill>
              </a:rPr>
            </a:br>
            <a:r>
              <a:rPr lang="en-GB" sz="1300" dirty="0">
                <a:solidFill>
                  <a:srgbClr val="000000"/>
                </a:solidFill>
              </a:rPr>
              <a:t>Multiple </a:t>
            </a:r>
            <a:r>
              <a:rPr lang="en-GB" sz="1300" dirty="0" err="1">
                <a:solidFill>
                  <a:srgbClr val="000000"/>
                </a:solidFill>
              </a:rPr>
              <a:t>searchcontext</a:t>
            </a:r>
            <a:r>
              <a:rPr lang="en-GB" sz="1300" dirty="0">
                <a:solidFill>
                  <a:srgbClr val="000000"/>
                </a:solidFill>
              </a:rPr>
              <a:t> instances can be used in a single page, </a:t>
            </a:r>
            <a:r>
              <a:rPr lang="en-GB" sz="1300" dirty="0" smtClean="0">
                <a:solidFill>
                  <a:srgbClr val="000000"/>
                </a:solidFill>
              </a:rPr>
              <a:t>allowing </a:t>
            </a:r>
            <a:r>
              <a:rPr lang="en-GB" sz="1300" dirty="0">
                <a:solidFill>
                  <a:srgbClr val="000000"/>
                </a:solidFill>
              </a:rPr>
              <a:t>for sophisticated dashboard-like pages to be created.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997111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2</a:t>
            </a:r>
            <a:r>
              <a:rPr lang="en-US" sz="4000" dirty="0" smtClean="0"/>
              <a:t>. The MLJS Core API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Part of the Mastering MLJS series of 5 minute webinars</a:t>
            </a:r>
          </a:p>
          <a:p>
            <a:r>
              <a:rPr lang="en-US" dirty="0" smtClean="0"/>
              <a:t>Presented by: Adam Fowler, Senior Pre-Sales Engineer, UK Public Sector, MarkLogic Corporation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88298" y="2043897"/>
            <a:ext cx="2788103" cy="116794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6400" dirty="0" smtClean="0">
                <a:solidFill>
                  <a:srgbClr val="FF0000"/>
                </a:solidFill>
                <a:latin typeface="Verdana"/>
                <a:cs typeface="Verdana"/>
              </a:rPr>
              <a:t>{</a:t>
            </a:r>
            <a:r>
              <a:rPr lang="en-GB" sz="6400" dirty="0" err="1" smtClean="0">
                <a:latin typeface="Verdana"/>
                <a:cs typeface="Verdana"/>
              </a:rPr>
              <a:t>mljs</a:t>
            </a:r>
            <a:r>
              <a:rPr lang="en-GB" sz="6400" dirty="0" smtClean="0">
                <a:solidFill>
                  <a:srgbClr val="FF0000"/>
                </a:solidFill>
                <a:latin typeface="Verdana"/>
                <a:cs typeface="Verdana"/>
              </a:rPr>
              <a:t>}</a:t>
            </a:r>
            <a:endParaRPr lang="en-GB" sz="64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2836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/>
          </p:cNvSpPr>
          <p:nvPr/>
        </p:nvSpPr>
        <p:spPr bwMode="auto">
          <a:xfrm>
            <a:off x="3035303" y="5411391"/>
            <a:ext cx="5725415" cy="848320"/>
          </a:xfrm>
          <a:prstGeom prst="roundRect">
            <a:avLst>
              <a:gd name="adj" fmla="val 15792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endParaRPr lang="en-GB" sz="47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170" name="AutoShape 2"/>
          <p:cNvSpPr>
            <a:spLocks/>
          </p:cNvSpPr>
          <p:nvPr/>
        </p:nvSpPr>
        <p:spPr bwMode="auto">
          <a:xfrm>
            <a:off x="3261463" y="5277445"/>
            <a:ext cx="2404436" cy="267891"/>
          </a:xfrm>
          <a:prstGeom prst="roundRect">
            <a:avLst>
              <a:gd name="adj" fmla="val 50000"/>
            </a:avLst>
          </a:prstGeom>
          <a:solidFill>
            <a:srgbClr val="FF6251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>
                <a:solidFill>
                  <a:srgbClr val="FFFFFF"/>
                </a:solidFill>
              </a:rPr>
              <a:t>REST Admin Instance:8004</a:t>
            </a:r>
            <a:endParaRPr lang="en-GB"/>
          </a:p>
        </p:txBody>
      </p:sp>
      <p:sp>
        <p:nvSpPr>
          <p:cNvPr id="7171" name="AutoShape 3"/>
          <p:cNvSpPr>
            <a:spLocks/>
          </p:cNvSpPr>
          <p:nvPr/>
        </p:nvSpPr>
        <p:spPr bwMode="auto">
          <a:xfrm>
            <a:off x="6082509" y="5277445"/>
            <a:ext cx="2404436" cy="267891"/>
          </a:xfrm>
          <a:prstGeom prst="roundRect">
            <a:avLst>
              <a:gd name="adj" fmla="val 50000"/>
            </a:avLst>
          </a:prstGeom>
          <a:solidFill>
            <a:srgbClr val="FF6251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>
                <a:solidFill>
                  <a:srgbClr val="FFFFFF"/>
                </a:solidFill>
              </a:rPr>
              <a:t>REST Application(s):Whichever</a:t>
            </a:r>
            <a:endParaRPr lang="en-GB"/>
          </a:p>
        </p:txBody>
      </p:sp>
      <p:pic>
        <p:nvPicPr>
          <p:cNvPr id="7172" name="Picture 4" descr="imag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69" y="5691560"/>
            <a:ext cx="3060597" cy="48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173" name="AutoShape 5"/>
          <p:cNvSpPr>
            <a:spLocks/>
          </p:cNvSpPr>
          <p:nvPr/>
        </p:nvSpPr>
        <p:spPr bwMode="auto">
          <a:xfrm>
            <a:off x="6130122" y="473274"/>
            <a:ext cx="2630596" cy="4420195"/>
          </a:xfrm>
          <a:prstGeom prst="roundRect">
            <a:avLst>
              <a:gd name="adj" fmla="val 6787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endParaRPr lang="en-GB" sz="47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174" name="AutoShape 6"/>
          <p:cNvSpPr>
            <a:spLocks/>
          </p:cNvSpPr>
          <p:nvPr/>
        </p:nvSpPr>
        <p:spPr bwMode="auto">
          <a:xfrm>
            <a:off x="3035303" y="482203"/>
            <a:ext cx="2630596" cy="4420195"/>
          </a:xfrm>
          <a:prstGeom prst="roundRect">
            <a:avLst>
              <a:gd name="adj" fmla="val 6787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endParaRPr lang="en-GB" sz="47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pic>
        <p:nvPicPr>
          <p:cNvPr id="7175" name="Picture 7" descr="dropped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28" y="741164"/>
            <a:ext cx="2440146" cy="492249"/>
          </a:xfrm>
          <a:prstGeom prst="rect">
            <a:avLst/>
          </a:prstGeom>
          <a:noFill/>
          <a:ln>
            <a:noFill/>
          </a:ln>
          <a:effectLst>
            <a:outerShdw blurRad="38100" dist="127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7176" name="Picture 8" descr="slides-logo-browser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030" y="625078"/>
            <a:ext cx="1636683" cy="722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177" name="AutoShape 9"/>
          <p:cNvSpPr>
            <a:spLocks/>
          </p:cNvSpPr>
          <p:nvPr/>
        </p:nvSpPr>
        <p:spPr bwMode="auto">
          <a:xfrm>
            <a:off x="3190044" y="3786188"/>
            <a:ext cx="2285405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FF4013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MLJS Core API - mljs.js</a:t>
            </a:r>
            <a:endParaRPr lang="en-GB"/>
          </a:p>
        </p:txBody>
      </p:sp>
      <p:sp>
        <p:nvSpPr>
          <p:cNvPr id="7178" name="AutoShape 10"/>
          <p:cNvSpPr>
            <a:spLocks/>
          </p:cNvSpPr>
          <p:nvPr/>
        </p:nvSpPr>
        <p:spPr bwMode="auto">
          <a:xfrm>
            <a:off x="3190044" y="4143375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Digest</a:t>
            </a:r>
            <a:endParaRPr lang="en-GB"/>
          </a:p>
        </p:txBody>
      </p:sp>
      <p:sp>
        <p:nvSpPr>
          <p:cNvPr id="7179" name="AutoShape 11"/>
          <p:cNvSpPr>
            <a:spLocks/>
          </p:cNvSpPr>
          <p:nvPr/>
        </p:nvSpPr>
        <p:spPr bwMode="auto">
          <a:xfrm>
            <a:off x="3987555" y="4143375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Basic</a:t>
            </a:r>
            <a:endParaRPr lang="en-GB"/>
          </a:p>
        </p:txBody>
      </p:sp>
      <p:sp>
        <p:nvSpPr>
          <p:cNvPr id="7180" name="AutoShape 12"/>
          <p:cNvSpPr>
            <a:spLocks/>
          </p:cNvSpPr>
          <p:nvPr/>
        </p:nvSpPr>
        <p:spPr bwMode="auto">
          <a:xfrm>
            <a:off x="4785066" y="4143375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None</a:t>
            </a:r>
            <a:endParaRPr lang="en-GB"/>
          </a:p>
        </p:txBody>
      </p:sp>
      <p:sp>
        <p:nvSpPr>
          <p:cNvPr id="7181" name="AutoShape 13"/>
          <p:cNvSpPr>
            <a:spLocks/>
          </p:cNvSpPr>
          <p:nvPr/>
        </p:nvSpPr>
        <p:spPr bwMode="auto">
          <a:xfrm>
            <a:off x="6308669" y="3786188"/>
            <a:ext cx="2285405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FF4013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MLJS Core API - mljs.js</a:t>
            </a:r>
            <a:endParaRPr lang="en-GB"/>
          </a:p>
        </p:txBody>
      </p:sp>
      <p:sp>
        <p:nvSpPr>
          <p:cNvPr id="7182" name="AutoShape 14"/>
          <p:cNvSpPr>
            <a:spLocks/>
          </p:cNvSpPr>
          <p:nvPr/>
        </p:nvSpPr>
        <p:spPr bwMode="auto">
          <a:xfrm>
            <a:off x="6308669" y="4143375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XHR2</a:t>
            </a:r>
            <a:endParaRPr lang="en-GB"/>
          </a:p>
        </p:txBody>
      </p:sp>
      <p:sp>
        <p:nvSpPr>
          <p:cNvPr id="7183" name="AutoShape 15"/>
          <p:cNvSpPr>
            <a:spLocks/>
          </p:cNvSpPr>
          <p:nvPr/>
        </p:nvSpPr>
        <p:spPr bwMode="auto">
          <a:xfrm>
            <a:off x="6737182" y="4500563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XHR</a:t>
            </a:r>
            <a:endParaRPr lang="en-GB"/>
          </a:p>
        </p:txBody>
      </p:sp>
      <p:sp>
        <p:nvSpPr>
          <p:cNvPr id="7184" name="AutoShape 16"/>
          <p:cNvSpPr>
            <a:spLocks/>
          </p:cNvSpPr>
          <p:nvPr/>
        </p:nvSpPr>
        <p:spPr bwMode="auto">
          <a:xfrm>
            <a:off x="7891788" y="4500563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jQuery</a:t>
            </a:r>
            <a:endParaRPr lang="en-GB"/>
          </a:p>
        </p:txBody>
      </p:sp>
      <p:sp>
        <p:nvSpPr>
          <p:cNvPr id="7185" name="AutoShape 17"/>
          <p:cNvSpPr>
            <a:spLocks/>
          </p:cNvSpPr>
          <p:nvPr/>
        </p:nvSpPr>
        <p:spPr bwMode="auto">
          <a:xfrm>
            <a:off x="7189502" y="4143375"/>
            <a:ext cx="976058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Prototype</a:t>
            </a:r>
            <a:endParaRPr lang="en-GB"/>
          </a:p>
        </p:txBody>
      </p:sp>
      <p:sp>
        <p:nvSpPr>
          <p:cNvPr id="7186" name="AutoShape 18"/>
          <p:cNvSpPr>
            <a:spLocks/>
          </p:cNvSpPr>
          <p:nvPr/>
        </p:nvSpPr>
        <p:spPr bwMode="auto">
          <a:xfrm>
            <a:off x="6308669" y="3366492"/>
            <a:ext cx="976058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widgets.js</a:t>
            </a:r>
            <a:endParaRPr lang="en-GB"/>
          </a:p>
        </p:txBody>
      </p:sp>
      <p:sp>
        <p:nvSpPr>
          <p:cNvPr id="7187" name="AutoShape 19"/>
          <p:cNvSpPr>
            <a:spLocks/>
          </p:cNvSpPr>
          <p:nvPr/>
        </p:nvSpPr>
        <p:spPr bwMode="auto">
          <a:xfrm>
            <a:off x="7606113" y="3366492"/>
            <a:ext cx="976058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widgets.css</a:t>
            </a:r>
            <a:endParaRPr lang="en-GB"/>
          </a:p>
        </p:txBody>
      </p:sp>
      <p:sp>
        <p:nvSpPr>
          <p:cNvPr id="7188" name="AutoShape 20"/>
          <p:cNvSpPr>
            <a:spLocks/>
          </p:cNvSpPr>
          <p:nvPr/>
        </p:nvSpPr>
        <p:spPr bwMode="auto">
          <a:xfrm>
            <a:off x="6880021" y="2562820"/>
            <a:ext cx="1702150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widgets-search.js</a:t>
            </a:r>
            <a:endParaRPr lang="en-GB"/>
          </a:p>
        </p:txBody>
      </p:sp>
      <p:sp>
        <p:nvSpPr>
          <p:cNvPr id="7189" name="AutoShape 21"/>
          <p:cNvSpPr>
            <a:spLocks/>
          </p:cNvSpPr>
          <p:nvPr/>
        </p:nvSpPr>
        <p:spPr bwMode="auto">
          <a:xfrm>
            <a:off x="6332475" y="1491258"/>
            <a:ext cx="2059245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widgets-cooccurence.js</a:t>
            </a:r>
            <a:endParaRPr lang="en-GB"/>
          </a:p>
        </p:txBody>
      </p:sp>
      <p:sp>
        <p:nvSpPr>
          <p:cNvPr id="7190" name="AutoShape 22"/>
          <p:cNvSpPr>
            <a:spLocks/>
          </p:cNvSpPr>
          <p:nvPr/>
        </p:nvSpPr>
        <p:spPr bwMode="auto">
          <a:xfrm>
            <a:off x="6606248" y="1848445"/>
            <a:ext cx="1964020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widgets-highcharts.js</a:t>
            </a:r>
            <a:endParaRPr lang="en-GB"/>
          </a:p>
        </p:txBody>
      </p:sp>
      <p:sp>
        <p:nvSpPr>
          <p:cNvPr id="7191" name="AutoShape 23"/>
          <p:cNvSpPr>
            <a:spLocks/>
          </p:cNvSpPr>
          <p:nvPr/>
        </p:nvSpPr>
        <p:spPr bwMode="auto">
          <a:xfrm>
            <a:off x="6320572" y="2920008"/>
            <a:ext cx="1618828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widgets-kratu.js</a:t>
            </a:r>
            <a:endParaRPr lang="en-GB"/>
          </a:p>
        </p:txBody>
      </p:sp>
      <p:sp>
        <p:nvSpPr>
          <p:cNvPr id="7192" name="AutoShape 24"/>
          <p:cNvSpPr>
            <a:spLocks/>
          </p:cNvSpPr>
          <p:nvPr/>
        </p:nvSpPr>
        <p:spPr bwMode="auto">
          <a:xfrm>
            <a:off x="6320573" y="2205633"/>
            <a:ext cx="1702150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widgets-triples.js</a:t>
            </a:r>
            <a:endParaRPr lang="en-GB"/>
          </a:p>
        </p:txBody>
      </p:sp>
      <p:sp>
        <p:nvSpPr>
          <p:cNvPr id="7193" name="AutoShape 25"/>
          <p:cNvSpPr>
            <a:spLocks/>
          </p:cNvSpPr>
          <p:nvPr/>
        </p:nvSpPr>
        <p:spPr bwMode="auto">
          <a:xfrm>
            <a:off x="8936289" y="4188024"/>
            <a:ext cx="1798864" cy="39290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300">
                <a:solidFill>
                  <a:srgbClr val="000000"/>
                </a:solidFill>
              </a:rPr>
              <a:t>Communication</a:t>
            </a:r>
            <a:br>
              <a:rPr lang="en-GB" sz="1300">
                <a:solidFill>
                  <a:srgbClr val="000000"/>
                </a:solidFill>
              </a:rPr>
            </a:br>
            <a:r>
              <a:rPr lang="en-GB" sz="1300">
                <a:solidFill>
                  <a:srgbClr val="000000"/>
                </a:solidFill>
              </a:rPr>
              <a:t>&amp; Security Wrappers</a:t>
            </a:r>
            <a:endParaRPr lang="en-GB"/>
          </a:p>
        </p:txBody>
      </p:sp>
      <p:sp>
        <p:nvSpPr>
          <p:cNvPr id="7194" name="AutoShape 26"/>
          <p:cNvSpPr>
            <a:spLocks/>
          </p:cNvSpPr>
          <p:nvPr/>
        </p:nvSpPr>
        <p:spPr bwMode="auto">
          <a:xfrm>
            <a:off x="8933314" y="3830836"/>
            <a:ext cx="964155" cy="2232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300">
                <a:solidFill>
                  <a:srgbClr val="000000"/>
                </a:solidFill>
              </a:rPr>
              <a:t>MLJS Core</a:t>
            </a:r>
            <a:endParaRPr lang="en-GB"/>
          </a:p>
        </p:txBody>
      </p:sp>
      <p:sp>
        <p:nvSpPr>
          <p:cNvPr id="7195" name="AutoShape 27"/>
          <p:cNvSpPr>
            <a:spLocks/>
          </p:cNvSpPr>
          <p:nvPr/>
        </p:nvSpPr>
        <p:spPr bwMode="auto">
          <a:xfrm>
            <a:off x="8943730" y="3411141"/>
            <a:ext cx="1501284" cy="2232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300">
                <a:solidFill>
                  <a:srgbClr val="000000"/>
                </a:solidFill>
              </a:rPr>
              <a:t>Widgets baseline</a:t>
            </a:r>
            <a:endParaRPr lang="en-GB"/>
          </a:p>
        </p:txBody>
      </p:sp>
      <p:sp>
        <p:nvSpPr>
          <p:cNvPr id="7196" name="AutoShape 28"/>
          <p:cNvSpPr>
            <a:spLocks/>
          </p:cNvSpPr>
          <p:nvPr/>
        </p:nvSpPr>
        <p:spPr bwMode="auto">
          <a:xfrm>
            <a:off x="8903556" y="2000250"/>
            <a:ext cx="2068172" cy="5625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300">
                <a:solidFill>
                  <a:srgbClr val="000000"/>
                </a:solidFill>
              </a:rPr>
              <a:t>Widget Libraries</a:t>
            </a:r>
            <a:br>
              <a:rPr lang="en-GB" sz="1300">
                <a:solidFill>
                  <a:srgbClr val="000000"/>
                </a:solidFill>
              </a:rPr>
            </a:br>
            <a:r>
              <a:rPr lang="en-GB" sz="1300">
                <a:solidFill>
                  <a:srgbClr val="000000"/>
                </a:solidFill>
              </a:rPr>
              <a:t> - potentially multiple </a:t>
            </a:r>
            <a:br>
              <a:rPr lang="en-GB" sz="1300">
                <a:solidFill>
                  <a:srgbClr val="000000"/>
                </a:solidFill>
              </a:rPr>
            </a:br>
            <a:r>
              <a:rPr lang="en-GB" sz="1300">
                <a:solidFill>
                  <a:srgbClr val="000000"/>
                </a:solidFill>
              </a:rPr>
              <a:t>   widgets per file</a:t>
            </a:r>
            <a:endParaRPr lang="en-GB"/>
          </a:p>
        </p:txBody>
      </p:sp>
      <p:sp>
        <p:nvSpPr>
          <p:cNvPr id="7197" name="AutoShape 29"/>
          <p:cNvSpPr>
            <a:spLocks/>
          </p:cNvSpPr>
          <p:nvPr/>
        </p:nvSpPr>
        <p:spPr bwMode="auto">
          <a:xfrm>
            <a:off x="8963072" y="5643563"/>
            <a:ext cx="1667929" cy="39290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300">
                <a:solidFill>
                  <a:srgbClr val="000000"/>
                </a:solidFill>
              </a:rPr>
              <a:t>MarkLogic Server</a:t>
            </a:r>
            <a:br>
              <a:rPr lang="en-GB" sz="1300">
                <a:solidFill>
                  <a:srgbClr val="000000"/>
                </a:solidFill>
              </a:rPr>
            </a:br>
            <a:r>
              <a:rPr lang="en-GB" sz="1300">
                <a:solidFill>
                  <a:srgbClr val="000000"/>
                </a:solidFill>
              </a:rPr>
              <a:t>Versions 6 &amp; 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795619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FFFFFF"/>
                </a:solidFill>
              </a:rPr>
              <a:t>MLJS </a:t>
            </a:r>
            <a:r>
              <a:rPr lang="en-GB" dirty="0" smtClean="0">
                <a:solidFill>
                  <a:srgbClr val="FFFFFF"/>
                </a:solidFill>
              </a:rPr>
              <a:t>Core 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963424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2B2B2B"/>
                </a:solidFill>
              </a:rPr>
              <a:t>What the MLJS object provides</a:t>
            </a:r>
            <a:endParaRPr lang="en-GB" dirty="0"/>
          </a:p>
        </p:txBody>
      </p:sp>
      <p:sp>
        <p:nvSpPr>
          <p:cNvPr id="10242" name="AutoShape 2"/>
          <p:cNvSpPr>
            <a:spLocks/>
          </p:cNvSpPr>
          <p:nvPr/>
        </p:nvSpPr>
        <p:spPr bwMode="auto">
          <a:xfrm>
            <a:off x="4951710" y="4804172"/>
            <a:ext cx="2285405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FF4013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MLJS Core API - mljs.js</a:t>
            </a:r>
            <a:endParaRPr lang="en-GB"/>
          </a:p>
        </p:txBody>
      </p:sp>
      <p:sp>
        <p:nvSpPr>
          <p:cNvPr id="10243" name="AutoShape 3"/>
          <p:cNvSpPr>
            <a:spLocks/>
          </p:cNvSpPr>
          <p:nvPr/>
        </p:nvSpPr>
        <p:spPr bwMode="auto">
          <a:xfrm>
            <a:off x="4951710" y="5161359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Digest</a:t>
            </a:r>
            <a:endParaRPr lang="en-GB"/>
          </a:p>
        </p:txBody>
      </p:sp>
      <p:sp>
        <p:nvSpPr>
          <p:cNvPr id="10244" name="AutoShape 4"/>
          <p:cNvSpPr>
            <a:spLocks/>
          </p:cNvSpPr>
          <p:nvPr/>
        </p:nvSpPr>
        <p:spPr bwMode="auto">
          <a:xfrm>
            <a:off x="5749221" y="5161359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Basic</a:t>
            </a:r>
            <a:endParaRPr lang="en-GB"/>
          </a:p>
        </p:txBody>
      </p:sp>
      <p:sp>
        <p:nvSpPr>
          <p:cNvPr id="10245" name="AutoShape 5"/>
          <p:cNvSpPr>
            <a:spLocks/>
          </p:cNvSpPr>
          <p:nvPr/>
        </p:nvSpPr>
        <p:spPr bwMode="auto">
          <a:xfrm>
            <a:off x="6546732" y="5161359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None</a:t>
            </a:r>
            <a:endParaRPr lang="en-GB"/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-25294" y="1696640"/>
            <a:ext cx="2188692" cy="357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REST API Instance</a:t>
            </a:r>
            <a:br>
              <a:rPr lang="en-GB" sz="1200" b="1">
                <a:solidFill>
                  <a:srgbClr val="000000"/>
                </a:solidFill>
              </a:rPr>
            </a:br>
            <a:r>
              <a:rPr lang="en-GB" sz="1200" b="1">
                <a:solidFill>
                  <a:srgbClr val="000000"/>
                </a:solidFill>
              </a:rPr>
              <a:t>Administration</a:t>
            </a:r>
            <a:endParaRPr lang="en-GB"/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>
            <a:off x="2136615" y="1687711"/>
            <a:ext cx="1072772" cy="357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Document</a:t>
            </a:r>
            <a:br>
              <a:rPr lang="en-GB" sz="1200" b="1">
                <a:solidFill>
                  <a:srgbClr val="000000"/>
                </a:solidFill>
              </a:rPr>
            </a:br>
            <a:r>
              <a:rPr lang="en-GB" sz="1200" b="1">
                <a:solidFill>
                  <a:srgbClr val="000000"/>
                </a:solidFill>
              </a:rPr>
              <a:t>Operations</a:t>
            </a:r>
            <a:endParaRPr lang="en-GB"/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4172054" y="1768078"/>
            <a:ext cx="654673" cy="2053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Search</a:t>
            </a:r>
            <a:endParaRPr lang="en-GB"/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7494521" y="1768078"/>
            <a:ext cx="946300" cy="2053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Semantics</a:t>
            </a:r>
            <a:endParaRPr lang="en-GB"/>
          </a:p>
        </p:txBody>
      </p:sp>
      <p:sp>
        <p:nvSpPr>
          <p:cNvPr id="10250" name="AutoShape 10"/>
          <p:cNvSpPr>
            <a:spLocks/>
          </p:cNvSpPr>
          <p:nvPr/>
        </p:nvSpPr>
        <p:spPr bwMode="auto">
          <a:xfrm>
            <a:off x="9120789" y="1696640"/>
            <a:ext cx="1176924" cy="357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Context</a:t>
            </a:r>
            <a:br>
              <a:rPr lang="en-GB" sz="1200" b="1">
                <a:solidFill>
                  <a:srgbClr val="000000"/>
                </a:solidFill>
              </a:rPr>
            </a:br>
            <a:r>
              <a:rPr lang="en-GB" sz="1200" b="1">
                <a:solidFill>
                  <a:srgbClr val="000000"/>
                </a:solidFill>
              </a:rPr>
              <a:t>Management</a:t>
            </a:r>
            <a:endParaRPr lang="en-GB"/>
          </a:p>
        </p:txBody>
      </p:sp>
      <p:sp>
        <p:nvSpPr>
          <p:cNvPr id="10251" name="AutoShape 11"/>
          <p:cNvSpPr>
            <a:spLocks/>
          </p:cNvSpPr>
          <p:nvPr/>
        </p:nvSpPr>
        <p:spPr bwMode="auto">
          <a:xfrm>
            <a:off x="516300" y="2277070"/>
            <a:ext cx="1553361" cy="4286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create()</a:t>
            </a:r>
          </a:p>
          <a:p>
            <a:pPr defTabSz="690861"/>
            <a:r>
              <a:rPr lang="en-GB" sz="1000" b="1"/>
              <a:t>destroy()</a:t>
            </a:r>
          </a:p>
          <a:p>
            <a:pPr defTabSz="690861"/>
            <a:r>
              <a:rPr lang="en-GB" sz="1000" b="1"/>
              <a:t>exists() (aka test() )</a:t>
            </a:r>
            <a:endParaRPr lang="en-GB"/>
          </a:p>
        </p:txBody>
      </p:sp>
      <p:sp>
        <p:nvSpPr>
          <p:cNvPr id="10252" name="AutoShape 12"/>
          <p:cNvSpPr>
            <a:spLocks/>
          </p:cNvSpPr>
          <p:nvPr/>
        </p:nvSpPr>
        <p:spPr bwMode="auto">
          <a:xfrm>
            <a:off x="6194102" y="1768078"/>
            <a:ext cx="906127" cy="2053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Extension</a:t>
            </a:r>
            <a:endParaRPr lang="en-GB"/>
          </a:p>
        </p:txBody>
      </p:sp>
      <p:sp>
        <p:nvSpPr>
          <p:cNvPr id="10253" name="AutoShape 13"/>
          <p:cNvSpPr>
            <a:spLocks/>
          </p:cNvSpPr>
          <p:nvPr/>
        </p:nvSpPr>
        <p:spPr bwMode="auto">
          <a:xfrm>
            <a:off x="6356282" y="2268141"/>
            <a:ext cx="389828" cy="1785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do()</a:t>
            </a:r>
            <a:endParaRPr lang="en-GB"/>
          </a:p>
        </p:txBody>
      </p:sp>
      <p:sp>
        <p:nvSpPr>
          <p:cNvPr id="10254" name="AutoShape 14"/>
          <p:cNvSpPr>
            <a:spLocks/>
          </p:cNvSpPr>
          <p:nvPr/>
        </p:nvSpPr>
        <p:spPr bwMode="auto">
          <a:xfrm>
            <a:off x="2297308" y="2277070"/>
            <a:ext cx="1839037" cy="10537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get()</a:t>
            </a:r>
          </a:p>
          <a:p>
            <a:pPr defTabSz="690861"/>
            <a:r>
              <a:rPr lang="en-GB" sz="1000" b="1"/>
              <a:t>metadata()</a:t>
            </a:r>
          </a:p>
          <a:p>
            <a:pPr defTabSz="690861"/>
            <a:r>
              <a:rPr lang="en-GB" sz="1000" b="1"/>
              <a:t>properties()</a:t>
            </a:r>
          </a:p>
          <a:p>
            <a:pPr defTabSz="690861"/>
            <a:r>
              <a:rPr lang="en-GB" sz="1000" b="1"/>
              <a:t>saveProperties()</a:t>
            </a:r>
          </a:p>
          <a:p>
            <a:pPr defTabSz="690861"/>
            <a:r>
              <a:rPr lang="en-GB" sz="1000" b="1"/>
              <a:t>save()</a:t>
            </a:r>
          </a:p>
          <a:p>
            <a:pPr defTabSz="690861"/>
            <a:r>
              <a:rPr lang="en-GB" sz="1000" b="1"/>
              <a:t>merge()</a:t>
            </a:r>
          </a:p>
          <a:p>
            <a:pPr defTabSz="690861"/>
            <a:r>
              <a:rPr lang="en-GB" sz="1000" b="1"/>
              <a:t>replaceProperty()</a:t>
            </a:r>
          </a:p>
          <a:p>
            <a:pPr defTabSz="690861"/>
            <a:r>
              <a:rPr lang="en-GB" sz="1000" b="1"/>
              <a:t>delete() (aka remove() )</a:t>
            </a:r>
            <a:endParaRPr lang="en-GB"/>
          </a:p>
        </p:txBody>
      </p:sp>
      <p:sp>
        <p:nvSpPr>
          <p:cNvPr id="10255" name="AutoShape 15"/>
          <p:cNvSpPr>
            <a:spLocks/>
          </p:cNvSpPr>
          <p:nvPr/>
        </p:nvSpPr>
        <p:spPr bwMode="auto">
          <a:xfrm>
            <a:off x="4332746" y="2286000"/>
            <a:ext cx="2029487" cy="15537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collect()</a:t>
            </a:r>
          </a:p>
          <a:p>
            <a:pPr defTabSz="690861"/>
            <a:r>
              <a:rPr lang="en-GB" sz="1000" b="1"/>
              <a:t>list()</a:t>
            </a:r>
          </a:p>
          <a:p>
            <a:pPr defTabSz="690861"/>
            <a:r>
              <a:rPr lang="en-GB" sz="1000" b="1"/>
              <a:t>keyvalue()</a:t>
            </a:r>
          </a:p>
          <a:p>
            <a:pPr defTabSz="690861"/>
            <a:r>
              <a:rPr lang="en-GB" sz="1000" b="1"/>
              <a:t>search()</a:t>
            </a:r>
          </a:p>
          <a:p>
            <a:pPr defTabSz="690861"/>
            <a:r>
              <a:rPr lang="en-GB" sz="1000" b="1"/>
              <a:t>searchCollection()</a:t>
            </a:r>
          </a:p>
          <a:p>
            <a:pPr defTabSz="690861"/>
            <a:r>
              <a:rPr lang="en-GB" sz="1000" b="1"/>
              <a:t>structuredSearch()</a:t>
            </a:r>
          </a:p>
          <a:p>
            <a:pPr defTabSz="690861"/>
            <a:r>
              <a:rPr lang="en-GB" sz="1000" b="1"/>
              <a:t>   (aka structuredQuery() )</a:t>
            </a:r>
          </a:p>
          <a:p>
            <a:pPr defTabSz="690861"/>
            <a:r>
              <a:rPr lang="en-GB" sz="1000" b="1"/>
              <a:t>saveSearchOptions()</a:t>
            </a:r>
          </a:p>
          <a:p>
            <a:pPr defTabSz="690861"/>
            <a:r>
              <a:rPr lang="en-GB" sz="1000" b="1"/>
              <a:t>values()</a:t>
            </a:r>
          </a:p>
          <a:p>
            <a:pPr defTabSz="690861"/>
            <a:r>
              <a:rPr lang="en-GB" sz="1000" b="1"/>
              <a:t>valuesCombined()</a:t>
            </a:r>
          </a:p>
          <a:p>
            <a:pPr defTabSz="690861"/>
            <a:r>
              <a:rPr lang="en-GB" sz="1000" b="1"/>
              <a:t>subcollections()</a:t>
            </a:r>
          </a:p>
          <a:p>
            <a:pPr defTabSz="690861"/>
            <a:r>
              <a:rPr lang="en-GB" sz="1000" b="1"/>
              <a:t>indexes()</a:t>
            </a:r>
            <a:endParaRPr lang="en-GB"/>
          </a:p>
        </p:txBody>
      </p:sp>
      <p:sp>
        <p:nvSpPr>
          <p:cNvPr id="10256" name="AutoShape 16"/>
          <p:cNvSpPr>
            <a:spLocks/>
          </p:cNvSpPr>
          <p:nvPr/>
        </p:nvSpPr>
        <p:spPr bwMode="auto">
          <a:xfrm>
            <a:off x="7618016" y="2268141"/>
            <a:ext cx="1147166" cy="8036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saveGraph()</a:t>
            </a:r>
          </a:p>
          <a:p>
            <a:pPr defTabSz="690861"/>
            <a:r>
              <a:rPr lang="en-GB" sz="1000" b="1"/>
              <a:t>mergeGraph()</a:t>
            </a:r>
          </a:p>
          <a:p>
            <a:pPr defTabSz="690861"/>
            <a:r>
              <a:rPr lang="en-GB" sz="1000" b="1"/>
              <a:t>graph()</a:t>
            </a:r>
          </a:p>
          <a:p>
            <a:pPr defTabSz="690861"/>
            <a:r>
              <a:rPr lang="en-GB" sz="1000" b="1"/>
              <a:t>deleteGraph()</a:t>
            </a:r>
          </a:p>
          <a:p>
            <a:pPr defTabSz="690861"/>
            <a:r>
              <a:rPr lang="en-GB" sz="1000" b="1"/>
              <a:t>sparql()</a:t>
            </a:r>
          </a:p>
        </p:txBody>
      </p:sp>
      <p:sp>
        <p:nvSpPr>
          <p:cNvPr id="10257" name="AutoShape 17"/>
          <p:cNvSpPr>
            <a:spLocks/>
          </p:cNvSpPr>
          <p:nvPr/>
        </p:nvSpPr>
        <p:spPr bwMode="auto">
          <a:xfrm>
            <a:off x="9296360" y="2268141"/>
            <a:ext cx="2892465" cy="10537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createOptions()</a:t>
            </a:r>
          </a:p>
          <a:p>
            <a:pPr defTabSz="690861"/>
            <a:r>
              <a:rPr lang="en-GB" sz="1000" b="1"/>
              <a:t>createQuery()</a:t>
            </a:r>
          </a:p>
          <a:p>
            <a:pPr defTabSz="690861"/>
            <a:r>
              <a:rPr lang="en-GB" sz="1000" b="1"/>
              <a:t>createSemanticContext()</a:t>
            </a:r>
          </a:p>
          <a:p>
            <a:pPr defTabSz="690861"/>
            <a:r>
              <a:rPr lang="en-GB" sz="1000" b="1"/>
              <a:t>createTripleConfig()</a:t>
            </a:r>
          </a:p>
          <a:p>
            <a:pPr defTabSz="690861"/>
            <a:r>
              <a:rPr lang="en-GB" sz="1000" b="1"/>
              <a:t>createSearchContext()</a:t>
            </a:r>
          </a:p>
          <a:p>
            <a:pPr defTabSz="690861"/>
            <a:r>
              <a:rPr lang="en-GB" sz="1000" b="1"/>
              <a:t>createDocumentContext()</a:t>
            </a:r>
          </a:p>
          <a:p>
            <a:pPr defTabSz="690861"/>
            <a:endParaRPr lang="en-GB" sz="1000" b="1"/>
          </a:p>
        </p:txBody>
      </p:sp>
      <p:sp>
        <p:nvSpPr>
          <p:cNvPr id="10258" name="AutoShape 18"/>
          <p:cNvSpPr>
            <a:spLocks/>
          </p:cNvSpPr>
          <p:nvPr/>
        </p:nvSpPr>
        <p:spPr bwMode="auto">
          <a:xfrm>
            <a:off x="7454348" y="3170039"/>
            <a:ext cx="1153118" cy="2053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Transactions</a:t>
            </a:r>
            <a:endParaRPr lang="en-GB"/>
          </a:p>
        </p:txBody>
      </p:sp>
      <p:sp>
        <p:nvSpPr>
          <p:cNvPr id="10259" name="AutoShape 19"/>
          <p:cNvSpPr>
            <a:spLocks/>
          </p:cNvSpPr>
          <p:nvPr/>
        </p:nvSpPr>
        <p:spPr bwMode="auto">
          <a:xfrm>
            <a:off x="7677531" y="3554016"/>
            <a:ext cx="827269" cy="6786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begin()</a:t>
            </a:r>
          </a:p>
          <a:p>
            <a:pPr defTabSz="690861"/>
            <a:r>
              <a:rPr lang="en-GB" sz="1000" b="1"/>
              <a:t>commit()</a:t>
            </a:r>
          </a:p>
          <a:p>
            <a:pPr defTabSz="690861"/>
            <a:r>
              <a:rPr lang="en-GB" sz="1000" b="1"/>
              <a:t>rollback()</a:t>
            </a:r>
          </a:p>
          <a:p>
            <a:pPr defTabSz="690861"/>
            <a:endParaRPr lang="en-GB" sz="1000" b="1"/>
          </a:p>
        </p:txBody>
      </p:sp>
    </p:spTree>
    <p:extLst>
      <p:ext uri="{BB962C8B-B14F-4D97-AF65-F5344CB8AC3E}">
        <p14:creationId xmlns:p14="http://schemas.microsoft.com/office/powerpoint/2010/main" val="2971748973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/>
          </p:cNvSpPr>
          <p:nvPr/>
        </p:nvSpPr>
        <p:spPr bwMode="auto">
          <a:xfrm>
            <a:off x="892736" y="851145"/>
            <a:ext cx="2285405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FF4013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MLJS Core API - mljs.js</a:t>
            </a:r>
            <a:endParaRPr lang="en-GB"/>
          </a:p>
        </p:txBody>
      </p:sp>
      <p:sp>
        <p:nvSpPr>
          <p:cNvPr id="8194" name="AutoShape 2"/>
          <p:cNvSpPr>
            <a:spLocks/>
          </p:cNvSpPr>
          <p:nvPr/>
        </p:nvSpPr>
        <p:spPr bwMode="auto">
          <a:xfrm>
            <a:off x="5558771" y="851145"/>
            <a:ext cx="284485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 API - widgets-search.js</a:t>
            </a:r>
            <a:endParaRPr lang="en-GB"/>
          </a:p>
        </p:txBody>
      </p:sp>
      <p:sp>
        <p:nvSpPr>
          <p:cNvPr id="8195" name="AutoShape 3"/>
          <p:cNvSpPr>
            <a:spLocks/>
          </p:cNvSpPr>
          <p:nvPr/>
        </p:nvSpPr>
        <p:spPr bwMode="auto">
          <a:xfrm>
            <a:off x="892736" y="1261910"/>
            <a:ext cx="4380359" cy="3393281"/>
          </a:xfrm>
          <a:prstGeom prst="roundRect">
            <a:avLst>
              <a:gd name="adj" fmla="val 4074"/>
            </a:avLst>
          </a:prstGeom>
          <a:noFill/>
          <a:ln w="25400" cap="flat" cmpd="sng">
            <a:solidFill>
              <a:srgbClr val="FF4013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defTabSz="690861"/>
            <a:r>
              <a:rPr lang="en-GB" sz="1000" b="1" dirty="0"/>
              <a:t>// create </a:t>
            </a:r>
            <a:r>
              <a:rPr lang="en-GB" sz="1000" b="1" dirty="0" err="1"/>
              <a:t>db</a:t>
            </a:r>
            <a:r>
              <a:rPr lang="en-GB" sz="1000" b="1" dirty="0"/>
              <a:t> connection</a:t>
            </a:r>
          </a:p>
          <a:p>
            <a:pPr defTabSz="690861"/>
            <a:r>
              <a:rPr lang="en-GB" sz="1000" b="1" dirty="0" err="1"/>
              <a:t>var</a:t>
            </a:r>
            <a:r>
              <a:rPr lang="en-GB" sz="1000" b="1" dirty="0"/>
              <a:t> </a:t>
            </a:r>
            <a:r>
              <a:rPr lang="en-GB" sz="1000" b="1" dirty="0" err="1"/>
              <a:t>db</a:t>
            </a:r>
            <a:r>
              <a:rPr lang="en-GB" sz="1000" b="1" dirty="0"/>
              <a:t> = new </a:t>
            </a:r>
            <a:r>
              <a:rPr lang="en-GB" sz="1000" b="1" dirty="0" err="1"/>
              <a:t>mljs</a:t>
            </a:r>
            <a:r>
              <a:rPr lang="en-GB" sz="1000" b="1" dirty="0"/>
              <a:t>();</a:t>
            </a:r>
          </a:p>
          <a:p>
            <a:pPr defTabSz="690861"/>
            <a:endParaRPr lang="en-GB" sz="1000" b="1" dirty="0"/>
          </a:p>
          <a:p>
            <a:pPr defTabSz="690861"/>
            <a:r>
              <a:rPr lang="en-GB" sz="1000" b="1" dirty="0"/>
              <a:t>// create common search context</a:t>
            </a:r>
          </a:p>
          <a:p>
            <a:pPr defTabSz="690861"/>
            <a:r>
              <a:rPr lang="en-GB" sz="1000" b="1" dirty="0" err="1"/>
              <a:t>var</a:t>
            </a:r>
            <a:r>
              <a:rPr lang="en-GB" sz="1000" b="1" dirty="0"/>
              <a:t> </a:t>
            </a:r>
            <a:r>
              <a:rPr lang="en-GB" sz="1000" b="1" dirty="0" err="1"/>
              <a:t>ctx</a:t>
            </a:r>
            <a:r>
              <a:rPr lang="en-GB" sz="1000" b="1" dirty="0"/>
              <a:t> = new </a:t>
            </a:r>
            <a:r>
              <a:rPr lang="en-GB" sz="1000" b="1" dirty="0" err="1"/>
              <a:t>db.searchcontext</a:t>
            </a:r>
            <a:r>
              <a:rPr lang="en-GB" sz="1000" b="1" dirty="0"/>
              <a:t>();</a:t>
            </a:r>
          </a:p>
          <a:p>
            <a:pPr defTabSz="690861"/>
            <a:endParaRPr lang="en-GB" sz="1000" b="1" dirty="0"/>
          </a:p>
          <a:p>
            <a:pPr defTabSz="690861"/>
            <a:r>
              <a:rPr lang="en-GB" sz="1000" b="1" dirty="0"/>
              <a:t>// create widgets</a:t>
            </a:r>
          </a:p>
          <a:p>
            <a:pPr defTabSz="690861"/>
            <a:r>
              <a:rPr lang="en-GB" sz="1000" b="1" dirty="0" err="1"/>
              <a:t>var</a:t>
            </a:r>
            <a:r>
              <a:rPr lang="en-GB" sz="1000" b="1" dirty="0"/>
              <a:t> bar = new </a:t>
            </a:r>
            <a:r>
              <a:rPr lang="en-GB" sz="1000" b="1" dirty="0" err="1"/>
              <a:t>com.marklogic.widgets.searchbar</a:t>
            </a:r>
            <a:r>
              <a:rPr lang="en-GB" sz="1000" b="1" dirty="0"/>
              <a:t>();</a:t>
            </a:r>
          </a:p>
          <a:p>
            <a:pPr defTabSz="690861"/>
            <a:r>
              <a:rPr lang="en-GB" sz="1000" b="1" dirty="0" err="1"/>
              <a:t>var</a:t>
            </a:r>
            <a:r>
              <a:rPr lang="en-GB" sz="1000" b="1" dirty="0"/>
              <a:t> results = new </a:t>
            </a:r>
            <a:r>
              <a:rPr lang="en-GB" sz="1000" b="1" dirty="0" err="1"/>
              <a:t>com.marklogic.widgets.searchresults</a:t>
            </a:r>
            <a:r>
              <a:rPr lang="en-GB" sz="1000" b="1" dirty="0"/>
              <a:t>();</a:t>
            </a:r>
          </a:p>
          <a:p>
            <a:pPr defTabSz="690861"/>
            <a:r>
              <a:rPr lang="en-GB" sz="1000" b="1" dirty="0"/>
              <a:t>// ... and so on ...</a:t>
            </a:r>
          </a:p>
          <a:p>
            <a:pPr defTabSz="690861"/>
            <a:endParaRPr lang="en-GB" sz="1000" b="1" dirty="0"/>
          </a:p>
          <a:p>
            <a:pPr defTabSz="690861"/>
            <a:r>
              <a:rPr lang="en-GB" sz="1000" b="1" dirty="0"/>
              <a:t>// register</a:t>
            </a:r>
          </a:p>
          <a:p>
            <a:pPr defTabSz="690861"/>
            <a:r>
              <a:rPr lang="en-GB" sz="1000" b="1" dirty="0" err="1"/>
              <a:t>ctx.register</a:t>
            </a:r>
            <a:r>
              <a:rPr lang="en-GB" sz="1000" b="1" dirty="0"/>
              <a:t>(bar);</a:t>
            </a:r>
          </a:p>
          <a:p>
            <a:pPr defTabSz="690861"/>
            <a:r>
              <a:rPr lang="en-GB" sz="1000" b="1" dirty="0" err="1"/>
              <a:t>ctx.register</a:t>
            </a:r>
            <a:r>
              <a:rPr lang="en-GB" sz="1000" b="1" dirty="0"/>
              <a:t>(results);</a:t>
            </a:r>
          </a:p>
          <a:p>
            <a:pPr defTabSz="690861"/>
            <a:endParaRPr lang="en-GB" sz="1000" b="1" dirty="0"/>
          </a:p>
          <a:p>
            <a:pPr defTabSz="690861"/>
            <a:endParaRPr lang="en-GB" sz="1000" b="1" dirty="0" smtClean="0"/>
          </a:p>
          <a:p>
            <a:pPr defTabSz="690861"/>
            <a:endParaRPr lang="en-GB" sz="1000" b="1" dirty="0" smtClean="0"/>
          </a:p>
          <a:p>
            <a:pPr defTabSz="690861"/>
            <a:endParaRPr lang="en-GB" sz="1000" b="1" dirty="0"/>
          </a:p>
          <a:p>
            <a:pPr defTabSz="690861"/>
            <a:endParaRPr lang="en-GB" sz="1000" b="1" dirty="0"/>
          </a:p>
          <a:p>
            <a:pPr defTabSz="690861"/>
            <a:endParaRPr lang="en-GB" sz="1000" b="1" dirty="0"/>
          </a:p>
          <a:p>
            <a:pPr defTabSz="690861"/>
            <a:r>
              <a:rPr lang="en-GB" sz="1000" b="1" dirty="0"/>
              <a:t>// search (can be done manually via search bar)</a:t>
            </a:r>
          </a:p>
          <a:p>
            <a:pPr defTabSz="690861"/>
            <a:r>
              <a:rPr lang="en-GB" sz="1000" b="1" dirty="0" err="1"/>
              <a:t>ctx.dosimplequery</a:t>
            </a:r>
            <a:r>
              <a:rPr lang="en-GB" sz="1000" b="1" dirty="0"/>
              <a:t>(</a:t>
            </a:r>
            <a:r>
              <a:rPr lang="ja-JP" altLang="en-GB" sz="1000" b="1" dirty="0"/>
              <a:t>“</a:t>
            </a:r>
            <a:r>
              <a:rPr lang="en-GB" sz="1000" b="1" dirty="0"/>
              <a:t>some query text</a:t>
            </a:r>
            <a:r>
              <a:rPr lang="ja-JP" altLang="en-GB" sz="1000" b="1" dirty="0"/>
              <a:t>”</a:t>
            </a:r>
            <a:r>
              <a:rPr lang="en-GB" sz="1000" b="1" dirty="0"/>
              <a:t>);</a:t>
            </a:r>
            <a:endParaRPr lang="en-GB" dirty="0"/>
          </a:p>
        </p:txBody>
      </p:sp>
      <p:sp>
        <p:nvSpPr>
          <p:cNvPr id="8196" name="AutoShape 4"/>
          <p:cNvSpPr>
            <a:spLocks/>
          </p:cNvSpPr>
          <p:nvPr/>
        </p:nvSpPr>
        <p:spPr bwMode="auto">
          <a:xfrm>
            <a:off x="5570674" y="2779957"/>
            <a:ext cx="5344514" cy="1375172"/>
          </a:xfrm>
          <a:prstGeom prst="roundRect">
            <a:avLst>
              <a:gd name="adj" fmla="val 9741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defTabSz="690861"/>
            <a:r>
              <a:rPr lang="en-GB" sz="1000" b="1" dirty="0" err="1"/>
              <a:t>bar.setContext</a:t>
            </a:r>
            <a:r>
              <a:rPr lang="en-GB" sz="1000" b="1" dirty="0"/>
              <a:t>(this);</a:t>
            </a:r>
          </a:p>
          <a:p>
            <a:pPr defTabSz="690861"/>
            <a:r>
              <a:rPr lang="en-GB" sz="1000" b="1" dirty="0" err="1"/>
              <a:t>results.setContext</a:t>
            </a:r>
            <a:r>
              <a:rPr lang="en-GB" sz="1000" b="1" dirty="0"/>
              <a:t>(this);</a:t>
            </a:r>
          </a:p>
          <a:p>
            <a:pPr defTabSz="690861"/>
            <a:endParaRPr lang="en-GB" sz="1000" b="1" dirty="0"/>
          </a:p>
          <a:p>
            <a:pPr defTabSz="690861"/>
            <a:r>
              <a:rPr lang="en-GB" sz="1000" b="1" dirty="0"/>
              <a:t>// also introspects widgets to see what events they respond to</a:t>
            </a:r>
          </a:p>
          <a:p>
            <a:pPr defTabSz="690861"/>
            <a:r>
              <a:rPr lang="en-GB" sz="1000" b="1" dirty="0"/>
              <a:t>// - checks for </a:t>
            </a:r>
            <a:r>
              <a:rPr lang="en-GB" sz="1000" b="1" dirty="0" err="1"/>
              <a:t>updateResults</a:t>
            </a:r>
            <a:r>
              <a:rPr lang="en-GB" sz="1000" b="1" dirty="0"/>
              <a:t>, </a:t>
            </a:r>
            <a:r>
              <a:rPr lang="en-GB" sz="1000" b="1" dirty="0" err="1"/>
              <a:t>updateFacets</a:t>
            </a:r>
            <a:r>
              <a:rPr lang="en-GB" sz="1000" b="1" dirty="0"/>
              <a:t>, </a:t>
            </a:r>
            <a:r>
              <a:rPr lang="en-GB" sz="1000" b="1" dirty="0" err="1"/>
              <a:t>updateSort</a:t>
            </a:r>
            <a:r>
              <a:rPr lang="en-GB" sz="1000" b="1" dirty="0"/>
              <a:t>, </a:t>
            </a:r>
          </a:p>
          <a:p>
            <a:pPr defTabSz="690861"/>
            <a:r>
              <a:rPr lang="en-GB" sz="1000" b="1" dirty="0"/>
              <a:t>//    </a:t>
            </a:r>
            <a:r>
              <a:rPr lang="en-GB" sz="1000" b="1" dirty="0" err="1"/>
              <a:t>updatePage</a:t>
            </a:r>
            <a:r>
              <a:rPr lang="en-GB" sz="1000" b="1" dirty="0"/>
              <a:t>, </a:t>
            </a:r>
            <a:r>
              <a:rPr lang="en-GB" sz="1000" b="1" dirty="0" err="1"/>
              <a:t>updateSimpleQuery</a:t>
            </a:r>
            <a:r>
              <a:rPr lang="en-GB" sz="1000" b="1" dirty="0"/>
              <a:t>, </a:t>
            </a:r>
            <a:r>
              <a:rPr lang="en-GB" sz="1000" b="1" dirty="0" err="1"/>
              <a:t>updateOptions</a:t>
            </a:r>
            <a:endParaRPr lang="en-GB" sz="1000" b="1" dirty="0"/>
          </a:p>
          <a:p>
            <a:pPr defTabSz="690861"/>
            <a:endParaRPr lang="en-GB" sz="1000" b="1" dirty="0"/>
          </a:p>
          <a:p>
            <a:pPr defTabSz="690861"/>
            <a:r>
              <a:rPr lang="en-GB" sz="1000" b="1" dirty="0"/>
              <a:t>// Also listens to events generated by widgets</a:t>
            </a:r>
          </a:p>
          <a:p>
            <a:pPr defTabSz="690861"/>
            <a:r>
              <a:rPr lang="en-GB" sz="1000" b="1" dirty="0"/>
              <a:t>// - calls </a:t>
            </a:r>
            <a:r>
              <a:rPr lang="en-GB" sz="1000" b="1" dirty="0" err="1"/>
              <a:t>addSortListener</a:t>
            </a:r>
            <a:r>
              <a:rPr lang="en-GB" sz="1000" b="1" dirty="0"/>
              <a:t>, </a:t>
            </a:r>
            <a:r>
              <a:rPr lang="en-GB" sz="1000" b="1" dirty="0" err="1"/>
              <a:t>addFacetSelectionListener</a:t>
            </a:r>
            <a:r>
              <a:rPr lang="en-GB" sz="1000" b="1" dirty="0"/>
              <a:t>, </a:t>
            </a:r>
            <a:r>
              <a:rPr lang="en-GB" sz="1000" b="1" dirty="0" err="1"/>
              <a:t>addPageListener</a:t>
            </a:r>
            <a:endParaRPr lang="en-GB" dirty="0"/>
          </a:p>
        </p:txBody>
      </p:sp>
      <p:sp>
        <p:nvSpPr>
          <p:cNvPr id="8197" name="AutoShape 5"/>
          <p:cNvSpPr>
            <a:spLocks/>
          </p:cNvSpPr>
          <p:nvPr/>
        </p:nvSpPr>
        <p:spPr bwMode="auto">
          <a:xfrm>
            <a:off x="5570674" y="4235496"/>
            <a:ext cx="5344514" cy="812602"/>
          </a:xfrm>
          <a:prstGeom prst="roundRect">
            <a:avLst>
              <a:gd name="adj" fmla="val 16481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defTabSz="690861"/>
            <a:r>
              <a:rPr lang="en-GB" sz="1000" b="1"/>
              <a:t>results.updateResults(true); // show </a:t>
            </a:r>
            <a:r>
              <a:rPr lang="ja-JP" altLang="en-GB" sz="1000" b="1"/>
              <a:t>‘</a:t>
            </a:r>
            <a:r>
              <a:rPr lang="en-GB" sz="1000" b="1"/>
              <a:t>loading...</a:t>
            </a:r>
            <a:r>
              <a:rPr lang="ja-JP" altLang="en-GB" sz="1000" b="1"/>
              <a:t>’</a:t>
            </a:r>
            <a:endParaRPr lang="en-GB" sz="1000" b="1"/>
          </a:p>
          <a:p>
            <a:pPr defTabSz="690861"/>
            <a:endParaRPr lang="en-GB" sz="1000" b="1"/>
          </a:p>
          <a:p>
            <a:pPr defTabSz="690861"/>
            <a:r>
              <a:rPr lang="en-GB" sz="1000" b="1"/>
              <a:t>bar.updateResults(resultsJson);</a:t>
            </a:r>
          </a:p>
          <a:p>
            <a:pPr defTabSz="690861"/>
            <a:r>
              <a:rPr lang="en-GB" sz="1000" b="1"/>
              <a:t>results.updateResults(resultsJson);</a:t>
            </a:r>
            <a:endParaRPr lang="en-GB"/>
          </a:p>
        </p:txBody>
      </p:sp>
      <p:sp>
        <p:nvSpPr>
          <p:cNvPr id="8198" name="AutoShape 6"/>
          <p:cNvSpPr>
            <a:spLocks/>
          </p:cNvSpPr>
          <p:nvPr/>
        </p:nvSpPr>
        <p:spPr bwMode="auto">
          <a:xfrm>
            <a:off x="892736" y="5137395"/>
            <a:ext cx="4380359" cy="732234"/>
          </a:xfrm>
          <a:prstGeom prst="roundRect">
            <a:avLst>
              <a:gd name="adj" fmla="val 18292"/>
            </a:avLst>
          </a:prstGeom>
          <a:noFill/>
          <a:ln w="25400" cap="flat" cmpd="sng">
            <a:solidFill>
              <a:srgbClr val="FF4013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defTabSz="690861"/>
            <a:r>
              <a:rPr lang="en-GB" sz="1000" b="1"/>
              <a:t>ctx.updateSimpleQuery(</a:t>
            </a:r>
            <a:r>
              <a:rPr lang="ja-JP" altLang="en-GB" sz="1000" b="1"/>
              <a:t>“</a:t>
            </a:r>
            <a:r>
              <a:rPr lang="en-GB" sz="1000" b="1"/>
              <a:t>wibble</a:t>
            </a:r>
            <a:r>
              <a:rPr lang="ja-JP" altLang="en-GB" sz="1000" b="1"/>
              <a:t>”</a:t>
            </a:r>
            <a:r>
              <a:rPr lang="en-GB" sz="1000" b="1"/>
              <a:t>);</a:t>
            </a:r>
          </a:p>
          <a:p>
            <a:pPr defTabSz="690861"/>
            <a:endParaRPr lang="en-GB" sz="1000" b="1"/>
          </a:p>
          <a:p>
            <a:pPr defTabSz="690861"/>
            <a:endParaRPr lang="en-GB" sz="1000" b="1"/>
          </a:p>
          <a:p>
            <a:pPr defTabSz="690861"/>
            <a:r>
              <a:rPr lang="en-GB" sz="1000" b="1"/>
              <a:t>ctx.dosimplequery(</a:t>
            </a:r>
            <a:r>
              <a:rPr lang="ja-JP" altLang="en-GB" sz="1000" b="1"/>
              <a:t>“</a:t>
            </a:r>
            <a:r>
              <a:rPr lang="en-GB" sz="1000" b="1"/>
              <a:t>wibble</a:t>
            </a:r>
            <a:r>
              <a:rPr lang="ja-JP" altLang="en-GB" sz="1000" b="1"/>
              <a:t>”</a:t>
            </a:r>
            <a:r>
              <a:rPr lang="en-GB" sz="1000" b="1"/>
              <a:t>);</a:t>
            </a:r>
            <a:endParaRPr lang="en-GB"/>
          </a:p>
        </p:txBody>
      </p:sp>
      <p:sp>
        <p:nvSpPr>
          <p:cNvPr id="8199" name="AutoShape 7"/>
          <p:cNvSpPr>
            <a:spLocks/>
          </p:cNvSpPr>
          <p:nvPr/>
        </p:nvSpPr>
        <p:spPr bwMode="auto">
          <a:xfrm>
            <a:off x="5570674" y="5137395"/>
            <a:ext cx="5344514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defTabSz="690861"/>
            <a:r>
              <a:rPr lang="en-GB" sz="1000" b="1"/>
              <a:t>User types </a:t>
            </a:r>
            <a:r>
              <a:rPr lang="ja-JP" altLang="en-GB" sz="1000" b="1"/>
              <a:t>‘</a:t>
            </a:r>
            <a:r>
              <a:rPr lang="en-GB" sz="1000" b="1"/>
              <a:t>wibble</a:t>
            </a:r>
            <a:r>
              <a:rPr lang="ja-JP" altLang="en-GB" sz="1000" b="1"/>
              <a:t>’</a:t>
            </a:r>
            <a:r>
              <a:rPr lang="en-GB" sz="1000" b="1"/>
              <a:t> and clicks search in search bar widget</a:t>
            </a:r>
            <a:endParaRPr lang="en-GB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H="1">
            <a:off x="2413363" y="3164816"/>
            <a:ext cx="3112674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82631"/>
            <a:endParaRPr lang="en-GB" sz="10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3820911" y="4449809"/>
            <a:ext cx="1718518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82631"/>
            <a:endParaRPr lang="en-GB" sz="10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V="1">
            <a:off x="3529284" y="5314872"/>
            <a:ext cx="1990802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82631"/>
            <a:endParaRPr lang="en-GB" sz="10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203" name="AutoShape 11"/>
          <p:cNvSpPr>
            <a:spLocks/>
          </p:cNvSpPr>
          <p:nvPr/>
        </p:nvSpPr>
        <p:spPr bwMode="auto">
          <a:xfrm>
            <a:off x="5570674" y="5530301"/>
            <a:ext cx="5344514" cy="732234"/>
          </a:xfrm>
          <a:prstGeom prst="roundRect">
            <a:avLst>
              <a:gd name="adj" fmla="val 18292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defTabSz="690861"/>
            <a:r>
              <a:rPr lang="en-GB" sz="1000" b="1"/>
              <a:t>results.updateResults(true); // show </a:t>
            </a:r>
            <a:r>
              <a:rPr lang="ja-JP" altLang="en-GB" sz="1000" b="1"/>
              <a:t>‘</a:t>
            </a:r>
            <a:r>
              <a:rPr lang="en-GB" sz="1000" b="1"/>
              <a:t>loading...</a:t>
            </a:r>
            <a:r>
              <a:rPr lang="ja-JP" altLang="en-GB" sz="1000" b="1"/>
              <a:t>’</a:t>
            </a:r>
            <a:endParaRPr lang="en-GB" sz="1000" b="1"/>
          </a:p>
          <a:p>
            <a:pPr defTabSz="690861"/>
            <a:endParaRPr lang="en-GB" sz="1000" b="1"/>
          </a:p>
          <a:p>
            <a:pPr defTabSz="690861"/>
            <a:r>
              <a:rPr lang="en-GB" sz="1000" b="1"/>
              <a:t>bar.updateResults(resultsJson);</a:t>
            </a:r>
          </a:p>
          <a:p>
            <a:pPr defTabSz="690861"/>
            <a:r>
              <a:rPr lang="en-GB" sz="1000" b="1"/>
              <a:t>results.updateResults(resultsJson);</a:t>
            </a:r>
            <a:endParaRPr lang="en-GB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flipH="1">
            <a:off x="3190045" y="5731219"/>
            <a:ext cx="2343433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82631"/>
            <a:endParaRPr lang="en-GB" sz="10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205" name="AutoShape 13"/>
          <p:cNvSpPr>
            <a:spLocks/>
          </p:cNvSpPr>
          <p:nvPr/>
        </p:nvSpPr>
        <p:spPr bwMode="auto">
          <a:xfrm>
            <a:off x="5576625" y="1261910"/>
            <a:ext cx="6174278" cy="14108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300" dirty="0">
                <a:solidFill>
                  <a:srgbClr val="000000"/>
                </a:solidFill>
              </a:rPr>
              <a:t>The Core API contains the </a:t>
            </a:r>
            <a:r>
              <a:rPr lang="en-GB" sz="1300" dirty="0" err="1">
                <a:solidFill>
                  <a:srgbClr val="000000"/>
                </a:solidFill>
              </a:rPr>
              <a:t>searchcontext</a:t>
            </a:r>
            <a:r>
              <a:rPr lang="en-GB" sz="1300" dirty="0">
                <a:solidFill>
                  <a:srgbClr val="000000"/>
                </a:solidFill>
              </a:rPr>
              <a:t> object. This </a:t>
            </a:r>
            <a:r>
              <a:rPr lang="en-GB" sz="1300" dirty="0" smtClean="0">
                <a:solidFill>
                  <a:srgbClr val="000000"/>
                </a:solidFill>
              </a:rPr>
              <a:t>is linked </a:t>
            </a:r>
            <a:r>
              <a:rPr lang="en-GB" sz="1300" dirty="0">
                <a:solidFill>
                  <a:srgbClr val="000000"/>
                </a:solidFill>
              </a:rPr>
              <a:t>to a particular MLJS connection instance. </a:t>
            </a:r>
            <a:r>
              <a:rPr lang="en-GB" sz="1300" dirty="0" smtClean="0">
                <a:solidFill>
                  <a:srgbClr val="000000"/>
                </a:solidFill>
              </a:rPr>
              <a:t>Creating new </a:t>
            </a:r>
            <a:r>
              <a:rPr lang="en-GB" sz="1300" dirty="0">
                <a:solidFill>
                  <a:srgbClr val="000000"/>
                </a:solidFill>
              </a:rPr>
              <a:t>widgets and linking them to this class means each </a:t>
            </a:r>
            <a:r>
              <a:rPr lang="en-GB" sz="1300" dirty="0" smtClean="0">
                <a:solidFill>
                  <a:srgbClr val="000000"/>
                </a:solidFill>
              </a:rPr>
              <a:t>widget </a:t>
            </a:r>
            <a:r>
              <a:rPr lang="en-GB" sz="1300" dirty="0">
                <a:solidFill>
                  <a:srgbClr val="000000"/>
                </a:solidFill>
              </a:rPr>
              <a:t>becomes interdependent, and </a:t>
            </a:r>
            <a:r>
              <a:rPr lang="en-GB" sz="1300" dirty="0" err="1">
                <a:solidFill>
                  <a:srgbClr val="000000"/>
                </a:solidFill>
              </a:rPr>
              <a:t>doesn</a:t>
            </a:r>
            <a:r>
              <a:rPr lang="ja-JP" altLang="en-GB" sz="1300" dirty="0">
                <a:solidFill>
                  <a:srgbClr val="000000"/>
                </a:solidFill>
              </a:rPr>
              <a:t>’</a:t>
            </a:r>
            <a:r>
              <a:rPr lang="en-GB" sz="1300" dirty="0">
                <a:solidFill>
                  <a:srgbClr val="000000"/>
                </a:solidFill>
              </a:rPr>
              <a:t>t need to </a:t>
            </a:r>
            <a:r>
              <a:rPr lang="en-GB" sz="1300" dirty="0" smtClean="0">
                <a:solidFill>
                  <a:srgbClr val="000000"/>
                </a:solidFill>
              </a:rPr>
              <a:t>know how </a:t>
            </a:r>
            <a:r>
              <a:rPr lang="en-GB" sz="1300" dirty="0">
                <a:solidFill>
                  <a:srgbClr val="000000"/>
                </a:solidFill>
              </a:rPr>
              <a:t>to use </a:t>
            </a:r>
            <a:r>
              <a:rPr lang="en-GB" sz="1300" dirty="0" err="1">
                <a:solidFill>
                  <a:srgbClr val="000000"/>
                </a:solidFill>
              </a:rPr>
              <a:t>mljs.search</a:t>
            </a:r>
            <a:r>
              <a:rPr lang="en-GB" sz="1300" dirty="0">
                <a:solidFill>
                  <a:srgbClr val="000000"/>
                </a:solidFill>
              </a:rPr>
              <a:t>() itself.</a:t>
            </a:r>
            <a:br>
              <a:rPr lang="en-GB" sz="1300" dirty="0">
                <a:solidFill>
                  <a:srgbClr val="000000"/>
                </a:solidFill>
              </a:rPr>
            </a:br>
            <a:r>
              <a:rPr lang="en-GB" sz="1300" dirty="0">
                <a:solidFill>
                  <a:srgbClr val="000000"/>
                </a:solidFill>
              </a:rPr>
              <a:t/>
            </a:r>
            <a:br>
              <a:rPr lang="en-GB" sz="1300" dirty="0">
                <a:solidFill>
                  <a:srgbClr val="000000"/>
                </a:solidFill>
              </a:rPr>
            </a:br>
            <a:r>
              <a:rPr lang="en-GB" sz="1300" dirty="0">
                <a:solidFill>
                  <a:srgbClr val="000000"/>
                </a:solidFill>
              </a:rPr>
              <a:t>Multiple </a:t>
            </a:r>
            <a:r>
              <a:rPr lang="en-GB" sz="1300" dirty="0" err="1">
                <a:solidFill>
                  <a:srgbClr val="000000"/>
                </a:solidFill>
              </a:rPr>
              <a:t>searchcontext</a:t>
            </a:r>
            <a:r>
              <a:rPr lang="en-GB" sz="1300" dirty="0">
                <a:solidFill>
                  <a:srgbClr val="000000"/>
                </a:solidFill>
              </a:rPr>
              <a:t> instances can be used in a single page, </a:t>
            </a:r>
            <a:r>
              <a:rPr lang="en-GB" sz="1300" dirty="0" smtClean="0">
                <a:solidFill>
                  <a:srgbClr val="000000"/>
                </a:solidFill>
              </a:rPr>
              <a:t>allowing </a:t>
            </a:r>
            <a:r>
              <a:rPr lang="en-GB" sz="1300" dirty="0">
                <a:solidFill>
                  <a:srgbClr val="000000"/>
                </a:solidFill>
              </a:rPr>
              <a:t>for sophisticated dashboard-like pages to be created.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691812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MLJS Widget 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9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2</a:t>
            </a:r>
            <a:r>
              <a:rPr lang="en-US" sz="4000" dirty="0" smtClean="0"/>
              <a:t>. The MLJS Core API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Part of the Mastering MLJS series of 5 minute webinars</a:t>
            </a:r>
          </a:p>
          <a:p>
            <a:r>
              <a:rPr lang="en-US" dirty="0" smtClean="0"/>
              <a:t>Presented by: Adam Fowler, Senior Pre-Sales Engineer, UK Public Sector, MarkLogic Corporation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88298" y="2043897"/>
            <a:ext cx="2788103" cy="116794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6400" dirty="0" smtClean="0">
                <a:solidFill>
                  <a:srgbClr val="FF0000"/>
                </a:solidFill>
                <a:latin typeface="Verdana"/>
                <a:cs typeface="Verdana"/>
              </a:rPr>
              <a:t>{</a:t>
            </a:r>
            <a:r>
              <a:rPr lang="en-GB" sz="6400" dirty="0" err="1" smtClean="0">
                <a:latin typeface="Verdana"/>
                <a:cs typeface="Verdana"/>
              </a:rPr>
              <a:t>mljs</a:t>
            </a:r>
            <a:r>
              <a:rPr lang="en-GB" sz="6400" dirty="0" smtClean="0">
                <a:solidFill>
                  <a:srgbClr val="FF0000"/>
                </a:solidFill>
                <a:latin typeface="Verdana"/>
                <a:cs typeface="Verdana"/>
              </a:rPr>
              <a:t>}</a:t>
            </a:r>
            <a:endParaRPr lang="en-GB" sz="64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4127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/>
          </p:cNvSpPr>
          <p:nvPr/>
        </p:nvSpPr>
        <p:spPr bwMode="auto">
          <a:xfrm>
            <a:off x="3035303" y="5411391"/>
            <a:ext cx="5725415" cy="848320"/>
          </a:xfrm>
          <a:prstGeom prst="roundRect">
            <a:avLst>
              <a:gd name="adj" fmla="val 15792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endParaRPr lang="en-GB" sz="47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170" name="AutoShape 2"/>
          <p:cNvSpPr>
            <a:spLocks/>
          </p:cNvSpPr>
          <p:nvPr/>
        </p:nvSpPr>
        <p:spPr bwMode="auto">
          <a:xfrm>
            <a:off x="3261463" y="5277445"/>
            <a:ext cx="2404436" cy="267891"/>
          </a:xfrm>
          <a:prstGeom prst="roundRect">
            <a:avLst>
              <a:gd name="adj" fmla="val 50000"/>
            </a:avLst>
          </a:prstGeom>
          <a:solidFill>
            <a:srgbClr val="FF6251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>
                <a:solidFill>
                  <a:srgbClr val="FFFFFF"/>
                </a:solidFill>
              </a:rPr>
              <a:t>REST Admin Instance:8004</a:t>
            </a:r>
            <a:endParaRPr lang="en-GB"/>
          </a:p>
        </p:txBody>
      </p:sp>
      <p:sp>
        <p:nvSpPr>
          <p:cNvPr id="7171" name="AutoShape 3"/>
          <p:cNvSpPr>
            <a:spLocks/>
          </p:cNvSpPr>
          <p:nvPr/>
        </p:nvSpPr>
        <p:spPr bwMode="auto">
          <a:xfrm>
            <a:off x="6082509" y="5277445"/>
            <a:ext cx="2404436" cy="267891"/>
          </a:xfrm>
          <a:prstGeom prst="roundRect">
            <a:avLst>
              <a:gd name="adj" fmla="val 50000"/>
            </a:avLst>
          </a:prstGeom>
          <a:solidFill>
            <a:srgbClr val="FF6251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>
                <a:solidFill>
                  <a:srgbClr val="FFFFFF"/>
                </a:solidFill>
              </a:rPr>
              <a:t>REST Application(s):Whichever</a:t>
            </a:r>
            <a:endParaRPr lang="en-GB"/>
          </a:p>
        </p:txBody>
      </p:sp>
      <p:pic>
        <p:nvPicPr>
          <p:cNvPr id="7172" name="Picture 4" descr="imag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69" y="5691560"/>
            <a:ext cx="3060597" cy="48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173" name="AutoShape 5"/>
          <p:cNvSpPr>
            <a:spLocks/>
          </p:cNvSpPr>
          <p:nvPr/>
        </p:nvSpPr>
        <p:spPr bwMode="auto">
          <a:xfrm>
            <a:off x="6130122" y="473274"/>
            <a:ext cx="2630596" cy="4420195"/>
          </a:xfrm>
          <a:prstGeom prst="roundRect">
            <a:avLst>
              <a:gd name="adj" fmla="val 6787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endParaRPr lang="en-GB" sz="47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174" name="AutoShape 6"/>
          <p:cNvSpPr>
            <a:spLocks/>
          </p:cNvSpPr>
          <p:nvPr/>
        </p:nvSpPr>
        <p:spPr bwMode="auto">
          <a:xfrm>
            <a:off x="3035303" y="482203"/>
            <a:ext cx="2630596" cy="4420195"/>
          </a:xfrm>
          <a:prstGeom prst="roundRect">
            <a:avLst>
              <a:gd name="adj" fmla="val 6787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endParaRPr lang="en-GB" sz="47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pic>
        <p:nvPicPr>
          <p:cNvPr id="7175" name="Picture 7" descr="dropped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28" y="741164"/>
            <a:ext cx="2440146" cy="492249"/>
          </a:xfrm>
          <a:prstGeom prst="rect">
            <a:avLst/>
          </a:prstGeom>
          <a:noFill/>
          <a:ln>
            <a:noFill/>
          </a:ln>
          <a:effectLst>
            <a:outerShdw blurRad="38100" dist="127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7176" name="Picture 8" descr="slides-logo-browser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030" y="625078"/>
            <a:ext cx="1636683" cy="722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177" name="AutoShape 9"/>
          <p:cNvSpPr>
            <a:spLocks/>
          </p:cNvSpPr>
          <p:nvPr/>
        </p:nvSpPr>
        <p:spPr bwMode="auto">
          <a:xfrm>
            <a:off x="3190044" y="3786188"/>
            <a:ext cx="2285405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FF4013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MLJS Core API - mljs.js</a:t>
            </a:r>
            <a:endParaRPr lang="en-GB"/>
          </a:p>
        </p:txBody>
      </p:sp>
      <p:sp>
        <p:nvSpPr>
          <p:cNvPr id="7178" name="AutoShape 10"/>
          <p:cNvSpPr>
            <a:spLocks/>
          </p:cNvSpPr>
          <p:nvPr/>
        </p:nvSpPr>
        <p:spPr bwMode="auto">
          <a:xfrm>
            <a:off x="3190044" y="4143375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Digest</a:t>
            </a:r>
            <a:endParaRPr lang="en-GB"/>
          </a:p>
        </p:txBody>
      </p:sp>
      <p:sp>
        <p:nvSpPr>
          <p:cNvPr id="7179" name="AutoShape 11"/>
          <p:cNvSpPr>
            <a:spLocks/>
          </p:cNvSpPr>
          <p:nvPr/>
        </p:nvSpPr>
        <p:spPr bwMode="auto">
          <a:xfrm>
            <a:off x="3987555" y="4143375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Basic</a:t>
            </a:r>
            <a:endParaRPr lang="en-GB"/>
          </a:p>
        </p:txBody>
      </p:sp>
      <p:sp>
        <p:nvSpPr>
          <p:cNvPr id="7180" name="AutoShape 12"/>
          <p:cNvSpPr>
            <a:spLocks/>
          </p:cNvSpPr>
          <p:nvPr/>
        </p:nvSpPr>
        <p:spPr bwMode="auto">
          <a:xfrm>
            <a:off x="4785066" y="4143375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None</a:t>
            </a:r>
            <a:endParaRPr lang="en-GB"/>
          </a:p>
        </p:txBody>
      </p:sp>
      <p:sp>
        <p:nvSpPr>
          <p:cNvPr id="7181" name="AutoShape 13"/>
          <p:cNvSpPr>
            <a:spLocks/>
          </p:cNvSpPr>
          <p:nvPr/>
        </p:nvSpPr>
        <p:spPr bwMode="auto">
          <a:xfrm>
            <a:off x="6308669" y="3786188"/>
            <a:ext cx="2285405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FF4013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MLJS Core API - mljs.js</a:t>
            </a:r>
            <a:endParaRPr lang="en-GB"/>
          </a:p>
        </p:txBody>
      </p:sp>
      <p:sp>
        <p:nvSpPr>
          <p:cNvPr id="7182" name="AutoShape 14"/>
          <p:cNvSpPr>
            <a:spLocks/>
          </p:cNvSpPr>
          <p:nvPr/>
        </p:nvSpPr>
        <p:spPr bwMode="auto">
          <a:xfrm>
            <a:off x="6308669" y="4143375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XHR2</a:t>
            </a:r>
            <a:endParaRPr lang="en-GB"/>
          </a:p>
        </p:txBody>
      </p:sp>
      <p:sp>
        <p:nvSpPr>
          <p:cNvPr id="7183" name="AutoShape 15"/>
          <p:cNvSpPr>
            <a:spLocks/>
          </p:cNvSpPr>
          <p:nvPr/>
        </p:nvSpPr>
        <p:spPr bwMode="auto">
          <a:xfrm>
            <a:off x="6737182" y="4500563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XHR</a:t>
            </a:r>
            <a:endParaRPr lang="en-GB"/>
          </a:p>
        </p:txBody>
      </p:sp>
      <p:sp>
        <p:nvSpPr>
          <p:cNvPr id="7184" name="AutoShape 16"/>
          <p:cNvSpPr>
            <a:spLocks/>
          </p:cNvSpPr>
          <p:nvPr/>
        </p:nvSpPr>
        <p:spPr bwMode="auto">
          <a:xfrm>
            <a:off x="7891788" y="4500563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jQuery</a:t>
            </a:r>
            <a:endParaRPr lang="en-GB"/>
          </a:p>
        </p:txBody>
      </p:sp>
      <p:sp>
        <p:nvSpPr>
          <p:cNvPr id="7185" name="AutoShape 17"/>
          <p:cNvSpPr>
            <a:spLocks/>
          </p:cNvSpPr>
          <p:nvPr/>
        </p:nvSpPr>
        <p:spPr bwMode="auto">
          <a:xfrm>
            <a:off x="7189502" y="4143375"/>
            <a:ext cx="976058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Prototype</a:t>
            </a:r>
            <a:endParaRPr lang="en-GB"/>
          </a:p>
        </p:txBody>
      </p:sp>
      <p:sp>
        <p:nvSpPr>
          <p:cNvPr id="7186" name="AutoShape 18"/>
          <p:cNvSpPr>
            <a:spLocks/>
          </p:cNvSpPr>
          <p:nvPr/>
        </p:nvSpPr>
        <p:spPr bwMode="auto">
          <a:xfrm>
            <a:off x="6308669" y="3366492"/>
            <a:ext cx="976058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widgets.js</a:t>
            </a:r>
            <a:endParaRPr lang="en-GB"/>
          </a:p>
        </p:txBody>
      </p:sp>
      <p:sp>
        <p:nvSpPr>
          <p:cNvPr id="7187" name="AutoShape 19"/>
          <p:cNvSpPr>
            <a:spLocks/>
          </p:cNvSpPr>
          <p:nvPr/>
        </p:nvSpPr>
        <p:spPr bwMode="auto">
          <a:xfrm>
            <a:off x="7606113" y="3366492"/>
            <a:ext cx="976058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widgets.css</a:t>
            </a:r>
            <a:endParaRPr lang="en-GB"/>
          </a:p>
        </p:txBody>
      </p:sp>
      <p:sp>
        <p:nvSpPr>
          <p:cNvPr id="7188" name="AutoShape 20"/>
          <p:cNvSpPr>
            <a:spLocks/>
          </p:cNvSpPr>
          <p:nvPr/>
        </p:nvSpPr>
        <p:spPr bwMode="auto">
          <a:xfrm>
            <a:off x="6880021" y="2562820"/>
            <a:ext cx="1702150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widgets-search.js</a:t>
            </a:r>
            <a:endParaRPr lang="en-GB"/>
          </a:p>
        </p:txBody>
      </p:sp>
      <p:sp>
        <p:nvSpPr>
          <p:cNvPr id="7189" name="AutoShape 21"/>
          <p:cNvSpPr>
            <a:spLocks/>
          </p:cNvSpPr>
          <p:nvPr/>
        </p:nvSpPr>
        <p:spPr bwMode="auto">
          <a:xfrm>
            <a:off x="6332475" y="1491258"/>
            <a:ext cx="2059245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widgets-cooccurence.js</a:t>
            </a:r>
            <a:endParaRPr lang="en-GB"/>
          </a:p>
        </p:txBody>
      </p:sp>
      <p:sp>
        <p:nvSpPr>
          <p:cNvPr id="7190" name="AutoShape 22"/>
          <p:cNvSpPr>
            <a:spLocks/>
          </p:cNvSpPr>
          <p:nvPr/>
        </p:nvSpPr>
        <p:spPr bwMode="auto">
          <a:xfrm>
            <a:off x="6606248" y="1848445"/>
            <a:ext cx="1964020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widgets-highcharts.js</a:t>
            </a:r>
            <a:endParaRPr lang="en-GB"/>
          </a:p>
        </p:txBody>
      </p:sp>
      <p:sp>
        <p:nvSpPr>
          <p:cNvPr id="7191" name="AutoShape 23"/>
          <p:cNvSpPr>
            <a:spLocks/>
          </p:cNvSpPr>
          <p:nvPr/>
        </p:nvSpPr>
        <p:spPr bwMode="auto">
          <a:xfrm>
            <a:off x="6320572" y="2920008"/>
            <a:ext cx="1618828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widgets-kratu.js</a:t>
            </a:r>
            <a:endParaRPr lang="en-GB"/>
          </a:p>
        </p:txBody>
      </p:sp>
      <p:sp>
        <p:nvSpPr>
          <p:cNvPr id="7192" name="AutoShape 24"/>
          <p:cNvSpPr>
            <a:spLocks/>
          </p:cNvSpPr>
          <p:nvPr/>
        </p:nvSpPr>
        <p:spPr bwMode="auto">
          <a:xfrm>
            <a:off x="6320573" y="2205633"/>
            <a:ext cx="1702150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4BC0EA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widgets-triples.js</a:t>
            </a:r>
            <a:endParaRPr lang="en-GB"/>
          </a:p>
        </p:txBody>
      </p:sp>
      <p:sp>
        <p:nvSpPr>
          <p:cNvPr id="7193" name="AutoShape 25"/>
          <p:cNvSpPr>
            <a:spLocks/>
          </p:cNvSpPr>
          <p:nvPr/>
        </p:nvSpPr>
        <p:spPr bwMode="auto">
          <a:xfrm>
            <a:off x="8936289" y="4188024"/>
            <a:ext cx="1798864" cy="39290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300">
                <a:solidFill>
                  <a:srgbClr val="000000"/>
                </a:solidFill>
              </a:rPr>
              <a:t>Communication</a:t>
            </a:r>
            <a:br>
              <a:rPr lang="en-GB" sz="1300">
                <a:solidFill>
                  <a:srgbClr val="000000"/>
                </a:solidFill>
              </a:rPr>
            </a:br>
            <a:r>
              <a:rPr lang="en-GB" sz="1300">
                <a:solidFill>
                  <a:srgbClr val="000000"/>
                </a:solidFill>
              </a:rPr>
              <a:t>&amp; Security Wrappers</a:t>
            </a:r>
            <a:endParaRPr lang="en-GB"/>
          </a:p>
        </p:txBody>
      </p:sp>
      <p:sp>
        <p:nvSpPr>
          <p:cNvPr id="7194" name="AutoShape 26"/>
          <p:cNvSpPr>
            <a:spLocks/>
          </p:cNvSpPr>
          <p:nvPr/>
        </p:nvSpPr>
        <p:spPr bwMode="auto">
          <a:xfrm>
            <a:off x="8933314" y="3830836"/>
            <a:ext cx="964155" cy="2232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300">
                <a:solidFill>
                  <a:srgbClr val="000000"/>
                </a:solidFill>
              </a:rPr>
              <a:t>MLJS Core</a:t>
            </a:r>
            <a:endParaRPr lang="en-GB"/>
          </a:p>
        </p:txBody>
      </p:sp>
      <p:sp>
        <p:nvSpPr>
          <p:cNvPr id="7195" name="AutoShape 27"/>
          <p:cNvSpPr>
            <a:spLocks/>
          </p:cNvSpPr>
          <p:nvPr/>
        </p:nvSpPr>
        <p:spPr bwMode="auto">
          <a:xfrm>
            <a:off x="8943730" y="3411141"/>
            <a:ext cx="1501284" cy="2232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300">
                <a:solidFill>
                  <a:srgbClr val="000000"/>
                </a:solidFill>
              </a:rPr>
              <a:t>Widgets baseline</a:t>
            </a:r>
            <a:endParaRPr lang="en-GB"/>
          </a:p>
        </p:txBody>
      </p:sp>
      <p:sp>
        <p:nvSpPr>
          <p:cNvPr id="7196" name="AutoShape 28"/>
          <p:cNvSpPr>
            <a:spLocks/>
          </p:cNvSpPr>
          <p:nvPr/>
        </p:nvSpPr>
        <p:spPr bwMode="auto">
          <a:xfrm>
            <a:off x="8903556" y="2000250"/>
            <a:ext cx="2068172" cy="5625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300">
                <a:solidFill>
                  <a:srgbClr val="000000"/>
                </a:solidFill>
              </a:rPr>
              <a:t>Widget Libraries</a:t>
            </a:r>
            <a:br>
              <a:rPr lang="en-GB" sz="1300">
                <a:solidFill>
                  <a:srgbClr val="000000"/>
                </a:solidFill>
              </a:rPr>
            </a:br>
            <a:r>
              <a:rPr lang="en-GB" sz="1300">
                <a:solidFill>
                  <a:srgbClr val="000000"/>
                </a:solidFill>
              </a:rPr>
              <a:t> - potentially multiple </a:t>
            </a:r>
            <a:br>
              <a:rPr lang="en-GB" sz="1300">
                <a:solidFill>
                  <a:srgbClr val="000000"/>
                </a:solidFill>
              </a:rPr>
            </a:br>
            <a:r>
              <a:rPr lang="en-GB" sz="1300">
                <a:solidFill>
                  <a:srgbClr val="000000"/>
                </a:solidFill>
              </a:rPr>
              <a:t>   widgets per file</a:t>
            </a:r>
            <a:endParaRPr lang="en-GB"/>
          </a:p>
        </p:txBody>
      </p:sp>
      <p:sp>
        <p:nvSpPr>
          <p:cNvPr id="7197" name="AutoShape 29"/>
          <p:cNvSpPr>
            <a:spLocks/>
          </p:cNvSpPr>
          <p:nvPr/>
        </p:nvSpPr>
        <p:spPr bwMode="auto">
          <a:xfrm>
            <a:off x="8963072" y="5643563"/>
            <a:ext cx="1667929" cy="39290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300">
                <a:solidFill>
                  <a:srgbClr val="000000"/>
                </a:solidFill>
              </a:rPr>
              <a:t>MarkLogic Server</a:t>
            </a:r>
            <a:br>
              <a:rPr lang="en-GB" sz="1300">
                <a:solidFill>
                  <a:srgbClr val="000000"/>
                </a:solidFill>
              </a:rPr>
            </a:br>
            <a:r>
              <a:rPr lang="en-GB" sz="1300">
                <a:solidFill>
                  <a:srgbClr val="000000"/>
                </a:solidFill>
              </a:rPr>
              <a:t>Versions 6 &amp; 7</a:t>
            </a:r>
            <a:endParaRPr lang="en-GB"/>
          </a:p>
        </p:txBody>
      </p:sp>
      <p:sp>
        <p:nvSpPr>
          <p:cNvPr id="31" name="Rounded Rectangle 30"/>
          <p:cNvSpPr/>
          <p:nvPr/>
        </p:nvSpPr>
        <p:spPr>
          <a:xfrm>
            <a:off x="2743571" y="3726296"/>
            <a:ext cx="7931198" cy="18691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85360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2B2B2B"/>
                </a:solidFill>
              </a:rPr>
              <a:t>What the MLJS object provides</a:t>
            </a:r>
            <a:endParaRPr lang="en-GB" dirty="0"/>
          </a:p>
        </p:txBody>
      </p:sp>
      <p:sp>
        <p:nvSpPr>
          <p:cNvPr id="10242" name="AutoShape 2"/>
          <p:cNvSpPr>
            <a:spLocks/>
          </p:cNvSpPr>
          <p:nvPr/>
        </p:nvSpPr>
        <p:spPr bwMode="auto">
          <a:xfrm>
            <a:off x="4951710" y="4804172"/>
            <a:ext cx="2285405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FF4013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MLJS Core API - mljs.js</a:t>
            </a:r>
            <a:endParaRPr lang="en-GB"/>
          </a:p>
        </p:txBody>
      </p:sp>
      <p:sp>
        <p:nvSpPr>
          <p:cNvPr id="10243" name="AutoShape 3"/>
          <p:cNvSpPr>
            <a:spLocks/>
          </p:cNvSpPr>
          <p:nvPr/>
        </p:nvSpPr>
        <p:spPr bwMode="auto">
          <a:xfrm>
            <a:off x="4951710" y="5161359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Digest</a:t>
            </a:r>
            <a:endParaRPr lang="en-GB"/>
          </a:p>
        </p:txBody>
      </p:sp>
      <p:sp>
        <p:nvSpPr>
          <p:cNvPr id="10244" name="AutoShape 4"/>
          <p:cNvSpPr>
            <a:spLocks/>
          </p:cNvSpPr>
          <p:nvPr/>
        </p:nvSpPr>
        <p:spPr bwMode="auto">
          <a:xfrm>
            <a:off x="5749221" y="5161359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Basic</a:t>
            </a:r>
            <a:endParaRPr lang="en-GB"/>
          </a:p>
        </p:txBody>
      </p:sp>
      <p:sp>
        <p:nvSpPr>
          <p:cNvPr id="10245" name="AutoShape 5"/>
          <p:cNvSpPr>
            <a:spLocks/>
          </p:cNvSpPr>
          <p:nvPr/>
        </p:nvSpPr>
        <p:spPr bwMode="auto">
          <a:xfrm>
            <a:off x="6546732" y="5161359"/>
            <a:ext cx="690383" cy="312539"/>
          </a:xfrm>
          <a:prstGeom prst="roundRect">
            <a:avLst>
              <a:gd name="adj" fmla="val 42856"/>
            </a:avLst>
          </a:prstGeom>
          <a:noFill/>
          <a:ln w="25400" cap="flat" cmpd="sng">
            <a:solidFill>
              <a:srgbClr val="9CCF5C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 anchor="ctr"/>
          <a:lstStyle/>
          <a:p>
            <a:pPr algn="ctr" defTabSz="690861"/>
            <a:r>
              <a:rPr lang="en-GB" sz="1000" b="1"/>
              <a:t>None</a:t>
            </a:r>
            <a:endParaRPr lang="en-GB"/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-25294" y="1696640"/>
            <a:ext cx="2188692" cy="357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REST API Instance</a:t>
            </a:r>
            <a:br>
              <a:rPr lang="en-GB" sz="1200" b="1">
                <a:solidFill>
                  <a:srgbClr val="000000"/>
                </a:solidFill>
              </a:rPr>
            </a:br>
            <a:r>
              <a:rPr lang="en-GB" sz="1200" b="1">
                <a:solidFill>
                  <a:srgbClr val="000000"/>
                </a:solidFill>
              </a:rPr>
              <a:t>Administration</a:t>
            </a:r>
            <a:endParaRPr lang="en-GB"/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>
            <a:off x="2136615" y="1687711"/>
            <a:ext cx="1072772" cy="357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Document</a:t>
            </a:r>
            <a:br>
              <a:rPr lang="en-GB" sz="1200" b="1">
                <a:solidFill>
                  <a:srgbClr val="000000"/>
                </a:solidFill>
              </a:rPr>
            </a:br>
            <a:r>
              <a:rPr lang="en-GB" sz="1200" b="1">
                <a:solidFill>
                  <a:srgbClr val="000000"/>
                </a:solidFill>
              </a:rPr>
              <a:t>Operations</a:t>
            </a:r>
            <a:endParaRPr lang="en-GB"/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4172054" y="1768078"/>
            <a:ext cx="654673" cy="2053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Search</a:t>
            </a:r>
            <a:endParaRPr lang="en-GB"/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7494521" y="1768078"/>
            <a:ext cx="946300" cy="2053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Semantics</a:t>
            </a:r>
            <a:endParaRPr lang="en-GB"/>
          </a:p>
        </p:txBody>
      </p:sp>
      <p:sp>
        <p:nvSpPr>
          <p:cNvPr id="10250" name="AutoShape 10"/>
          <p:cNvSpPr>
            <a:spLocks/>
          </p:cNvSpPr>
          <p:nvPr/>
        </p:nvSpPr>
        <p:spPr bwMode="auto">
          <a:xfrm>
            <a:off x="9120789" y="1696640"/>
            <a:ext cx="1176924" cy="357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Context</a:t>
            </a:r>
            <a:br>
              <a:rPr lang="en-GB" sz="1200" b="1">
                <a:solidFill>
                  <a:srgbClr val="000000"/>
                </a:solidFill>
              </a:rPr>
            </a:br>
            <a:r>
              <a:rPr lang="en-GB" sz="1200" b="1">
                <a:solidFill>
                  <a:srgbClr val="000000"/>
                </a:solidFill>
              </a:rPr>
              <a:t>Management</a:t>
            </a:r>
            <a:endParaRPr lang="en-GB"/>
          </a:p>
        </p:txBody>
      </p:sp>
      <p:sp>
        <p:nvSpPr>
          <p:cNvPr id="10251" name="AutoShape 11"/>
          <p:cNvSpPr>
            <a:spLocks/>
          </p:cNvSpPr>
          <p:nvPr/>
        </p:nvSpPr>
        <p:spPr bwMode="auto">
          <a:xfrm>
            <a:off x="516300" y="2277070"/>
            <a:ext cx="1553361" cy="4286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create()</a:t>
            </a:r>
          </a:p>
          <a:p>
            <a:pPr defTabSz="690861"/>
            <a:r>
              <a:rPr lang="en-GB" sz="1000" b="1"/>
              <a:t>destroy()</a:t>
            </a:r>
          </a:p>
          <a:p>
            <a:pPr defTabSz="690861"/>
            <a:r>
              <a:rPr lang="en-GB" sz="1000" b="1"/>
              <a:t>exists() (aka test() )</a:t>
            </a:r>
            <a:endParaRPr lang="en-GB"/>
          </a:p>
        </p:txBody>
      </p:sp>
      <p:sp>
        <p:nvSpPr>
          <p:cNvPr id="10252" name="AutoShape 12"/>
          <p:cNvSpPr>
            <a:spLocks/>
          </p:cNvSpPr>
          <p:nvPr/>
        </p:nvSpPr>
        <p:spPr bwMode="auto">
          <a:xfrm>
            <a:off x="6194102" y="1768078"/>
            <a:ext cx="906127" cy="2053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Extension</a:t>
            </a:r>
            <a:endParaRPr lang="en-GB"/>
          </a:p>
        </p:txBody>
      </p:sp>
      <p:sp>
        <p:nvSpPr>
          <p:cNvPr id="10253" name="AutoShape 13"/>
          <p:cNvSpPr>
            <a:spLocks/>
          </p:cNvSpPr>
          <p:nvPr/>
        </p:nvSpPr>
        <p:spPr bwMode="auto">
          <a:xfrm>
            <a:off x="6356282" y="2268141"/>
            <a:ext cx="389828" cy="1785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do()</a:t>
            </a:r>
            <a:endParaRPr lang="en-GB"/>
          </a:p>
        </p:txBody>
      </p:sp>
      <p:sp>
        <p:nvSpPr>
          <p:cNvPr id="10254" name="AutoShape 14"/>
          <p:cNvSpPr>
            <a:spLocks/>
          </p:cNvSpPr>
          <p:nvPr/>
        </p:nvSpPr>
        <p:spPr bwMode="auto">
          <a:xfrm>
            <a:off x="2297308" y="2277070"/>
            <a:ext cx="1839037" cy="10537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get()</a:t>
            </a:r>
          </a:p>
          <a:p>
            <a:pPr defTabSz="690861"/>
            <a:r>
              <a:rPr lang="en-GB" sz="1000" b="1"/>
              <a:t>metadata()</a:t>
            </a:r>
          </a:p>
          <a:p>
            <a:pPr defTabSz="690861"/>
            <a:r>
              <a:rPr lang="en-GB" sz="1000" b="1"/>
              <a:t>properties()</a:t>
            </a:r>
          </a:p>
          <a:p>
            <a:pPr defTabSz="690861"/>
            <a:r>
              <a:rPr lang="en-GB" sz="1000" b="1"/>
              <a:t>saveProperties()</a:t>
            </a:r>
          </a:p>
          <a:p>
            <a:pPr defTabSz="690861"/>
            <a:r>
              <a:rPr lang="en-GB" sz="1000" b="1"/>
              <a:t>save()</a:t>
            </a:r>
          </a:p>
          <a:p>
            <a:pPr defTabSz="690861"/>
            <a:r>
              <a:rPr lang="en-GB" sz="1000" b="1"/>
              <a:t>merge()</a:t>
            </a:r>
          </a:p>
          <a:p>
            <a:pPr defTabSz="690861"/>
            <a:r>
              <a:rPr lang="en-GB" sz="1000" b="1"/>
              <a:t>replaceProperty()</a:t>
            </a:r>
          </a:p>
          <a:p>
            <a:pPr defTabSz="690861"/>
            <a:r>
              <a:rPr lang="en-GB" sz="1000" b="1"/>
              <a:t>delete() (aka remove() )</a:t>
            </a:r>
            <a:endParaRPr lang="en-GB"/>
          </a:p>
        </p:txBody>
      </p:sp>
      <p:sp>
        <p:nvSpPr>
          <p:cNvPr id="10255" name="AutoShape 15"/>
          <p:cNvSpPr>
            <a:spLocks/>
          </p:cNvSpPr>
          <p:nvPr/>
        </p:nvSpPr>
        <p:spPr bwMode="auto">
          <a:xfrm>
            <a:off x="4332746" y="2286000"/>
            <a:ext cx="2029487" cy="15537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collect()</a:t>
            </a:r>
          </a:p>
          <a:p>
            <a:pPr defTabSz="690861"/>
            <a:r>
              <a:rPr lang="en-GB" sz="1000" b="1"/>
              <a:t>list()</a:t>
            </a:r>
          </a:p>
          <a:p>
            <a:pPr defTabSz="690861"/>
            <a:r>
              <a:rPr lang="en-GB" sz="1000" b="1"/>
              <a:t>keyvalue()</a:t>
            </a:r>
          </a:p>
          <a:p>
            <a:pPr defTabSz="690861"/>
            <a:r>
              <a:rPr lang="en-GB" sz="1000" b="1"/>
              <a:t>search()</a:t>
            </a:r>
          </a:p>
          <a:p>
            <a:pPr defTabSz="690861"/>
            <a:r>
              <a:rPr lang="en-GB" sz="1000" b="1"/>
              <a:t>searchCollection()</a:t>
            </a:r>
          </a:p>
          <a:p>
            <a:pPr defTabSz="690861"/>
            <a:r>
              <a:rPr lang="en-GB" sz="1000" b="1"/>
              <a:t>structuredSearch()</a:t>
            </a:r>
          </a:p>
          <a:p>
            <a:pPr defTabSz="690861"/>
            <a:r>
              <a:rPr lang="en-GB" sz="1000" b="1"/>
              <a:t>   (aka structuredQuery() )</a:t>
            </a:r>
          </a:p>
          <a:p>
            <a:pPr defTabSz="690861"/>
            <a:r>
              <a:rPr lang="en-GB" sz="1000" b="1"/>
              <a:t>saveSearchOptions()</a:t>
            </a:r>
          </a:p>
          <a:p>
            <a:pPr defTabSz="690861"/>
            <a:r>
              <a:rPr lang="en-GB" sz="1000" b="1"/>
              <a:t>values()</a:t>
            </a:r>
          </a:p>
          <a:p>
            <a:pPr defTabSz="690861"/>
            <a:r>
              <a:rPr lang="en-GB" sz="1000" b="1"/>
              <a:t>valuesCombined()</a:t>
            </a:r>
          </a:p>
          <a:p>
            <a:pPr defTabSz="690861"/>
            <a:r>
              <a:rPr lang="en-GB" sz="1000" b="1"/>
              <a:t>subcollections()</a:t>
            </a:r>
          </a:p>
          <a:p>
            <a:pPr defTabSz="690861"/>
            <a:r>
              <a:rPr lang="en-GB" sz="1000" b="1"/>
              <a:t>indexes()</a:t>
            </a:r>
            <a:endParaRPr lang="en-GB"/>
          </a:p>
        </p:txBody>
      </p:sp>
      <p:sp>
        <p:nvSpPr>
          <p:cNvPr id="10256" name="AutoShape 16"/>
          <p:cNvSpPr>
            <a:spLocks/>
          </p:cNvSpPr>
          <p:nvPr/>
        </p:nvSpPr>
        <p:spPr bwMode="auto">
          <a:xfrm>
            <a:off x="7618016" y="2268141"/>
            <a:ext cx="1147166" cy="8036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saveGraph()</a:t>
            </a:r>
          </a:p>
          <a:p>
            <a:pPr defTabSz="690861"/>
            <a:r>
              <a:rPr lang="en-GB" sz="1000" b="1"/>
              <a:t>mergeGraph()</a:t>
            </a:r>
          </a:p>
          <a:p>
            <a:pPr defTabSz="690861"/>
            <a:r>
              <a:rPr lang="en-GB" sz="1000" b="1"/>
              <a:t>graph()</a:t>
            </a:r>
          </a:p>
          <a:p>
            <a:pPr defTabSz="690861"/>
            <a:r>
              <a:rPr lang="en-GB" sz="1000" b="1"/>
              <a:t>deleteGraph()</a:t>
            </a:r>
          </a:p>
          <a:p>
            <a:pPr defTabSz="690861"/>
            <a:r>
              <a:rPr lang="en-GB" sz="1000" b="1"/>
              <a:t>sparql()</a:t>
            </a:r>
          </a:p>
        </p:txBody>
      </p:sp>
      <p:sp>
        <p:nvSpPr>
          <p:cNvPr id="10257" name="AutoShape 17"/>
          <p:cNvSpPr>
            <a:spLocks/>
          </p:cNvSpPr>
          <p:nvPr/>
        </p:nvSpPr>
        <p:spPr bwMode="auto">
          <a:xfrm>
            <a:off x="9296360" y="2268141"/>
            <a:ext cx="2892465" cy="10537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createOptions()</a:t>
            </a:r>
          </a:p>
          <a:p>
            <a:pPr defTabSz="690861"/>
            <a:r>
              <a:rPr lang="en-GB" sz="1000" b="1"/>
              <a:t>createQuery()</a:t>
            </a:r>
          </a:p>
          <a:p>
            <a:pPr defTabSz="690861"/>
            <a:r>
              <a:rPr lang="en-GB" sz="1000" b="1"/>
              <a:t>createSemanticContext()</a:t>
            </a:r>
          </a:p>
          <a:p>
            <a:pPr defTabSz="690861"/>
            <a:r>
              <a:rPr lang="en-GB" sz="1000" b="1"/>
              <a:t>createTripleConfig()</a:t>
            </a:r>
          </a:p>
          <a:p>
            <a:pPr defTabSz="690861"/>
            <a:r>
              <a:rPr lang="en-GB" sz="1000" b="1"/>
              <a:t>createSearchContext()</a:t>
            </a:r>
          </a:p>
          <a:p>
            <a:pPr defTabSz="690861"/>
            <a:r>
              <a:rPr lang="en-GB" sz="1000" b="1"/>
              <a:t>createDocumentContext()</a:t>
            </a:r>
          </a:p>
          <a:p>
            <a:pPr defTabSz="690861"/>
            <a:endParaRPr lang="en-GB" sz="1000" b="1"/>
          </a:p>
        </p:txBody>
      </p:sp>
      <p:sp>
        <p:nvSpPr>
          <p:cNvPr id="10258" name="AutoShape 18"/>
          <p:cNvSpPr>
            <a:spLocks/>
          </p:cNvSpPr>
          <p:nvPr/>
        </p:nvSpPr>
        <p:spPr bwMode="auto">
          <a:xfrm>
            <a:off x="7454348" y="3170039"/>
            <a:ext cx="1153118" cy="2053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algn="ctr" defTabSz="690861"/>
            <a:r>
              <a:rPr lang="en-GB" sz="1200" b="1">
                <a:solidFill>
                  <a:srgbClr val="000000"/>
                </a:solidFill>
              </a:rPr>
              <a:t>Transactions</a:t>
            </a:r>
            <a:endParaRPr lang="en-GB"/>
          </a:p>
        </p:txBody>
      </p:sp>
      <p:sp>
        <p:nvSpPr>
          <p:cNvPr id="10259" name="AutoShape 19"/>
          <p:cNvSpPr>
            <a:spLocks/>
          </p:cNvSpPr>
          <p:nvPr/>
        </p:nvSpPr>
        <p:spPr bwMode="auto">
          <a:xfrm>
            <a:off x="7677531" y="3554016"/>
            <a:ext cx="827269" cy="6786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1886" tIns="31886" rIns="31886" bIns="31886"/>
          <a:lstStyle/>
          <a:p>
            <a:pPr defTabSz="690861"/>
            <a:r>
              <a:rPr lang="en-GB" sz="1000" b="1"/>
              <a:t>begin()</a:t>
            </a:r>
          </a:p>
          <a:p>
            <a:pPr defTabSz="690861"/>
            <a:r>
              <a:rPr lang="en-GB" sz="1000" b="1"/>
              <a:t>commit()</a:t>
            </a:r>
          </a:p>
          <a:p>
            <a:pPr defTabSz="690861"/>
            <a:r>
              <a:rPr lang="en-GB" sz="1000" b="1"/>
              <a:t>rollback()</a:t>
            </a:r>
          </a:p>
          <a:p>
            <a:pPr defTabSz="690861"/>
            <a:endParaRPr lang="en-GB" sz="1000" b="1"/>
          </a:p>
        </p:txBody>
      </p:sp>
    </p:spTree>
    <p:extLst>
      <p:ext uri="{BB962C8B-B14F-4D97-AF65-F5344CB8AC3E}">
        <p14:creationId xmlns:p14="http://schemas.microsoft.com/office/powerpoint/2010/main" val="1077316421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Spectrum">
  <a:themeElements>
    <a:clrScheme name="MarkLogic Magic PowerPoint">
      <a:dk1>
        <a:srgbClr val="010101"/>
      </a:dk1>
      <a:lt1>
        <a:sysClr val="window" lastClr="FFFFFF"/>
      </a:lt1>
      <a:dk2>
        <a:srgbClr val="D92231"/>
      </a:dk2>
      <a:lt2>
        <a:srgbClr val="FFFFFF"/>
      </a:lt2>
      <a:accent1>
        <a:srgbClr val="0D427A"/>
      </a:accent1>
      <a:accent2>
        <a:srgbClr val="3C3F8B"/>
      </a:accent2>
      <a:accent3>
        <a:srgbClr val="168DC9"/>
      </a:accent3>
      <a:accent4>
        <a:srgbClr val="149172"/>
      </a:accent4>
      <a:accent5>
        <a:srgbClr val="0295A8"/>
      </a:accent5>
      <a:accent6>
        <a:srgbClr val="00649D"/>
      </a:accent6>
      <a:hlink>
        <a:srgbClr val="006DA5"/>
      </a:hlink>
      <a:folHlink>
        <a:srgbClr val="006D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 anchor="ctr" anchorCtr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41370</TotalTime>
  <Words>1450</Words>
  <Application>Microsoft Macintosh PowerPoint</Application>
  <PresentationFormat>Custom</PresentationFormat>
  <Paragraphs>377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Spectrum</vt:lpstr>
      <vt:lpstr>1. Introducing MLJS</vt:lpstr>
      <vt:lpstr>PowerPoint Presentation</vt:lpstr>
      <vt:lpstr>MLJS Core API</vt:lpstr>
      <vt:lpstr>What the MLJS object provides</vt:lpstr>
      <vt:lpstr>PowerPoint Presentation</vt:lpstr>
      <vt:lpstr>MLJS Widget API</vt:lpstr>
      <vt:lpstr>2. The MLJS Core API</vt:lpstr>
      <vt:lpstr>PowerPoint Presentation</vt:lpstr>
      <vt:lpstr>What the MLJS object provides</vt:lpstr>
      <vt:lpstr>PowerPoint Presentation</vt:lpstr>
      <vt:lpstr>What the MLJS object provides</vt:lpstr>
      <vt:lpstr>What the MLJS object provides</vt:lpstr>
      <vt:lpstr>PowerPoint Presentation</vt:lpstr>
      <vt:lpstr>2. The MLJS Core API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lesley</dc:creator>
  <cp:keywords/>
  <dc:description/>
  <cp:lastModifiedBy>Adam Fowler</cp:lastModifiedBy>
  <cp:revision>1496</cp:revision>
  <cp:lastPrinted>2013-09-19T17:58:42Z</cp:lastPrinted>
  <dcterms:created xsi:type="dcterms:W3CDTF">2010-07-22T19:36:59Z</dcterms:created>
  <dcterms:modified xsi:type="dcterms:W3CDTF">2013-11-21T11:06:08Z</dcterms:modified>
  <cp:category/>
</cp:coreProperties>
</file>