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8" r:id="rId3"/>
    <p:sldId id="268" r:id="rId4"/>
    <p:sldId id="258" r:id="rId5"/>
    <p:sldId id="259" r:id="rId6"/>
    <p:sldId id="261" r:id="rId7"/>
    <p:sldId id="270" r:id="rId8"/>
    <p:sldId id="271" r:id="rId9"/>
    <p:sldId id="272" r:id="rId10"/>
    <p:sldId id="273" r:id="rId11"/>
    <p:sldId id="262" r:id="rId12"/>
    <p:sldId id="267" r:id="rId13"/>
    <p:sldId id="263" r:id="rId14"/>
    <p:sldId id="274" r:id="rId15"/>
    <p:sldId id="275" r:id="rId16"/>
    <p:sldId id="276" r:id="rId17"/>
    <p:sldId id="277" r:id="rId18"/>
    <p:sldId id="266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3DB"/>
    <a:srgbClr val="37BCFF"/>
    <a:srgbClr val="3BBEFF"/>
    <a:srgbClr val="006FF6"/>
    <a:srgbClr val="012A9D"/>
    <a:srgbClr val="1F377B"/>
    <a:srgbClr val="3BFF60"/>
    <a:srgbClr val="009246"/>
    <a:srgbClr val="80808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B9127-B5A5-44E0-942A-4C3DFD9941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5A18F85-A741-4DEE-B134-DC44843AD290}">
      <dgm:prSet phldrT="[Text]"/>
      <dgm:spPr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Increase in Internet Usage</a:t>
          </a:r>
        </a:p>
      </dgm:t>
    </dgm:pt>
    <dgm:pt modelId="{2D6C5114-4CF9-442E-A14B-568869DEF94A}" type="parTrans" cxnId="{622ADAE8-79BA-4AEC-A156-60651E1D238A}">
      <dgm:prSet/>
      <dgm:spPr/>
      <dgm:t>
        <a:bodyPr/>
        <a:lstStyle/>
        <a:p>
          <a:endParaRPr lang="en-IN"/>
        </a:p>
      </dgm:t>
    </dgm:pt>
    <dgm:pt modelId="{69C4388E-1C96-4AE5-A222-56412CD87427}" type="sibTrans" cxnId="{622ADAE8-79BA-4AEC-A156-60651E1D238A}">
      <dgm:prSet/>
      <dgm:spPr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4322D26-AE42-448D-8D49-8E0B04CA4DC7}">
      <dgm:prSet phldrT="[Text]"/>
      <dgm:spPr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Increase in E-commerce</a:t>
          </a:r>
        </a:p>
      </dgm:t>
    </dgm:pt>
    <dgm:pt modelId="{58245771-EFA0-43EE-9264-379B1D09214A}" type="parTrans" cxnId="{F8C68E74-D39F-4C45-9A64-699F9D4B0796}">
      <dgm:prSet/>
      <dgm:spPr/>
      <dgm:t>
        <a:bodyPr/>
        <a:lstStyle/>
        <a:p>
          <a:endParaRPr lang="en-IN"/>
        </a:p>
      </dgm:t>
    </dgm:pt>
    <dgm:pt modelId="{713CB596-2396-4512-B300-AEC4D73488A6}" type="sibTrans" cxnId="{F8C68E74-D39F-4C45-9A64-699F9D4B0796}">
      <dgm:prSet/>
      <dgm:spPr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D892527-B3A6-4956-89BC-2F881D7FBB5D}">
      <dgm:prSet phldrT="[Text]"/>
      <dgm:spPr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Online Businesses</a:t>
          </a:r>
        </a:p>
      </dgm:t>
    </dgm:pt>
    <dgm:pt modelId="{D8625592-7C72-42E6-8538-EF83F362AED2}" type="parTrans" cxnId="{864779BA-6E8E-4607-9F1E-7D9AD8F2DA85}">
      <dgm:prSet/>
      <dgm:spPr/>
      <dgm:t>
        <a:bodyPr/>
        <a:lstStyle/>
        <a:p>
          <a:endParaRPr lang="en-IN"/>
        </a:p>
      </dgm:t>
    </dgm:pt>
    <dgm:pt modelId="{A0F946CD-8E03-45E3-AFA1-1C775AAFEDAD}" type="sibTrans" cxnId="{864779BA-6E8E-4607-9F1E-7D9AD8F2DA85}">
      <dgm:prSet/>
      <dgm:spPr/>
      <dgm:t>
        <a:bodyPr/>
        <a:lstStyle/>
        <a:p>
          <a:endParaRPr lang="en-IN"/>
        </a:p>
      </dgm:t>
    </dgm:pt>
    <dgm:pt modelId="{17BA9567-E591-47EA-BA17-F19F3A71D910}" type="pres">
      <dgm:prSet presAssocID="{6D0B9127-B5A5-44E0-942A-4C3DFD994168}" presName="Name0" presStyleCnt="0">
        <dgm:presLayoutVars>
          <dgm:dir/>
          <dgm:resizeHandles val="exact"/>
        </dgm:presLayoutVars>
      </dgm:prSet>
      <dgm:spPr/>
    </dgm:pt>
    <dgm:pt modelId="{99857086-FD43-4994-BA39-9BDF28E2A095}" type="pres">
      <dgm:prSet presAssocID="{55A18F85-A741-4DEE-B134-DC44843AD290}" presName="node" presStyleLbl="node1" presStyleIdx="0" presStyleCnt="3">
        <dgm:presLayoutVars>
          <dgm:bulletEnabled val="1"/>
        </dgm:presLayoutVars>
      </dgm:prSet>
      <dgm:spPr/>
    </dgm:pt>
    <dgm:pt modelId="{34B71B95-7172-4536-91FE-1F91D78ED0AC}" type="pres">
      <dgm:prSet presAssocID="{69C4388E-1C96-4AE5-A222-56412CD87427}" presName="sibTrans" presStyleLbl="sibTrans2D1" presStyleIdx="0" presStyleCnt="2"/>
      <dgm:spPr/>
    </dgm:pt>
    <dgm:pt modelId="{40B45E1D-D3E5-47FC-9086-7BEFCC8A715E}" type="pres">
      <dgm:prSet presAssocID="{69C4388E-1C96-4AE5-A222-56412CD87427}" presName="connectorText" presStyleLbl="sibTrans2D1" presStyleIdx="0" presStyleCnt="2"/>
      <dgm:spPr/>
    </dgm:pt>
    <dgm:pt modelId="{38BEE44C-CEC5-420A-9508-219CB92F46D3}" type="pres">
      <dgm:prSet presAssocID="{34322D26-AE42-448D-8D49-8E0B04CA4DC7}" presName="node" presStyleLbl="node1" presStyleIdx="1" presStyleCnt="3" custLinFactNeighborX="-1413" custLinFactNeighborY="-11202">
        <dgm:presLayoutVars>
          <dgm:bulletEnabled val="1"/>
        </dgm:presLayoutVars>
      </dgm:prSet>
      <dgm:spPr/>
    </dgm:pt>
    <dgm:pt modelId="{6D87D119-111F-43F0-A621-C30FA027D090}" type="pres">
      <dgm:prSet presAssocID="{713CB596-2396-4512-B300-AEC4D73488A6}" presName="sibTrans" presStyleLbl="sibTrans2D1" presStyleIdx="1" presStyleCnt="2"/>
      <dgm:spPr/>
    </dgm:pt>
    <dgm:pt modelId="{184A573C-FDE3-401F-BB25-20179B2B2F5D}" type="pres">
      <dgm:prSet presAssocID="{713CB596-2396-4512-B300-AEC4D73488A6}" presName="connectorText" presStyleLbl="sibTrans2D1" presStyleIdx="1" presStyleCnt="2"/>
      <dgm:spPr/>
    </dgm:pt>
    <dgm:pt modelId="{040253FA-E807-44FC-8571-F7E9F07A0098}" type="pres">
      <dgm:prSet presAssocID="{0D892527-B3A6-4956-89BC-2F881D7FBB5D}" presName="node" presStyleLbl="node1" presStyleIdx="2" presStyleCnt="3">
        <dgm:presLayoutVars>
          <dgm:bulletEnabled val="1"/>
        </dgm:presLayoutVars>
      </dgm:prSet>
      <dgm:spPr/>
    </dgm:pt>
  </dgm:ptLst>
  <dgm:cxnLst>
    <dgm:cxn modelId="{DC460B01-435F-4077-920D-F4CD096BFCDE}" type="presOf" srcId="{34322D26-AE42-448D-8D49-8E0B04CA4DC7}" destId="{38BEE44C-CEC5-420A-9508-219CB92F46D3}" srcOrd="0" destOrd="0" presId="urn:microsoft.com/office/officeart/2005/8/layout/process1"/>
    <dgm:cxn modelId="{3FE7E616-D225-4DD6-8E0C-65F96F66F9D2}" type="presOf" srcId="{69C4388E-1C96-4AE5-A222-56412CD87427}" destId="{40B45E1D-D3E5-47FC-9086-7BEFCC8A715E}" srcOrd="1" destOrd="0" presId="urn:microsoft.com/office/officeart/2005/8/layout/process1"/>
    <dgm:cxn modelId="{ECDD1D27-88B6-43C1-BD4B-ED150F0D92B2}" type="presOf" srcId="{6D0B9127-B5A5-44E0-942A-4C3DFD994168}" destId="{17BA9567-E591-47EA-BA17-F19F3A71D910}" srcOrd="0" destOrd="0" presId="urn:microsoft.com/office/officeart/2005/8/layout/process1"/>
    <dgm:cxn modelId="{BB2A783B-941F-4B61-BFDF-064896EE7463}" type="presOf" srcId="{0D892527-B3A6-4956-89BC-2F881D7FBB5D}" destId="{040253FA-E807-44FC-8571-F7E9F07A0098}" srcOrd="0" destOrd="0" presId="urn:microsoft.com/office/officeart/2005/8/layout/process1"/>
    <dgm:cxn modelId="{0B153D61-B15D-4118-954F-5548211659A0}" type="presOf" srcId="{713CB596-2396-4512-B300-AEC4D73488A6}" destId="{184A573C-FDE3-401F-BB25-20179B2B2F5D}" srcOrd="1" destOrd="0" presId="urn:microsoft.com/office/officeart/2005/8/layout/process1"/>
    <dgm:cxn modelId="{F8C68E74-D39F-4C45-9A64-699F9D4B0796}" srcId="{6D0B9127-B5A5-44E0-942A-4C3DFD994168}" destId="{34322D26-AE42-448D-8D49-8E0B04CA4DC7}" srcOrd="1" destOrd="0" parTransId="{58245771-EFA0-43EE-9264-379B1D09214A}" sibTransId="{713CB596-2396-4512-B300-AEC4D73488A6}"/>
    <dgm:cxn modelId="{C34270AC-4387-4B45-B912-352112548D70}" type="presOf" srcId="{713CB596-2396-4512-B300-AEC4D73488A6}" destId="{6D87D119-111F-43F0-A621-C30FA027D090}" srcOrd="0" destOrd="0" presId="urn:microsoft.com/office/officeart/2005/8/layout/process1"/>
    <dgm:cxn modelId="{1D88A2AC-3527-4D79-8374-959E33C9C9CC}" type="presOf" srcId="{69C4388E-1C96-4AE5-A222-56412CD87427}" destId="{34B71B95-7172-4536-91FE-1F91D78ED0AC}" srcOrd="0" destOrd="0" presId="urn:microsoft.com/office/officeart/2005/8/layout/process1"/>
    <dgm:cxn modelId="{864779BA-6E8E-4607-9F1E-7D9AD8F2DA85}" srcId="{6D0B9127-B5A5-44E0-942A-4C3DFD994168}" destId="{0D892527-B3A6-4956-89BC-2F881D7FBB5D}" srcOrd="2" destOrd="0" parTransId="{D8625592-7C72-42E6-8538-EF83F362AED2}" sibTransId="{A0F946CD-8E03-45E3-AFA1-1C775AAFEDAD}"/>
    <dgm:cxn modelId="{D85E70C6-3597-4F26-8FC8-C29A4CACE127}" type="presOf" srcId="{55A18F85-A741-4DEE-B134-DC44843AD290}" destId="{99857086-FD43-4994-BA39-9BDF28E2A095}" srcOrd="0" destOrd="0" presId="urn:microsoft.com/office/officeart/2005/8/layout/process1"/>
    <dgm:cxn modelId="{622ADAE8-79BA-4AEC-A156-60651E1D238A}" srcId="{6D0B9127-B5A5-44E0-942A-4C3DFD994168}" destId="{55A18F85-A741-4DEE-B134-DC44843AD290}" srcOrd="0" destOrd="0" parTransId="{2D6C5114-4CF9-442E-A14B-568869DEF94A}" sibTransId="{69C4388E-1C96-4AE5-A222-56412CD87427}"/>
    <dgm:cxn modelId="{81AAA874-7C68-4C94-B2A8-32107510EAC9}" type="presParOf" srcId="{17BA9567-E591-47EA-BA17-F19F3A71D910}" destId="{99857086-FD43-4994-BA39-9BDF28E2A095}" srcOrd="0" destOrd="0" presId="urn:microsoft.com/office/officeart/2005/8/layout/process1"/>
    <dgm:cxn modelId="{3722B81C-F4A6-42E1-9C62-01C7D700B921}" type="presParOf" srcId="{17BA9567-E591-47EA-BA17-F19F3A71D910}" destId="{34B71B95-7172-4536-91FE-1F91D78ED0AC}" srcOrd="1" destOrd="0" presId="urn:microsoft.com/office/officeart/2005/8/layout/process1"/>
    <dgm:cxn modelId="{A94D1316-7715-471B-BDC6-FEFA1531F678}" type="presParOf" srcId="{34B71B95-7172-4536-91FE-1F91D78ED0AC}" destId="{40B45E1D-D3E5-47FC-9086-7BEFCC8A715E}" srcOrd="0" destOrd="0" presId="urn:microsoft.com/office/officeart/2005/8/layout/process1"/>
    <dgm:cxn modelId="{2A990238-DAC2-4235-8E72-46FD78FB1D9E}" type="presParOf" srcId="{17BA9567-E591-47EA-BA17-F19F3A71D910}" destId="{38BEE44C-CEC5-420A-9508-219CB92F46D3}" srcOrd="2" destOrd="0" presId="urn:microsoft.com/office/officeart/2005/8/layout/process1"/>
    <dgm:cxn modelId="{04CEAD6B-841B-4C1C-A4D5-6AA585277525}" type="presParOf" srcId="{17BA9567-E591-47EA-BA17-F19F3A71D910}" destId="{6D87D119-111F-43F0-A621-C30FA027D090}" srcOrd="3" destOrd="0" presId="urn:microsoft.com/office/officeart/2005/8/layout/process1"/>
    <dgm:cxn modelId="{69364562-0A21-4A2C-9760-FAC5BA95DF08}" type="presParOf" srcId="{6D87D119-111F-43F0-A621-C30FA027D090}" destId="{184A573C-FDE3-401F-BB25-20179B2B2F5D}" srcOrd="0" destOrd="0" presId="urn:microsoft.com/office/officeart/2005/8/layout/process1"/>
    <dgm:cxn modelId="{1D699FC1-7E01-45AA-B802-1AD73FB9DBE4}" type="presParOf" srcId="{17BA9567-E591-47EA-BA17-F19F3A71D910}" destId="{040253FA-E807-44FC-8571-F7E9F07A0098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7086-FD43-4994-BA39-9BDF28E2A095}">
      <dsp:nvSpPr>
        <dsp:cNvPr id="0" name=""/>
        <dsp:cNvSpPr/>
      </dsp:nvSpPr>
      <dsp:spPr>
        <a:xfrm>
          <a:off x="6765" y="0"/>
          <a:ext cx="2022221" cy="67862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Increase in Internet Usage</a:t>
          </a:r>
        </a:p>
      </dsp:txBody>
      <dsp:txXfrm>
        <a:off x="26641" y="19876"/>
        <a:ext cx="1982469" cy="638870"/>
      </dsp:txXfrm>
    </dsp:sp>
    <dsp:sp modelId="{34B71B95-7172-4536-91FE-1F91D78ED0AC}">
      <dsp:nvSpPr>
        <dsp:cNvPr id="0" name=""/>
        <dsp:cNvSpPr/>
      </dsp:nvSpPr>
      <dsp:spPr>
        <a:xfrm>
          <a:off x="2228351" y="88555"/>
          <a:ext cx="422653" cy="501510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solidFill>
              <a:schemeClr val="tx1"/>
            </a:solidFill>
          </a:endParaRPr>
        </a:p>
      </dsp:txBody>
      <dsp:txXfrm>
        <a:off x="2228351" y="188857"/>
        <a:ext cx="295857" cy="300906"/>
      </dsp:txXfrm>
    </dsp:sp>
    <dsp:sp modelId="{38BEE44C-CEC5-420A-9508-219CB92F46D3}">
      <dsp:nvSpPr>
        <dsp:cNvPr id="0" name=""/>
        <dsp:cNvSpPr/>
      </dsp:nvSpPr>
      <dsp:spPr>
        <a:xfrm>
          <a:off x="2826445" y="0"/>
          <a:ext cx="2022221" cy="67862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Increase in E-commerce</a:t>
          </a:r>
        </a:p>
      </dsp:txBody>
      <dsp:txXfrm>
        <a:off x="2846321" y="19876"/>
        <a:ext cx="1982469" cy="638870"/>
      </dsp:txXfrm>
    </dsp:sp>
    <dsp:sp modelId="{6D87D119-111F-43F0-A621-C30FA027D090}">
      <dsp:nvSpPr>
        <dsp:cNvPr id="0" name=""/>
        <dsp:cNvSpPr/>
      </dsp:nvSpPr>
      <dsp:spPr>
        <a:xfrm>
          <a:off x="5053746" y="88555"/>
          <a:ext cx="434768" cy="501510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solidFill>
              <a:schemeClr val="tx1"/>
            </a:solidFill>
          </a:endParaRPr>
        </a:p>
      </dsp:txBody>
      <dsp:txXfrm>
        <a:off x="5053746" y="188857"/>
        <a:ext cx="304338" cy="300906"/>
      </dsp:txXfrm>
    </dsp:sp>
    <dsp:sp modelId="{040253FA-E807-44FC-8571-F7E9F07A0098}">
      <dsp:nvSpPr>
        <dsp:cNvPr id="0" name=""/>
        <dsp:cNvSpPr/>
      </dsp:nvSpPr>
      <dsp:spPr>
        <a:xfrm>
          <a:off x="5668985" y="0"/>
          <a:ext cx="2022221" cy="67862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tx2">
                <a:lumMod val="50000"/>
                <a:lumOff val="50000"/>
                <a:shade val="30000"/>
                <a:satMod val="115000"/>
              </a:schemeClr>
            </a:gs>
            <a:gs pos="50000">
              <a:schemeClr val="tx2">
                <a:lumMod val="50000"/>
                <a:lumOff val="50000"/>
                <a:shade val="67500"/>
                <a:satMod val="115000"/>
              </a:schemeClr>
            </a:gs>
            <a:gs pos="100000">
              <a:schemeClr val="tx2">
                <a:lumMod val="50000"/>
                <a:lumOff val="50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Online Businesses</a:t>
          </a:r>
        </a:p>
      </dsp:txBody>
      <dsp:txXfrm>
        <a:off x="5688861" y="19876"/>
        <a:ext cx="1982469" cy="638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8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3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3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1F377B"/>
            </a:gs>
            <a:gs pos="0">
              <a:srgbClr val="75D1FF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7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13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openxmlformats.org/officeDocument/2006/relationships/hyperlink" Target="https://paper-attachments.dropbox.com/s_480450BE617D991AFB93EA8B37BC4AEE22EF361BB3C1F2D63BE7233C184CA794_1584549046706_image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microsoft.com/office/2007/relationships/hdphoto" Target="../media/hdphoto3.wdp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1F377B"/>
            </a:gs>
            <a:gs pos="0">
              <a:srgbClr val="37BCFF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PU with binary numbers and blueprint">
            <a:extLst>
              <a:ext uri="{FF2B5EF4-FFF2-40B4-BE49-F238E27FC236}">
                <a16:creationId xmlns:a16="http://schemas.microsoft.com/office/drawing/2014/main" id="{BA496826-AFA3-4776-8495-2BD3BF664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5A017-E7DF-4BD8-BB51-18C53ED03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779" y="247482"/>
            <a:ext cx="4634088" cy="26763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b="1" spc="0" dirty="0">
                <a:solidFill>
                  <a:schemeClr val="tx1"/>
                </a:solidFill>
              </a:rPr>
              <a:t>Overview of Machine Learning </a:t>
            </a:r>
            <a:br>
              <a:rPr lang="en-US" sz="3000" b="1" spc="0" dirty="0">
                <a:solidFill>
                  <a:schemeClr val="tx1"/>
                </a:solidFill>
              </a:rPr>
            </a:br>
            <a:r>
              <a:rPr lang="en-US" sz="3000" b="1" spc="0" dirty="0">
                <a:solidFill>
                  <a:schemeClr val="tx1"/>
                </a:solidFill>
              </a:rPr>
              <a:t>and Natural Language Processing </a:t>
            </a:r>
            <a:br>
              <a:rPr lang="en-US" sz="3000" b="1" spc="0" dirty="0">
                <a:solidFill>
                  <a:schemeClr val="tx1"/>
                </a:solidFill>
              </a:rPr>
            </a:br>
            <a:r>
              <a:rPr lang="en-US" sz="3000" b="1" spc="0" dirty="0">
                <a:solidFill>
                  <a:schemeClr val="tx1"/>
                </a:solidFill>
              </a:rPr>
              <a:t>in Chatbots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D8F1F-AF1A-4BE0-BF39-16D7A95ACCEC}"/>
              </a:ext>
            </a:extLst>
          </p:cNvPr>
          <p:cNvSpPr txBox="1"/>
          <p:nvPr/>
        </p:nvSpPr>
        <p:spPr>
          <a:xfrm>
            <a:off x="445911" y="4933188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dirty="0"/>
              <a:t>Mihir Hundiwala</a:t>
            </a:r>
          </a:p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dirty="0"/>
              <a:t>1911082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80593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1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Characteristics of a Chatbot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19A2-E360-4919-9C95-6037C428FA2C}"/>
              </a:ext>
            </a:extLst>
          </p:cNvPr>
          <p:cNvSpPr txBox="1"/>
          <p:nvPr/>
        </p:nvSpPr>
        <p:spPr>
          <a:xfrm>
            <a:off x="0" y="707200"/>
            <a:ext cx="12192000" cy="6401753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200" b="1" i="1" u="sng" dirty="0"/>
              <a:t>Responding with Natural Language</a:t>
            </a:r>
          </a:p>
          <a:p>
            <a:pPr marL="457200" indent="-457200">
              <a:buAutoNum type="arabicPeriod" startAt="3"/>
            </a:pPr>
            <a:endParaRPr lang="en-IN" sz="2200" i="1" u="sng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200" dirty="0"/>
              <a:t>After determining the category of relevant answers, the chatbot must then: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/>
              <a:t>Construct a relevant, </a:t>
            </a:r>
            <a:r>
              <a:rPr lang="en-IN" sz="2200" dirty="0">
                <a:solidFill>
                  <a:srgbClr val="0070C0"/>
                </a:solidFill>
              </a:rPr>
              <a:t>personalized</a:t>
            </a:r>
            <a:r>
              <a:rPr lang="en-IN" sz="2200" dirty="0"/>
              <a:t> response using natural language.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7030A0"/>
                </a:solidFill>
              </a:rPr>
              <a:t>Immediate</a:t>
            </a:r>
            <a:r>
              <a:rPr lang="en-IN" sz="2200" dirty="0"/>
              <a:t> response.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200" dirty="0"/>
          </a:p>
          <a:p>
            <a:r>
              <a:rPr lang="en-IN" sz="2200" dirty="0">
                <a:solidFill>
                  <a:srgbClr val="0070C0"/>
                </a:solidFill>
              </a:rPr>
              <a:t>	Personalized :  </a:t>
            </a:r>
            <a:r>
              <a:rPr lang="en-IN" sz="2200" dirty="0"/>
              <a:t>Writing Styles and Emotions. </a:t>
            </a:r>
          </a:p>
          <a:p>
            <a:r>
              <a:rPr lang="en-IN" sz="2200" dirty="0"/>
              <a:t>			The responses generated by the chatbots should be grammatically correct and 			exhibit human-like behaviours and emotions. </a:t>
            </a:r>
          </a:p>
          <a:p>
            <a:endParaRPr lang="en-IN" sz="2200" dirty="0"/>
          </a:p>
          <a:p>
            <a:r>
              <a:rPr lang="en-IN" sz="2200" dirty="0">
                <a:solidFill>
                  <a:srgbClr val="7030A0"/>
                </a:solidFill>
              </a:rPr>
              <a:t>	Immediate</a:t>
            </a:r>
            <a:r>
              <a:rPr lang="en-IN" sz="2200" dirty="0"/>
              <a:t>    :   Realistic and Fast Response.</a:t>
            </a:r>
          </a:p>
          <a:p>
            <a:r>
              <a:rPr lang="en-IN" sz="2200" dirty="0"/>
              <a:t>			Ideally, if the user’s question requires searching through the internet, the 			             chatbot should search and respond as quickly as most search engines.</a:t>
            </a:r>
          </a:p>
          <a:p>
            <a:endParaRPr lang="en-IN" sz="2200" dirty="0"/>
          </a:p>
          <a:p>
            <a:pPr marL="457200" indent="-457200">
              <a:buAutoNum type="arabicPeriod" startAt="4"/>
            </a:pPr>
            <a:r>
              <a:rPr lang="en-IN" sz="2200" b="1" i="1" u="sng" dirty="0"/>
              <a:t>Security </a:t>
            </a:r>
          </a:p>
          <a:p>
            <a:r>
              <a:rPr lang="en-IN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2200" dirty="0"/>
              <a:t>Security features should be applied to all the data in the chatbot databases for user security and privacy.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29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Early Approaches used in development of Chatbots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C0D88-22AB-4715-BE96-A63EBA740DDD}"/>
              </a:ext>
            </a:extLst>
          </p:cNvPr>
          <p:cNvSpPr txBox="1"/>
          <p:nvPr/>
        </p:nvSpPr>
        <p:spPr>
          <a:xfrm>
            <a:off x="0" y="707200"/>
            <a:ext cx="12192000" cy="6186309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CD958-5AFC-4D9B-9168-BCF3B4E5A4FC}"/>
              </a:ext>
            </a:extLst>
          </p:cNvPr>
          <p:cNvSpPr txBox="1"/>
          <p:nvPr/>
        </p:nvSpPr>
        <p:spPr>
          <a:xfrm>
            <a:off x="0" y="825579"/>
            <a:ext cx="12192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400050" indent="-400050">
              <a:buFont typeface="+mj-lt"/>
              <a:buAutoNum type="arabicPeriod"/>
            </a:pPr>
            <a:r>
              <a:rPr lang="en-IN" sz="2400" b="1" i="1" u="sng" dirty="0"/>
              <a:t>Pattern-Matching:</a:t>
            </a:r>
          </a:p>
          <a:p>
            <a:pPr marL="400050" indent="-400050">
              <a:buFont typeface="+mj-lt"/>
              <a:buAutoNum type="arabicPeriod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Used in question-answering bots.</a:t>
            </a:r>
          </a:p>
          <a:p>
            <a:pPr lvl="1"/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Such chatbots use a knowledge base which </a:t>
            </a:r>
          </a:p>
          <a:p>
            <a:pPr lvl="1"/>
            <a:r>
              <a:rPr lang="en-IN" sz="2000" dirty="0"/>
              <a:t>     contains documents and each document</a:t>
            </a:r>
          </a:p>
          <a:p>
            <a:pPr lvl="1"/>
            <a:r>
              <a:rPr lang="en-IN" sz="2000" dirty="0"/>
              <a:t>     comprises a particular &lt;pattern&gt; and </a:t>
            </a:r>
          </a:p>
          <a:p>
            <a:pPr lvl="1"/>
            <a:r>
              <a:rPr lang="en-IN" sz="2000" dirty="0"/>
              <a:t>     &lt;template&gt;.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When the bot receives an input that matches </a:t>
            </a:r>
          </a:p>
          <a:p>
            <a:pPr lvl="1"/>
            <a:r>
              <a:rPr lang="en-IN" sz="2000" dirty="0"/>
              <a:t>      the &lt;pattern&gt;, it sends the message stored in </a:t>
            </a:r>
          </a:p>
          <a:p>
            <a:pPr lvl="1"/>
            <a:r>
              <a:rPr lang="en-IN" sz="2000" dirty="0"/>
              <a:t>      the &lt;template&gt; as a response.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Typically, these &lt;pattern&gt; &lt;template&gt; </a:t>
            </a:r>
          </a:p>
          <a:p>
            <a:pPr lvl="1"/>
            <a:r>
              <a:rPr lang="en-IN" sz="2000" dirty="0"/>
              <a:t>      pairs are manually inserted.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0BA92-C76E-4375-A39C-ED08E5DC8A12}"/>
              </a:ext>
            </a:extLst>
          </p:cNvPr>
          <p:cNvSpPr txBox="1"/>
          <p:nvPr/>
        </p:nvSpPr>
        <p:spPr>
          <a:xfrm>
            <a:off x="6271847" y="1301262"/>
            <a:ext cx="5697416" cy="1877437"/>
          </a:xfrm>
          <a:prstGeom prst="rect">
            <a:avLst/>
          </a:prstGeom>
          <a:solidFill>
            <a:schemeClr val="tx2">
              <a:lumMod val="50000"/>
              <a:lumOff val="50000"/>
              <a:alpha val="7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/>
              <a:t># Pattern Matching</a:t>
            </a:r>
          </a:p>
          <a:p>
            <a:endParaRPr lang="en-IN" b="1" dirty="0"/>
          </a:p>
          <a:p>
            <a:r>
              <a:rPr lang="en-IN" sz="1600" dirty="0"/>
              <a:t>&lt;category&gt;</a:t>
            </a:r>
          </a:p>
          <a:p>
            <a:r>
              <a:rPr lang="en-IN" sz="1600" b="1" dirty="0"/>
              <a:t>&lt;pattern&gt;</a:t>
            </a:r>
            <a:r>
              <a:rPr lang="en-IN" sz="1600" dirty="0"/>
              <a:t>What the user says</a:t>
            </a:r>
            <a:r>
              <a:rPr lang="en-IN" sz="1600" b="1" dirty="0"/>
              <a:t>&lt;/pattern&gt;</a:t>
            </a:r>
          </a:p>
          <a:p>
            <a:r>
              <a:rPr lang="en-IN" sz="1600" b="1" dirty="0"/>
              <a:t>&lt;template&gt;</a:t>
            </a:r>
            <a:r>
              <a:rPr lang="en-IN" sz="1600" dirty="0"/>
              <a:t>What the bot responds</a:t>
            </a:r>
            <a:r>
              <a:rPr lang="en-IN" sz="1600" b="1" dirty="0"/>
              <a:t>&lt;/template&gt;</a:t>
            </a:r>
          </a:p>
          <a:p>
            <a:r>
              <a:rPr lang="en-IN" sz="1600" dirty="0"/>
              <a:t>&lt;/category&gt;</a:t>
            </a:r>
          </a:p>
          <a:p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C7B56-D88C-4194-A0E7-82F042C17C2F}"/>
              </a:ext>
            </a:extLst>
          </p:cNvPr>
          <p:cNvSpPr txBox="1"/>
          <p:nvPr/>
        </p:nvSpPr>
        <p:spPr>
          <a:xfrm>
            <a:off x="6271846" y="3752433"/>
            <a:ext cx="5685692" cy="2800767"/>
          </a:xfrm>
          <a:prstGeom prst="rect">
            <a:avLst/>
          </a:prstGeom>
          <a:solidFill>
            <a:schemeClr val="tx2">
              <a:lumMod val="50000"/>
              <a:lumOff val="50000"/>
              <a:alpha val="70000"/>
            </a:schemeClr>
          </a:solidFill>
          <a:ln>
            <a:solidFill>
              <a:schemeClr val="tx1"/>
            </a:solidFill>
          </a:ln>
          <a:effectLst>
            <a:outerShdw blurRad="63500" dist="508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00" dirty="0"/>
              <a:t>#</a:t>
            </a:r>
            <a:r>
              <a:rPr lang="en-IN" sz="1600" b="1" dirty="0"/>
              <a:t>PRE_STORED PATTERNS</a:t>
            </a:r>
          </a:p>
          <a:p>
            <a:endParaRPr lang="en-IN" sz="1600" b="1" dirty="0"/>
          </a:p>
          <a:p>
            <a:r>
              <a:rPr lang="en-IN" sz="1600" dirty="0"/>
              <a:t>&lt;category&gt;</a:t>
            </a:r>
          </a:p>
          <a:p>
            <a:r>
              <a:rPr lang="en-IN" sz="1600" dirty="0"/>
              <a:t>    </a:t>
            </a:r>
            <a:r>
              <a:rPr lang="en-IN" sz="1600" b="1" dirty="0"/>
              <a:t>&lt;pattern&gt;</a:t>
            </a:r>
            <a:r>
              <a:rPr lang="en-IN" sz="1600" dirty="0"/>
              <a:t>The capital of the Russia?</a:t>
            </a:r>
            <a:r>
              <a:rPr lang="en-IN" sz="1600" b="1" dirty="0"/>
              <a:t>&lt;/pattern&gt;</a:t>
            </a:r>
          </a:p>
          <a:p>
            <a:r>
              <a:rPr lang="en-IN" sz="1600" dirty="0"/>
              <a:t>    </a:t>
            </a:r>
            <a:r>
              <a:rPr lang="en-IN" sz="1600" b="1" dirty="0"/>
              <a:t>&lt;template&gt;</a:t>
            </a:r>
            <a:r>
              <a:rPr lang="en-IN" sz="1600" dirty="0"/>
              <a:t>The capital of the Russia is Moscow</a:t>
            </a:r>
            <a:r>
              <a:rPr lang="en-IN" sz="1600" b="1" dirty="0"/>
              <a:t>.&lt;/template&gt;</a:t>
            </a:r>
          </a:p>
          <a:p>
            <a:r>
              <a:rPr lang="en-IN" sz="1600" dirty="0"/>
              <a:t>&lt;/category&gt;</a:t>
            </a:r>
          </a:p>
          <a:p>
            <a:endParaRPr lang="en-IN" sz="1600" dirty="0"/>
          </a:p>
          <a:p>
            <a:r>
              <a:rPr lang="en-IN" sz="1600" dirty="0"/>
              <a:t>&lt;category&gt;</a:t>
            </a:r>
          </a:p>
          <a:p>
            <a:r>
              <a:rPr lang="en-IN" sz="1600" dirty="0"/>
              <a:t>    </a:t>
            </a:r>
            <a:r>
              <a:rPr lang="en-IN" sz="1600" b="1" dirty="0"/>
              <a:t>&lt;pattern&gt;</a:t>
            </a:r>
            <a:r>
              <a:rPr lang="en-IN" sz="1600" dirty="0"/>
              <a:t>The capital of India?</a:t>
            </a:r>
            <a:r>
              <a:rPr lang="en-IN" sz="1600" b="1" dirty="0"/>
              <a:t>&lt;/pattern&gt;</a:t>
            </a:r>
          </a:p>
          <a:p>
            <a:r>
              <a:rPr lang="en-IN" sz="1600" dirty="0"/>
              <a:t>    </a:t>
            </a:r>
            <a:r>
              <a:rPr lang="en-IN" sz="1600" b="1" dirty="0"/>
              <a:t>&lt;template&gt;</a:t>
            </a:r>
            <a:r>
              <a:rPr lang="en-IN" sz="1600" dirty="0"/>
              <a:t>The capital of India is New Delhi.</a:t>
            </a:r>
            <a:r>
              <a:rPr lang="en-IN" sz="1600" b="1" dirty="0"/>
              <a:t>&lt;/template&gt;</a:t>
            </a:r>
          </a:p>
          <a:p>
            <a:r>
              <a:rPr lang="en-IN" sz="1600" dirty="0"/>
              <a:t>&lt;/category&gt;</a:t>
            </a:r>
          </a:p>
        </p:txBody>
      </p:sp>
    </p:spTree>
    <p:extLst>
      <p:ext uri="{BB962C8B-B14F-4D97-AF65-F5344CB8AC3E}">
        <p14:creationId xmlns:p14="http://schemas.microsoft.com/office/powerpoint/2010/main" val="49431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Early Approaches used in development of Chatbots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2D0B7-D429-4E6D-BF22-93FF91BDC6CB}"/>
              </a:ext>
            </a:extLst>
          </p:cNvPr>
          <p:cNvSpPr txBox="1"/>
          <p:nvPr/>
        </p:nvSpPr>
        <p:spPr>
          <a:xfrm>
            <a:off x="0" y="707200"/>
            <a:ext cx="12192000" cy="6186309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CD958-5AFC-4D9B-9168-BCF3B4E5A4FC}"/>
              </a:ext>
            </a:extLst>
          </p:cNvPr>
          <p:cNvSpPr txBox="1"/>
          <p:nvPr/>
        </p:nvSpPr>
        <p:spPr>
          <a:xfrm>
            <a:off x="-1" y="825579"/>
            <a:ext cx="68048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2.  </a:t>
            </a:r>
            <a:r>
              <a:rPr lang="en-IN" sz="2400" b="1" i="1" u="sng" dirty="0"/>
              <a:t>Rule-Based: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The input is transformed into a “</a:t>
            </a:r>
            <a:r>
              <a:rPr lang="en-IN" sz="2000" dirty="0" err="1"/>
              <a:t>keystack</a:t>
            </a:r>
            <a:r>
              <a:rPr lang="en-IN" sz="2000" dirty="0"/>
              <a:t>,”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The keyword of the highest rank is used to determine the category of responses most related to the keyword.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This helps the bot determine a relevant response.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They are able to answer multiple questions where one question could be answered in context of the previously answered questions. </a:t>
            </a:r>
          </a:p>
        </p:txBody>
      </p:sp>
      <p:pic>
        <p:nvPicPr>
          <p:cNvPr id="2050" name="Picture 2" descr="Building a Rule-based Chatbot in Python">
            <a:extLst>
              <a:ext uri="{FF2B5EF4-FFF2-40B4-BE49-F238E27FC236}">
                <a16:creationId xmlns:a16="http://schemas.microsoft.com/office/drawing/2014/main" id="{81ABB408-6656-45FA-A371-07484713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33" y="849507"/>
            <a:ext cx="5209646" cy="351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A9BEE-A5CF-493C-A2C0-B3BB273F021D}"/>
              </a:ext>
            </a:extLst>
          </p:cNvPr>
          <p:cNvSpPr txBox="1"/>
          <p:nvPr/>
        </p:nvSpPr>
        <p:spPr>
          <a:xfrm>
            <a:off x="7634176" y="1775637"/>
            <a:ext cx="119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I am doing </a:t>
            </a:r>
            <a:r>
              <a:rPr lang="en-IN" sz="1400" dirty="0"/>
              <a:t>:</a:t>
            </a:r>
            <a:endParaRPr lang="en-IN" sz="2400" dirty="0"/>
          </a:p>
        </p:txBody>
      </p:sp>
      <p:pic>
        <p:nvPicPr>
          <p:cNvPr id="2052" name="Picture 4">
            <a:hlinkClick r:id="rId4"/>
            <a:extLst>
              <a:ext uri="{FF2B5EF4-FFF2-40B4-BE49-F238E27FC236}">
                <a16:creationId xmlns:a16="http://schemas.microsoft.com/office/drawing/2014/main" id="{540A5394-372A-461D-AA9B-DD8A40F8F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6" b="94502" l="2033" r="97654">
                        <a14:foregroundMark x1="4144" y1="43299" x2="7975" y2="41581"/>
                        <a14:foregroundMark x1="7975" y1="41581" x2="11650" y2="41924"/>
                        <a14:foregroundMark x1="11650" y1="41924" x2="14934" y2="47423"/>
                        <a14:foregroundMark x1="14934" y1="47423" x2="14464" y2="54983"/>
                        <a14:foregroundMark x1="14464" y1="54983" x2="11884" y2="61856"/>
                        <a14:foregroundMark x1="11884" y1="61856" x2="7193" y2="63918"/>
                        <a14:foregroundMark x1="7193" y1="63918" x2="3597" y2="61856"/>
                        <a14:foregroundMark x1="3597" y1="61856" x2="2189" y2="53608"/>
                        <a14:foregroundMark x1="2189" y1="53608" x2="4144" y2="42955"/>
                        <a14:foregroundMark x1="7975" y1="52234" x2="7897" y2="52234"/>
                        <a14:foregroundMark x1="19547" y1="86942" x2="20956" y2="92102"/>
                        <a14:foregroundMark x1="40741" y1="93101" x2="42064" y2="87285"/>
                        <a14:foregroundMark x1="42064" y1="87285" x2="37373" y2="83849"/>
                        <a14:foregroundMark x1="37373" y1="83849" x2="19468" y2="86942"/>
                        <a14:foregroundMark x1="19547" y1="11340" x2="20094" y2="18900"/>
                        <a14:foregroundMark x1="20094" y1="18900" x2="31196" y2="21993"/>
                        <a14:foregroundMark x1="31196" y1="21993" x2="39953" y2="20619"/>
                        <a14:foregroundMark x1="39953" y1="20619" x2="41673" y2="14089"/>
                        <a14:foregroundMark x1="41673" y1="14089" x2="38457" y2="9691"/>
                        <a14:foregroundMark x1="22962" y1="9542" x2="21970" y2="9966"/>
                        <a14:foregroundMark x1="21970" y1="9966" x2="19703" y2="12027"/>
                        <a14:foregroundMark x1="49805" y1="72509" x2="49492" y2="35739"/>
                        <a14:foregroundMark x1="49492" y1="35739" x2="53167" y2="30241"/>
                        <a14:foregroundMark x1="53167" y1="30241" x2="74902" y2="31959"/>
                        <a14:foregroundMark x1="74902" y1="31959" x2="77873" y2="38144"/>
                        <a14:foregroundMark x1="77873" y1="38144" x2="78425" y2="59641"/>
                        <a14:foregroundMark x1="78173" y1="65979" x2="77717" y2="70790"/>
                        <a14:foregroundMark x1="78238" y1="65292" x2="78173" y2="65979"/>
                        <a14:foregroundMark x1="78303" y1="64605" x2="78238" y2="65292"/>
                        <a14:foregroundMark x1="78499" y1="62543" x2="78303" y2="64605"/>
                        <a14:foregroundMark x1="77717" y1="70790" x2="73495" y2="74570"/>
                        <a14:foregroundMark x1="73495" y1="74570" x2="51056" y2="73883"/>
                        <a14:foregroundMark x1="51056" y1="73883" x2="50117" y2="72509"/>
                        <a14:foregroundMark x1="87647" y1="44330" x2="87099" y2="56014"/>
                        <a14:foregroundMark x1="87099" y1="56014" x2="91243" y2="61512"/>
                        <a14:foregroundMark x1="91243" y1="61512" x2="96091" y2="57732"/>
                        <a14:foregroundMark x1="96091" y1="57732" x2="97654" y2="50515"/>
                        <a14:foregroundMark x1="97654" y1="50515" x2="93120" y2="45017"/>
                        <a14:foregroundMark x1="89679" y1="43986" x2="87099" y2="45361"/>
                        <a14:foregroundMark x1="9382" y1="70790" x2="9382" y2="70790"/>
                        <a14:foregroundMark x1="10086" y1="75258" x2="10086" y2="75258"/>
                        <a14:foregroundMark x1="9070" y1="66667" x2="9851" y2="73883"/>
                        <a14:foregroundMark x1="9851" y1="73883" x2="11728" y2="80756"/>
                        <a14:foregroundMark x1="11728" y1="80756" x2="14308" y2="85911"/>
                        <a14:foregroundMark x1="14308" y1="85911" x2="17670" y2="89003"/>
                        <a14:foregroundMark x1="17670" y1="89003" x2="18921" y2="89003"/>
                        <a14:foregroundMark x1="47981" y1="66923" x2="48209" y2="66487"/>
                        <a14:foregroundMark x1="43081" y1="76289" x2="43660" y2="75183"/>
                        <a14:foregroundMark x1="82737" y1="57003" x2="82252" y2="57732"/>
                        <a14:foregroundMark x1="85223" y1="53265" x2="84414" y2="54481"/>
                        <a14:foregroundMark x1="82252" y1="57732" x2="81967" y2="59194"/>
                        <a14:foregroundMark x1="79852" y1="65821" x2="78890" y2="66667"/>
                        <a14:foregroundMark x1="49335" y1="60481" x2="49257" y2="67354"/>
                        <a14:foregroundMark x1="49257" y1="67354" x2="50195" y2="73540"/>
                        <a14:foregroundMark x1="50195" y1="73540" x2="52385" y2="73540"/>
                        <a14:foregroundMark x1="52385" y1="73540" x2="53010" y2="73540"/>
                        <a14:foregroundMark x1="45557" y1="72165" x2="45419" y2="72993"/>
                        <a14:foregroundMark x1="46130" y1="68729" x2="45672" y2="71478"/>
                        <a14:foregroundMark x1="43722" y1="75526" x2="43002" y2="76289"/>
                        <a14:backgroundMark x1="12666" y1="69072" x2="16419" y2="69416"/>
                        <a14:backgroundMark x1="16419" y1="69416" x2="17514" y2="77320"/>
                        <a14:backgroundMark x1="17514" y1="77320" x2="13448" y2="77320"/>
                        <a14:backgroundMark x1="13448" y1="77320" x2="12744" y2="69759"/>
                        <a14:backgroundMark x1="44801" y1="47423" x2="44722" y2="47766"/>
                        <a14:backgroundMark x1="47694" y1="81100" x2="47615" y2="80412"/>
                        <a14:backgroundMark x1="52697" y1="81443" x2="55356" y2="87973"/>
                        <a14:backgroundMark x1="55356" y1="87973" x2="53557" y2="80756"/>
                        <a14:backgroundMark x1="53557" y1="80756" x2="53245" y2="81100"/>
                        <a14:backgroundMark x1="45348" y1="89347" x2="48554" y2="95876"/>
                        <a14:backgroundMark x1="48554" y1="95876" x2="57623" y2="96907"/>
                        <a14:backgroundMark x1="57623" y1="96907" x2="68413" y2="91065"/>
                        <a14:backgroundMark x1="68413" y1="91065" x2="72713" y2="86942"/>
                        <a14:backgroundMark x1="72713" y1="86942" x2="71306" y2="79725"/>
                        <a14:backgroundMark x1="71306" y1="79725" x2="50586" y2="82131"/>
                        <a14:backgroundMark x1="50586" y1="82131" x2="47068" y2="85223"/>
                        <a14:backgroundMark x1="47068" y1="85223" x2="45426" y2="89003"/>
                        <a14:backgroundMark x1="43706" y1="67698" x2="43657" y2="70072"/>
                        <a14:backgroundMark x1="45840" y1="77227" x2="47146" y2="78351"/>
                        <a14:backgroundMark x1="47146" y1="78351" x2="48375" y2="72054"/>
                        <a14:backgroundMark x1="46135" y1="66379" x2="45582" y2="65292"/>
                        <a14:backgroundMark x1="48554" y1="71134" x2="48007" y2="70058"/>
                        <a14:backgroundMark x1="44728" y1="67268" x2="44097" y2="68729"/>
                        <a14:backgroundMark x1="45582" y1="65292" x2="45207" y2="66161"/>
                        <a14:backgroundMark x1="79437" y1="42955" x2="79426" y2="46492"/>
                        <a14:backgroundMark x1="82744" y1="64149" x2="83425" y2="63574"/>
                        <a14:backgroundMark x1="83425" y1="63574" x2="83812" y2="61192"/>
                        <a14:backgroundMark x1="82741" y1="51191" x2="79906" y2="43299"/>
                        <a14:backgroundMark x1="79906" y1="43299" x2="79828" y2="43299"/>
                        <a14:backgroundMark x1="26192" y1="3436" x2="42768" y2="5155"/>
                        <a14:backgroundMark x1="23299" y1="7216" x2="27600" y2="7216"/>
                        <a14:backgroundMark x1="27600" y1="7216" x2="27678" y2="7560"/>
                        <a14:backgroundMark x1="19312" y1="97251" x2="21110" y2="96907"/>
                        <a14:backgroundMark x1="21110" y1="96907" x2="36357" y2="98969"/>
                        <a14:backgroundMark x1="36357" y1="98969" x2="43471" y2="97251"/>
                        <a14:backgroundMark x1="46622" y1="70097" x2="47850" y2="68041"/>
                        <a14:backgroundMark x1="47850" y1="68041" x2="48385" y2="69608"/>
                        <a14:backgroundMark x1="79281" y1="57732" x2="80063" y2="63918"/>
                        <a14:backgroundMark x1="80063" y1="63918" x2="81548" y2="60481"/>
                        <a14:backgroundMark x1="81548" y1="60481" x2="81470" y2="58763"/>
                        <a14:backgroundMark x1="84519" y1="54983" x2="83034" y2="58419"/>
                        <a14:backgroundMark x1="83034" y1="58419" x2="83112" y2="60481"/>
                        <a14:backgroundMark x1="81626" y1="58419" x2="80297" y2="62887"/>
                        <a14:backgroundMark x1="80297" y1="62887" x2="79281" y2="61856"/>
                        <a14:backgroundMark x1="79281" y1="64605" x2="79281" y2="64605"/>
                        <a14:backgroundMark x1="79437" y1="65292" x2="79437" y2="65292"/>
                        <a14:backgroundMark x1="79593" y1="65292" x2="79593" y2="65292"/>
                        <a14:backgroundMark x1="79750" y1="65292" x2="79750" y2="65292"/>
                        <a14:backgroundMark x1="79828" y1="65292" x2="79828" y2="65292"/>
                        <a14:backgroundMark x1="79359" y1="65292" x2="79359" y2="65292"/>
                        <a14:backgroundMark x1="79359" y1="65636" x2="79359" y2="65636"/>
                        <a14:backgroundMark x1="79281" y1="65979" x2="79281" y2="65979"/>
                        <a14:backgroundMark x1="79593" y1="65636" x2="79593" y2="65636"/>
                        <a14:backgroundMark x1="79672" y1="65979" x2="79672" y2="65979"/>
                        <a14:backgroundMark x1="79828" y1="65292" x2="79828" y2="65292"/>
                        <a14:backgroundMark x1="45270" y1="72165" x2="43550" y2="74570"/>
                        <a14:backgroundMark x1="45348" y1="71478" x2="45348" y2="72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73" y="4605050"/>
            <a:ext cx="8989765" cy="21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0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-354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Machine Learning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9AEB4-6304-46FF-934E-14BDE22454BF}"/>
              </a:ext>
            </a:extLst>
          </p:cNvPr>
          <p:cNvSpPr txBox="1"/>
          <p:nvPr/>
        </p:nvSpPr>
        <p:spPr>
          <a:xfrm>
            <a:off x="0" y="650426"/>
            <a:ext cx="12192000" cy="9233297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This section discusses existing modern NLP techniques that can be used when developing a chatbot.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Recently, NLP techniques have been combined with ML, as ML improves the chatbots’ performance of finding patterns from large amounts of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The current stages of NLP and ML techniques applied in the field of chatbot model development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+mj-lt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dirty="0">
                <a:latin typeface="+mj-lt"/>
              </a:rPr>
              <a:t>Data Pre-processing</a:t>
            </a:r>
          </a:p>
          <a:p>
            <a:pPr marL="800100" lvl="1" indent="-342900">
              <a:buFont typeface="+mj-lt"/>
              <a:buAutoNum type="alphaUcPeriod"/>
            </a:pPr>
            <a:endParaRPr lang="en-IN" dirty="0">
              <a:latin typeface="+mj-lt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dirty="0">
                <a:latin typeface="+mj-lt"/>
              </a:rPr>
              <a:t>Retrieval Based</a:t>
            </a:r>
          </a:p>
          <a:p>
            <a:pPr marL="800100" lvl="1" indent="-342900">
              <a:buFont typeface="+mj-lt"/>
              <a:buAutoNum type="alphaUcPeriod"/>
            </a:pPr>
            <a:endParaRPr lang="en-IN" dirty="0">
              <a:latin typeface="+mj-lt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dirty="0">
                <a:latin typeface="+mj-lt"/>
              </a:rPr>
              <a:t>Generation Based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9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-354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Machine Learning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9AEB4-6304-46FF-934E-14BDE22454BF}"/>
              </a:ext>
            </a:extLst>
          </p:cNvPr>
          <p:cNvSpPr txBox="1"/>
          <p:nvPr/>
        </p:nvSpPr>
        <p:spPr>
          <a:xfrm>
            <a:off x="0" y="639793"/>
            <a:ext cx="12192000" cy="8956298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AutoNum type="alphaUcPeriod"/>
            </a:pPr>
            <a:r>
              <a:rPr lang="en-IN" i="1" u="sng" dirty="0">
                <a:latin typeface="+mj-lt"/>
              </a:rPr>
              <a:t>Data Pre-processing</a:t>
            </a:r>
          </a:p>
          <a:p>
            <a:endParaRPr lang="en-IN" i="1" u="sng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Arbitrary user input data may not be “clean”. Clean data is the data a chatbot can understand.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Cleaning</a:t>
            </a:r>
            <a:r>
              <a:rPr lang="en-IN" dirty="0">
                <a:latin typeface="+mj-lt"/>
              </a:rPr>
              <a:t> involves removing of punctuations and symbols.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Next step is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tokenization</a:t>
            </a:r>
            <a:r>
              <a:rPr lang="en-IN" dirty="0">
                <a:solidFill>
                  <a:srgbClr val="0099FF"/>
                </a:solidFill>
                <a:latin typeface="+mj-lt"/>
              </a:rPr>
              <a:t>. </a:t>
            </a:r>
            <a:r>
              <a:rPr lang="en-IN" dirty="0">
                <a:latin typeface="+mj-lt"/>
              </a:rPr>
              <a:t>Tokenization involves breaking down sentences into words.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Stopwords removal. Stopwords are the words that do not hold much value in a sentence. E.g. I, am, you, the, and etc.</a:t>
            </a:r>
          </a:p>
          <a:p>
            <a:r>
              <a:rPr lang="en-IN" dirty="0">
                <a:latin typeface="+mj-lt"/>
              </a:rPr>
              <a:t>     Removal of these words improves efficiency.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Stemming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+mj-lt"/>
              </a:rPr>
              <a:t>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Lemmatization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55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-354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Machine Learning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9AEB4-6304-46FF-934E-14BDE22454BF}"/>
              </a:ext>
            </a:extLst>
          </p:cNvPr>
          <p:cNvSpPr txBox="1"/>
          <p:nvPr/>
        </p:nvSpPr>
        <p:spPr>
          <a:xfrm>
            <a:off x="0" y="650426"/>
            <a:ext cx="12192000" cy="6186309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68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-354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Machine Learning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9AEB4-6304-46FF-934E-14BDE22454BF}"/>
              </a:ext>
            </a:extLst>
          </p:cNvPr>
          <p:cNvSpPr txBox="1"/>
          <p:nvPr/>
        </p:nvSpPr>
        <p:spPr>
          <a:xfrm>
            <a:off x="0" y="671691"/>
            <a:ext cx="12192000" cy="6740307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800100" lvl="1" indent="-342900">
              <a:buAutoNum type="alphaUcPeriod" startAt="2"/>
            </a:pPr>
            <a:r>
              <a:rPr lang="en-IN" i="1" u="sng" dirty="0"/>
              <a:t>Retrieval Based </a:t>
            </a:r>
          </a:p>
          <a:p>
            <a:pPr marL="342900" indent="-342900">
              <a:buAutoNum type="alphaUcPeriod" startAt="2"/>
            </a:pPr>
            <a:endParaRPr lang="en-IN" i="1" u="sng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Retrieval based bots are the most common types of chatbots.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This approach is used for short text conversation chatbots.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The chatbot is trained to provide the best possible response </a:t>
            </a:r>
          </a:p>
          <a:p>
            <a:pPr lvl="1"/>
            <a:r>
              <a:rPr lang="en-IN" dirty="0"/>
              <a:t>      from a database.</a:t>
            </a:r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The database consists of short conversations on social media </a:t>
            </a:r>
          </a:p>
          <a:p>
            <a:pPr lvl="1"/>
            <a:r>
              <a:rPr lang="en-IN" dirty="0"/>
              <a:t>      like Q&amp;A forums.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F1FAD-5627-480C-A1EA-CF27975C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28" y="1424763"/>
            <a:ext cx="4479342" cy="40829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582B6-5B03-45E6-9B56-9F299A266F57}"/>
              </a:ext>
            </a:extLst>
          </p:cNvPr>
          <p:cNvCxnSpPr>
            <a:cxnSpLocks/>
          </p:cNvCxnSpPr>
          <p:nvPr/>
        </p:nvCxnSpPr>
        <p:spPr>
          <a:xfrm>
            <a:off x="11376838" y="2073350"/>
            <a:ext cx="0" cy="733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51E38E-0EB1-4AD7-8C9D-736B77A141A2}"/>
              </a:ext>
            </a:extLst>
          </p:cNvPr>
          <p:cNvSpPr/>
          <p:nvPr/>
        </p:nvSpPr>
        <p:spPr>
          <a:xfrm>
            <a:off x="7198242" y="2211572"/>
            <a:ext cx="1169581" cy="48909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-354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Machine Learning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9AEB4-6304-46FF-934E-14BDE22454BF}"/>
              </a:ext>
            </a:extLst>
          </p:cNvPr>
          <p:cNvSpPr txBox="1"/>
          <p:nvPr/>
        </p:nvSpPr>
        <p:spPr>
          <a:xfrm>
            <a:off x="0" y="650426"/>
            <a:ext cx="12192000" cy="6463308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C. </a:t>
            </a:r>
            <a:r>
              <a:rPr lang="en-IN" i="1" u="sng" dirty="0"/>
              <a:t>Generation Based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As the name suggests “Generative” in this approach, the chatbot doesn’t use any sort of predefined repository, they can generate a response by itself.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model predicts the next sentence in a conversation given the previous sentences using </a:t>
            </a:r>
            <a:r>
              <a:rPr lang="en-IN" b="1" dirty="0">
                <a:solidFill>
                  <a:srgbClr val="D723DB"/>
                </a:solidFill>
              </a:rPr>
              <a:t>Recurrent Neural Networks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RNNs are a type of AI network commonly used in NLP. They are designed to recognize and use patterns to predict the </a:t>
            </a:r>
          </a:p>
          <a:p>
            <a:r>
              <a:rPr lang="en-IN" dirty="0">
                <a:solidFill>
                  <a:srgbClr val="D723DB"/>
                </a:solidFill>
              </a:rPr>
              <a:t>     next likely scenario.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Chatbots that use generative methods can generate new dialogue based on large amounts of conversational training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This type of chatbot is very rarely used, as it requires the implementation of </a:t>
            </a:r>
            <a:r>
              <a:rPr lang="en-IN" dirty="0">
                <a:solidFill>
                  <a:srgbClr val="D723DB"/>
                </a:solidFill>
              </a:rPr>
              <a:t>complex algorithms</a:t>
            </a:r>
            <a:r>
              <a:rPr lang="en-IN" dirty="0"/>
              <a:t>. Training of this type of bot requires investing a lot of time and effort.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These methods are </a:t>
            </a:r>
            <a:r>
              <a:rPr lang="en-IN" dirty="0">
                <a:solidFill>
                  <a:srgbClr val="D723DB"/>
                </a:solidFill>
              </a:rPr>
              <a:t>still in research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20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Ultimate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09D05-E549-4296-A3AA-86107CB20E11}"/>
              </a:ext>
            </a:extLst>
          </p:cNvPr>
          <p:cNvSpPr txBox="1"/>
          <p:nvPr/>
        </p:nvSpPr>
        <p:spPr>
          <a:xfrm>
            <a:off x="0" y="650426"/>
            <a:ext cx="12192000" cy="6186309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2A48B-6D0B-480F-93CF-C6192D0473A8}"/>
              </a:ext>
            </a:extLst>
          </p:cNvPr>
          <p:cNvSpPr txBox="1"/>
          <p:nvPr/>
        </p:nvSpPr>
        <p:spPr>
          <a:xfrm>
            <a:off x="0" y="1062563"/>
            <a:ext cx="6741042" cy="5355312"/>
          </a:xfrm>
          <a:prstGeom prst="rect">
            <a:avLst/>
          </a:prstGeom>
          <a:noFill/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From Chatbots Perspective, its ultimate goal is to pass the Turing test.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Alan Turing</a:t>
            </a:r>
            <a:r>
              <a:rPr lang="en-IN" dirty="0"/>
              <a:t>, one of the most prominent breakers of German code, issued an open challenge to the computer scientists of the world.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It came to be known as the Turing Test.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Turing challenged scientists to create a program that would be indistinguishable from a human in a Natural Language conversation.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A panel of human judges would converse anonymously, in text form, with a computer program and also with a human operating a computer.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Chatbot should be capable enough not to reveal itself among the</a:t>
            </a:r>
          </a:p>
        </p:txBody>
      </p:sp>
      <p:pic>
        <p:nvPicPr>
          <p:cNvPr id="2052" name="Picture 4" descr="Why the Turing Test is not suited for testing artificial intelligence? ⋆  IJC - Professional IT Recruiting in Cluj-Napoca">
            <a:extLst>
              <a:ext uri="{FF2B5EF4-FFF2-40B4-BE49-F238E27FC236}">
                <a16:creationId xmlns:a16="http://schemas.microsoft.com/office/drawing/2014/main" id="{31F8C313-06D4-4120-9DF7-A432FB0FC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69" y="2434854"/>
            <a:ext cx="5039836" cy="25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5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ECFFF-F17E-49E3-92DA-E32CD08B5EE8}"/>
              </a:ext>
            </a:extLst>
          </p:cNvPr>
          <p:cNvSpPr txBox="1"/>
          <p:nvPr/>
        </p:nvSpPr>
        <p:spPr>
          <a:xfrm>
            <a:off x="991518" y="661060"/>
            <a:ext cx="10146535" cy="6325834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b="1" dirty="0"/>
              <a:t>Message Interpretation: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	Different people have their own way of typing a message.</a:t>
            </a:r>
          </a:p>
          <a:p>
            <a:pPr lvl="2">
              <a:lnSpc>
                <a:spcPct val="150000"/>
              </a:lnSpc>
            </a:pPr>
            <a:r>
              <a:rPr lang="en-IN" sz="1600" dirty="0"/>
              <a:t>-    How long should bot wait to understand human?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600" dirty="0"/>
              <a:t>How many chat should a bot club together to understand human response?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IN" sz="1600" dirty="0"/>
              <a:t>Context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IN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b="1" dirty="0"/>
              <a:t>Natural Language Processing:</a:t>
            </a:r>
            <a:br>
              <a:rPr lang="en-IN" sz="1600" dirty="0"/>
            </a:br>
            <a:r>
              <a:rPr lang="en-IN" sz="1600" dirty="0"/>
              <a:t>	The current state of natural language Processing is not that advanced to tackle everything. 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	-    What about mixing of local language, the words and slangs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	-    Sarcasm, irony</a:t>
            </a:r>
          </a:p>
          <a:p>
            <a:pPr lvl="1">
              <a:lnSpc>
                <a:spcPct val="150000"/>
              </a:lnSpc>
            </a:pPr>
            <a:endParaRPr lang="en-IN" sz="1600" dirty="0"/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b="1" dirty="0"/>
              <a:t>Chatbot Style: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			User attention span is limited and often users are very distracted, so it is not only 			that we understand them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			-    Grab users attention.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			-    Creative Response.</a:t>
            </a:r>
          </a:p>
          <a:p>
            <a:pPr lvl="1"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4098" name="Picture 2" descr="Robot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95BE7F15-DC72-49F3-B453-C4144FC7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45" y="469132"/>
            <a:ext cx="2765234" cy="27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5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0" y="11"/>
            <a:ext cx="12191999" cy="68579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1A8309-6D18-4665-9CF1-85AAC46677CA}"/>
              </a:ext>
            </a:extLst>
          </p:cNvPr>
          <p:cNvSpPr txBox="1"/>
          <p:nvPr/>
        </p:nvSpPr>
        <p:spPr>
          <a:xfrm>
            <a:off x="1161313" y="637825"/>
            <a:ext cx="9642154" cy="6463308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46546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792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0" y="11"/>
            <a:ext cx="12191999" cy="68579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1A8309-6D18-4665-9CF1-85AAC46677CA}"/>
              </a:ext>
            </a:extLst>
          </p:cNvPr>
          <p:cNvSpPr txBox="1"/>
          <p:nvPr/>
        </p:nvSpPr>
        <p:spPr>
          <a:xfrm>
            <a:off x="1646735" y="570091"/>
            <a:ext cx="8612372" cy="6463308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           A conversational Automated Computer Program </a:t>
            </a:r>
          </a:p>
          <a:p>
            <a:pPr algn="ctr"/>
            <a:r>
              <a:rPr lang="en-IN" dirty="0"/>
              <a:t>        capable of taking a natural language input </a:t>
            </a:r>
          </a:p>
          <a:p>
            <a:pPr algn="ctr"/>
            <a:r>
              <a:rPr lang="en-IN" dirty="0"/>
              <a:t>    and providing a conversational </a:t>
            </a:r>
          </a:p>
          <a:p>
            <a:pPr algn="ctr"/>
            <a:r>
              <a:rPr lang="en-IN" dirty="0"/>
              <a:t>output in real time.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  It simulates human conversation through voice commands or text chats.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What is a chatbot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C889E-12CA-40A3-9481-68BC74DE37F5}"/>
              </a:ext>
            </a:extLst>
          </p:cNvPr>
          <p:cNvSpPr txBox="1"/>
          <p:nvPr/>
        </p:nvSpPr>
        <p:spPr>
          <a:xfrm>
            <a:off x="5413300" y="993613"/>
            <a:ext cx="145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/>
              <a:t>Chat</a:t>
            </a:r>
            <a:r>
              <a:rPr lang="en-IN" sz="2400" dirty="0"/>
              <a:t>-</a:t>
            </a:r>
            <a:r>
              <a:rPr lang="en-IN" sz="2400" b="1" i="1" u="sng" dirty="0"/>
              <a:t>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38665-65A6-4C55-AA3E-2F548207F8D5}"/>
              </a:ext>
            </a:extLst>
          </p:cNvPr>
          <p:cNvSpPr txBox="1"/>
          <p:nvPr/>
        </p:nvSpPr>
        <p:spPr>
          <a:xfrm>
            <a:off x="4055789" y="2283165"/>
            <a:ext cx="190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Conversation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3D8E1-44BD-4F02-A873-7C646BB8B49C}"/>
              </a:ext>
            </a:extLst>
          </p:cNvPr>
          <p:cNvSpPr txBox="1"/>
          <p:nvPr/>
        </p:nvSpPr>
        <p:spPr>
          <a:xfrm>
            <a:off x="6235642" y="2177462"/>
            <a:ext cx="224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Automated computer program</a:t>
            </a:r>
          </a:p>
        </p:txBody>
      </p:sp>
      <p:pic>
        <p:nvPicPr>
          <p:cNvPr id="1026" name="Picture 2" descr="Smart Chatbot Stock Illustrations – 4,364 Smart Chatbot Stock  Illustrations, Vectors &amp; Clipart - Dreamstime">
            <a:extLst>
              <a:ext uri="{FF2B5EF4-FFF2-40B4-BE49-F238E27FC236}">
                <a16:creationId xmlns:a16="http://schemas.microsoft.com/office/drawing/2014/main" id="{AE275903-3D5F-49C9-BC06-946198A6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5778" r="93778">
                        <a14:foregroundMark x1="34667" y1="20000" x2="36444" y2="22222"/>
                        <a14:foregroundMark x1="24889" y1="50222" x2="25333" y2="50222"/>
                        <a14:foregroundMark x1="43556" y1="52000" x2="42222" y2="51111"/>
                        <a14:foregroundMark x1="6222" y1="52444" x2="7111" y2="60444"/>
                        <a14:foregroundMark x1="60000" y1="52889" x2="60000" y2="61333"/>
                        <a14:foregroundMark x1="72889" y1="48000" x2="68889" y2="56000"/>
                        <a14:foregroundMark x1="68889" y1="56000" x2="67111" y2="57333"/>
                        <a14:foregroundMark x1="92889" y1="32889" x2="93778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57" y="4032734"/>
            <a:ext cx="1368606" cy="136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14E1E354-72FD-4EEB-A2D4-C3619427CA4E}"/>
              </a:ext>
            </a:extLst>
          </p:cNvPr>
          <p:cNvSpPr/>
          <p:nvPr/>
        </p:nvSpPr>
        <p:spPr>
          <a:xfrm rot="2407745">
            <a:off x="5336024" y="1338565"/>
            <a:ext cx="127589" cy="110523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1D9A0E6D-2FDF-4DA5-A022-6CEE81EF31B4}"/>
              </a:ext>
            </a:extLst>
          </p:cNvPr>
          <p:cNvSpPr/>
          <p:nvPr/>
        </p:nvSpPr>
        <p:spPr>
          <a:xfrm rot="19876615">
            <a:off x="5281857" y="2741012"/>
            <a:ext cx="128853" cy="15325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F06DC926-7D18-45C0-BFC4-4A6C6B2B50A7}"/>
              </a:ext>
            </a:extLst>
          </p:cNvPr>
          <p:cNvSpPr/>
          <p:nvPr/>
        </p:nvSpPr>
        <p:spPr>
          <a:xfrm rot="1769629">
            <a:off x="6895752" y="2807771"/>
            <a:ext cx="142885" cy="14736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E52BE061-446F-4C8F-9C8B-48D7DE7B00A8}"/>
              </a:ext>
            </a:extLst>
          </p:cNvPr>
          <p:cNvSpPr/>
          <p:nvPr/>
        </p:nvSpPr>
        <p:spPr>
          <a:xfrm rot="19002957">
            <a:off x="6883527" y="1365220"/>
            <a:ext cx="132339" cy="99484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2AD093-E3AB-4A67-82CA-11C1380C373A}"/>
              </a:ext>
            </a:extLst>
          </p:cNvPr>
          <p:cNvSpPr txBox="1"/>
          <p:nvPr/>
        </p:nvSpPr>
        <p:spPr>
          <a:xfrm>
            <a:off x="5932966" y="2275368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9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11679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0" y="0"/>
            <a:ext cx="12191999" cy="69869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3E7BEA-21F3-4B08-958A-D63FFFF77D25}"/>
              </a:ext>
            </a:extLst>
          </p:cNvPr>
          <p:cNvSpPr txBox="1"/>
          <p:nvPr/>
        </p:nvSpPr>
        <p:spPr>
          <a:xfrm>
            <a:off x="508001" y="643467"/>
            <a:ext cx="11130843" cy="6463308"/>
          </a:xfrm>
          <a:prstGeom prst="rect">
            <a:avLst/>
          </a:prstGeom>
          <a:solidFill>
            <a:schemeClr val="tx2">
              <a:lumMod val="25000"/>
              <a:lumOff val="75000"/>
              <a:alpha val="64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         </a:t>
            </a:r>
          </a:p>
          <a:p>
            <a:pPr algn="ctr"/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1" y="1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tx1"/>
                </a:solidFill>
              </a:rPr>
              <a:t>Why we need chatbots?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269592-F62F-4097-8A0F-C9A2B001D88E}"/>
              </a:ext>
            </a:extLst>
          </p:cNvPr>
          <p:cNvSpPr/>
          <p:nvPr/>
        </p:nvSpPr>
        <p:spPr>
          <a:xfrm>
            <a:off x="7353807" y="2279163"/>
            <a:ext cx="1502736" cy="875416"/>
          </a:xfrm>
          <a:prstGeom prst="roundRect">
            <a:avLst>
              <a:gd name="adj" fmla="val 40105"/>
            </a:avLst>
          </a:prstGeom>
          <a:solidFill>
            <a:schemeClr val="tx2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Immediate response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9CFAC5-1687-42A5-AD72-FF5093AF4655}"/>
              </a:ext>
            </a:extLst>
          </p:cNvPr>
          <p:cNvSpPr/>
          <p:nvPr/>
        </p:nvSpPr>
        <p:spPr>
          <a:xfrm>
            <a:off x="2727670" y="4895661"/>
            <a:ext cx="1403498" cy="861237"/>
          </a:xfrm>
          <a:prstGeom prst="roundRect">
            <a:avLst>
              <a:gd name="adj" fmla="val 40105"/>
            </a:avLst>
          </a:prstGeom>
          <a:solidFill>
            <a:schemeClr val="tx2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24/7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F23BB2-7DF0-4350-AC26-B0D7FE6C303C}"/>
              </a:ext>
            </a:extLst>
          </p:cNvPr>
          <p:cNvSpPr/>
          <p:nvPr/>
        </p:nvSpPr>
        <p:spPr>
          <a:xfrm>
            <a:off x="2537083" y="2328430"/>
            <a:ext cx="1765005" cy="1000694"/>
          </a:xfrm>
          <a:prstGeom prst="roundRect">
            <a:avLst>
              <a:gd name="adj" fmla="val 40105"/>
            </a:avLst>
          </a:prstGeom>
          <a:solidFill>
            <a:schemeClr val="tx2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Large number of requests and queries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62AD68-0224-4F44-8BB9-5E6AD0E4CEE0}"/>
              </a:ext>
            </a:extLst>
          </p:cNvPr>
          <p:cNvSpPr/>
          <p:nvPr/>
        </p:nvSpPr>
        <p:spPr>
          <a:xfrm>
            <a:off x="7213547" y="4850205"/>
            <a:ext cx="1743740" cy="882503"/>
          </a:xfrm>
          <a:prstGeom prst="roundRect">
            <a:avLst>
              <a:gd name="adj" fmla="val 40105"/>
            </a:avLst>
          </a:prstGeom>
          <a:solidFill>
            <a:schemeClr val="tx2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Low cost and maintenance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AE877-276C-4E42-98A8-7F172BF060D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02088" y="2828777"/>
            <a:ext cx="1243212" cy="759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15A4FF-D8D6-4379-88D1-59F5573375E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587290" y="2716871"/>
            <a:ext cx="766517" cy="807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6BCC3-AFFB-4407-B97E-6B41A16731F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31168" y="4555420"/>
            <a:ext cx="1318439" cy="7708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A1B113-D5AB-4989-B033-0995895F42C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236416" y="4629847"/>
            <a:ext cx="977131" cy="6616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hatbot Stock Illustrations, Cliparts And Royalty Free Chatbot Vectors">
            <a:extLst>
              <a:ext uri="{FF2B5EF4-FFF2-40B4-BE49-F238E27FC236}">
                <a16:creationId xmlns:a16="http://schemas.microsoft.com/office/drawing/2014/main" id="{2E1887BA-D486-423F-9CB1-36F03D83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1111" y1="33778" x2="78222" y2="29778"/>
                        <a14:foregroundMark x1="78222" y1="29778" x2="84000" y2="34222"/>
                        <a14:foregroundMark x1="84000" y1="34222" x2="78222" y2="39111"/>
                        <a14:foregroundMark x1="78222" y1="39111" x2="73955" y2="37404"/>
                        <a14:foregroundMark x1="71530" y1="36263" x2="71111" y2="33333"/>
                        <a14:foregroundMark x1="50222" y1="30222" x2="45073" y2="30222"/>
                        <a14:foregroundMark x1="41870" y1="30896" x2="40742" y2="31851"/>
                        <a14:foregroundMark x1="42371" y1="48636" x2="56444" y2="49778"/>
                        <a14:foregroundMark x1="56444" y1="49778" x2="58206" y2="49260"/>
                        <a14:foregroundMark x1="64790" y1="40443" x2="64889" y2="39556"/>
                        <a14:foregroundMark x1="64222" y1="38222" x2="61333" y2="32444"/>
                        <a14:foregroundMark x1="64666" y1="39111" x2="64222" y2="38222"/>
                        <a14:foregroundMark x1="64889" y1="39556" x2="64666" y2="39111"/>
                        <a14:foregroundMark x1="61333" y1="32444" x2="46667" y2="29778"/>
                        <a14:foregroundMark x1="46667" y1="29778" x2="45339" y2="29778"/>
                        <a14:foregroundMark x1="39195" y1="60466" x2="58222" y2="61778"/>
                        <a14:foregroundMark x1="58222" y1="61778" x2="61330" y2="63850"/>
                        <a14:foregroundMark x1="60592" y1="76230" x2="60417" y2="76337"/>
                        <a14:foregroundMark x1="43556" y1="57333" x2="49778" y2="54222"/>
                        <a14:foregroundMark x1="49778" y1="54222" x2="52889" y2="57778"/>
                        <a14:foregroundMark x1="65333" y1="39556" x2="65465" y2="40025"/>
                        <a14:foregroundMark x1="65333" y1="39111" x2="65886" y2="39764"/>
                        <a14:foregroundMark x1="32243" y1="70222" x2="34667" y2="79111"/>
                        <a14:foregroundMark x1="34667" y1="79111" x2="46222" y2="80000"/>
                        <a14:foregroundMark x1="32000" y1="78667" x2="36444" y2="80444"/>
                        <a14:foregroundMark x1="44000" y1="80444" x2="50667" y2="80444"/>
                        <a14:foregroundMark x1="49778" y1="24000" x2="49778" y2="24000"/>
                        <a14:foregroundMark x1="66964" y1="69333" x2="65333" y2="79111"/>
                        <a14:foregroundMark x1="32889" y1="58222" x2="30770" y2="61855"/>
                        <a14:foregroundMark x1="30804" y1="70222" x2="31556" y2="75111"/>
                        <a14:foregroundMark x1="31556" y1="75111" x2="34222" y2="80000"/>
                        <a14:foregroundMark x1="54667" y1="53778" x2="58222" y2="58667"/>
                        <a14:foregroundMark x1="58222" y1="58667" x2="60444" y2="59111"/>
                        <a14:foregroundMark x1="64889" y1="39556" x2="64444" y2="45333"/>
                        <a14:foregroundMark x1="64444" y1="45333" x2="60889" y2="49778"/>
                        <a14:foregroundMark x1="67163" y1="69333" x2="67111" y2="70222"/>
                        <a14:foregroundMark x1="53333" y1="38222" x2="53333" y2="38222"/>
                        <a14:foregroundMark x1="58667" y1="59111" x2="65778" y2="60000"/>
                        <a14:foregroundMark x1="65778" y1="60000" x2="66222" y2="60444"/>
                        <a14:foregroundMark x1="67111" y1="61778" x2="66667" y2="74222"/>
                        <a14:foregroundMark x1="30667" y1="63111" x2="32000" y2="73333"/>
                        <a14:foregroundMark x1="32444" y1="59556" x2="30667" y2="66222"/>
                        <a14:foregroundMark x1="30667" y1="66222" x2="30667" y2="66667"/>
                        <a14:foregroundMark x1="63111" y1="59111" x2="67111" y2="64889"/>
                        <a14:foregroundMark x1="67111" y1="64889" x2="65778" y2="78667"/>
                        <a14:foregroundMark x1="65778" y1="78667" x2="37333" y2="80444"/>
                        <a14:foregroundMark x1="37333" y1="80444" x2="32000" y2="76000"/>
                        <a14:foregroundMark x1="32000" y1="76000" x2="30667" y2="61333"/>
                        <a14:foregroundMark x1="30667" y1="61333" x2="38222" y2="58667"/>
                        <a14:foregroundMark x1="38222" y1="58667" x2="60889" y2="59556"/>
                        <a14:foregroundMark x1="60889" y1="59556" x2="63556" y2="59556"/>
                        <a14:foregroundMark x1="67111" y1="67556" x2="66667" y2="76444"/>
                        <a14:foregroundMark x1="48889" y1="22222" x2="48889" y2="22222"/>
                        <a14:foregroundMark x1="50222" y1="21778" x2="50222" y2="21778"/>
                        <a14:foregroundMark x1="49778" y1="22222" x2="49778" y2="22222"/>
                        <a14:foregroundMark x1="48889" y1="20889" x2="50222" y2="24889"/>
                        <a14:foregroundMark x1="48889" y1="20889" x2="51111" y2="21778"/>
                        <a14:backgroundMark x1="52329" y1="24211" x2="52721" y2="24997"/>
                        <a14:backgroundMark x1="49778" y1="19111" x2="50004" y2="19562"/>
                        <a14:backgroundMark x1="59446" y1="26876" x2="60444" y2="27111"/>
                        <a14:backgroundMark x1="57952" y1="26525" x2="59236" y2="26827"/>
                        <a14:backgroundMark x1="60444" y1="27111" x2="65333" y2="32444"/>
                        <a14:backgroundMark x1="66795" y1="36536" x2="67237" y2="37774"/>
                        <a14:backgroundMark x1="65333" y1="32444" x2="66322" y2="35212"/>
                        <a14:backgroundMark x1="82496" y1="25867" x2="80235" y2="25585"/>
                        <a14:backgroundMark x1="76101" y1="25996" x2="71111" y2="27556"/>
                        <a14:backgroundMark x1="71111" y1="27556" x2="68889" y2="28889"/>
                        <a14:backgroundMark x1="88889" y1="30667" x2="88452" y2="38089"/>
                        <a14:backgroundMark x1="74516" y1="42222" x2="73935" y2="42222"/>
                        <a14:backgroundMark x1="81778" y1="42222" x2="79817" y2="42222"/>
                        <a14:backgroundMark x1="82950" y1="43218" x2="81778" y2="44000"/>
                        <a14:backgroundMark x1="82222" y1="42667" x2="80697" y2="43938"/>
                        <a14:backgroundMark x1="47556" y1="18222" x2="41333" y2="21778"/>
                        <a14:backgroundMark x1="41333" y1="21778" x2="37333" y2="28444"/>
                        <a14:backgroundMark x1="37333" y1="28444" x2="31111" y2="32444"/>
                        <a14:backgroundMark x1="31111" y1="32444" x2="31111" y2="32444"/>
                        <a14:backgroundMark x1="49778" y1="18667" x2="47556" y2="19111"/>
                        <a14:backgroundMark x1="26307" y1="46858" x2="26067" y2="47439"/>
                        <a14:backgroundMark x1="32444" y1="32000" x2="29270" y2="39685"/>
                        <a14:backgroundMark x1="67505" y1="81271" x2="69734" y2="79838"/>
                        <a14:backgroundMark x1="66222" y1="39556" x2="66299" y2="39664"/>
                        <a14:backgroundMark x1="70667" y1="45778" x2="71548" y2="55469"/>
                        <a14:backgroundMark x1="67111" y1="38222" x2="67111" y2="38222"/>
                        <a14:backgroundMark x1="65778" y1="39111" x2="65778" y2="39111"/>
                        <a14:backgroundMark x1="30222" y1="39111" x2="25778" y2="53333"/>
                        <a14:backgroundMark x1="25778" y1="53333" x2="26133" y2="54815"/>
                        <a14:backgroundMark x1="68033" y1="79557" x2="68000" y2="80444"/>
                        <a14:backgroundMark x1="66667" y1="45504" x2="66667" y2="46833"/>
                        <a14:backgroundMark x1="62608" y1="50938" x2="62184" y2="51291"/>
                        <a14:backgroundMark x1="31111" y1="40000" x2="32444" y2="47111"/>
                        <a14:backgroundMark x1="32444" y1="47111" x2="36889" y2="52444"/>
                        <a14:backgroundMark x1="33897" y1="55164" x2="31399" y2="57435"/>
                        <a14:backgroundMark x1="36889" y1="52444" x2="34670" y2="54462"/>
                        <a14:backgroundMark x1="32982" y1="56912" x2="32889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46" y="2926247"/>
            <a:ext cx="2105246" cy="21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02075AB2-0870-4420-8945-67EC81EEB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186218"/>
              </p:ext>
            </p:extLst>
          </p:nvPr>
        </p:nvGraphicFramePr>
        <p:xfrm>
          <a:off x="2244534" y="1091964"/>
          <a:ext cx="7697972" cy="67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52" name="Picture 4" descr="Free Internet Cliparts, Download Free Clip Art, Free Clip Art on Clipart  Library">
            <a:extLst>
              <a:ext uri="{FF2B5EF4-FFF2-40B4-BE49-F238E27FC236}">
                <a16:creationId xmlns:a16="http://schemas.microsoft.com/office/drawing/2014/main" id="{DBD08F54-AA62-481F-83BB-267E7AE9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655" b="98673" l="3139" r="96861">
                        <a14:foregroundMark x1="34529" y1="22124" x2="37220" y2="27876"/>
                        <a14:foregroundMark x1="37220" y1="27876" x2="42152" y2="31416"/>
                        <a14:foregroundMark x1="42152" y1="31416" x2="55605" y2="34071"/>
                        <a14:foregroundMark x1="55605" y1="34071" x2="61883" y2="32301"/>
                        <a14:foregroundMark x1="61883" y1="32301" x2="65471" y2="27434"/>
                        <a14:foregroundMark x1="65471" y1="27434" x2="66154" y2="24511"/>
                        <a14:foregroundMark x1="66571" y1="19872" x2="65919" y2="15044"/>
                        <a14:foregroundMark x1="65919" y1="15044" x2="62332" y2="9292"/>
                        <a14:foregroundMark x1="62332" y1="9292" x2="56054" y2="5310"/>
                        <a14:foregroundMark x1="56054" y1="5310" x2="49327" y2="3982"/>
                        <a14:foregroundMark x1="49327" y1="3982" x2="42601" y2="7080"/>
                        <a14:foregroundMark x1="42601" y1="7080" x2="35426" y2="17257"/>
                        <a14:foregroundMark x1="35426" y1="17257" x2="34978" y2="23451"/>
                        <a14:foregroundMark x1="34978" y1="23451" x2="34978" y2="23451"/>
                        <a14:foregroundMark x1="43498" y1="5310" x2="49327" y2="3097"/>
                        <a14:foregroundMark x1="49327" y1="3097" x2="55605" y2="4867"/>
                        <a14:foregroundMark x1="95593" y1="52596" x2="97309" y2="61062"/>
                        <a14:foregroundMark x1="97309" y1="61062" x2="96413" y2="67699"/>
                        <a14:foregroundMark x1="96413" y1="67699" x2="87892" y2="79204"/>
                        <a14:foregroundMark x1="87892" y1="79204" x2="74179" y2="86308"/>
                        <a14:foregroundMark x1="95989" y1="52375" x2="98206" y2="57522"/>
                        <a14:foregroundMark x1="98206" y1="57522" x2="97309" y2="70354"/>
                        <a14:foregroundMark x1="97309" y1="70354" x2="91480" y2="76106"/>
                        <a14:foregroundMark x1="8969" y1="43363" x2="4484" y2="49115"/>
                        <a14:foregroundMark x1="4484" y1="49115" x2="1345" y2="62389"/>
                        <a14:foregroundMark x1="1345" y1="62389" x2="2242" y2="69469"/>
                        <a14:foregroundMark x1="2242" y1="69469" x2="3585" y2="71788"/>
                        <a14:foregroundMark x1="1794" y1="54867" x2="448" y2="62389"/>
                        <a14:foregroundMark x1="448" y1="62389" x2="3139" y2="68584"/>
                        <a14:foregroundMark x1="3139" y1="68584" x2="3587" y2="69027"/>
                        <a14:backgroundMark x1="66368" y1="91150" x2="72197" y2="89823"/>
                        <a14:backgroundMark x1="63677" y1="97345" x2="69058" y2="96903"/>
                        <a14:backgroundMark x1="89238" y1="36283" x2="98655" y2="50885"/>
                        <a14:backgroundMark x1="67713" y1="19912" x2="69507" y2="22566"/>
                        <a14:backgroundMark x1="67265" y1="19469" x2="69058" y2="22124"/>
                        <a14:backgroundMark x1="13901" y1="84956" x2="3139" y2="75664"/>
                        <a14:backgroundMark x1="3139" y1="75664" x2="897" y2="72124"/>
                        <a14:backgroundMark x1="13453" y1="84513" x2="12108" y2="82743"/>
                        <a14:backgroundMark x1="11211" y1="82301" x2="14350" y2="836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2" y="643718"/>
            <a:ext cx="1211856" cy="12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Clipart - Business man online transaction. Vector Illustration  gg77645593 - GoGraph">
            <a:extLst>
              <a:ext uri="{FF2B5EF4-FFF2-40B4-BE49-F238E27FC236}">
                <a16:creationId xmlns:a16="http://schemas.microsoft.com/office/drawing/2014/main" id="{B33BFE04-1F9B-4454-92B2-A4FC3D63A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04" b="89623" l="4622" r="94538">
                        <a14:foregroundMark x1="4202" y1="20755" x2="5462" y2="37736"/>
                        <a14:foregroundMark x1="5462" y1="37736" x2="18908" y2="41981"/>
                        <a14:foregroundMark x1="18908" y1="41981" x2="23109" y2="47642"/>
                        <a14:foregroundMark x1="23109" y1="47642" x2="20168" y2="41038"/>
                        <a14:foregroundMark x1="20168" y1="41038" x2="26471" y2="37736"/>
                        <a14:foregroundMark x1="26471" y1="37736" x2="28151" y2="30189"/>
                        <a14:foregroundMark x1="28151" y1="30189" x2="26891" y2="22170"/>
                        <a14:foregroundMark x1="26891" y1="22170" x2="21429" y2="17925"/>
                        <a14:foregroundMark x1="21429" y1="17925" x2="7563" y2="21226"/>
                        <a14:foregroundMark x1="7563" y1="21226" x2="4622" y2="21226"/>
                        <a14:foregroundMark x1="62185" y1="24057" x2="63025" y2="31132"/>
                        <a14:foregroundMark x1="63025" y1="31132" x2="67227" y2="36792"/>
                        <a14:foregroundMark x1="67227" y1="36792" x2="66807" y2="44340"/>
                        <a14:foregroundMark x1="66807" y1="44340" x2="71849" y2="40094"/>
                        <a14:foregroundMark x1="71849" y1="40094" x2="86134" y2="37264"/>
                        <a14:foregroundMark x1="86134" y1="37264" x2="91597" y2="33019"/>
                        <a14:foregroundMark x1="91597" y1="33019" x2="93697" y2="25943"/>
                        <a14:foregroundMark x1="93697" y1="25943" x2="92017" y2="18868"/>
                        <a14:foregroundMark x1="92017" y1="18868" x2="87815" y2="12264"/>
                        <a14:foregroundMark x1="87815" y1="12264" x2="81933" y2="8019"/>
                        <a14:foregroundMark x1="81933" y1="8019" x2="73950" y2="7075"/>
                        <a14:foregroundMark x1="73950" y1="7075" x2="68487" y2="10849"/>
                        <a14:foregroundMark x1="68487" y1="10849" x2="61345" y2="25000"/>
                        <a14:foregroundMark x1="61345" y1="25000" x2="61345" y2="25000"/>
                        <a14:foregroundMark x1="77731" y1="12264" x2="77731" y2="38208"/>
                        <a14:foregroundMark x1="91597" y1="16981" x2="93697" y2="24057"/>
                        <a14:foregroundMark x1="93697" y1="24057" x2="92857" y2="31604"/>
                        <a14:foregroundMark x1="92857" y1="31604" x2="92437" y2="32547"/>
                        <a14:foregroundMark x1="92857" y1="66981" x2="94538" y2="74528"/>
                        <a14:foregroundMark x1="94538" y1="74528" x2="92017" y2="78302"/>
                        <a14:foregroundMark x1="53361" y1="57075" x2="57983" y2="58491"/>
                        <a14:foregroundMark x1="39496" y1="52830" x2="42017" y2="52830"/>
                        <a14:foregroundMark x1="42437" y1="75000" x2="38655" y2="85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62" y="697946"/>
            <a:ext cx="1476260" cy="13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7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E7F2E-FEA9-41F6-9BC8-FFCB9B2D120D}"/>
              </a:ext>
            </a:extLst>
          </p:cNvPr>
          <p:cNvSpPr txBox="1"/>
          <p:nvPr/>
        </p:nvSpPr>
        <p:spPr>
          <a:xfrm>
            <a:off x="0" y="707200"/>
            <a:ext cx="12192000" cy="6186309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EAC6E-831B-4350-93C2-3C1FD5881EF3}"/>
              </a:ext>
            </a:extLst>
          </p:cNvPr>
          <p:cNvSpPr txBox="1"/>
          <p:nvPr/>
        </p:nvSpPr>
        <p:spPr>
          <a:xfrm>
            <a:off x="0" y="71238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ELIZA was the very first chatbot created by Joseph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Weizenbaum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1966 which used ruled-based approach.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0000"/>
                </a:solidFill>
                <a:latin typeface="Open Sans" panose="020B0606030504020204" pitchFamily="34" charset="0"/>
              </a:rPr>
              <a:t>First Generation </a:t>
            </a: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[ELICE, PARRY, etc.] of chatbots were based on predefined rules. </a:t>
            </a:r>
          </a:p>
          <a:p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If a client says this then the chatbot replies with this.</a:t>
            </a: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0000"/>
                </a:solidFill>
                <a:latin typeface="Open Sans" panose="020B0606030504020204" pitchFamily="34" charset="0"/>
              </a:rPr>
              <a:t>The second generation</a:t>
            </a: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 of chatbots introduced NLP and were able to answer multiple questions where one question could be answered in context of the previously answered questions.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ALICE ( Artificial Linguistic Internet Computer Entity ) uses Pattern-Matching technique.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0000"/>
                </a:solidFill>
                <a:latin typeface="Open Sans" panose="020B0606030504020204" pitchFamily="34" charset="0"/>
              </a:rPr>
              <a:t>Third Generation </a:t>
            </a: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can interact through text and voice as well.</a:t>
            </a:r>
            <a:endParaRPr lang="en-IN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21</a:t>
            </a:r>
            <a:r>
              <a:rPr lang="en-IN" baseline="30000" dirty="0">
                <a:solidFill>
                  <a:srgbClr val="000000"/>
                </a:solidFill>
                <a:latin typeface="Open Sans" panose="020B0606030504020204" pitchFamily="34" charset="0"/>
              </a:rPr>
              <a:t>st</a:t>
            </a: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 Century Virtual Assistants like,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Siri by Apple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Cortana by Microsoft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Google Assistant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</a:rPr>
              <a:t>Alexa by Amazon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History of Chatbots</a:t>
            </a:r>
            <a:endParaRPr lang="en-IN" sz="3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1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Characteristics of a Chatbot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19A2-E360-4919-9C95-6037C428FA2C}"/>
              </a:ext>
            </a:extLst>
          </p:cNvPr>
          <p:cNvSpPr txBox="1"/>
          <p:nvPr/>
        </p:nvSpPr>
        <p:spPr>
          <a:xfrm>
            <a:off x="0" y="707200"/>
            <a:ext cx="12192000" cy="11726287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i="1" dirty="0"/>
              <a:t>Development of chatbots went from </a:t>
            </a:r>
          </a:p>
          <a:p>
            <a:r>
              <a:rPr lang="en-IN" sz="2400" b="1" i="1" dirty="0"/>
              <a:t>    </a:t>
            </a:r>
            <a:r>
              <a:rPr lang="en-IN" sz="2400" i="1" dirty="0">
                <a:solidFill>
                  <a:srgbClr val="FF0000"/>
                </a:solidFill>
              </a:rPr>
              <a:t>pattern matching and simple “Q&amp;A” </a:t>
            </a:r>
            <a:r>
              <a:rPr lang="en-IN" sz="2400" i="1" dirty="0"/>
              <a:t>to carrying out and continuing </a:t>
            </a:r>
          </a:p>
          <a:p>
            <a:r>
              <a:rPr lang="en-IN" sz="2400" b="1" i="1" dirty="0"/>
              <a:t>    </a:t>
            </a:r>
            <a:r>
              <a:rPr lang="en-IN" sz="2400" i="1" dirty="0">
                <a:solidFill>
                  <a:srgbClr val="0410FC"/>
                </a:solidFill>
              </a:rPr>
              <a:t>more humanly conversations.</a:t>
            </a:r>
          </a:p>
          <a:p>
            <a:endParaRPr lang="en-IN" sz="2400" i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i="1" dirty="0"/>
              <a:t>Expectations from advanced chatbots raised from </a:t>
            </a:r>
          </a:p>
          <a:p>
            <a:r>
              <a:rPr lang="en-IN" sz="2400" i="1" dirty="0"/>
              <a:t>    </a:t>
            </a:r>
            <a:r>
              <a:rPr lang="en-IN" sz="2400" i="1" dirty="0">
                <a:solidFill>
                  <a:srgbClr val="FF0000"/>
                </a:solidFill>
              </a:rPr>
              <a:t>not only to answer</a:t>
            </a:r>
            <a:r>
              <a:rPr lang="en-IN" sz="2400" i="1" dirty="0"/>
              <a:t> but also to </a:t>
            </a:r>
          </a:p>
          <a:p>
            <a:r>
              <a:rPr lang="en-IN" sz="2400" i="1" dirty="0"/>
              <a:t>    </a:t>
            </a:r>
            <a:r>
              <a:rPr lang="en-IN" sz="2400" i="1" dirty="0">
                <a:solidFill>
                  <a:srgbClr val="0410FC"/>
                </a:solidFill>
              </a:rPr>
              <a:t>learn and improve </a:t>
            </a:r>
            <a:r>
              <a:rPr lang="en-IN" sz="2400" i="1" dirty="0"/>
              <a:t>themselves with each conversation .</a:t>
            </a:r>
          </a:p>
          <a:p>
            <a:endParaRPr lang="en-IN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i="1" dirty="0"/>
              <a:t>Study of characteristics of such smart bots needs to be done.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i="1" dirty="0"/>
              <a:t>What characteristics 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i="1" dirty="0"/>
              <a:t>Understanding natural language input.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i="1" dirty="0"/>
              <a:t>Dialogue management.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i="1" dirty="0"/>
              <a:t>Responding with natural language.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i="1" dirty="0"/>
              <a:t>Security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Characteristics of a Chatbot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19A2-E360-4919-9C95-6037C428FA2C}"/>
              </a:ext>
            </a:extLst>
          </p:cNvPr>
          <p:cNvSpPr txBox="1"/>
          <p:nvPr/>
        </p:nvSpPr>
        <p:spPr>
          <a:xfrm>
            <a:off x="0" y="707201"/>
            <a:ext cx="12192000" cy="6217087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b="1" i="1" u="sng" dirty="0"/>
              <a:t>Understanding natural language input</a:t>
            </a:r>
          </a:p>
          <a:p>
            <a:endParaRPr lang="en-IN" sz="2400" i="1" u="sng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0410FC"/>
                </a:solidFill>
              </a:rPr>
              <a:t>Natural Language Processing </a:t>
            </a:r>
            <a:r>
              <a:rPr lang="en-IN" sz="2400" dirty="0"/>
              <a:t>coupled with </a:t>
            </a:r>
            <a:r>
              <a:rPr lang="en-IN" sz="2400" dirty="0">
                <a:solidFill>
                  <a:srgbClr val="0410FC"/>
                </a:solidFill>
              </a:rPr>
              <a:t>Machine Learning </a:t>
            </a:r>
            <a:r>
              <a:rPr lang="en-IN" sz="2400" dirty="0"/>
              <a:t>is used to tackle</a:t>
            </a:r>
          </a:p>
          <a:p>
            <a:pPr lvl="1"/>
            <a:r>
              <a:rPr lang="en-IN" sz="2400" dirty="0"/>
              <a:t>	the two  most common problems in </a:t>
            </a:r>
            <a:r>
              <a:rPr lang="en-IN" sz="2400" b="1" dirty="0"/>
              <a:t>computational linguistics </a:t>
            </a:r>
            <a:r>
              <a:rPr lang="en-IN" sz="2400" dirty="0"/>
              <a:t>(a branch of linguistics 	in which computer science techniques are used for analyzing language).</a:t>
            </a:r>
          </a:p>
          <a:p>
            <a:endParaRPr lang="en-IN" sz="2400" dirty="0"/>
          </a:p>
          <a:p>
            <a:pPr lvl="1"/>
            <a:r>
              <a:rPr lang="en-IN" sz="2400" dirty="0">
                <a:solidFill>
                  <a:srgbClr val="FF0000"/>
                </a:solidFill>
              </a:rPr>
              <a:t>A.  </a:t>
            </a:r>
            <a:r>
              <a:rPr lang="en-IN" sz="2400" u="sng" dirty="0">
                <a:solidFill>
                  <a:srgbClr val="FF0000"/>
                </a:solidFill>
              </a:rPr>
              <a:t>Sentiments Analysis or opinion mining </a:t>
            </a:r>
            <a:r>
              <a:rPr lang="en-IN" sz="2400" dirty="0">
                <a:solidFill>
                  <a:srgbClr val="FF0000"/>
                </a:solidFill>
              </a:rPr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/>
              <a:t>Identify the sentiments from the information input.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/>
              <a:t>Determine whether a piece of writing is positive, negative or neutral.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/>
              <a:t>Used by businesses to detect sentiment and understand customers.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/>
              <a:t>Understand the tone, emojis, context of inputs.</a:t>
            </a:r>
          </a:p>
          <a:p>
            <a:pPr lvl="2"/>
            <a:endParaRPr lang="en-IN" sz="2400" dirty="0"/>
          </a:p>
          <a:p>
            <a:pPr lvl="2"/>
            <a:endParaRPr lang="en-IN" sz="2400" dirty="0"/>
          </a:p>
          <a:p>
            <a:endParaRPr lang="en-IN" sz="2400" i="1" dirty="0"/>
          </a:p>
          <a:p>
            <a:endParaRPr lang="en-IN" sz="2400" i="1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D543D-51BF-4373-8ACB-1A69D4D5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5" y="4909771"/>
            <a:ext cx="1257300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25DE5C-1FF5-4A01-BFAC-D319761E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165" y="4876800"/>
            <a:ext cx="1428750" cy="1879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5626C-DE1A-4B5B-B4B4-C35CCF183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065" y="4876798"/>
            <a:ext cx="1485900" cy="18756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14D531-9BD4-418D-A868-DCD47756D402}"/>
              </a:ext>
            </a:extLst>
          </p:cNvPr>
          <p:cNvSpPr txBox="1"/>
          <p:nvPr/>
        </p:nvSpPr>
        <p:spPr>
          <a:xfrm>
            <a:off x="7362091" y="4642337"/>
            <a:ext cx="4267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1" dirty="0">
                <a:effectLst/>
                <a:latin typeface="Open Sans" panose="020B0606030504020204" pitchFamily="34" charset="0"/>
              </a:rPr>
              <a:t>What did you </a:t>
            </a:r>
            <a:r>
              <a:rPr lang="en-IN" b="1" i="1" dirty="0">
                <a:effectLst/>
                <a:latin typeface="Open Sans" panose="020B0606030504020204" pitchFamily="34" charset="0"/>
              </a:rPr>
              <a:t>like</a:t>
            </a:r>
            <a:r>
              <a:rPr lang="en-IN" b="0" i="1" dirty="0">
                <a:effectLst/>
                <a:latin typeface="Open Sans" panose="020B0606030504020204" pitchFamily="34" charset="0"/>
              </a:rPr>
              <a:t> about the event?</a:t>
            </a:r>
          </a:p>
          <a:p>
            <a:pPr algn="l"/>
            <a:r>
              <a:rPr lang="en-IN" b="0" i="1" dirty="0">
                <a:effectLst/>
                <a:latin typeface="Open Sans" panose="020B0606030504020204" pitchFamily="34" charset="0"/>
              </a:rPr>
              <a:t>1. Everything of it.</a:t>
            </a:r>
            <a:endParaRPr lang="en-I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1" dirty="0">
                <a:effectLst/>
                <a:latin typeface="Open Sans" panose="020B0606030504020204" pitchFamily="34" charset="0"/>
              </a:rPr>
              <a:t>2. Absolutely nothing!</a:t>
            </a:r>
            <a:endParaRPr lang="en-IN" b="0" i="0" dirty="0">
              <a:effectLst/>
              <a:latin typeface="Open Sans" panose="020B0606030504020204" pitchFamily="34" charset="0"/>
            </a:endParaRPr>
          </a:p>
          <a:p>
            <a:endParaRPr lang="en-IN" b="0" i="1" dirty="0">
              <a:effectLst/>
              <a:latin typeface="Open Sans" panose="020B0606030504020204" pitchFamily="34" charset="0"/>
            </a:endParaRPr>
          </a:p>
          <a:p>
            <a:r>
              <a:rPr lang="en-IN" b="0" i="1" dirty="0">
                <a:effectLst/>
                <a:latin typeface="Open Sans" panose="020B0606030504020204" pitchFamily="34" charset="0"/>
              </a:rPr>
              <a:t>What did you </a:t>
            </a:r>
            <a:r>
              <a:rPr lang="en-IN" b="1" i="1" dirty="0">
                <a:effectLst/>
                <a:latin typeface="Open Sans" panose="020B0606030504020204" pitchFamily="34" charset="0"/>
              </a:rPr>
              <a:t>dislike</a:t>
            </a:r>
            <a:r>
              <a:rPr lang="en-IN" b="0" i="1" dirty="0">
                <a:effectLst/>
                <a:latin typeface="Open Sans" panose="020B0606030504020204" pitchFamily="34" charset="0"/>
              </a:rPr>
              <a:t> about the event?</a:t>
            </a:r>
          </a:p>
          <a:p>
            <a:pPr algn="l"/>
            <a:r>
              <a:rPr lang="en-IN" b="0" i="1" dirty="0">
                <a:effectLst/>
                <a:latin typeface="Open Sans" panose="020B0606030504020204" pitchFamily="34" charset="0"/>
              </a:rPr>
              <a:t>1. Everything of it.</a:t>
            </a:r>
            <a:endParaRPr lang="en-I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1" dirty="0">
                <a:effectLst/>
                <a:latin typeface="Open Sans" panose="020B0606030504020204" pitchFamily="34" charset="0"/>
              </a:rPr>
              <a:t>2. Absolutely nothing!</a:t>
            </a:r>
            <a:endParaRPr lang="en-IN" b="0" i="0" dirty="0"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40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Characteristics of a Chatbot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19A2-E360-4919-9C95-6037C428FA2C}"/>
              </a:ext>
            </a:extLst>
          </p:cNvPr>
          <p:cNvSpPr txBox="1"/>
          <p:nvPr/>
        </p:nvSpPr>
        <p:spPr>
          <a:xfrm>
            <a:off x="0" y="707200"/>
            <a:ext cx="12192000" cy="6278642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b="1" i="1" u="sng" dirty="0"/>
              <a:t>Understanding natural language input (contd.)</a:t>
            </a:r>
          </a:p>
          <a:p>
            <a:r>
              <a:rPr lang="en-IN" sz="2400" i="1" u="sng" dirty="0"/>
              <a:t>    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B. </a:t>
            </a:r>
            <a:r>
              <a:rPr lang="en-IN" sz="2400" u="sng" dirty="0">
                <a:solidFill>
                  <a:srgbClr val="FF0000"/>
                </a:solidFill>
              </a:rPr>
              <a:t>Text similarity </a:t>
            </a:r>
            <a:r>
              <a:rPr lang="en-IN" sz="2400" dirty="0">
                <a:solidFill>
                  <a:srgbClr val="FF0000"/>
                </a:solidFill>
              </a:rPr>
              <a:t>: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400" dirty="0"/>
              <a:t>Morphological similarity  	 </a:t>
            </a:r>
            <a:r>
              <a:rPr lang="en-IN" sz="2400" dirty="0">
                <a:sym typeface="Wingdings" panose="05000000000000000000" pitchFamily="2" charset="2"/>
              </a:rPr>
              <a:t>	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respect</a:t>
            </a:r>
            <a:r>
              <a:rPr lang="en-IN" sz="2400" dirty="0">
                <a:sym typeface="Wingdings" panose="05000000000000000000" pitchFamily="2" charset="2"/>
              </a:rPr>
              <a:t>-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respectful </a:t>
            </a:r>
            <a:r>
              <a:rPr lang="en-IN" sz="2400" dirty="0">
                <a:sym typeface="Wingdings" panose="05000000000000000000" pitchFamily="2" charset="2"/>
              </a:rPr>
              <a:t>(same root, noun-adjective)</a:t>
            </a:r>
          </a:p>
          <a:p>
            <a:endParaRPr lang="en-IN" sz="2400" dirty="0">
              <a:solidFill>
                <a:srgbClr val="CC00CC"/>
              </a:solidFill>
            </a:endParaRPr>
          </a:p>
          <a:p>
            <a:r>
              <a:rPr lang="en-IN" sz="2400" dirty="0"/>
              <a:t>	Spelling similarity	      	 </a:t>
            </a:r>
            <a:r>
              <a:rPr lang="en-IN" sz="2400" dirty="0">
                <a:sym typeface="Wingdings" panose="05000000000000000000" pitchFamily="2" charset="2"/>
              </a:rPr>
              <a:t>	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center</a:t>
            </a:r>
            <a:r>
              <a:rPr lang="en-IN" sz="2400" dirty="0">
                <a:sym typeface="Wingdings" panose="05000000000000000000" pitchFamily="2" charset="2"/>
              </a:rPr>
              <a:t>-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centre</a:t>
            </a:r>
            <a:r>
              <a:rPr lang="en-IN" sz="2400" dirty="0">
                <a:sym typeface="Wingdings" panose="05000000000000000000" pitchFamily="2" charset="2"/>
              </a:rPr>
              <a:t>, 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theatre</a:t>
            </a:r>
            <a:r>
              <a:rPr lang="en-IN" sz="2400" dirty="0">
                <a:solidFill>
                  <a:srgbClr val="FF66CC"/>
                </a:solidFill>
                <a:sym typeface="Wingdings" panose="05000000000000000000" pitchFamily="2" charset="2"/>
              </a:rPr>
              <a:t>-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theatre</a:t>
            </a:r>
          </a:p>
          <a:p>
            <a:endParaRPr lang="en-IN" sz="2400" dirty="0">
              <a:solidFill>
                <a:srgbClr val="CC00CC"/>
              </a:solidFill>
            </a:endParaRPr>
          </a:p>
          <a:p>
            <a:r>
              <a:rPr lang="en-IN" sz="2400" dirty="0"/>
              <a:t>	Synonymy		      	 </a:t>
            </a:r>
            <a:r>
              <a:rPr lang="en-IN" sz="2400" dirty="0">
                <a:sym typeface="Wingdings" panose="05000000000000000000" pitchFamily="2" charset="2"/>
              </a:rPr>
              <a:t>	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talkative</a:t>
            </a:r>
            <a:r>
              <a:rPr lang="en-IN" sz="2400" dirty="0">
                <a:sym typeface="Wingdings" panose="05000000000000000000" pitchFamily="2" charset="2"/>
              </a:rPr>
              <a:t>-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chatty</a:t>
            </a:r>
            <a:r>
              <a:rPr lang="en-IN" sz="2400" dirty="0">
                <a:sym typeface="Wingdings" panose="05000000000000000000" pitchFamily="2" charset="2"/>
              </a:rPr>
              <a:t>, </a:t>
            </a:r>
          </a:p>
          <a:p>
            <a:endParaRPr lang="en-IN" sz="2400" dirty="0"/>
          </a:p>
          <a:p>
            <a:r>
              <a:rPr lang="en-IN" sz="2400" dirty="0"/>
              <a:t>	Homophony		     	 </a:t>
            </a:r>
            <a:r>
              <a:rPr lang="en-IN" sz="2400" dirty="0">
                <a:sym typeface="Wingdings" panose="05000000000000000000" pitchFamily="2" charset="2"/>
              </a:rPr>
              <a:t>	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see</a:t>
            </a:r>
            <a:r>
              <a:rPr lang="en-IN" sz="2400" dirty="0">
                <a:sym typeface="Wingdings" panose="05000000000000000000" pitchFamily="2" charset="2"/>
              </a:rPr>
              <a:t>-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sea</a:t>
            </a:r>
            <a:r>
              <a:rPr lang="en-IN" sz="2400" dirty="0">
                <a:sym typeface="Wingdings" panose="05000000000000000000" pitchFamily="2" charset="2"/>
              </a:rPr>
              <a:t>, 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fare</a:t>
            </a:r>
            <a:r>
              <a:rPr lang="en-IN" sz="2400" dirty="0">
                <a:sym typeface="Wingdings" panose="05000000000000000000" pitchFamily="2" charset="2"/>
              </a:rPr>
              <a:t>-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fair</a:t>
            </a:r>
            <a:r>
              <a:rPr lang="en-IN" sz="2400" dirty="0">
                <a:sym typeface="Wingdings" panose="05000000000000000000" pitchFamily="2" charset="2"/>
              </a:rPr>
              <a:t>, 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some</a:t>
            </a:r>
            <a:r>
              <a:rPr lang="en-IN" sz="2400" dirty="0">
                <a:solidFill>
                  <a:srgbClr val="FF66CC"/>
                </a:solidFill>
                <a:sym typeface="Wingdings" panose="05000000000000000000" pitchFamily="2" charset="2"/>
              </a:rPr>
              <a:t>-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sum</a:t>
            </a:r>
          </a:p>
          <a:p>
            <a:endParaRPr lang="en-IN" sz="2400" dirty="0">
              <a:solidFill>
                <a:srgbClr val="CC00CC"/>
              </a:solidFill>
            </a:endParaRPr>
          </a:p>
          <a:p>
            <a:r>
              <a:rPr lang="en-IN" sz="2400" dirty="0"/>
              <a:t>	Sentence similarity	      	 </a:t>
            </a:r>
            <a:r>
              <a:rPr lang="en-IN" sz="2400" dirty="0">
                <a:sym typeface="Wingdings" panose="05000000000000000000" pitchFamily="2" charset="2"/>
              </a:rPr>
              <a:t>	</a:t>
            </a:r>
            <a:r>
              <a:rPr lang="en-IN" sz="2400" dirty="0">
                <a:solidFill>
                  <a:srgbClr val="0099FF"/>
                </a:solidFill>
                <a:sym typeface="Wingdings" panose="05000000000000000000" pitchFamily="2" charset="2"/>
              </a:rPr>
              <a:t>the plane leaves at 12 pm </a:t>
            </a:r>
            <a:r>
              <a:rPr lang="en-IN" sz="2400" dirty="0">
                <a:sym typeface="Wingdings" panose="05000000000000000000" pitchFamily="2" charset="2"/>
              </a:rPr>
              <a:t>–</a:t>
            </a:r>
          </a:p>
          <a:p>
            <a:r>
              <a:rPr lang="en-IN" sz="2400" dirty="0">
                <a:sym typeface="Wingdings" panose="05000000000000000000" pitchFamily="2" charset="2"/>
              </a:rPr>
              <a:t>						</a:t>
            </a:r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the flight departs at noon</a:t>
            </a:r>
          </a:p>
          <a:p>
            <a:r>
              <a:rPr lang="en-IN" sz="2400" dirty="0">
                <a:solidFill>
                  <a:srgbClr val="CC00CC"/>
                </a:solidFill>
                <a:sym typeface="Wingdings" panose="05000000000000000000" pitchFamily="2" charset="2"/>
              </a:rPr>
              <a:t>	</a:t>
            </a:r>
            <a:r>
              <a:rPr lang="en-IN" sz="2400" dirty="0">
                <a:sym typeface="Wingdings" panose="05000000000000000000" pitchFamily="2" charset="2"/>
              </a:rPr>
              <a:t>etc.</a:t>
            </a:r>
            <a:endParaRPr lang="en-IN" sz="2400" dirty="0"/>
          </a:p>
          <a:p>
            <a:r>
              <a:rPr lang="en-IN" sz="2400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63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5BCDF-FD9B-45AE-A06A-7C26533904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0558C0-35EC-4FF2-B796-10E69845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2568" b="2118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6A8FA-98F9-4470-8091-59E624E03BE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solidFill>
                  <a:schemeClr val="tx1"/>
                </a:solidFill>
              </a:rPr>
              <a:t>Characteristics of a Chatbot</a:t>
            </a:r>
            <a:endParaRPr lang="en-IN" sz="3600" b="1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19A2-E360-4919-9C95-6037C428FA2C}"/>
              </a:ext>
            </a:extLst>
          </p:cNvPr>
          <p:cNvSpPr txBox="1"/>
          <p:nvPr/>
        </p:nvSpPr>
        <p:spPr>
          <a:xfrm>
            <a:off x="0" y="718489"/>
            <a:ext cx="12192000" cy="6370975"/>
          </a:xfrm>
          <a:prstGeom prst="rect">
            <a:avLst/>
          </a:prstGeom>
          <a:solidFill>
            <a:schemeClr val="tx2">
              <a:lumMod val="25000"/>
              <a:lumOff val="75000"/>
              <a:alpha val="76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5"/>
            <a:endParaRPr lang="en-IN" sz="2400" b="1" i="1" dirty="0"/>
          </a:p>
          <a:p>
            <a:pPr lvl="5"/>
            <a:endParaRPr lang="en-IN" sz="2400" b="1" i="1" dirty="0"/>
          </a:p>
          <a:p>
            <a:pPr lvl="6"/>
            <a:r>
              <a:rPr lang="en-IN" sz="2400" b="1" i="1" dirty="0"/>
              <a:t>2.  </a:t>
            </a:r>
            <a:r>
              <a:rPr lang="en-IN" sz="2400" b="1" i="1" u="sng" dirty="0"/>
              <a:t>Dialogue</a:t>
            </a:r>
            <a:r>
              <a:rPr lang="en-IN" sz="2400" i="1" u="sng" dirty="0"/>
              <a:t> </a:t>
            </a:r>
            <a:r>
              <a:rPr lang="en-IN" sz="2400" b="1" i="1" u="sng" dirty="0"/>
              <a:t>Management</a:t>
            </a:r>
          </a:p>
          <a:p>
            <a:pPr lvl="6"/>
            <a:r>
              <a:rPr lang="en-IN" sz="2400" i="1" u="sng" dirty="0"/>
              <a:t>    </a:t>
            </a:r>
          </a:p>
          <a:p>
            <a:pPr marL="3086100" lvl="6" indent="-342900"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0099FF"/>
                </a:solidFill>
              </a:rPr>
              <a:t>After understanding the user input</a:t>
            </a:r>
            <a:r>
              <a:rPr lang="en-IN" sz="2400" dirty="0"/>
              <a:t>, </a:t>
            </a:r>
          </a:p>
          <a:p>
            <a:pPr lvl="6"/>
            <a:r>
              <a:rPr lang="en-IN" sz="2400" dirty="0"/>
              <a:t>     the DM stage should determine a response </a:t>
            </a:r>
          </a:p>
          <a:p>
            <a:pPr lvl="6"/>
            <a:r>
              <a:rPr lang="en-IN" sz="2400" dirty="0">
                <a:solidFill>
                  <a:srgbClr val="0099FF"/>
                </a:solidFill>
              </a:rPr>
              <a:t>     based on the context</a:t>
            </a:r>
            <a:r>
              <a:rPr lang="en-IN" sz="2400" dirty="0"/>
              <a:t> of the conversation.</a:t>
            </a:r>
          </a:p>
          <a:p>
            <a:pPr marL="3086100" lvl="6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086100" lvl="6" indent="-342900">
              <a:buFont typeface="Wingdings" panose="05000000000000000000" pitchFamily="2" charset="2"/>
              <a:buChar char="v"/>
            </a:pPr>
            <a:r>
              <a:rPr lang="en-IN" sz="2400" dirty="0"/>
              <a:t>In simple words, the dialogue management stage</a:t>
            </a:r>
          </a:p>
          <a:p>
            <a:pPr lvl="6"/>
            <a:r>
              <a:rPr lang="en-IN" sz="2400" dirty="0"/>
              <a:t>    </a:t>
            </a:r>
            <a:r>
              <a:rPr lang="en-IN" sz="2400" dirty="0">
                <a:solidFill>
                  <a:srgbClr val="0099FF"/>
                </a:solidFill>
              </a:rPr>
              <a:t>classifies the question type </a:t>
            </a:r>
            <a:r>
              <a:rPr lang="en-IN" sz="2400" dirty="0"/>
              <a:t>and </a:t>
            </a:r>
          </a:p>
          <a:p>
            <a:pPr lvl="6"/>
            <a:r>
              <a:rPr lang="en-IN" sz="2400" dirty="0">
                <a:solidFill>
                  <a:srgbClr val="0099FF"/>
                </a:solidFill>
              </a:rPr>
              <a:t>    determines the relevant category of answers </a:t>
            </a:r>
          </a:p>
          <a:p>
            <a:pPr lvl="6"/>
            <a:r>
              <a:rPr lang="en-IN" sz="2400" dirty="0">
                <a:solidFill>
                  <a:srgbClr val="0099FF"/>
                </a:solidFill>
              </a:rPr>
              <a:t>    </a:t>
            </a:r>
            <a:r>
              <a:rPr lang="en-IN" sz="2400" dirty="0"/>
              <a:t>the chatbot can use for responding.</a:t>
            </a:r>
          </a:p>
          <a:p>
            <a:pPr marL="457200" indent="-457200">
              <a:buAutoNum type="arabicPeriod" startAt="3"/>
            </a:pPr>
            <a:endParaRPr lang="en-IN" sz="2400" i="1" u="sng" dirty="0"/>
          </a:p>
          <a:p>
            <a:endParaRPr lang="en-IN" sz="2400" i="1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Thinking Robot Stock Illustrations – 5,222 Thinking Robot Stock  Illustrations, Vectors &amp; Clipart - Dreamstime">
            <a:extLst>
              <a:ext uri="{FF2B5EF4-FFF2-40B4-BE49-F238E27FC236}">
                <a16:creationId xmlns:a16="http://schemas.microsoft.com/office/drawing/2014/main" id="{B1162097-552E-4E1A-97F7-B5D91E0E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5760" y1="69397" x2="52535" y2="76293"/>
                        <a14:backgroundMark x1="52535" y1="76293" x2="54378" y2="83621"/>
                        <a14:backgroundMark x1="54378" y1="83621" x2="55760" y2="70259"/>
                        <a14:backgroundMark x1="43779" y1="49569" x2="43779" y2="49569"/>
                        <a14:backgroundMark x1="61751" y1="48707" x2="61751" y2="487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233" y="1984634"/>
            <a:ext cx="2828258" cy="3023760"/>
          </a:xfrm>
          <a:prstGeom prst="rect">
            <a:avLst/>
          </a:prstGeom>
          <a:noFill/>
          <a:effectLst>
            <a:glow rad="127000">
              <a:srgbClr val="E7EB4F"/>
            </a:glow>
          </a:effectLst>
          <a:scene3d>
            <a:camera prst="orthographicFront">
              <a:rot lat="0" lon="21594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inking Robot Stock Illustrations – 5,222 Thinking Robot Stock  Illustrations, Vectors &amp; Clipart - Dreamstime">
            <a:extLst>
              <a:ext uri="{FF2B5EF4-FFF2-40B4-BE49-F238E27FC236}">
                <a16:creationId xmlns:a16="http://schemas.microsoft.com/office/drawing/2014/main" id="{41AC8D26-DE78-4A20-B21A-5203519E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5760" y1="69397" x2="52535" y2="76293"/>
                        <a14:backgroundMark x1="52535" y1="76293" x2="54378" y2="83621"/>
                        <a14:backgroundMark x1="54378" y1="83621" x2="55760" y2="70259"/>
                        <a14:backgroundMark x1="43779" y1="49569" x2="43779" y2="49569"/>
                        <a14:backgroundMark x1="61751" y1="48707" x2="61751" y2="487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2900" y="2035434"/>
            <a:ext cx="2828258" cy="3023760"/>
          </a:xfrm>
          <a:prstGeom prst="rect">
            <a:avLst/>
          </a:prstGeom>
          <a:noFill/>
          <a:effectLst>
            <a:glow rad="127000">
              <a:srgbClr val="E7EB4F"/>
            </a:glow>
          </a:effectLst>
          <a:scene3d>
            <a:camera prst="orthographicFront">
              <a:rot lat="0" lon="21594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985F0-18B4-4320-B5E9-E8E559B7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14" y="2483556"/>
            <a:ext cx="285750" cy="4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83B21"/>
      </a:dk2>
      <a:lt2>
        <a:srgbClr val="E2E5E8"/>
      </a:lt2>
      <a:accent1>
        <a:srgbClr val="BA9C7F"/>
      </a:accent1>
      <a:accent2>
        <a:srgbClr val="A7A372"/>
      </a:accent2>
      <a:accent3>
        <a:srgbClr val="99A67E"/>
      </a:accent3>
      <a:accent4>
        <a:srgbClr val="84AD76"/>
      </a:accent4>
      <a:accent5>
        <a:srgbClr val="82AC88"/>
      </a:accent5>
      <a:accent6>
        <a:srgbClr val="76AE96"/>
      </a:accent6>
      <a:hlink>
        <a:srgbClr val="5F84A9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1558</Words>
  <Application>Microsoft Office PowerPoint</Application>
  <PresentationFormat>Widescreen</PresentationFormat>
  <Paragraphs>483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Schoolbook</vt:lpstr>
      <vt:lpstr>Franklin Gothic Book</vt:lpstr>
      <vt:lpstr>Garamond</vt:lpstr>
      <vt:lpstr>Open Sans</vt:lpstr>
      <vt:lpstr>Wingdings</vt:lpstr>
      <vt:lpstr>SavonVTI</vt:lpstr>
      <vt:lpstr>Overview of Machine Learning  and Natural Language Processing  in Chatbots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Machine Learning in Chatbots</dc:title>
  <dc:creator>rahul</dc:creator>
  <cp:lastModifiedBy>rahul</cp:lastModifiedBy>
  <cp:revision>102</cp:revision>
  <dcterms:created xsi:type="dcterms:W3CDTF">2021-03-21T09:49:28Z</dcterms:created>
  <dcterms:modified xsi:type="dcterms:W3CDTF">2021-03-28T18:58:03Z</dcterms:modified>
</cp:coreProperties>
</file>