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2" r:id="rId5"/>
    <p:sldId id="260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55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017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30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198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75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3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2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1F26-0286-9F9E-1A41-E69C1901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16" y="1782697"/>
            <a:ext cx="8411375" cy="1800257"/>
          </a:xfrm>
        </p:spPr>
        <p:txBody>
          <a:bodyPr/>
          <a:lstStyle/>
          <a:p>
            <a:r>
              <a:rPr lang="en-US" sz="5400" b="1" dirty="0">
                <a:solidFill>
                  <a:srgbClr val="990000"/>
                </a:solidFill>
                <a:latin typeface="Garamond" pitchFamily="18" charset="0"/>
              </a:rPr>
              <a:t>CSE 6363: Project Review 2</a:t>
            </a:r>
            <a:br>
              <a:rPr lang="en-US" sz="5400" b="1" dirty="0">
                <a:solidFill>
                  <a:srgbClr val="990000"/>
                </a:solidFill>
                <a:latin typeface="Garamond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2B129-9E5D-0166-496C-7A0004344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37" y="3733273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&lt;Mihir Ingole, Eldho Joy, Dannasri Srinivasan&gt;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A362-9E7C-FCA8-AF89-7D027BC4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57475" cy="9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8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226-0B2B-BA56-5530-4F9037EE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Autism Spectrum disorder using computer vision with deep learning and the ABIDE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6E88-07CF-5FAC-5592-D4D17473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WHO: ASD affects one child in 160 worldwide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CDC  : ASD affects one in 68 children in the United States</a:t>
            </a:r>
            <a:endParaRPr lang="en-US" sz="2000" dirty="0">
              <a:effectLst/>
              <a:latin typeface="MinionPro-Regular"/>
              <a:ea typeface="Calibri" panose="020F0502020204030204" pitchFamily="34" charset="0"/>
              <a:cs typeface="MinionPro-Regular"/>
            </a:endParaRPr>
          </a:p>
          <a:p>
            <a:r>
              <a:rPr lang="en-US" sz="2000" dirty="0">
                <a:latin typeface="MinionPro-Regular"/>
              </a:rPr>
              <a:t>Identification of Autism Spectrum Disorder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Diagnosing neurological diseases requires a model based on functional or structural region relationships in the brain</a:t>
            </a:r>
          </a:p>
          <a:p>
            <a:r>
              <a:rPr lang="en-US" sz="2000" dirty="0">
                <a:effectLst/>
                <a:latin typeface="MinionPro-Regular"/>
                <a:ea typeface="Calibri" panose="020F0502020204030204" pitchFamily="34" charset="0"/>
                <a:cs typeface="MinionPro-Regular"/>
              </a:rPr>
              <a:t>Functional magnetic resonance imaging (fMRI) is used to study the brain and its structures</a:t>
            </a:r>
          </a:p>
          <a:p>
            <a:r>
              <a:rPr lang="en-US" sz="2000" dirty="0">
                <a:effectLst/>
                <a:latin typeface="MinionPro-Regular"/>
                <a:ea typeface="Calibri" panose="020F0502020204030204" pitchFamily="34" charset="0"/>
                <a:cs typeface="MinionPro-Regular"/>
              </a:rPr>
              <a:t>Autism brain imaging data exchange (ABIDE) involving neuroimaging and phenotypic data obtained from 1,112 individuals with 539 ASD patients and 573 others, from 17 sites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3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06BB-D298-F8DB-219D-00AED0F9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ABIDE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B4CA-778C-E51E-FD1D-444EB2CD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712"/>
            <a:ext cx="8596668" cy="5117288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MinionPro-Regular"/>
              </a:rPr>
              <a:t>ABIDE I is a consortium of collected resting-state fMRIs from 17 international imaging sites and matched controls that is provided for scientific research</a:t>
            </a:r>
          </a:p>
          <a:p>
            <a:pPr algn="l"/>
            <a:r>
              <a:rPr lang="en-US" sz="2000" b="0" i="0" u="none" strike="noStrike" baseline="0" dirty="0">
                <a:latin typeface="MinionPro-Regular"/>
              </a:rPr>
              <a:t>Each site in the ABIDE I dataset uses different parameters and protocols.</a:t>
            </a:r>
          </a:p>
          <a:p>
            <a:pPr algn="l"/>
            <a:r>
              <a:rPr lang="en-US" sz="2000" b="0" i="0" u="none" strike="noStrike" baseline="0" dirty="0">
                <a:latin typeface="MinionPro-Regular"/>
              </a:rPr>
              <a:t>fMRI is based on neural measurements of functional connectivity between multiple brain regions.</a:t>
            </a:r>
          </a:p>
          <a:p>
            <a:pPr algn="l"/>
            <a:r>
              <a:rPr lang="en-US" sz="2000" b="0" i="0" u="none" strike="noStrike" baseline="0" dirty="0">
                <a:latin typeface="MinionPro-Regular"/>
              </a:rPr>
              <a:t>These datasets contain T1 structural brain images, fMRI images, and phenotypic information relating to different patients.</a:t>
            </a:r>
          </a:p>
          <a:p>
            <a:pPr algn="l"/>
            <a:r>
              <a:rPr lang="en-US" sz="2000" b="0" i="0" u="none" strike="noStrike" baseline="0" dirty="0">
                <a:latin typeface="MinionPro-Regular"/>
              </a:rPr>
              <a:t>The phenotypic information is classified based on sex, age, and autism diagnostic observation schedule (ADOS) score for ASD subjects and mean framewise displacement (FD) quality.</a:t>
            </a:r>
          </a:p>
        </p:txBody>
      </p:sp>
    </p:spTree>
    <p:extLst>
      <p:ext uri="{BB962C8B-B14F-4D97-AF65-F5344CB8AC3E}">
        <p14:creationId xmlns:p14="http://schemas.microsoft.com/office/powerpoint/2010/main" val="365734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06BB-D298-F8DB-219D-00AED0F9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ABIDE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B4CA-778C-E51E-FD1D-444EB2CD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703"/>
            <a:ext cx="8596668" cy="511728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Caltech_0051456_reho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7B03F69-E414-6C54-E364-AE396E20C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78977"/>
              </p:ext>
            </p:extLst>
          </p:nvPr>
        </p:nvGraphicFramePr>
        <p:xfrm>
          <a:off x="4562119" y="1396968"/>
          <a:ext cx="3546183" cy="293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965960" imgH="1623240" progId="PBrush">
                  <p:embed/>
                </p:oleObj>
              </mc:Choice>
              <mc:Fallback>
                <p:oleObj name="Bitmap Image" r:id="rId2" imgW="1965960" imgH="1623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2119" y="1396968"/>
                        <a:ext cx="3546183" cy="2930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DC0D473-1F9A-5B1C-5C56-1E58BE760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871213"/>
              </p:ext>
            </p:extLst>
          </p:nvPr>
        </p:nvGraphicFramePr>
        <p:xfrm>
          <a:off x="146180" y="4520819"/>
          <a:ext cx="1204582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1483280" imgH="2171880" progId="PBrush">
                  <p:embed/>
                </p:oleObj>
              </mc:Choice>
              <mc:Fallback>
                <p:oleObj name="Bitmap Image" r:id="rId4" imgW="11483280" imgH="2171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180" y="4520819"/>
                        <a:ext cx="1204582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2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B2B3-B1A7-32A1-B428-738BAFDF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68AB-45AB-FDB0-EB59-AC3C9561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Preprocessed Connectomes Project (PCP) is a publicly available preprocessed version of data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We’ll be using data using the configurable pipeline, the Analysis of Connectomes (CPAC).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preprocessing step includes slice timing correction, correction for motion, and normalization of voxel intensity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Nuisance regression to delete the signal fluctuations caused by head motion, respiration, cardiac pulsation, and scanner drift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CC400 functional parcellation atlas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4FA23-4B6C-3FE7-8E86-5AE85E15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56" y="4068146"/>
            <a:ext cx="3140944" cy="2386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5F853F-FABF-45E0-A931-65BBA943E3CB}"/>
              </a:ext>
            </a:extLst>
          </p:cNvPr>
          <p:cNvSpPr txBox="1"/>
          <p:nvPr/>
        </p:nvSpPr>
        <p:spPr>
          <a:xfrm>
            <a:off x="9026914" y="6445647"/>
            <a:ext cx="323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AAL90 (automated anatomical labeling)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553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E623-DE7E-19AB-8728-601250E8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Pre-Processing Configurations: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0764-8B64-4D5A-A219-C0292F24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Derivative: Region of interest CC400. </a:t>
            </a:r>
          </a:p>
          <a:p>
            <a:r>
              <a:rPr lang="en-US" dirty="0"/>
              <a:t>Pipeline: CPAC</a:t>
            </a:r>
          </a:p>
          <a:p>
            <a:r>
              <a:rPr lang="en-US" dirty="0"/>
              <a:t>Strategy: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Band-pass filtering and global signal regression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43D9813-39F2-1B29-259B-17A70318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78" y="3926159"/>
            <a:ext cx="11512643" cy="21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9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ECD4-CA0C-650F-F11C-6F790600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0" y="376335"/>
            <a:ext cx="8596668" cy="1320800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Different parameters in structural MRI imaging for each site in the ABIDE I dataset.</a:t>
            </a:r>
            <a:b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sz="2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E90A96-F8F4-DC94-0713-D60D098C3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779645"/>
              </p:ext>
            </p:extLst>
          </p:nvPr>
        </p:nvGraphicFramePr>
        <p:xfrm>
          <a:off x="746450" y="1138335"/>
          <a:ext cx="9255966" cy="5719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389">
                  <a:extLst>
                    <a:ext uri="{9D8B030D-6E8A-4147-A177-3AD203B41FA5}">
                      <a16:colId xmlns:a16="http://schemas.microsoft.com/office/drawing/2014/main" val="2401871026"/>
                    </a:ext>
                  </a:extLst>
                </a:gridCol>
                <a:gridCol w="2273989">
                  <a:extLst>
                    <a:ext uri="{9D8B030D-6E8A-4147-A177-3AD203B41FA5}">
                      <a16:colId xmlns:a16="http://schemas.microsoft.com/office/drawing/2014/main" val="3036623018"/>
                    </a:ext>
                  </a:extLst>
                </a:gridCol>
                <a:gridCol w="1797201">
                  <a:extLst>
                    <a:ext uri="{9D8B030D-6E8A-4147-A177-3AD203B41FA5}">
                      <a16:colId xmlns:a16="http://schemas.microsoft.com/office/drawing/2014/main" val="1479137688"/>
                    </a:ext>
                  </a:extLst>
                </a:gridCol>
                <a:gridCol w="1036301">
                  <a:extLst>
                    <a:ext uri="{9D8B030D-6E8A-4147-A177-3AD203B41FA5}">
                      <a16:colId xmlns:a16="http://schemas.microsoft.com/office/drawing/2014/main" val="2795616308"/>
                    </a:ext>
                  </a:extLst>
                </a:gridCol>
                <a:gridCol w="919826">
                  <a:extLst>
                    <a:ext uri="{9D8B030D-6E8A-4147-A177-3AD203B41FA5}">
                      <a16:colId xmlns:a16="http://schemas.microsoft.com/office/drawing/2014/main" val="3810424234"/>
                    </a:ext>
                  </a:extLst>
                </a:gridCol>
                <a:gridCol w="1392260">
                  <a:extLst>
                    <a:ext uri="{9D8B030D-6E8A-4147-A177-3AD203B41FA5}">
                      <a16:colId xmlns:a16="http://schemas.microsoft.com/office/drawing/2014/main" val="3623778906"/>
                    </a:ext>
                  </a:extLst>
                </a:gridCol>
              </a:tblGrid>
              <a:tr h="61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Voxel size (mm3)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Flip angle (deg)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 (ms)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 (ms)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T1 (ms)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3814814924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CALTECH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1,590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3951119729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CMU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1,870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984237338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KKI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843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982593689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LEUVEN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0.98×0.98×1.2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885.145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1804669736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MAXMUN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1,800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1534196234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NYU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1.3×1.3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2,530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930523538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OHSU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2,300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3.58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380789392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OLIN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2,500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803293690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PITT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1.1×1.1×1.1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2,100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3.93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1313899069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SBL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3467371310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SDSU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4072581514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STANFORD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0.86×1.5×0.86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3991095727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TRINITY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1060.17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3714742747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UCLA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1×1×1.2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2,300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2.84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3256681614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1.2×1×1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2813712387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1×1×1.2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2,300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117950431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YALE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1,230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624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55" marR="64055" marT="0" marB="0" anchor="ctr"/>
                </a:tc>
                <a:extLst>
                  <a:ext uri="{0D108BD9-81ED-4DB2-BD59-A6C34878D82A}">
                    <a16:rowId xmlns:a16="http://schemas.microsoft.com/office/drawing/2014/main" val="33799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6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EB01-8415-69D8-D74E-B27FB163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4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AAB7-8AFF-89B5-EDBA-7172FB4C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1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2178</TotalTime>
  <Words>475</Words>
  <Application>Microsoft Office PowerPoint</Application>
  <PresentationFormat>Widescreen</PresentationFormat>
  <Paragraphs>137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Garamond</vt:lpstr>
      <vt:lpstr>MinionPro-Regular</vt:lpstr>
      <vt:lpstr>Times New Roman</vt:lpstr>
      <vt:lpstr>Trebuchet MS</vt:lpstr>
      <vt:lpstr>Wingdings 3</vt:lpstr>
      <vt:lpstr>Facet</vt:lpstr>
      <vt:lpstr>Bitmap Image</vt:lpstr>
      <vt:lpstr>CSE 6363: Project Review 2 </vt:lpstr>
      <vt:lpstr>Classification of Autism Spectrum disorder using computer vision with deep learning and the ABIDE dataset</vt:lpstr>
      <vt:lpstr>ABIDE dataset</vt:lpstr>
      <vt:lpstr>ABIDE dataset</vt:lpstr>
      <vt:lpstr>Data Pre-Processing</vt:lpstr>
      <vt:lpstr>Data Pre-Processing Configurations:</vt:lpstr>
      <vt:lpstr>Different parameters in structural MRI imaging for each site in the ABIDE I dataset.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6363: Project Review 1</dc:title>
  <dc:creator>Mihir Ingole</dc:creator>
  <cp:lastModifiedBy>Ingole, Mihir</cp:lastModifiedBy>
  <cp:revision>12</cp:revision>
  <dcterms:created xsi:type="dcterms:W3CDTF">2022-09-03T07:30:55Z</dcterms:created>
  <dcterms:modified xsi:type="dcterms:W3CDTF">2022-10-01T04:41:54Z</dcterms:modified>
</cp:coreProperties>
</file>