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sldIdLst>
    <p:sldId id="257" r:id="rId4"/>
    <p:sldId id="256" r:id="rId5"/>
    <p:sldId id="258" r:id="rId6"/>
    <p:sldId id="259" r:id="rId7"/>
    <p:sldId id="260" r:id="rId8"/>
    <p:sldId id="312" r:id="rId9"/>
    <p:sldId id="313" r:id="rId10"/>
    <p:sldId id="314" r:id="rId11"/>
    <p:sldId id="315" r:id="rId12"/>
    <p:sldId id="316" r:id="rId13"/>
    <p:sldId id="317" r:id="rId14"/>
    <p:sldId id="318" r:id="rId15"/>
    <p:sldId id="319" r:id="rId16"/>
    <p:sldId id="296" r:id="rId17"/>
    <p:sldId id="266" r:id="rId18"/>
    <p:sldId id="297" r:id="rId19"/>
    <p:sldId id="268" r:id="rId20"/>
    <p:sldId id="269" r:id="rId21"/>
    <p:sldId id="271" r:id="rId22"/>
    <p:sldId id="310" r:id="rId23"/>
    <p:sldId id="302" r:id="rId24"/>
    <p:sldId id="304" r:id="rId25"/>
    <p:sldId id="303" r:id="rId26"/>
    <p:sldId id="270" r:id="rId27"/>
    <p:sldId id="272" r:id="rId28"/>
    <p:sldId id="309" r:id="rId29"/>
    <p:sldId id="283" r:id="rId30"/>
    <p:sldId id="285" r:id="rId31"/>
    <p:sldId id="284" r:id="rId32"/>
    <p:sldId id="286" r:id="rId33"/>
    <p:sldId id="287" r:id="rId34"/>
    <p:sldId id="293" r:id="rId35"/>
    <p:sldId id="294" r:id="rId36"/>
    <p:sldId id="295" r:id="rId37"/>
    <p:sldId id="288" r:id="rId38"/>
    <p:sldId id="305" r:id="rId39"/>
    <p:sldId id="306" r:id="rId40"/>
    <p:sldId id="307" r:id="rId41"/>
    <p:sldId id="308" r:id="rId42"/>
    <p:sldId id="31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04EEE0C-1DA0-4322-8C4C-6874FF87BFE9}" type="datetimeFigureOut">
              <a:rPr lang="en-US" smtClean="0"/>
              <a:pPr/>
              <a:t>6/2/2019</a:t>
            </a:fld>
            <a:endParaRPr lang="en-US"/>
          </a:p>
        </p:txBody>
      </p:sp>
      <p:sp>
        <p:nvSpPr>
          <p:cNvPr id="17" name="Slide Number Placeholder 16"/>
          <p:cNvSpPr>
            <a:spLocks noGrp="1"/>
          </p:cNvSpPr>
          <p:nvPr>
            <p:ph type="sldNum" sz="quarter" idx="11"/>
          </p:nvPr>
        </p:nvSpPr>
        <p:spPr/>
        <p:txBody>
          <a:bodyPr/>
          <a:lstStyle/>
          <a:p>
            <a:fld id="{F56BA6C5-6AB5-49DB-B441-D7D9B5264E0E}"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092611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1044872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402643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4EEE0C-1DA0-4322-8C4C-6874FF87BFE9}" type="datetimeFigureOut">
              <a:rPr lang="en-US" smtClean="0"/>
              <a:pPr/>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313183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4EEE0C-1DA0-4322-8C4C-6874FF87BFE9}" type="datetimeFigureOut">
              <a:rPr lang="en-US" smtClean="0"/>
              <a:pPr/>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4030722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4EEE0C-1DA0-4322-8C4C-6874FF87BFE9}" type="datetimeFigureOut">
              <a:rPr lang="en-US" smtClean="0"/>
              <a:pPr/>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158706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EEE0C-1DA0-4322-8C4C-6874FF87BFE9}" type="datetimeFigureOut">
              <a:rPr lang="en-US" smtClean="0"/>
              <a:pPr/>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3820643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EEE0C-1DA0-4322-8C4C-6874FF87BFE9}" type="datetimeFigureOut">
              <a:rPr lang="en-US" smtClean="0"/>
              <a:pPr/>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36439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04EEE0C-1DA0-4322-8C4C-6874FF87BFE9}" type="datetimeFigureOut">
              <a:rPr lang="en-US" smtClean="0"/>
              <a:pPr/>
              <a:t>6/2/2019</a:t>
            </a:fld>
            <a:endParaRPr lang="en-US"/>
          </a:p>
        </p:txBody>
      </p:sp>
      <p:sp>
        <p:nvSpPr>
          <p:cNvPr id="12" name="Slide Number Placeholder 11"/>
          <p:cNvSpPr>
            <a:spLocks noGrp="1"/>
          </p:cNvSpPr>
          <p:nvPr>
            <p:ph type="sldNum" sz="quarter" idx="15"/>
          </p:nvPr>
        </p:nvSpPr>
        <p:spPr/>
        <p:txBody>
          <a:bodyPr/>
          <a:lstStyle/>
          <a:p>
            <a:fld id="{F56BA6C5-6AB5-49DB-B441-D7D9B5264E0E}"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EEE0C-1DA0-4322-8C4C-6874FF87BFE9}" type="datetimeFigureOut">
              <a:rPr lang="en-US" smtClean="0"/>
              <a:pPr/>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3149305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580132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1166884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997680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1774763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3300404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4EEE0C-1DA0-4322-8C4C-6874FF87BFE9}" type="datetimeFigureOut">
              <a:rPr lang="en-US" smtClean="0"/>
              <a:pPr/>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725454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4EEE0C-1DA0-4322-8C4C-6874FF87BFE9}" type="datetimeFigureOut">
              <a:rPr lang="en-US" smtClean="0"/>
              <a:pPr/>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339350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4EEE0C-1DA0-4322-8C4C-6874FF87BFE9}" type="datetimeFigureOut">
              <a:rPr lang="en-US" smtClean="0"/>
              <a:pPr/>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42002720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EEE0C-1DA0-4322-8C4C-6874FF87BFE9}" type="datetimeFigureOut">
              <a:rPr lang="en-US" smtClean="0"/>
              <a:pPr/>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38582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04EEE0C-1DA0-4322-8C4C-6874FF87BFE9}" type="datetimeFigureOut">
              <a:rPr lang="en-US" smtClean="0"/>
              <a:pPr/>
              <a:t>6/2/2019</a:t>
            </a:fld>
            <a:endParaRPr lang="en-US"/>
          </a:p>
        </p:txBody>
      </p:sp>
      <p:sp>
        <p:nvSpPr>
          <p:cNvPr id="14" name="Slide Number Placeholder 13"/>
          <p:cNvSpPr>
            <a:spLocks noGrp="1"/>
          </p:cNvSpPr>
          <p:nvPr>
            <p:ph type="sldNum" sz="quarter" idx="11"/>
          </p:nvPr>
        </p:nvSpPr>
        <p:spPr/>
        <p:txBody>
          <a:bodyPr/>
          <a:lstStyle/>
          <a:p>
            <a:fld id="{F56BA6C5-6AB5-49DB-B441-D7D9B5264E0E}"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EEE0C-1DA0-4322-8C4C-6874FF87BFE9}" type="datetimeFigureOut">
              <a:rPr lang="en-US" smtClean="0"/>
              <a:pPr/>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3843486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EEE0C-1DA0-4322-8C4C-6874FF87BFE9}" type="datetimeFigureOut">
              <a:rPr lang="en-US" smtClean="0"/>
              <a:pPr/>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889217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3712872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EEE0C-1DA0-4322-8C4C-6874FF87BFE9}" type="datetimeFigureOut">
              <a:rPr lang="en-US" smtClean="0"/>
              <a:pPr/>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BA6C5-6AB5-49DB-B441-D7D9B5264E0E}" type="slidenum">
              <a:rPr lang="en-US" smtClean="0"/>
              <a:pPr/>
              <a:t>‹#›</a:t>
            </a:fld>
            <a:endParaRPr lang="en-US"/>
          </a:p>
        </p:txBody>
      </p:sp>
    </p:spTree>
    <p:extLst>
      <p:ext uri="{BB962C8B-B14F-4D97-AF65-F5344CB8AC3E}">
        <p14:creationId xmlns:p14="http://schemas.microsoft.com/office/powerpoint/2010/main" val="213285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04EEE0C-1DA0-4322-8C4C-6874FF87BFE9}" type="datetimeFigureOut">
              <a:rPr lang="en-US" smtClean="0"/>
              <a:pPr/>
              <a:t>6/2/2019</a:t>
            </a:fld>
            <a:endParaRPr lang="en-US"/>
          </a:p>
        </p:txBody>
      </p:sp>
      <p:sp>
        <p:nvSpPr>
          <p:cNvPr id="12" name="Slide Number Placeholder 11"/>
          <p:cNvSpPr>
            <a:spLocks noGrp="1"/>
          </p:cNvSpPr>
          <p:nvPr>
            <p:ph type="sldNum" sz="quarter" idx="16"/>
          </p:nvPr>
        </p:nvSpPr>
        <p:spPr/>
        <p:txBody>
          <a:bodyPr/>
          <a:lstStyle/>
          <a:p>
            <a:fld id="{F56BA6C5-6AB5-49DB-B441-D7D9B5264E0E}"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04EEE0C-1DA0-4322-8C4C-6874FF87BFE9}" type="datetimeFigureOut">
              <a:rPr lang="en-US" smtClean="0"/>
              <a:pPr/>
              <a:t>6/2/2019</a:t>
            </a:fld>
            <a:endParaRPr lang="en-US"/>
          </a:p>
        </p:txBody>
      </p:sp>
      <p:sp>
        <p:nvSpPr>
          <p:cNvPr id="12" name="Slide Number Placeholder 11"/>
          <p:cNvSpPr>
            <a:spLocks noGrp="1"/>
          </p:cNvSpPr>
          <p:nvPr>
            <p:ph type="sldNum" sz="quarter" idx="17"/>
          </p:nvPr>
        </p:nvSpPr>
        <p:spPr/>
        <p:txBody>
          <a:bodyPr/>
          <a:lstStyle/>
          <a:p>
            <a:fld id="{F56BA6C5-6AB5-49DB-B441-D7D9B5264E0E}"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04EEE0C-1DA0-4322-8C4C-6874FF87BFE9}" type="datetimeFigureOut">
              <a:rPr lang="en-US" smtClean="0"/>
              <a:pPr/>
              <a:t>6/2/2019</a:t>
            </a:fld>
            <a:endParaRPr lang="en-US"/>
          </a:p>
        </p:txBody>
      </p:sp>
      <p:sp>
        <p:nvSpPr>
          <p:cNvPr id="16" name="Slide Number Placeholder 15"/>
          <p:cNvSpPr>
            <a:spLocks noGrp="1"/>
          </p:cNvSpPr>
          <p:nvPr>
            <p:ph type="sldNum" sz="quarter" idx="11"/>
          </p:nvPr>
        </p:nvSpPr>
        <p:spPr/>
        <p:txBody>
          <a:bodyPr/>
          <a:lstStyle/>
          <a:p>
            <a:fld id="{F56BA6C5-6AB5-49DB-B441-D7D9B5264E0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04EEE0C-1DA0-4322-8C4C-6874FF87BFE9}" type="datetimeFigureOut">
              <a:rPr lang="en-US" smtClean="0"/>
              <a:pPr/>
              <a:t>6/2/2019</a:t>
            </a:fld>
            <a:endParaRPr lang="en-US"/>
          </a:p>
        </p:txBody>
      </p:sp>
      <p:sp>
        <p:nvSpPr>
          <p:cNvPr id="8" name="Slide Number Placeholder 7"/>
          <p:cNvSpPr>
            <a:spLocks noGrp="1"/>
          </p:cNvSpPr>
          <p:nvPr>
            <p:ph type="sldNum" sz="quarter" idx="11"/>
          </p:nvPr>
        </p:nvSpPr>
        <p:spPr/>
        <p:txBody>
          <a:bodyPr/>
          <a:lstStyle/>
          <a:p>
            <a:fld id="{F56BA6C5-6AB5-49DB-B441-D7D9B5264E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04EEE0C-1DA0-4322-8C4C-6874FF87BFE9}" type="datetimeFigureOut">
              <a:rPr lang="en-US" smtClean="0"/>
              <a:pPr/>
              <a:t>6/2/2019</a:t>
            </a:fld>
            <a:endParaRPr lang="en-US"/>
          </a:p>
        </p:txBody>
      </p:sp>
      <p:sp>
        <p:nvSpPr>
          <p:cNvPr id="19" name="Slide Number Placeholder 18"/>
          <p:cNvSpPr>
            <a:spLocks noGrp="1"/>
          </p:cNvSpPr>
          <p:nvPr>
            <p:ph type="sldNum" sz="quarter" idx="16"/>
          </p:nvPr>
        </p:nvSpPr>
        <p:spPr/>
        <p:txBody>
          <a:bodyPr/>
          <a:lstStyle/>
          <a:p>
            <a:fld id="{F56BA6C5-6AB5-49DB-B441-D7D9B5264E0E}"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04EEE0C-1DA0-4322-8C4C-6874FF87BFE9}" type="datetimeFigureOut">
              <a:rPr lang="en-US" smtClean="0"/>
              <a:pPr/>
              <a:t>6/2/2019</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F56BA6C5-6AB5-49DB-B441-D7D9B5264E0E}"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04EEE0C-1DA0-4322-8C4C-6874FF87BFE9}" type="datetimeFigureOut">
              <a:rPr lang="en-US" smtClean="0"/>
              <a:pPr/>
              <a:t>6/2/2019</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F56BA6C5-6AB5-49DB-B441-D7D9B5264E0E}"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4EEE0C-1DA0-4322-8C4C-6874FF87BFE9}" type="datetimeFigureOut">
              <a:rPr lang="en-US" smtClean="0"/>
              <a:pPr/>
              <a:t>6/2/2019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6BA6C5-6AB5-49DB-B441-D7D9B5264E0E}" type="slidenum">
              <a:rPr lang="en-US" smtClean="0"/>
              <a:pPr/>
              <a:t>‹#›</a:t>
            </a:fld>
            <a:endParaRPr lang="en-US"/>
          </a:p>
        </p:txBody>
      </p:sp>
    </p:spTree>
    <p:extLst>
      <p:ext uri="{BB962C8B-B14F-4D97-AF65-F5344CB8AC3E}">
        <p14:creationId xmlns:p14="http://schemas.microsoft.com/office/powerpoint/2010/main" val="35641073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4EEE0C-1DA0-4322-8C4C-6874FF87BFE9}" type="datetimeFigureOut">
              <a:rPr lang="en-US" smtClean="0"/>
              <a:pPr/>
              <a:t>6/2/2019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6BA6C5-6AB5-49DB-B441-D7D9B5264E0E}" type="slidenum">
              <a:rPr lang="en-US" smtClean="0"/>
              <a:pPr/>
              <a:t>‹#›</a:t>
            </a:fld>
            <a:endParaRPr lang="en-US"/>
          </a:p>
        </p:txBody>
      </p:sp>
    </p:spTree>
    <p:extLst>
      <p:ext uri="{BB962C8B-B14F-4D97-AF65-F5344CB8AC3E}">
        <p14:creationId xmlns:p14="http://schemas.microsoft.com/office/powerpoint/2010/main" val="19045965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048000" y="2590800"/>
            <a:ext cx="2895600" cy="2020094"/>
          </a:xfrm>
        </p:spPr>
      </p:pic>
      <p:sp>
        <p:nvSpPr>
          <p:cNvPr id="3" name="Title 2"/>
          <p:cNvSpPr>
            <a:spLocks noGrp="1"/>
          </p:cNvSpPr>
          <p:nvPr>
            <p:ph type="title"/>
          </p:nvPr>
        </p:nvSpPr>
        <p:spPr>
          <a:xfrm>
            <a:off x="2057400" y="381000"/>
            <a:ext cx="4953000" cy="1371600"/>
          </a:xfrm>
        </p:spPr>
        <p:txBody>
          <a:bodyPr>
            <a:normAutofit/>
          </a:bodyPr>
          <a:lstStyle/>
          <a:p>
            <a:r>
              <a:rPr lang="en-US" dirty="0" smtClean="0">
                <a:latin typeface="Times New Roman" pitchFamily="18" charset="0"/>
                <a:cs typeface="Times New Roman" pitchFamily="18" charset="0"/>
              </a:rPr>
              <a:t>DEPARTMENT OF ELECTRONICS AND TELECOMMUNICATION ENGINEERING</a:t>
            </a:r>
            <a:endParaRPr lang="en-US" dirty="0">
              <a:latin typeface="Times New Roman" pitchFamily="18" charset="0"/>
              <a:cs typeface="Times New Roman" pitchFamily="18" charset="0"/>
            </a:endParaRPr>
          </a:p>
        </p:txBody>
      </p:sp>
      <p:sp>
        <p:nvSpPr>
          <p:cNvPr id="7" name="TextBox 6"/>
          <p:cNvSpPr txBox="1"/>
          <p:nvPr/>
        </p:nvSpPr>
        <p:spPr>
          <a:xfrm>
            <a:off x="1371600" y="2133600"/>
            <a:ext cx="6248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STES’S SINHGAD ACADEMY OF  ENGINEERING</a:t>
            </a:r>
            <a:endParaRPr lang="en-US" b="1" dirty="0">
              <a:latin typeface="Times New Roman" pitchFamily="18" charset="0"/>
              <a:cs typeface="Times New Roman" pitchFamily="18" charset="0"/>
            </a:endParaRPr>
          </a:p>
        </p:txBody>
      </p:sp>
      <p:sp>
        <p:nvSpPr>
          <p:cNvPr id="5" name="TextBox 4"/>
          <p:cNvSpPr txBox="1"/>
          <p:nvPr/>
        </p:nvSpPr>
        <p:spPr>
          <a:xfrm>
            <a:off x="304800" y="4876800"/>
            <a:ext cx="3200400" cy="1908215"/>
          </a:xfrm>
          <a:prstGeom prst="rect">
            <a:avLst/>
          </a:prstGeom>
          <a:noFill/>
        </p:spPr>
        <p:txBody>
          <a:bodyPr wrap="square" rtlCol="0">
            <a:spAutoFit/>
          </a:bodyPr>
          <a:lstStyle/>
          <a:p>
            <a:r>
              <a:rPr lang="en-US" sz="2000" b="1" dirty="0" smtClean="0">
                <a:solidFill>
                  <a:schemeClr val="tx1">
                    <a:lumMod val="95000"/>
                    <a:lumOff val="5000"/>
                  </a:schemeClr>
                </a:solidFill>
                <a:latin typeface="Times New Roman" pitchFamily="18" charset="0"/>
                <a:cs typeface="Times New Roman" pitchFamily="18" charset="0"/>
              </a:rPr>
              <a:t>By</a:t>
            </a:r>
          </a:p>
          <a:p>
            <a:r>
              <a:rPr lang="en-US" sz="2000" b="1" dirty="0" smtClean="0">
                <a:solidFill>
                  <a:schemeClr val="tx1">
                    <a:lumMod val="95000"/>
                    <a:lumOff val="5000"/>
                  </a:schemeClr>
                </a:solidFill>
                <a:latin typeface="Times New Roman" pitchFamily="18" charset="0"/>
                <a:cs typeface="Times New Roman" pitchFamily="18" charset="0"/>
              </a:rPr>
              <a:t>MIHIR INGOLE</a:t>
            </a:r>
          </a:p>
          <a:p>
            <a:r>
              <a:rPr lang="en-US" sz="2000" b="1" dirty="0" smtClean="0">
                <a:solidFill>
                  <a:schemeClr val="tx1">
                    <a:lumMod val="95000"/>
                    <a:lumOff val="5000"/>
                  </a:schemeClr>
                </a:solidFill>
                <a:latin typeface="Times New Roman" pitchFamily="18" charset="0"/>
                <a:cs typeface="Times New Roman" pitchFamily="18" charset="0"/>
              </a:rPr>
              <a:t>ANANGSA BISWAS</a:t>
            </a:r>
          </a:p>
          <a:p>
            <a:r>
              <a:rPr lang="en-US" sz="2000" b="1" dirty="0" smtClean="0">
                <a:solidFill>
                  <a:schemeClr val="tx1">
                    <a:lumMod val="95000"/>
                    <a:lumOff val="5000"/>
                  </a:schemeClr>
                </a:solidFill>
                <a:latin typeface="Times New Roman" pitchFamily="18" charset="0"/>
                <a:cs typeface="Times New Roman" pitchFamily="18" charset="0"/>
              </a:rPr>
              <a:t>SAMRUDDHI DIDAKE</a:t>
            </a:r>
          </a:p>
          <a:p>
            <a:r>
              <a:rPr lang="en-US" sz="2000" b="1" dirty="0" smtClean="0">
                <a:solidFill>
                  <a:schemeClr val="tx1">
                    <a:lumMod val="95000"/>
                    <a:lumOff val="5000"/>
                  </a:schemeClr>
                </a:solidFill>
                <a:latin typeface="Times New Roman" pitchFamily="18" charset="0"/>
                <a:cs typeface="Times New Roman" pitchFamily="18" charset="0"/>
              </a:rPr>
              <a:t>AGNIJ DAVE</a:t>
            </a:r>
          </a:p>
          <a:p>
            <a:endParaRPr lang="en-US" dirty="0">
              <a:solidFill>
                <a:schemeClr val="tx1">
                  <a:lumMod val="95000"/>
                  <a:lumOff val="5000"/>
                </a:schemeClr>
              </a:solidFill>
            </a:endParaRPr>
          </a:p>
        </p:txBody>
      </p:sp>
      <p:sp>
        <p:nvSpPr>
          <p:cNvPr id="6" name="TextBox 5"/>
          <p:cNvSpPr txBox="1"/>
          <p:nvPr/>
        </p:nvSpPr>
        <p:spPr>
          <a:xfrm>
            <a:off x="5715000" y="4953000"/>
            <a:ext cx="32004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Under the guidance of</a:t>
            </a:r>
          </a:p>
          <a:p>
            <a:r>
              <a:rPr lang="en-US" sz="2000" b="1" dirty="0" smtClean="0">
                <a:latin typeface="Times New Roman" pitchFamily="18" charset="0"/>
                <a:cs typeface="Times New Roman" pitchFamily="18" charset="0"/>
              </a:rPr>
              <a:t>Dr.  </a:t>
            </a:r>
            <a:r>
              <a:rPr lang="en-US" sz="2000" b="1" dirty="0" err="1" smtClean="0">
                <a:latin typeface="Times New Roman" pitchFamily="18" charset="0"/>
                <a:cs typeface="Times New Roman" pitchFamily="18" charset="0"/>
              </a:rPr>
              <a:t>Mrs.P.S.Deshpande</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85668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2020824"/>
            <a:ext cx="8763000" cy="4379976"/>
          </a:xfrm>
        </p:spPr>
        <p:txBody>
          <a:bodyPr>
            <a:normAutofit/>
          </a:bodyPr>
          <a:lstStyle/>
          <a:p>
            <a:pPr algn="just"/>
            <a:r>
              <a:rPr lang="en-US" dirty="0">
                <a:latin typeface="Times New Roman" pitchFamily="18" charset="0"/>
                <a:cs typeface="Times New Roman" pitchFamily="18" charset="0"/>
              </a:rPr>
              <a:t>In Relation to Convolution Neural Networks we referred to </a:t>
            </a:r>
            <a:r>
              <a:rPr lang="en-US" dirty="0" smtClean="0">
                <a:latin typeface="Times New Roman" pitchFamily="18" charset="0"/>
                <a:cs typeface="Times New Roman" pitchFamily="18" charset="0"/>
              </a:rPr>
              <a:t>‘</a:t>
            </a:r>
            <a:r>
              <a:rPr lang="en-US" b="1" dirty="0">
                <a:latin typeface="Times New Roman" pitchFamily="18" charset="0"/>
                <a:cs typeface="Times New Roman" pitchFamily="18" charset="0"/>
              </a:rPr>
              <a:t>Deep Learning System for Automatic License Plate Detection and Recognitio</a:t>
            </a:r>
            <a:r>
              <a:rPr lang="en-US" dirty="0">
                <a:latin typeface="Times New Roman" pitchFamily="18" charset="0"/>
                <a:cs typeface="Times New Roman" pitchFamily="18" charset="0"/>
              </a:rPr>
              <a:t>n’ </a:t>
            </a:r>
            <a:r>
              <a:rPr lang="en-US" dirty="0" smtClean="0">
                <a:latin typeface="Times New Roman" pitchFamily="18" charset="0"/>
                <a:cs typeface="Times New Roman" pitchFamily="18" charset="0"/>
              </a:rPr>
              <a:t>by </a:t>
            </a:r>
            <a:r>
              <a:rPr lang="en-US" dirty="0" err="1" smtClean="0">
                <a:latin typeface="Times New Roman" pitchFamily="18" charset="0"/>
                <a:cs typeface="Times New Roman" pitchFamily="18" charset="0"/>
              </a:rPr>
              <a:t>Zied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Selmi</a:t>
            </a:r>
            <a:r>
              <a:rPr lang="en-US" dirty="0" smtClean="0">
                <a:latin typeface="Times New Roman" pitchFamily="18" charset="0"/>
                <a:cs typeface="Times New Roman" pitchFamily="18" charset="0"/>
              </a:rPr>
              <a:t>, Mohamed Ben Halima and Adel M. </a:t>
            </a:r>
            <a:r>
              <a:rPr lang="en-US" dirty="0" err="1" smtClean="0">
                <a:latin typeface="Times New Roman" pitchFamily="18" charset="0"/>
                <a:cs typeface="Times New Roman" pitchFamily="18" charset="0"/>
              </a:rPr>
              <a:t>Alimi’s</a:t>
            </a:r>
            <a:r>
              <a:rPr lang="en-US" dirty="0" smtClean="0">
                <a:latin typeface="Times New Roman" pitchFamily="18" charset="0"/>
                <a:cs typeface="Times New Roman" pitchFamily="18" charset="0"/>
              </a:rPr>
              <a:t> work presented at the 14</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IAPR International </a:t>
            </a:r>
            <a:r>
              <a:rPr lang="en-US" dirty="0" smtClean="0">
                <a:latin typeface="Times New Roman" pitchFamily="18" charset="0"/>
                <a:cs typeface="Times New Roman" pitchFamily="18" charset="0"/>
              </a:rPr>
              <a:t>Conference,2017.</a:t>
            </a:r>
          </a:p>
          <a:p>
            <a:pPr algn="just"/>
            <a:endParaRPr lang="en-US" dirty="0" smtClean="0">
              <a:latin typeface="Times New Roman" pitchFamily="18" charset="0"/>
              <a:cs typeface="Times New Roman" pitchFamily="18" charset="0"/>
            </a:endParaRPr>
          </a:p>
          <a:p>
            <a:pPr marL="285750" indent="-285750" algn="just">
              <a:buClrTx/>
              <a:buFont typeface="Wingdings" pitchFamily="2" charset="2"/>
              <a:buChar char="ü"/>
            </a:pPr>
            <a:r>
              <a:rPr lang="en-US" dirty="0" smtClean="0">
                <a:latin typeface="Times New Roman" pitchFamily="18" charset="0"/>
                <a:cs typeface="Times New Roman" pitchFamily="18" charset="0"/>
              </a:rPr>
              <a:t>In this paper the proposed method uses a deep learning architecture represented by a CNN model in LP detection and recognition.</a:t>
            </a:r>
          </a:p>
          <a:p>
            <a:pPr marL="285750" indent="-285750" algn="just">
              <a:buClrTx/>
              <a:buFont typeface="Wingdings" pitchFamily="2" charset="2"/>
              <a:buChar char="ü"/>
            </a:pPr>
            <a:r>
              <a:rPr lang="en-US" dirty="0" smtClean="0">
                <a:latin typeface="Times New Roman" pitchFamily="18" charset="0"/>
                <a:cs typeface="Times New Roman" pitchFamily="18" charset="0"/>
              </a:rPr>
              <a:t>A few steps of pre-processing have been carried out such as morphological operations, adaptive thresholding, fine contours, geometric filtering,etc.</a:t>
            </a:r>
          </a:p>
          <a:p>
            <a:pPr marL="285750" indent="-285750" algn="just">
              <a:buClrTx/>
              <a:buFont typeface="Wingdings" pitchFamily="2" charset="2"/>
              <a:buChar char="ü"/>
            </a:pPr>
            <a:r>
              <a:rPr lang="en-US" dirty="0" smtClean="0">
                <a:latin typeface="Times New Roman" pitchFamily="18" charset="0"/>
                <a:cs typeface="Times New Roman" pitchFamily="18" charset="0"/>
              </a:rPr>
              <a:t>This pre-processed image is then used in the detection process to classify between a ‘plate’ and ‘non-plate’.</a:t>
            </a:r>
          </a:p>
          <a:p>
            <a:pPr marL="285750" indent="-285750" algn="just">
              <a:buClrTx/>
              <a:buFont typeface="Wingdings" pitchFamily="2" charset="2"/>
              <a:buChar char="ü"/>
            </a:pPr>
            <a:r>
              <a:rPr lang="en-US" dirty="0" smtClean="0">
                <a:latin typeface="Times New Roman" pitchFamily="18" charset="0"/>
                <a:cs typeface="Times New Roman" pitchFamily="18" charset="0"/>
              </a:rPr>
              <a:t> They have used another CNN model for character recognition.</a:t>
            </a:r>
          </a:p>
          <a:p>
            <a:pPr algn="just"/>
            <a:endParaRPr lang="en-US" sz="16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LITERATURE REVIEW</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74860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1524000"/>
            <a:ext cx="8686800" cy="5029200"/>
          </a:xfrm>
        </p:spPr>
        <p:txBody>
          <a:bodyPr>
            <a:noAutofit/>
          </a:bodyPr>
          <a:lstStyle/>
          <a:p>
            <a:pPr algn="just"/>
            <a:r>
              <a:rPr lang="en-US" dirty="0" smtClean="0">
                <a:latin typeface="Times New Roman" pitchFamily="18" charset="0"/>
                <a:cs typeface="Times New Roman" pitchFamily="18" charset="0"/>
              </a:rPr>
              <a:t>In Relation to Faster R CNN we have referred to the paper ‘</a:t>
            </a:r>
            <a:r>
              <a:rPr lang="en-US" b="1" dirty="0" smtClean="0">
                <a:latin typeface="Times New Roman" pitchFamily="18" charset="0"/>
                <a:cs typeface="Times New Roman" pitchFamily="18" charset="0"/>
              </a:rPr>
              <a:t>Preprocessed Faster RCNN for Vehicle Detection</a:t>
            </a:r>
            <a:r>
              <a:rPr lang="en-US" dirty="0" smtClean="0">
                <a:latin typeface="Times New Roman" pitchFamily="18" charset="0"/>
                <a:cs typeface="Times New Roman" pitchFamily="18" charset="0"/>
              </a:rPr>
              <a:t>’ by </a:t>
            </a:r>
            <a:r>
              <a:rPr lang="en-US" dirty="0" err="1" smtClean="0">
                <a:latin typeface="Times New Roman" pitchFamily="18" charset="0"/>
                <a:cs typeface="Times New Roman" pitchFamily="18" charset="0"/>
              </a:rPr>
              <a:t>Mduduzi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Manana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Chunling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a:t>
            </a:r>
            <a:r>
              <a:rPr lang="en-US" dirty="0">
                <a:latin typeface="Times New Roman" pitchFamily="18" charset="0"/>
                <a:cs typeface="Times New Roman" pitchFamily="18" charset="0"/>
              </a:rPr>
              <a:t> and Pius </a:t>
            </a:r>
            <a:r>
              <a:rPr lang="en-US" dirty="0" err="1">
                <a:latin typeface="Times New Roman" pitchFamily="18" charset="0"/>
                <a:cs typeface="Times New Roman" pitchFamily="18" charset="0"/>
              </a:rPr>
              <a:t>Adewale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Owolawi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presented at the </a:t>
            </a:r>
            <a:r>
              <a:rPr lang="en-US" dirty="0">
                <a:latin typeface="Times New Roman" pitchFamily="18" charset="0"/>
                <a:cs typeface="Times New Roman" pitchFamily="18" charset="0"/>
              </a:rPr>
              <a:t>IEEE Conference on Intelligent </a:t>
            </a:r>
            <a:r>
              <a:rPr lang="en-US" dirty="0" smtClean="0">
                <a:latin typeface="Times New Roman" pitchFamily="18" charset="0"/>
                <a:cs typeface="Times New Roman" pitchFamily="18" charset="0"/>
              </a:rPr>
              <a:t>and Innovative </a:t>
            </a:r>
            <a:r>
              <a:rPr lang="en-US" dirty="0">
                <a:latin typeface="Times New Roman" pitchFamily="18" charset="0"/>
                <a:cs typeface="Times New Roman" pitchFamily="18" charset="0"/>
              </a:rPr>
              <a:t>Computing </a:t>
            </a:r>
            <a:r>
              <a:rPr lang="en-US" dirty="0" smtClean="0">
                <a:latin typeface="Times New Roman" pitchFamily="18" charset="0"/>
                <a:cs typeface="Times New Roman" pitchFamily="18" charset="0"/>
              </a:rPr>
              <a:t>Applications,2018.</a:t>
            </a:r>
          </a:p>
          <a:p>
            <a:pPr algn="just"/>
            <a:endParaRPr lang="en-US" dirty="0" smtClean="0">
              <a:latin typeface="Times New Roman" pitchFamily="18" charset="0"/>
              <a:cs typeface="Times New Roman" pitchFamily="18" charset="0"/>
            </a:endParaRPr>
          </a:p>
          <a:p>
            <a:pPr marL="285750" indent="-285750" algn="just">
              <a:buClrTx/>
              <a:buFont typeface="Wingdings" pitchFamily="2" charset="2"/>
              <a:buChar char="ü"/>
            </a:pPr>
            <a:r>
              <a:rPr lang="en-US" dirty="0" smtClean="0">
                <a:latin typeface="Times New Roman" pitchFamily="18" charset="0"/>
                <a:cs typeface="Times New Roman" pitchFamily="18" charset="0"/>
              </a:rPr>
              <a:t>This paper focuses </a:t>
            </a:r>
            <a:r>
              <a:rPr lang="en-US" dirty="0">
                <a:latin typeface="Times New Roman" pitchFamily="18" charset="0"/>
                <a:cs typeface="Times New Roman" pitchFamily="18" charset="0"/>
              </a:rPr>
              <a:t>on the algorithmic modification of Faster RCNN. A </a:t>
            </a:r>
            <a:r>
              <a:rPr lang="en-US" dirty="0" smtClean="0">
                <a:latin typeface="Times New Roman" pitchFamily="18" charset="0"/>
                <a:cs typeface="Times New Roman" pitchFamily="18" charset="0"/>
              </a:rPr>
              <a:t>preprocessing method </a:t>
            </a:r>
            <a:r>
              <a:rPr lang="en-US" dirty="0">
                <a:latin typeface="Times New Roman" pitchFamily="18" charset="0"/>
                <a:cs typeface="Times New Roman" pitchFamily="18" charset="0"/>
              </a:rPr>
              <a:t>is integrated to faster RCNN to improve training and detection speed. </a:t>
            </a:r>
            <a:r>
              <a:rPr lang="en-US" dirty="0" smtClean="0">
                <a:latin typeface="Times New Roman" pitchFamily="18" charset="0"/>
                <a:cs typeface="Times New Roman" pitchFamily="18" charset="0"/>
              </a:rPr>
              <a:t>The preprocessing </a:t>
            </a:r>
            <a:r>
              <a:rPr lang="en-US" dirty="0">
                <a:latin typeface="Times New Roman" pitchFamily="18" charset="0"/>
                <a:cs typeface="Times New Roman" pitchFamily="18" charset="0"/>
              </a:rPr>
              <a:t>pipeline reduces the region of interest which results in a reduced </a:t>
            </a:r>
            <a:r>
              <a:rPr lang="en-US" dirty="0" smtClean="0">
                <a:latin typeface="Times New Roman" pitchFamily="18" charset="0"/>
                <a:cs typeface="Times New Roman" pitchFamily="18" charset="0"/>
              </a:rPr>
              <a:t>number </a:t>
            </a:r>
            <a:r>
              <a:rPr lang="en-US" dirty="0">
                <a:latin typeface="Times New Roman" pitchFamily="18" charset="0"/>
                <a:cs typeface="Times New Roman" pitchFamily="18" charset="0"/>
              </a:rPr>
              <a:t>of pixels to be </a:t>
            </a:r>
            <a:r>
              <a:rPr lang="en-US" dirty="0" smtClean="0">
                <a:latin typeface="Times New Roman" pitchFamily="18" charset="0"/>
                <a:cs typeface="Times New Roman" pitchFamily="18" charset="0"/>
              </a:rPr>
              <a:t>processed </a:t>
            </a:r>
            <a:r>
              <a:rPr lang="en-US" dirty="0">
                <a:latin typeface="Times New Roman" pitchFamily="18" charset="0"/>
                <a:cs typeface="Times New Roman" pitchFamily="18" charset="0"/>
              </a:rPr>
              <a:t>by faster RCNN. </a:t>
            </a:r>
            <a:endParaRPr lang="en-US" dirty="0" smtClean="0">
              <a:latin typeface="Times New Roman" pitchFamily="18" charset="0"/>
              <a:cs typeface="Times New Roman" pitchFamily="18" charset="0"/>
            </a:endParaRPr>
          </a:p>
          <a:p>
            <a:pPr marL="285750" indent="-285750" algn="just">
              <a:buClrTx/>
              <a:buFont typeface="Wingdings" pitchFamily="2" charset="2"/>
              <a:buChar char="ü"/>
            </a:pPr>
            <a:r>
              <a:rPr lang="en-US" dirty="0">
                <a:latin typeface="Times New Roman" pitchFamily="18" charset="0"/>
                <a:cs typeface="Times New Roman" pitchFamily="18" charset="0"/>
              </a:rPr>
              <a:t>This improves the processing speed of the Faster RCNN. A </a:t>
            </a:r>
            <a:r>
              <a:rPr lang="en-US" dirty="0" smtClean="0">
                <a:latin typeface="Times New Roman" pitchFamily="18" charset="0"/>
                <a:cs typeface="Times New Roman" pitchFamily="18" charset="0"/>
              </a:rPr>
              <a:t>vehicle detection </a:t>
            </a:r>
            <a:r>
              <a:rPr lang="en-US" dirty="0">
                <a:latin typeface="Times New Roman" pitchFamily="18" charset="0"/>
                <a:cs typeface="Times New Roman" pitchFamily="18" charset="0"/>
              </a:rPr>
              <a:t>method is proposed that reduces a region of interest by preprocessing </a:t>
            </a:r>
            <a:r>
              <a:rPr lang="en-US" dirty="0" smtClean="0">
                <a:latin typeface="Times New Roman" pitchFamily="18" charset="0"/>
                <a:cs typeface="Times New Roman" pitchFamily="18" charset="0"/>
              </a:rPr>
              <a:t>an image </a:t>
            </a:r>
            <a:r>
              <a:rPr lang="en-US" dirty="0">
                <a:latin typeface="Times New Roman" pitchFamily="18" charset="0"/>
                <a:cs typeface="Times New Roman" pitchFamily="18" charset="0"/>
              </a:rPr>
              <a:t>before it is processed by faster RCNN</a:t>
            </a:r>
            <a:r>
              <a:rPr lang="en-US" dirty="0" smtClean="0">
                <a:latin typeface="Times New Roman" pitchFamily="18" charset="0"/>
                <a:cs typeface="Times New Roman" pitchFamily="18" charset="0"/>
              </a:rPr>
              <a:t>.</a:t>
            </a:r>
          </a:p>
          <a:p>
            <a:pPr marL="285750" indent="-285750" algn="just">
              <a:buClrTx/>
              <a:buFont typeface="Wingdings" pitchFamily="2" charset="2"/>
              <a:buChar char="ü"/>
            </a:pPr>
            <a:r>
              <a:rPr lang="en-US" dirty="0">
                <a:latin typeface="Times New Roman" pitchFamily="18" charset="0"/>
                <a:cs typeface="Times New Roman" pitchFamily="18" charset="0"/>
              </a:rPr>
              <a:t>The results show that </a:t>
            </a:r>
            <a:r>
              <a:rPr lang="en-US" dirty="0" smtClean="0">
                <a:latin typeface="Times New Roman" pitchFamily="18" charset="0"/>
                <a:cs typeface="Times New Roman" pitchFamily="18" charset="0"/>
              </a:rPr>
              <a:t>preprocessing an </a:t>
            </a:r>
            <a:r>
              <a:rPr lang="en-US" dirty="0">
                <a:latin typeface="Times New Roman" pitchFamily="18" charset="0"/>
                <a:cs typeface="Times New Roman" pitchFamily="18" charset="0"/>
              </a:rPr>
              <a:t>image into a reduced rectangular portion of the original image improves </a:t>
            </a:r>
            <a:r>
              <a:rPr lang="en-US" dirty="0" smtClean="0">
                <a:latin typeface="Times New Roman" pitchFamily="18" charset="0"/>
                <a:cs typeface="Times New Roman" pitchFamily="18" charset="0"/>
              </a:rPr>
              <a:t>training speed</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844235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458200" cy="5181600"/>
          </a:xfrm>
        </p:spPr>
        <p:txBody>
          <a:bodyPr>
            <a:normAutofit/>
          </a:bodyPr>
          <a:lstStyle/>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also referred </a:t>
            </a:r>
            <a:r>
              <a:rPr lang="en-US" dirty="0" smtClean="0">
                <a:latin typeface="Times New Roman" pitchFamily="18" charset="0"/>
                <a:cs typeface="Times New Roman" pitchFamily="18" charset="0"/>
              </a:rPr>
              <a:t>to </a:t>
            </a:r>
            <a:r>
              <a:rPr lang="en-US" dirty="0" err="1" smtClean="0">
                <a:latin typeface="Times New Roman" pitchFamily="18" charset="0"/>
                <a:cs typeface="Times New Roman" pitchFamily="18" charset="0"/>
              </a:rPr>
              <a:t>Myung-Cheol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Roh</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Ju</a:t>
            </a:r>
            <a:r>
              <a:rPr lang="en-US" dirty="0" smtClean="0">
                <a:latin typeface="Times New Roman" pitchFamily="18" charset="0"/>
                <a:cs typeface="Times New Roman" pitchFamily="18" charset="0"/>
              </a:rPr>
              <a:t>-young Lee’s ‘</a:t>
            </a:r>
            <a:r>
              <a:rPr lang="en-US" b="1" dirty="0" smtClean="0">
                <a:latin typeface="Times New Roman" pitchFamily="18" charset="0"/>
                <a:cs typeface="Times New Roman" pitchFamily="18" charset="0"/>
              </a:rPr>
              <a:t>Refining </a:t>
            </a:r>
            <a:r>
              <a:rPr lang="en-US" b="1" dirty="0">
                <a:latin typeface="Times New Roman" pitchFamily="18" charset="0"/>
                <a:cs typeface="Times New Roman" pitchFamily="18" charset="0"/>
              </a:rPr>
              <a:t>Faster-RCNN for </a:t>
            </a:r>
            <a:r>
              <a:rPr lang="en-US" b="1" dirty="0" smtClean="0">
                <a:latin typeface="Times New Roman" pitchFamily="18" charset="0"/>
                <a:cs typeface="Times New Roman" pitchFamily="18" charset="0"/>
              </a:rPr>
              <a:t>Accurate Object Detection</a:t>
            </a:r>
            <a:r>
              <a:rPr lang="en-US" dirty="0" smtClean="0">
                <a:latin typeface="Times New Roman" pitchFamily="18" charset="0"/>
                <a:cs typeface="Times New Roman" pitchFamily="18" charset="0"/>
              </a:rPr>
              <a:t>’, from the15th </a:t>
            </a:r>
            <a:r>
              <a:rPr lang="en-US" dirty="0">
                <a:latin typeface="Times New Roman" pitchFamily="18" charset="0"/>
                <a:cs typeface="Times New Roman" pitchFamily="18" charset="0"/>
              </a:rPr>
              <a:t>IAPR International Conference on Machine Vision </a:t>
            </a:r>
            <a:r>
              <a:rPr lang="en-US" dirty="0" smtClean="0">
                <a:latin typeface="Times New Roman" pitchFamily="18" charset="0"/>
                <a:cs typeface="Times New Roman" pitchFamily="18" charset="0"/>
              </a:rPr>
              <a:t>Applications,May2017</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marL="285750" indent="-285750" algn="just">
              <a:buClrTx/>
              <a:buFont typeface="Wingdings" pitchFamily="2" charset="2"/>
              <a:buChar char="ü"/>
            </a:pPr>
            <a:r>
              <a:rPr lang="en-US" dirty="0" smtClean="0">
                <a:latin typeface="Times New Roman" pitchFamily="18" charset="0"/>
                <a:cs typeface="Times New Roman" pitchFamily="18" charset="0"/>
              </a:rPr>
              <a:t>Region-based </a:t>
            </a:r>
            <a:r>
              <a:rPr lang="en-US" dirty="0">
                <a:latin typeface="Times New Roman" pitchFamily="18" charset="0"/>
                <a:cs typeface="Times New Roman" pitchFamily="18" charset="0"/>
              </a:rPr>
              <a:t>convolutional network (RCNN) is one </a:t>
            </a:r>
            <a:r>
              <a:rPr lang="en-US" dirty="0" smtClean="0">
                <a:latin typeface="Times New Roman" pitchFamily="18" charset="0"/>
                <a:cs typeface="Times New Roman" pitchFamily="18" charset="0"/>
              </a:rPr>
              <a:t>of the </a:t>
            </a:r>
            <a:r>
              <a:rPr lang="en-US" dirty="0">
                <a:latin typeface="Times New Roman" pitchFamily="18" charset="0"/>
                <a:cs typeface="Times New Roman" pitchFamily="18" charset="0"/>
              </a:rPr>
              <a:t>state art detection methods. The conventional Faster-RCNN is composed of </a:t>
            </a:r>
            <a:r>
              <a:rPr lang="en-US" dirty="0" smtClean="0">
                <a:latin typeface="Times New Roman" pitchFamily="18" charset="0"/>
                <a:cs typeface="Times New Roman" pitchFamily="18" charset="0"/>
              </a:rPr>
              <a:t>5 main </a:t>
            </a:r>
            <a:r>
              <a:rPr lang="en-US" dirty="0">
                <a:latin typeface="Times New Roman" pitchFamily="18" charset="0"/>
                <a:cs typeface="Times New Roman" pitchFamily="18" charset="0"/>
              </a:rPr>
              <a:t>parts: a deep fully convolutional network, region proposal network, ROI </a:t>
            </a:r>
            <a:r>
              <a:rPr lang="en-US" dirty="0" smtClean="0">
                <a:latin typeface="Times New Roman" pitchFamily="18" charset="0"/>
                <a:cs typeface="Times New Roman" pitchFamily="18" charset="0"/>
              </a:rPr>
              <a:t>pooling </a:t>
            </a:r>
            <a:r>
              <a:rPr lang="en-US" dirty="0">
                <a:latin typeface="Times New Roman" pitchFamily="18" charset="0"/>
                <a:cs typeface="Times New Roman" pitchFamily="18" charset="0"/>
              </a:rPr>
              <a:t>and fully connected networks, bounding box </a:t>
            </a:r>
            <a:r>
              <a:rPr lang="en-US" dirty="0" err="1" smtClean="0">
                <a:latin typeface="Times New Roman" pitchFamily="18" charset="0"/>
                <a:cs typeface="Times New Roman" pitchFamily="18" charset="0"/>
              </a:rPr>
              <a:t>regressor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classifier</a:t>
            </a:r>
            <a:r>
              <a:rPr lang="en-US" dirty="0" smtClean="0">
                <a:latin typeface="Times New Roman" pitchFamily="18" charset="0"/>
                <a:cs typeface="Times New Roman" pitchFamily="18" charset="0"/>
              </a:rPr>
              <a:t>.</a:t>
            </a:r>
          </a:p>
          <a:p>
            <a:pPr marL="285750" indent="-285750" algn="just">
              <a:buClrTx/>
              <a:buFont typeface="Wingdings" pitchFamily="2" charset="2"/>
              <a:buChar char="ü"/>
            </a:pPr>
            <a:r>
              <a:rPr lang="en-US" dirty="0" smtClean="0">
                <a:latin typeface="Times New Roman" pitchFamily="18" charset="0"/>
                <a:cs typeface="Times New Roman" pitchFamily="18" charset="0"/>
              </a:rPr>
              <a:t>Through the </a:t>
            </a:r>
            <a:r>
              <a:rPr lang="en-US" dirty="0">
                <a:latin typeface="Times New Roman" pitchFamily="18" charset="0"/>
                <a:cs typeface="Times New Roman" pitchFamily="18" charset="0"/>
              </a:rPr>
              <a:t>deep fully convolutional and region proposal networks, a lot of object </a:t>
            </a:r>
            <a:r>
              <a:rPr lang="en-US" dirty="0" smtClean="0">
                <a:latin typeface="Times New Roman" pitchFamily="18" charset="0"/>
                <a:cs typeface="Times New Roman" pitchFamily="18" charset="0"/>
              </a:rPr>
              <a:t>candidates </a:t>
            </a:r>
            <a:r>
              <a:rPr lang="en-US" dirty="0">
                <a:latin typeface="Times New Roman" pitchFamily="18" charset="0"/>
                <a:cs typeface="Times New Roman" pitchFamily="18" charset="0"/>
              </a:rPr>
              <a:t>are proposed and the candidate regions (proposals) are normalized </a:t>
            </a:r>
            <a:r>
              <a:rPr lang="en-US" dirty="0" smtClean="0">
                <a:latin typeface="Times New Roman" pitchFamily="18" charset="0"/>
                <a:cs typeface="Times New Roman" pitchFamily="18" charset="0"/>
              </a:rPr>
              <a:t>through ROI </a:t>
            </a:r>
            <a:r>
              <a:rPr lang="en-US" dirty="0">
                <a:latin typeface="Times New Roman" pitchFamily="18" charset="0"/>
                <a:cs typeface="Times New Roman" pitchFamily="18" charset="0"/>
              </a:rPr>
              <a:t>Pooling layer. Then, fully connected layers extract good features to </a:t>
            </a:r>
            <a:r>
              <a:rPr lang="en-US" dirty="0" smtClean="0">
                <a:latin typeface="Times New Roman" pitchFamily="18" charset="0"/>
                <a:cs typeface="Times New Roman" pitchFamily="18" charset="0"/>
              </a:rPr>
              <a:t>conduct classification </a:t>
            </a:r>
            <a:r>
              <a:rPr lang="en-US" dirty="0">
                <a:latin typeface="Times New Roman" pitchFamily="18" charset="0"/>
                <a:cs typeface="Times New Roman" pitchFamily="18" charset="0"/>
              </a:rPr>
              <a:t>and regression</a:t>
            </a:r>
            <a:r>
              <a:rPr lang="en-US" dirty="0" smtClean="0">
                <a:latin typeface="Times New Roman" pitchFamily="18" charset="0"/>
                <a:cs typeface="Times New Roman" pitchFamily="18" charset="0"/>
              </a:rPr>
              <a:t>.</a:t>
            </a:r>
          </a:p>
          <a:p>
            <a:pPr marL="285750" indent="-285750" algn="just">
              <a:buClrTx/>
              <a:buFont typeface="Wingdings" pitchFamily="2" charset="2"/>
              <a:buChar char="ü"/>
            </a:pPr>
            <a:r>
              <a:rPr lang="en-US" dirty="0">
                <a:latin typeface="Times New Roman" pitchFamily="18" charset="0"/>
                <a:cs typeface="Times New Roman" pitchFamily="18" charset="0"/>
              </a:rPr>
              <a:t>The proposed </a:t>
            </a:r>
            <a:r>
              <a:rPr lang="en-US" dirty="0" smtClean="0">
                <a:latin typeface="Times New Roman" pitchFamily="18" charset="0"/>
                <a:cs typeface="Times New Roman" pitchFamily="18" charset="0"/>
              </a:rPr>
              <a:t>RF-RCNN </a:t>
            </a:r>
            <a:r>
              <a:rPr lang="en-US" dirty="0">
                <a:latin typeface="Times New Roman" pitchFamily="18" charset="0"/>
                <a:cs typeface="Times New Roman" pitchFamily="18" charset="0"/>
              </a:rPr>
              <a:t>is applied to human and </a:t>
            </a:r>
            <a:r>
              <a:rPr lang="en-US" dirty="0" smtClean="0">
                <a:latin typeface="Times New Roman" pitchFamily="18" charset="0"/>
                <a:cs typeface="Times New Roman" pitchFamily="18" charset="0"/>
              </a:rPr>
              <a:t>license </a:t>
            </a:r>
            <a:r>
              <a:rPr lang="en-US" dirty="0">
                <a:latin typeface="Times New Roman" pitchFamily="18" charset="0"/>
                <a:cs typeface="Times New Roman" pitchFamily="18" charset="0"/>
              </a:rPr>
              <a:t>plate </a:t>
            </a:r>
            <a:r>
              <a:rPr lang="en-US" dirty="0" smtClean="0">
                <a:latin typeface="Times New Roman" pitchFamily="18" charset="0"/>
                <a:cs typeface="Times New Roman" pitchFamily="18" charset="0"/>
              </a:rPr>
              <a:t>detection</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69570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5029200"/>
          </a:xfrm>
        </p:spPr>
        <p:txBody>
          <a:bodyPr>
            <a:normAutofit/>
          </a:bodyPr>
          <a:lstStyle/>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also referred </a:t>
            </a:r>
            <a:r>
              <a:rPr lang="en-US" dirty="0" smtClean="0">
                <a:latin typeface="Times New Roman" pitchFamily="18" charset="0"/>
                <a:cs typeface="Times New Roman" pitchFamily="18" charset="0"/>
              </a:rPr>
              <a:t>to Nikhil </a:t>
            </a:r>
            <a:r>
              <a:rPr lang="en-US" dirty="0" err="1">
                <a:latin typeface="Times New Roman" pitchFamily="18" charset="0"/>
                <a:cs typeface="Times New Roman" pitchFamily="18" charset="0"/>
              </a:rPr>
              <a:t>Yadav</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dirty="0" err="1" smtClean="0">
                <a:latin typeface="Times New Roman" pitchFamily="18" charset="0"/>
                <a:cs typeface="Times New Roman" pitchFamily="18" charset="0"/>
              </a:rPr>
              <a:t>Utkarsh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Binay’s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Comparative </a:t>
            </a:r>
            <a:r>
              <a:rPr lang="en-US" b="1" dirty="0">
                <a:latin typeface="Times New Roman" pitchFamily="18" charset="0"/>
                <a:cs typeface="Times New Roman" pitchFamily="18" charset="0"/>
              </a:rPr>
              <a:t>Study of Object Detection </a:t>
            </a:r>
            <a:r>
              <a:rPr lang="en-US" b="1" dirty="0" smtClean="0">
                <a:latin typeface="Times New Roman" pitchFamily="18" charset="0"/>
                <a:cs typeface="Times New Roman" pitchFamily="18" charset="0"/>
              </a:rPr>
              <a:t>Algorithms</a:t>
            </a:r>
            <a:r>
              <a:rPr lang="en-US" dirty="0" smtClean="0">
                <a:latin typeface="Times New Roman" pitchFamily="18" charset="0"/>
                <a:cs typeface="Times New Roman" pitchFamily="18" charset="0"/>
              </a:rPr>
              <a:t>’ presented at the </a:t>
            </a:r>
            <a:r>
              <a:rPr lang="en-US" dirty="0">
                <a:latin typeface="Times New Roman" pitchFamily="18" charset="0"/>
                <a:cs typeface="Times New Roman" pitchFamily="18" charset="0"/>
              </a:rPr>
              <a:t>International Research Journal of Engineering and Technology (</a:t>
            </a:r>
            <a:r>
              <a:rPr lang="en-US" dirty="0" smtClean="0">
                <a:latin typeface="Times New Roman" pitchFamily="18" charset="0"/>
                <a:cs typeface="Times New Roman" pitchFamily="18" charset="0"/>
              </a:rPr>
              <a:t>IR-JET</a:t>
            </a:r>
            <a:r>
              <a:rPr lang="en-US" dirty="0">
                <a:latin typeface="Times New Roman" pitchFamily="18" charset="0"/>
                <a:cs typeface="Times New Roman" pitchFamily="18" charset="0"/>
              </a:rPr>
              <a:t>),Nov 2017</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marL="285750" indent="-285750" algn="just">
              <a:buClrTx/>
              <a:buFont typeface="Wingdings" pitchFamily="2" charset="2"/>
              <a:buChar char="ü"/>
            </a:pPr>
            <a:r>
              <a:rPr lang="en-US" dirty="0" smtClean="0">
                <a:latin typeface="Times New Roman" pitchFamily="18" charset="0"/>
                <a:cs typeface="Times New Roman" pitchFamily="18" charset="0"/>
              </a:rPr>
              <a:t>In this paper they </a:t>
            </a:r>
            <a:r>
              <a:rPr lang="en-US" dirty="0">
                <a:latin typeface="Times New Roman" pitchFamily="18" charset="0"/>
                <a:cs typeface="Times New Roman" pitchFamily="18" charset="0"/>
              </a:rPr>
              <a:t>compare the training and testing times, with more focus on the </a:t>
            </a:r>
            <a:r>
              <a:rPr lang="en-US" dirty="0" smtClean="0">
                <a:latin typeface="Times New Roman" pitchFamily="18" charset="0"/>
                <a:cs typeface="Times New Roman" pitchFamily="18" charset="0"/>
              </a:rPr>
              <a:t>testing times </a:t>
            </a:r>
            <a:r>
              <a:rPr lang="en-US" dirty="0">
                <a:latin typeface="Times New Roman" pitchFamily="18" charset="0"/>
                <a:cs typeface="Times New Roman" pitchFamily="18" charset="0"/>
              </a:rPr>
              <a:t>of the different model combinations and what difference we obtain with </a:t>
            </a:r>
            <a:r>
              <a:rPr lang="en-US" dirty="0" smtClean="0">
                <a:latin typeface="Times New Roman" pitchFamily="18" charset="0"/>
                <a:cs typeface="Times New Roman" pitchFamily="18" charset="0"/>
              </a:rPr>
              <a:t>different </a:t>
            </a:r>
            <a:r>
              <a:rPr lang="en-US" dirty="0" err="1">
                <a:latin typeface="Times New Roman" pitchFamily="18" charset="0"/>
                <a:cs typeface="Times New Roman" pitchFamily="18" charset="0"/>
              </a:rPr>
              <a:t>hyperparameter</a:t>
            </a:r>
            <a:r>
              <a:rPr lang="en-US" dirty="0">
                <a:latin typeface="Times New Roman" pitchFamily="18" charset="0"/>
                <a:cs typeface="Times New Roman" pitchFamily="18" charset="0"/>
              </a:rPr>
              <a:t> tuning</a:t>
            </a:r>
            <a:r>
              <a:rPr lang="en-US" dirty="0" smtClean="0">
                <a:latin typeface="Times New Roman" pitchFamily="18" charset="0"/>
                <a:cs typeface="Times New Roman" pitchFamily="18" charset="0"/>
              </a:rPr>
              <a:t>.</a:t>
            </a:r>
          </a:p>
          <a:p>
            <a:pPr marL="285750" indent="-285750" algn="just">
              <a:buClrTx/>
              <a:buFont typeface="Wingdings" pitchFamily="2" charset="2"/>
              <a:buChar char="ü"/>
            </a:pPr>
            <a:r>
              <a:rPr lang="en-US" dirty="0" smtClean="0">
                <a:latin typeface="Times New Roman" pitchFamily="18" charset="0"/>
                <a:cs typeface="Times New Roman" pitchFamily="18" charset="0"/>
              </a:rPr>
              <a:t>The least accurate model was R-FCN </a:t>
            </a:r>
            <a:r>
              <a:rPr lang="en-US" dirty="0" err="1" smtClean="0">
                <a:latin typeface="Times New Roman" pitchFamily="18" charset="0"/>
                <a:cs typeface="Times New Roman" pitchFamily="18" charset="0"/>
              </a:rPr>
              <a:t>MobileNet</a:t>
            </a:r>
            <a:r>
              <a:rPr lang="en-US" dirty="0" smtClean="0">
                <a:latin typeface="Times New Roman" pitchFamily="18" charset="0"/>
                <a:cs typeface="Times New Roman" pitchFamily="18" charset="0"/>
              </a:rPr>
              <a:t>, whereas the most accurate model was Faster R-CNN Inception </a:t>
            </a:r>
            <a:r>
              <a:rPr lang="en-US" dirty="0" err="1" smtClean="0">
                <a:latin typeface="Times New Roman" pitchFamily="18" charset="0"/>
                <a:cs typeface="Times New Roman" pitchFamily="18" charset="0"/>
              </a:rPr>
              <a:t>Resnet</a:t>
            </a:r>
            <a:r>
              <a:rPr lang="en-US" dirty="0" smtClean="0">
                <a:latin typeface="Times New Roman" pitchFamily="18" charset="0"/>
                <a:cs typeface="Times New Roman" pitchFamily="18" charset="0"/>
              </a:rPr>
              <a:t>.</a:t>
            </a:r>
          </a:p>
          <a:p>
            <a:pPr>
              <a:buClrTx/>
            </a:pPr>
            <a:endParaRPr lang="en-US" dirty="0" smtClean="0">
              <a:latin typeface="Times New Roman" pitchFamily="18" charset="0"/>
              <a:cs typeface="Times New Roman" pitchFamily="18" charset="0"/>
            </a:endParaRPr>
          </a:p>
          <a:p>
            <a:pPr marL="285750" indent="-285750" algn="just">
              <a:buFont typeface="Wingdings" pitchFamily="2" charset="2"/>
              <a:buChar char="ü"/>
            </a:pPr>
            <a:endParaRPr lang="en-US" dirty="0" smtClean="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4800600"/>
            <a:ext cx="6038850" cy="1695450"/>
          </a:xfrm>
          <a:prstGeom prst="rect">
            <a:avLst/>
          </a:prstGeom>
        </p:spPr>
      </p:pic>
    </p:spTree>
    <p:extLst>
      <p:ext uri="{BB962C8B-B14F-4D97-AF65-F5344CB8AC3E}">
        <p14:creationId xmlns:p14="http://schemas.microsoft.com/office/powerpoint/2010/main" val="8814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0"/>
            <a:ext cx="8544845" cy="68580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581400" y="0"/>
            <a:ext cx="3510366"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52400"/>
            <a:ext cx="4114800" cy="701040"/>
          </a:xfrm>
        </p:spPr>
        <p:txBody>
          <a:bodyPr>
            <a:normAutofit/>
          </a:bodyPr>
          <a:lstStyle/>
          <a:p>
            <a:r>
              <a:rPr lang="en-US" sz="2400" b="0" dirty="0" smtClean="0">
                <a:latin typeface="Times New Roman" pitchFamily="18" charset="0"/>
                <a:cs typeface="Times New Roman" pitchFamily="18" charset="0"/>
              </a:rPr>
              <a:t>SYSTEM FLOWCHART</a:t>
            </a:r>
            <a:endParaRPr lang="en-US" sz="2400" b="0" dirty="0">
              <a:latin typeface="Times New Roman" pitchFamily="18" charset="0"/>
              <a:cs typeface="Times New Roman" pitchFamily="18" charset="0"/>
            </a:endParaRPr>
          </a:p>
        </p:txBody>
      </p:sp>
      <p:pic>
        <p:nvPicPr>
          <p:cNvPr id="9" name="Content Placeholder 8" descr="flow.JPG"/>
          <p:cNvPicPr>
            <a:picLocks noGrp="1" noChangeAspect="1"/>
          </p:cNvPicPr>
          <p:nvPr>
            <p:ph sz="quarter" idx="13"/>
          </p:nvPr>
        </p:nvPicPr>
        <p:blipFill>
          <a:blip r:embed="rId2" cstate="print"/>
          <a:stretch>
            <a:fillRect/>
          </a:stretch>
        </p:blipFill>
        <p:spPr>
          <a:xfrm>
            <a:off x="2819400" y="1365981"/>
            <a:ext cx="4267200" cy="5492019"/>
          </a:xfrm>
        </p:spPr>
      </p:pic>
    </p:spTree>
    <p:extLst>
      <p:ext uri="{BB962C8B-B14F-4D97-AF65-F5344CB8AC3E}">
        <p14:creationId xmlns:p14="http://schemas.microsoft.com/office/powerpoint/2010/main" val="3775958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514600"/>
            <a:ext cx="3810000" cy="609600"/>
          </a:xfrm>
        </p:spPr>
        <p:txBody>
          <a:bodyPr>
            <a:noAutofit/>
          </a:bodyPr>
          <a:lstStyle/>
          <a:p>
            <a:r>
              <a:rPr lang="en-US" sz="2400" dirty="0" smtClean="0">
                <a:solidFill>
                  <a:schemeClr val="bg1"/>
                </a:solidFill>
                <a:latin typeface="Times New Roman" pitchFamily="18" charset="0"/>
                <a:cs typeface="Times New Roman" pitchFamily="18" charset="0"/>
              </a:rPr>
              <a:t>WORKING</a:t>
            </a:r>
            <a:endParaRPr lang="en-US"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74465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646176"/>
          </a:xfrm>
        </p:spPr>
        <p:txBody>
          <a:bodyPr>
            <a:normAutofit lnSpcReduction="10000"/>
          </a:bodyPr>
          <a:lstStyle/>
          <a:p>
            <a:r>
              <a:rPr lang="en-US" dirty="0" smtClean="0">
                <a:latin typeface="Times New Roman" pitchFamily="18" charset="0"/>
                <a:cs typeface="Times New Roman" pitchFamily="18" charset="0"/>
              </a:rPr>
              <a:t>We have compared a few methods to see which algorithm implements the system most accurately.</a:t>
            </a:r>
          </a:p>
          <a:p>
            <a:endParaRPr lang="en-US" dirty="0"/>
          </a:p>
        </p:txBody>
      </p:sp>
      <p:sp>
        <p:nvSpPr>
          <p:cNvPr id="3" name="Title 2"/>
          <p:cNvSpPr>
            <a:spLocks noGrp="1"/>
          </p:cNvSpPr>
          <p:nvPr>
            <p:ph type="title"/>
          </p:nvPr>
        </p:nvSpPr>
        <p:spPr/>
        <p:txBody>
          <a:bodyPr>
            <a:noAutofit/>
          </a:bodyPr>
          <a:lstStyle/>
          <a:p>
            <a:r>
              <a:rPr lang="en-US" sz="2400" b="0" dirty="0" smtClean="0">
                <a:latin typeface="Times New Roman" pitchFamily="18" charset="0"/>
                <a:cs typeface="Times New Roman" pitchFamily="18" charset="0"/>
              </a:rPr>
              <a:t>License Plate DETECTION</a:t>
            </a:r>
            <a:endParaRPr lang="en-US" sz="2400" b="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423081" y="3352800"/>
            <a:ext cx="8325678" cy="3200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828800"/>
            <a:ext cx="8610600" cy="4876800"/>
          </a:xfrm>
        </p:spPr>
        <p:txBody>
          <a:bodyPr>
            <a:normAutofit/>
          </a:bodyPr>
          <a:lstStyle/>
          <a:p>
            <a:pPr algn="just">
              <a:buClrTx/>
              <a:buFont typeface="Wingdings" pitchFamily="2" charset="2"/>
              <a:buChar char="q"/>
            </a:pPr>
            <a:r>
              <a:rPr lang="en-US" dirty="0" smtClean="0">
                <a:latin typeface="Times New Roman" pitchFamily="18" charset="0"/>
                <a:cs typeface="Times New Roman" pitchFamily="18" charset="0"/>
              </a:rPr>
              <a:t>Convolutional neural networks (CNNs) are biologically inspired neural networks .</a:t>
            </a:r>
          </a:p>
          <a:p>
            <a:pPr algn="just">
              <a:buClrTx/>
              <a:buFont typeface="Wingdings" pitchFamily="2" charset="2"/>
              <a:buChar char="q"/>
            </a:pPr>
            <a:r>
              <a:rPr lang="en-US" dirty="0" smtClean="0">
                <a:latin typeface="Times New Roman" pitchFamily="18" charset="0"/>
                <a:cs typeface="Times New Roman" pitchFamily="18" charset="0"/>
              </a:rPr>
              <a:t>Used in objects detections, recognition of faces etc.,</a:t>
            </a:r>
          </a:p>
          <a:p>
            <a:pPr algn="just">
              <a:buClrTx/>
              <a:buFont typeface="Wingdings" pitchFamily="2" charset="2"/>
              <a:buChar char="q"/>
            </a:pPr>
            <a:r>
              <a:rPr lang="en-US" dirty="0" smtClean="0">
                <a:latin typeface="Times New Roman" pitchFamily="18" charset="0"/>
                <a:cs typeface="Times New Roman" pitchFamily="18" charset="0"/>
              </a:rPr>
              <a:t>It consists of</a:t>
            </a:r>
          </a:p>
          <a:p>
            <a:pPr algn="just">
              <a:buClrTx/>
              <a:buFont typeface="Wingdings" pitchFamily="2" charset="2"/>
              <a:buChar char="Ø"/>
            </a:pPr>
            <a:r>
              <a:rPr lang="en-US" dirty="0" smtClean="0">
                <a:latin typeface="Times New Roman" pitchFamily="18" charset="0"/>
                <a:cs typeface="Times New Roman" pitchFamily="18" charset="0"/>
              </a:rPr>
              <a:t>   Local receptive fields</a:t>
            </a:r>
          </a:p>
          <a:p>
            <a:pPr algn="just">
              <a:buClrTx/>
              <a:buFont typeface="Wingdings" pitchFamily="2" charset="2"/>
              <a:buChar char="Ø"/>
            </a:pPr>
            <a:r>
              <a:rPr lang="en-US" dirty="0" smtClean="0">
                <a:latin typeface="Times New Roman" pitchFamily="18" charset="0"/>
                <a:cs typeface="Times New Roman" pitchFamily="18" charset="0"/>
              </a:rPr>
              <a:t>   Shared weights</a:t>
            </a:r>
          </a:p>
          <a:p>
            <a:pPr algn="just">
              <a:buClrTx/>
              <a:buFont typeface="Wingdings" pitchFamily="2" charset="2"/>
              <a:buChar char="Ø"/>
            </a:pPr>
            <a:r>
              <a:rPr lang="en-US" dirty="0" smtClean="0">
                <a:latin typeface="Times New Roman" pitchFamily="18" charset="0"/>
                <a:cs typeface="Times New Roman" pitchFamily="18" charset="0"/>
              </a:rPr>
              <a:t>   Pooling</a:t>
            </a:r>
          </a:p>
        </p:txBody>
      </p:sp>
      <p:sp>
        <p:nvSpPr>
          <p:cNvPr id="3" name="Title 2"/>
          <p:cNvSpPr>
            <a:spLocks noGrp="1"/>
          </p:cNvSpPr>
          <p:nvPr>
            <p:ph type="title"/>
          </p:nvPr>
        </p:nvSpPr>
        <p:spPr/>
        <p:txBody>
          <a:bodyPr>
            <a:noAutofit/>
          </a:bodyPr>
          <a:lstStyle/>
          <a:p>
            <a:r>
              <a:rPr lang="en-US" sz="2400" b="0" dirty="0" smtClean="0">
                <a:latin typeface="Times New Roman" pitchFamily="18" charset="0"/>
                <a:cs typeface="Times New Roman" pitchFamily="18" charset="0"/>
              </a:rPr>
              <a:t>Convolutional NEURAL NETWORK</a:t>
            </a:r>
            <a:endParaRPr lang="en-US" sz="24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381000" y="1447800"/>
            <a:ext cx="8382000"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p:cNvPicPr>
            <a:picLocks noChangeAspect="1" noChangeArrowheads="1"/>
          </p:cNvPicPr>
          <p:nvPr/>
        </p:nvPicPr>
        <p:blipFill>
          <a:blip r:embed="rId3" cstate="print"/>
          <a:srcRect/>
          <a:stretch>
            <a:fillRect/>
          </a:stretch>
        </p:blipFill>
        <p:spPr bwMode="auto">
          <a:xfrm>
            <a:off x="2362200" y="201304"/>
            <a:ext cx="4267201" cy="7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438400"/>
            <a:ext cx="3810000" cy="914400"/>
          </a:xfrm>
        </p:spPr>
        <p:txBody>
          <a:bodyPr>
            <a:noAutofit/>
          </a:bodyPr>
          <a:lstStyle/>
          <a:p>
            <a:r>
              <a:rPr lang="en-US" dirty="0" smtClean="0">
                <a:solidFill>
                  <a:schemeClr val="bg1"/>
                </a:solidFill>
                <a:latin typeface="Times New Roman" pitchFamily="18" charset="0"/>
                <a:cs typeface="Times New Roman" pitchFamily="18" charset="0"/>
              </a:rPr>
              <a:t>LICENSE PLATE RECOGNITION USING DEEP LEARNING METHODS</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74465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b="0" dirty="0">
                <a:latin typeface="Times New Roman" pitchFamily="18" charset="0"/>
                <a:cs typeface="Times New Roman" pitchFamily="18" charset="0"/>
              </a:rPr>
              <a:t>Convolutional NEURAL NETWORK</a:t>
            </a:r>
            <a:endParaRPr lang="en-US" sz="2400" dirty="0"/>
          </a:p>
        </p:txBody>
      </p:sp>
      <p:sp>
        <p:nvSpPr>
          <p:cNvPr id="4" name="Content Placeholder 3"/>
          <p:cNvSpPr>
            <a:spLocks noGrp="1"/>
          </p:cNvSpPr>
          <p:nvPr>
            <p:ph sz="quarter" idx="13"/>
          </p:nvPr>
        </p:nvSpPr>
        <p:spPr/>
        <p:txBody>
          <a:bodyPr/>
          <a:lstStyle/>
          <a:p>
            <a:pPr algn="just">
              <a:buClrTx/>
              <a:buFont typeface="Wingdings" pitchFamily="2" charset="2"/>
              <a:buChar char="q"/>
            </a:pPr>
            <a:r>
              <a:rPr lang="en-US" b="1" dirty="0">
                <a:latin typeface="Times New Roman" pitchFamily="18" charset="0"/>
                <a:cs typeface="Times New Roman" pitchFamily="18" charset="0"/>
              </a:rPr>
              <a:t>Limitations</a:t>
            </a:r>
            <a:r>
              <a:rPr lang="en-US" dirty="0">
                <a:latin typeface="Times New Roman" pitchFamily="18" charset="0"/>
                <a:cs typeface="Times New Roman" pitchFamily="18" charset="0"/>
              </a:rPr>
              <a:t>:</a:t>
            </a:r>
          </a:p>
          <a:p>
            <a:pPr algn="just">
              <a:buClrTx/>
              <a:buFont typeface="Wingdings" pitchFamily="2" charset="2"/>
              <a:buChar char="Ø"/>
            </a:pPr>
            <a:r>
              <a:rPr lang="en-US" dirty="0">
                <a:latin typeface="Times New Roman" pitchFamily="18" charset="0"/>
                <a:cs typeface="Times New Roman" pitchFamily="18" charset="0"/>
              </a:rPr>
              <a:t>   The objects in the image can have different aspect ratios and spatial  locations.</a:t>
            </a:r>
          </a:p>
          <a:p>
            <a:pPr algn="just">
              <a:buClrTx/>
              <a:buFont typeface="Wingdings" pitchFamily="2" charset="2"/>
              <a:buChar char="Ø"/>
            </a:pPr>
            <a:r>
              <a:rPr lang="en-US" dirty="0">
                <a:latin typeface="Times New Roman" pitchFamily="18" charset="0"/>
                <a:cs typeface="Times New Roman" pitchFamily="18" charset="0"/>
              </a:rPr>
              <a:t>   The shapes of the objects might also be different sizes (happens a lot in real-life use cases).</a:t>
            </a:r>
          </a:p>
          <a:p>
            <a:pPr algn="just">
              <a:buClrTx/>
              <a:buFont typeface="Wingdings" pitchFamily="2" charset="2"/>
              <a:buChar char="Ø"/>
            </a:pPr>
            <a:r>
              <a:rPr lang="en-US" dirty="0">
                <a:latin typeface="Times New Roman" pitchFamily="18" charset="0"/>
                <a:cs typeface="Times New Roman" pitchFamily="18" charset="0"/>
              </a:rPr>
              <a:t>   We would require a very large number of regions resulting in a huge         amount of computational time.</a:t>
            </a:r>
          </a:p>
        </p:txBody>
      </p:sp>
    </p:spTree>
    <p:extLst>
      <p:ext uri="{BB962C8B-B14F-4D97-AF65-F5344CB8AC3E}">
        <p14:creationId xmlns:p14="http://schemas.microsoft.com/office/powerpoint/2010/main" val="1636188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38400" y="990600"/>
            <a:ext cx="4114800" cy="701040"/>
          </a:xfrm>
        </p:spPr>
        <p:txBody>
          <a:bodyPr>
            <a:normAutofit/>
          </a:bodyPr>
          <a:lstStyle/>
          <a:p>
            <a:r>
              <a:rPr lang="en-US" sz="2400" b="0" dirty="0" smtClean="0">
                <a:latin typeface="Times New Roman" pitchFamily="18" charset="0"/>
                <a:cs typeface="Times New Roman" pitchFamily="18" charset="0"/>
              </a:rPr>
              <a:t>R-CNN</a:t>
            </a:r>
            <a:endParaRPr lang="en-US" sz="2400" b="0" dirty="0">
              <a:latin typeface="Times New Roman" pitchFamily="18" charset="0"/>
              <a:cs typeface="Times New Roman" pitchFamily="18" charset="0"/>
            </a:endParaRPr>
          </a:p>
        </p:txBody>
      </p:sp>
      <p:sp>
        <p:nvSpPr>
          <p:cNvPr id="5" name="Content Placeholder 4"/>
          <p:cNvSpPr>
            <a:spLocks noGrp="1"/>
          </p:cNvSpPr>
          <p:nvPr>
            <p:ph sz="quarter" idx="13"/>
          </p:nvPr>
        </p:nvSpPr>
        <p:spPr>
          <a:xfrm>
            <a:off x="457200" y="2020824"/>
            <a:ext cx="8229600" cy="4684776"/>
          </a:xfrm>
        </p:spPr>
        <p:txBody>
          <a:bodyPr/>
          <a:lstStyle/>
          <a:p>
            <a:pPr lvl="1">
              <a:spcBef>
                <a:spcPts val="600"/>
              </a:spcBef>
            </a:pPr>
            <a:r>
              <a:rPr lang="en-US" sz="2000" b="1" dirty="0" smtClean="0"/>
              <a:t>REGION-BASED </a:t>
            </a:r>
            <a:r>
              <a:rPr lang="en-US" sz="2000" b="1" dirty="0"/>
              <a:t>CONVOLUTIONAL NEURAL NETWORK(R-CNN</a:t>
            </a:r>
            <a:r>
              <a:rPr lang="en-US" sz="2000" b="1" dirty="0" smtClean="0"/>
              <a:t>)</a:t>
            </a:r>
            <a:endParaRPr lang="en-US" sz="2000" dirty="0" smtClean="0"/>
          </a:p>
          <a:p>
            <a:pPr marL="342900" lvl="2" indent="-342900" algn="l">
              <a:spcBef>
                <a:spcPts val="600"/>
              </a:spcBef>
              <a:buClrTx/>
              <a:buFont typeface="Wingdings" panose="05000000000000000000" pitchFamily="2" charset="2"/>
              <a:buChar char="q"/>
            </a:pPr>
            <a:r>
              <a:rPr lang="en-US" sz="2400" b="1" dirty="0"/>
              <a:t>Object Detection Using </a:t>
            </a:r>
            <a:r>
              <a:rPr lang="en-US" sz="2400" b="1" dirty="0" smtClean="0"/>
              <a:t>R-CNN</a:t>
            </a:r>
          </a:p>
          <a:p>
            <a:pPr marL="342900" lvl="2" indent="-342900" algn="l">
              <a:spcBef>
                <a:spcPts val="600"/>
              </a:spcBef>
              <a:buClrTx/>
              <a:buFont typeface="Arial" panose="020B0604020202020204" pitchFamily="34" charset="0"/>
              <a:buChar char="•"/>
            </a:pPr>
            <a:r>
              <a:rPr lang="en-US" sz="2400" dirty="0"/>
              <a:t>We first take a pre-trained convolutional neural network</a:t>
            </a:r>
            <a:r>
              <a:rPr lang="en-US" sz="2400" dirty="0" smtClean="0"/>
              <a:t>.</a:t>
            </a:r>
          </a:p>
          <a:p>
            <a:pPr marL="342900" lvl="2" indent="-342900" algn="l">
              <a:spcBef>
                <a:spcPts val="600"/>
              </a:spcBef>
              <a:buClrTx/>
              <a:buFont typeface="Arial" panose="020B0604020202020204" pitchFamily="34" charset="0"/>
              <a:buChar char="•"/>
            </a:pPr>
            <a:r>
              <a:rPr lang="en-US" sz="2400" dirty="0" smtClean="0"/>
              <a:t>Then </a:t>
            </a:r>
            <a:r>
              <a:rPr lang="en-US" sz="2400" dirty="0"/>
              <a:t>this model is retrained. </a:t>
            </a:r>
            <a:endParaRPr lang="en-US" sz="2400" dirty="0" smtClean="0"/>
          </a:p>
          <a:p>
            <a:pPr marL="342900" lvl="2" indent="-342900" algn="l">
              <a:spcBef>
                <a:spcPts val="600"/>
              </a:spcBef>
              <a:buClrTx/>
              <a:buFont typeface="Arial" panose="020B0604020202020204" pitchFamily="34" charset="0"/>
              <a:buChar char="•"/>
            </a:pPr>
            <a:r>
              <a:rPr lang="en-US" sz="2400" dirty="0"/>
              <a:t>The third step is to get the Region of Interest for each image</a:t>
            </a:r>
            <a:r>
              <a:rPr lang="en-US" sz="2400" dirty="0" smtClean="0"/>
              <a:t>.</a:t>
            </a:r>
          </a:p>
          <a:p>
            <a:pPr marL="342900" lvl="2" indent="-342900" algn="l">
              <a:spcBef>
                <a:spcPts val="600"/>
              </a:spcBef>
              <a:buClrTx/>
              <a:buFont typeface="Arial" panose="020B0604020202020204" pitchFamily="34" charset="0"/>
              <a:buChar char="•"/>
            </a:pPr>
            <a:r>
              <a:rPr lang="en-US" sz="2400" dirty="0"/>
              <a:t>After getting the regions, we </a:t>
            </a:r>
            <a:r>
              <a:rPr lang="en-US" sz="2400" dirty="0" smtClean="0"/>
              <a:t>train SVM.</a:t>
            </a:r>
          </a:p>
          <a:p>
            <a:pPr marL="342900" lvl="2" indent="-342900" algn="l">
              <a:spcBef>
                <a:spcPts val="600"/>
              </a:spcBef>
              <a:buClrTx/>
              <a:buFont typeface="Arial" panose="020B0604020202020204" pitchFamily="34" charset="0"/>
              <a:buChar char="•"/>
            </a:pPr>
            <a:r>
              <a:rPr lang="en-US" sz="2400" dirty="0" smtClean="0"/>
              <a:t>Finally</a:t>
            </a:r>
            <a:r>
              <a:rPr lang="en-US" sz="2400" dirty="0"/>
              <a:t>, we train a linear regression </a:t>
            </a:r>
            <a:r>
              <a:rPr lang="en-US" sz="2400" dirty="0" smtClean="0"/>
              <a:t>model.</a:t>
            </a:r>
          </a:p>
          <a:p>
            <a:endParaRPr lang="en-US" dirty="0">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828800"/>
            <a:ext cx="8229600" cy="4075176"/>
          </a:xfrm>
        </p:spPr>
        <p:txBody>
          <a:bodyPr>
            <a:normAutofit/>
          </a:bodyPr>
          <a:lstStyle/>
          <a:p>
            <a:endParaRPr lang="en-US" sz="2400" dirty="0"/>
          </a:p>
        </p:txBody>
      </p:sp>
      <p:sp>
        <p:nvSpPr>
          <p:cNvPr id="3" name="Title 2"/>
          <p:cNvSpPr>
            <a:spLocks noGrp="1"/>
          </p:cNvSpPr>
          <p:nvPr>
            <p:ph type="title"/>
          </p:nvPr>
        </p:nvSpPr>
        <p:spPr>
          <a:xfrm>
            <a:off x="2514600" y="228600"/>
            <a:ext cx="4114800" cy="701040"/>
          </a:xfrm>
        </p:spPr>
        <p:txBody>
          <a:bodyPr>
            <a:noAutofit/>
          </a:bodyPr>
          <a:lstStyle/>
          <a:p>
            <a:r>
              <a:rPr lang="en-US" sz="2400" dirty="0" smtClean="0"/>
              <a:t>R-CNN</a:t>
            </a:r>
            <a:endParaRPr lang="en-US" sz="2400" b="0"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304800" y="1447800"/>
            <a:ext cx="8534400" cy="5029200"/>
          </a:xfrm>
          <a:prstGeom prst="rect">
            <a:avLst/>
          </a:prstGeom>
          <a:noFill/>
          <a:ln w="9525">
            <a:noFill/>
            <a:miter lim="800000"/>
            <a:headEnd/>
            <a:tailEnd/>
          </a:ln>
        </p:spPr>
      </p:pic>
    </p:spTree>
    <p:extLst>
      <p:ext uri="{BB962C8B-B14F-4D97-AF65-F5344CB8AC3E}">
        <p14:creationId xmlns:p14="http://schemas.microsoft.com/office/powerpoint/2010/main" val="68578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2020824"/>
            <a:ext cx="8686800" cy="4075176"/>
          </a:xfrm>
        </p:spPr>
        <p:txBody>
          <a:bodyPr>
            <a:normAutofit/>
          </a:bodyPr>
          <a:lstStyle/>
          <a:p>
            <a:pPr marL="342900" indent="-342900" algn="l">
              <a:buClrTx/>
              <a:buFont typeface="Wingdings" panose="05000000000000000000" pitchFamily="2" charset="2"/>
              <a:buChar char="q"/>
            </a:pPr>
            <a:r>
              <a:rPr lang="en-US" sz="2400" b="1" dirty="0" smtClean="0">
                <a:latin typeface="Times New Roman" pitchFamily="18" charset="0"/>
                <a:cs typeface="Times New Roman" pitchFamily="18" charset="0"/>
              </a:rPr>
              <a:t>Limitations:</a:t>
            </a:r>
          </a:p>
          <a:p>
            <a:pPr marL="342900" indent="-342900" algn="l">
              <a:buClrTx/>
              <a:buFont typeface="Arial" panose="020B0604020202020204" pitchFamily="34" charset="0"/>
              <a:buChar char="•"/>
            </a:pPr>
            <a:r>
              <a:rPr lang="en-US" dirty="0">
                <a:latin typeface="Times New Roman" pitchFamily="18" charset="0"/>
                <a:cs typeface="Times New Roman" pitchFamily="18" charset="0"/>
              </a:rPr>
              <a:t>Extracting 2,000 regions for each image based on selective search</a:t>
            </a:r>
            <a:r>
              <a:rPr lang="en-US" dirty="0" smtClean="0">
                <a:latin typeface="Times New Roman" pitchFamily="18" charset="0"/>
                <a:cs typeface="Times New Roman" pitchFamily="18" charset="0"/>
              </a:rPr>
              <a:t>.</a:t>
            </a:r>
          </a:p>
          <a:p>
            <a:pPr marL="342900" lvl="0" indent="-342900" algn="l">
              <a:buClrTx/>
              <a:buFont typeface="Arial" panose="020B0604020202020204" pitchFamily="34" charset="0"/>
              <a:buChar char="•"/>
            </a:pPr>
            <a:r>
              <a:rPr lang="en-US" dirty="0">
                <a:latin typeface="Times New Roman" pitchFamily="18" charset="0"/>
                <a:cs typeface="Times New Roman" pitchFamily="18" charset="0"/>
              </a:rPr>
              <a:t>Extracting features using CNN for every image region. Suppose we have N images, then the number of CNN features will be N*2,000.</a:t>
            </a:r>
          </a:p>
          <a:p>
            <a:pPr marL="342900" indent="-342900" algn="l">
              <a:buFont typeface="Arial" panose="020B0604020202020204" pitchFamily="34" charset="0"/>
              <a:buChar char="•"/>
            </a:pPr>
            <a:endParaRPr lang="en-US" sz="2400"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R-CNN</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31843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303776"/>
          </a:xfrm>
        </p:spPr>
        <p:txBody>
          <a:bodyPr/>
          <a:lstStyle/>
          <a:p>
            <a:pPr marL="342900" indent="-342900" algn="just">
              <a:buClrTx/>
              <a:buFont typeface="Wingdings" pitchFamily="2" charset="2"/>
              <a:buChar char="Ø"/>
            </a:pPr>
            <a:r>
              <a:rPr lang="en-US" dirty="0" smtClean="0">
                <a:latin typeface="Times New Roman" pitchFamily="18" charset="0"/>
                <a:cs typeface="Times New Roman" pitchFamily="18" charset="0"/>
              </a:rPr>
              <a:t>In </a:t>
            </a:r>
            <a:r>
              <a:rPr lang="en-US" b="1" dirty="0" smtClean="0">
                <a:latin typeface="Times New Roman" pitchFamily="18" charset="0"/>
                <a:cs typeface="Times New Roman" pitchFamily="18" charset="0"/>
              </a:rPr>
              <a:t>Fast RCNN</a:t>
            </a:r>
            <a:r>
              <a:rPr lang="en-US" dirty="0" smtClean="0">
                <a:latin typeface="Times New Roman" pitchFamily="18" charset="0"/>
                <a:cs typeface="Times New Roman" pitchFamily="18" charset="0"/>
              </a:rPr>
              <a:t>, we feed the input image to the CNN, which in turn generates the convolutional feature maps. </a:t>
            </a:r>
          </a:p>
          <a:p>
            <a:pPr marL="342900" indent="-342900" algn="just">
              <a:buClrTx/>
            </a:pPr>
            <a:endParaRPr lang="en-US" dirty="0" smtClean="0">
              <a:latin typeface="Times New Roman" pitchFamily="18" charset="0"/>
              <a:cs typeface="Times New Roman" pitchFamily="18" charset="0"/>
            </a:endParaRPr>
          </a:p>
          <a:p>
            <a:pPr marL="342900" indent="-342900" algn="just">
              <a:buClrTx/>
              <a:buFont typeface="Wingdings" pitchFamily="2" charset="2"/>
              <a:buChar char="Ø"/>
            </a:pPr>
            <a:r>
              <a:rPr lang="en-US" dirty="0" smtClean="0">
                <a:latin typeface="Times New Roman" pitchFamily="18" charset="0"/>
                <a:cs typeface="Times New Roman" pitchFamily="18" charset="0"/>
              </a:rPr>
              <a:t>Using these maps, the regions of proposals are extracted. </a:t>
            </a:r>
          </a:p>
          <a:p>
            <a:pPr algn="just">
              <a:buClrTx/>
              <a:buFont typeface="Wingdings" pitchFamily="2" charset="2"/>
              <a:buChar char="Ø"/>
            </a:pPr>
            <a:endParaRPr lang="en-US" dirty="0" smtClean="0">
              <a:latin typeface="Times New Roman" pitchFamily="18" charset="0"/>
              <a:cs typeface="Times New Roman" pitchFamily="18" charset="0"/>
            </a:endParaRPr>
          </a:p>
          <a:p>
            <a:pPr marL="342900" indent="-342900" algn="just">
              <a:buClrTx/>
              <a:buFont typeface="Wingdings" pitchFamily="2" charset="2"/>
              <a:buChar char="Ø"/>
            </a:pPr>
            <a:r>
              <a:rPr lang="en-US" dirty="0" smtClean="0">
                <a:latin typeface="Times New Roman" pitchFamily="18" charset="0"/>
                <a:cs typeface="Times New Roman" pitchFamily="18" charset="0"/>
              </a:rPr>
              <a:t>We then use a </a:t>
            </a:r>
            <a:r>
              <a:rPr lang="en-US" dirty="0" err="1" smtClean="0">
                <a:latin typeface="Times New Roman" pitchFamily="18" charset="0"/>
                <a:cs typeface="Times New Roman" pitchFamily="18" charset="0"/>
              </a:rPr>
              <a:t>RoI</a:t>
            </a:r>
            <a:r>
              <a:rPr lang="en-US" dirty="0" smtClean="0">
                <a:latin typeface="Times New Roman" pitchFamily="18" charset="0"/>
                <a:cs typeface="Times New Roman" pitchFamily="18" charset="0"/>
              </a:rPr>
              <a:t> pooling layer to reshape all the proposed regions into a fixed size, so that it can be fed into a fully connected network.</a:t>
            </a:r>
          </a:p>
          <a:p>
            <a:pPr algn="just">
              <a:buFont typeface="Wingdings" pitchFamily="2" charset="2"/>
              <a:buChar char="Ø"/>
            </a:pPr>
            <a:endParaRPr lang="en-US" dirty="0" smtClean="0">
              <a:latin typeface="Times New Roman" pitchFamily="18" charset="0"/>
              <a:cs typeface="Times New Roman" pitchFamily="18" charset="0"/>
            </a:endParaRPr>
          </a:p>
          <a:p>
            <a:pPr algn="l"/>
            <a:endParaRPr lang="en-US" dirty="0" smtClean="0"/>
          </a:p>
          <a:p>
            <a:pPr algn="l"/>
            <a:endParaRPr lang="en-US"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FAST  r-</a:t>
            </a:r>
            <a:r>
              <a:rPr lang="en-US" sz="2400" b="0" dirty="0" err="1" smtClean="0">
                <a:latin typeface="Times New Roman" pitchFamily="18" charset="0"/>
                <a:cs typeface="Times New Roman" pitchFamily="18" charset="0"/>
              </a:rPr>
              <a:t>cnn</a:t>
            </a:r>
            <a:endParaRPr lang="en-US" sz="24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381000" y="990600"/>
            <a:ext cx="8305800" cy="54864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2667000" y="0"/>
            <a:ext cx="3941379"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FAST R-CNN</a:t>
            </a:r>
            <a:endParaRPr lang="en-US" sz="2400" b="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lgn="just">
              <a:buClrTx/>
              <a:buFont typeface="Wingdings" pitchFamily="2" charset="2"/>
              <a:buChar char="q"/>
            </a:pPr>
            <a:r>
              <a:rPr lang="en-US" sz="2400" b="1" dirty="0" smtClean="0">
                <a:latin typeface="Times New Roman" pitchFamily="18" charset="0"/>
                <a:cs typeface="Times New Roman" pitchFamily="18" charset="0"/>
              </a:rPr>
              <a:t>Limitation:</a:t>
            </a:r>
          </a:p>
          <a:p>
            <a:pPr algn="just">
              <a:buClrTx/>
            </a:pPr>
            <a:r>
              <a:rPr lang="en-US" dirty="0" smtClean="0">
                <a:latin typeface="Times New Roman" pitchFamily="18" charset="0"/>
                <a:cs typeface="Times New Roman" pitchFamily="18" charset="0"/>
              </a:rPr>
              <a:t>But even Fast RCNN has certain problem areas. It also uses selective search as a proposal method to find the Regions of Interest, which is a slow and time consuming process.</a:t>
            </a:r>
          </a:p>
          <a:p>
            <a:pPr algn="just">
              <a:buClrTx/>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44641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57400"/>
            <a:ext cx="8229600" cy="4075176"/>
          </a:xfrm>
        </p:spPr>
        <p:txBody>
          <a:bodyPr>
            <a:normAutofit/>
          </a:bodyPr>
          <a:lstStyle/>
          <a:p>
            <a:pPr marL="342900" indent="-342900" algn="l">
              <a:buClr>
                <a:schemeClr val="tx1"/>
              </a:buClr>
              <a:buFont typeface="Wingdings" panose="05000000000000000000" pitchFamily="2" charset="2"/>
              <a:buChar char="q"/>
            </a:pPr>
            <a:r>
              <a:rPr lang="en-US" dirty="0" smtClean="0">
                <a:latin typeface="Times New Roman" pitchFamily="18" charset="0"/>
                <a:cs typeface="Times New Roman" pitchFamily="18" charset="0"/>
              </a:rPr>
              <a:t>Faster </a:t>
            </a:r>
            <a:r>
              <a:rPr lang="en-US" dirty="0">
                <a:latin typeface="Times New Roman" pitchFamily="18" charset="0"/>
                <a:cs typeface="Times New Roman" pitchFamily="18" charset="0"/>
              </a:rPr>
              <a:t>RCNN uses Region Proposal Network(RPN)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generating Regions of Interest instead of selective search</a:t>
            </a:r>
            <a:r>
              <a:rPr lang="en-US" dirty="0" smtClean="0">
                <a:latin typeface="Times New Roman" pitchFamily="18" charset="0"/>
                <a:cs typeface="Times New Roman" pitchFamily="18" charset="0"/>
              </a:rPr>
              <a:t>.</a:t>
            </a:r>
          </a:p>
          <a:p>
            <a:pPr algn="l">
              <a:buClr>
                <a:schemeClr val="tx1"/>
              </a:buClr>
            </a:pPr>
            <a:endParaRPr lang="en-US" dirty="0" smtClean="0">
              <a:latin typeface="Times New Roman" pitchFamily="18" charset="0"/>
              <a:cs typeface="Times New Roman" pitchFamily="18" charset="0"/>
            </a:endParaRPr>
          </a:p>
          <a:p>
            <a:pPr marL="342900" indent="-342900" algn="l">
              <a:buClr>
                <a:schemeClr val="tx1"/>
              </a:buClr>
              <a:buFont typeface="Wingdings" panose="05000000000000000000" pitchFamily="2" charset="2"/>
              <a:buChar char="q"/>
            </a:pPr>
            <a:r>
              <a:rPr lang="en-US" dirty="0">
                <a:latin typeface="Times New Roman" pitchFamily="18" charset="0"/>
                <a:cs typeface="Times New Roman" pitchFamily="18" charset="0"/>
              </a:rPr>
              <a:t>RPN takes image feature maps as an input and generates a set of object proposals, each with an </a:t>
            </a:r>
            <a:r>
              <a:rPr lang="en-US" dirty="0" err="1" smtClean="0">
                <a:latin typeface="Times New Roman" pitchFamily="18" charset="0"/>
                <a:cs typeface="Times New Roman" pitchFamily="18" charset="0"/>
              </a:rPr>
              <a:t>objectness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score as output</a:t>
            </a:r>
            <a:r>
              <a:rPr lang="en-US" dirty="0" smtClean="0">
                <a:latin typeface="Times New Roman" pitchFamily="18" charset="0"/>
                <a:cs typeface="Times New Roman" pitchFamily="18" charset="0"/>
              </a:rPr>
              <a:t>.</a:t>
            </a:r>
          </a:p>
          <a:p>
            <a:pPr algn="l">
              <a:buClr>
                <a:schemeClr val="tx1"/>
              </a:buClr>
            </a:pPr>
            <a:endParaRPr lang="en-US" dirty="0" smtClean="0">
              <a:latin typeface="Times New Roman" pitchFamily="18" charset="0"/>
              <a:cs typeface="Times New Roman" pitchFamily="18" charset="0"/>
            </a:endParaRPr>
          </a:p>
          <a:p>
            <a:pPr marL="342900" indent="-342900" algn="l">
              <a:buClr>
                <a:schemeClr val="tx1"/>
              </a:buClr>
              <a:buFont typeface="Wingdings" panose="05000000000000000000" pitchFamily="2" charset="2"/>
              <a:buChar char="q"/>
            </a:pPr>
            <a:r>
              <a:rPr lang="en-US" dirty="0">
                <a:latin typeface="Times New Roman" pitchFamily="18" charset="0"/>
                <a:cs typeface="Times New Roman" pitchFamily="18" charset="0"/>
              </a:rPr>
              <a:t>For each anchor, RPN predicts two things</a:t>
            </a:r>
            <a:r>
              <a:rPr lang="en-US" dirty="0" smtClean="0">
                <a:latin typeface="Times New Roman" pitchFamily="18" charset="0"/>
                <a:cs typeface="Times New Roman" pitchFamily="18" charset="0"/>
              </a:rPr>
              <a:t>:</a:t>
            </a:r>
          </a:p>
          <a:p>
            <a:pPr marL="342900" indent="-342900" algn="just">
              <a:buClr>
                <a:schemeClr val="tx1"/>
              </a:buClr>
              <a:buFont typeface="Arial" panose="020B0604020202020204" pitchFamily="34" charset="0"/>
              <a:buChar char="•"/>
            </a:pPr>
            <a:r>
              <a:rPr lang="en-US" dirty="0">
                <a:latin typeface="Times New Roman" pitchFamily="18" charset="0"/>
                <a:cs typeface="Times New Roman" pitchFamily="18" charset="0"/>
              </a:rPr>
              <a:t>The first is the probability that an anchor is an </a:t>
            </a:r>
            <a:r>
              <a:rPr lang="en-US" dirty="0" smtClean="0">
                <a:latin typeface="Times New Roman" pitchFamily="18" charset="0"/>
                <a:cs typeface="Times New Roman" pitchFamily="18" charset="0"/>
              </a:rPr>
              <a:t>object.</a:t>
            </a:r>
          </a:p>
          <a:p>
            <a:pPr marL="342900" lvl="0" indent="-342900" algn="just">
              <a:buClr>
                <a:schemeClr val="tx1"/>
              </a:buClr>
              <a:buFont typeface="Arial" panose="020B0604020202020204" pitchFamily="34" charset="0"/>
              <a:buChar char="•"/>
            </a:pPr>
            <a:r>
              <a:rPr lang="en-US" dirty="0">
                <a:latin typeface="Times New Roman" pitchFamily="18" charset="0"/>
                <a:cs typeface="Times New Roman" pitchFamily="18" charset="0"/>
              </a:rPr>
              <a:t>Second is the bounding box </a:t>
            </a:r>
            <a:r>
              <a:rPr lang="en-US" dirty="0" err="1">
                <a:latin typeface="Times New Roman" pitchFamily="18" charset="0"/>
                <a:cs typeface="Times New Roman" pitchFamily="18" charset="0"/>
              </a:rPr>
              <a:t>regressor</a:t>
            </a:r>
            <a:r>
              <a:rPr lang="en-US" dirty="0">
                <a:latin typeface="Times New Roman" pitchFamily="18" charset="0"/>
                <a:cs typeface="Times New Roman" pitchFamily="18" charset="0"/>
              </a:rPr>
              <a:t> for adjusting the anchors to better fit the </a:t>
            </a:r>
            <a:r>
              <a:rPr lang="en-US" dirty="0" smtClean="0">
                <a:latin typeface="Times New Roman" pitchFamily="18" charset="0"/>
                <a:cs typeface="Times New Roman" pitchFamily="18" charset="0"/>
              </a:rPr>
              <a:t>object.</a:t>
            </a:r>
            <a:endParaRPr lang="en-US" dirty="0">
              <a:latin typeface="Times New Roman" pitchFamily="18" charset="0"/>
              <a:cs typeface="Times New Roman" pitchFamily="18" charset="0"/>
            </a:endParaRP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noAutofit/>
          </a:bodyPr>
          <a:lstStyle/>
          <a:p>
            <a:r>
              <a:rPr lang="en-US" sz="2400" b="0" dirty="0" smtClean="0">
                <a:latin typeface="Times New Roman" pitchFamily="18" charset="0"/>
                <a:cs typeface="Times New Roman" pitchFamily="18" charset="0"/>
              </a:rPr>
              <a:t>FASTER R-CNN</a:t>
            </a:r>
            <a:endParaRPr lang="en-US" sz="2400" dirty="0">
              <a:latin typeface="Algerian" panose="04020705040A02060702" pitchFamily="82" charset="0"/>
            </a:endParaRPr>
          </a:p>
        </p:txBody>
      </p:sp>
    </p:spTree>
    <p:extLst>
      <p:ext uri="{BB962C8B-B14F-4D97-AF65-F5344CB8AC3E}">
        <p14:creationId xmlns:p14="http://schemas.microsoft.com/office/powerpoint/2010/main" val="260558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57400"/>
            <a:ext cx="8229600" cy="4075176"/>
          </a:xfrm>
        </p:spPr>
        <p:txBody>
          <a:bodyPr/>
          <a:lstStyle/>
          <a:p>
            <a:pPr marL="342900" indent="-342900" algn="l">
              <a:buClrTx/>
              <a:buFont typeface="Wingdings" panose="05000000000000000000" pitchFamily="2" charset="2"/>
              <a:buChar char="q"/>
            </a:pPr>
            <a:r>
              <a:rPr lang="en-US" dirty="0" smtClean="0">
                <a:latin typeface="Times New Roman" pitchFamily="18" charset="0"/>
                <a:cs typeface="Times New Roman" pitchFamily="18" charset="0"/>
              </a:rPr>
              <a:t>The</a:t>
            </a:r>
            <a:r>
              <a:rPr lang="en-US" dirty="0">
                <a:latin typeface="Times New Roman" pitchFamily="18" charset="0"/>
                <a:cs typeface="Times New Roman" pitchFamily="18" charset="0"/>
              </a:rPr>
              <a:t>  below steps are followed in the Faster RCNN approach</a:t>
            </a:r>
            <a:r>
              <a:rPr lang="en-US" dirty="0" smtClean="0">
                <a:latin typeface="Times New Roman" pitchFamily="18" charset="0"/>
                <a:cs typeface="Times New Roman" pitchFamily="18" charset="0"/>
              </a:rPr>
              <a:t>:</a:t>
            </a:r>
          </a:p>
          <a:p>
            <a:pPr algn="l">
              <a:buClrTx/>
            </a:pPr>
            <a:endParaRPr lang="en-US" dirty="0" smtClean="0">
              <a:latin typeface="Times New Roman" pitchFamily="18" charset="0"/>
              <a:cs typeface="Times New Roman" pitchFamily="18" charset="0"/>
            </a:endParaRPr>
          </a:p>
          <a:p>
            <a:pPr marL="342900" lvl="0" indent="-342900" algn="l">
              <a:buClrTx/>
              <a:buFont typeface="Arial" panose="020B0604020202020204" pitchFamily="34" charset="0"/>
              <a:buChar char="•"/>
            </a:pPr>
            <a:r>
              <a:rPr lang="en-US" dirty="0">
                <a:latin typeface="Times New Roman" pitchFamily="18" charset="0"/>
                <a:cs typeface="Times New Roman" pitchFamily="18" charset="0"/>
              </a:rPr>
              <a:t>We take an image as input and pass it to the </a:t>
            </a:r>
            <a:r>
              <a:rPr lang="en-US" dirty="0" err="1">
                <a:latin typeface="Times New Roman" pitchFamily="18" charset="0"/>
                <a:cs typeface="Times New Roman" pitchFamily="18" charset="0"/>
              </a:rPr>
              <a:t>ConvNet</a:t>
            </a:r>
            <a:r>
              <a:rPr lang="en-US" dirty="0">
                <a:latin typeface="Times New Roman" pitchFamily="18" charset="0"/>
                <a:cs typeface="Times New Roman" pitchFamily="18" charset="0"/>
              </a:rPr>
              <a:t> which returns the feature map for that image</a:t>
            </a:r>
            <a:r>
              <a:rPr lang="en-US" dirty="0" smtClean="0">
                <a:latin typeface="Times New Roman" pitchFamily="18" charset="0"/>
                <a:cs typeface="Times New Roman" pitchFamily="18" charset="0"/>
              </a:rPr>
              <a:t>.</a:t>
            </a:r>
          </a:p>
          <a:p>
            <a:pPr lvl="0" algn="l">
              <a:buClrTx/>
            </a:pPr>
            <a:endParaRPr lang="en-US" dirty="0">
              <a:latin typeface="Times New Roman" pitchFamily="18" charset="0"/>
              <a:cs typeface="Times New Roman" pitchFamily="18" charset="0"/>
            </a:endParaRPr>
          </a:p>
          <a:p>
            <a:pPr marL="342900" lvl="0" indent="-342900" algn="l">
              <a:buClrTx/>
              <a:buFont typeface="Arial" panose="020B0604020202020204" pitchFamily="34" charset="0"/>
              <a:buChar char="•"/>
            </a:pPr>
            <a:r>
              <a:rPr lang="en-US" dirty="0">
                <a:latin typeface="Times New Roman" pitchFamily="18" charset="0"/>
                <a:cs typeface="Times New Roman" pitchFamily="18" charset="0"/>
              </a:rPr>
              <a:t>Region proposal network is applied on these feature maps</a:t>
            </a:r>
            <a:r>
              <a:rPr lang="en-US" dirty="0" smtClean="0">
                <a:latin typeface="Times New Roman" pitchFamily="18" charset="0"/>
                <a:cs typeface="Times New Roman" pitchFamily="18" charset="0"/>
              </a:rPr>
              <a:t>.</a:t>
            </a:r>
          </a:p>
          <a:p>
            <a:pPr lvl="0" algn="l">
              <a:buClrTx/>
            </a:pPr>
            <a:endParaRPr lang="en-US" dirty="0" smtClean="0">
              <a:latin typeface="Times New Roman" pitchFamily="18" charset="0"/>
              <a:cs typeface="Times New Roman" pitchFamily="18" charset="0"/>
            </a:endParaRPr>
          </a:p>
          <a:p>
            <a:pPr marL="342900" indent="-342900" algn="l">
              <a:buClrTx/>
              <a:buFont typeface="Arial" panose="020B0604020202020204" pitchFamily="34" charset="0"/>
              <a:buChar char="•"/>
            </a:pP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RoI</a:t>
            </a:r>
            <a:r>
              <a:rPr lang="en-US" dirty="0">
                <a:latin typeface="Times New Roman" pitchFamily="18" charset="0"/>
                <a:cs typeface="Times New Roman" pitchFamily="18" charset="0"/>
              </a:rPr>
              <a:t> pooling layer is applied on these </a:t>
            </a:r>
            <a:r>
              <a:rPr lang="en-US" dirty="0" smtClean="0">
                <a:latin typeface="Times New Roman" pitchFamily="18" charset="0"/>
                <a:cs typeface="Times New Roman" pitchFamily="18" charset="0"/>
              </a:rPr>
              <a:t>proposals.</a:t>
            </a:r>
          </a:p>
          <a:p>
            <a:pPr algn="l">
              <a:buClrTx/>
            </a:pPr>
            <a:endParaRPr lang="en-US" dirty="0">
              <a:latin typeface="Times New Roman" pitchFamily="18" charset="0"/>
              <a:cs typeface="Times New Roman" pitchFamily="18" charset="0"/>
            </a:endParaRPr>
          </a:p>
          <a:p>
            <a:pPr marL="342900" indent="-342900" algn="l">
              <a:buClrTx/>
              <a:buFont typeface="Arial" panose="020B0604020202020204" pitchFamily="34" charset="0"/>
              <a:buChar char="•"/>
            </a:pPr>
            <a:r>
              <a:rPr lang="en-US" dirty="0">
                <a:latin typeface="Times New Roman" pitchFamily="18" charset="0"/>
                <a:cs typeface="Times New Roman" pitchFamily="18" charset="0"/>
              </a:rPr>
              <a:t>Finally, the proposals are passed to a fully </a:t>
            </a:r>
            <a:r>
              <a:rPr lang="en-US" dirty="0" smtClean="0">
                <a:latin typeface="Times New Roman" pitchFamily="18" charset="0"/>
                <a:cs typeface="Times New Roman" pitchFamily="18" charset="0"/>
              </a:rPr>
              <a:t>connected layer.</a:t>
            </a:r>
            <a:endParaRPr lang="en-US" dirty="0">
              <a:latin typeface="Times New Roman" pitchFamily="18" charset="0"/>
              <a:cs typeface="Times New Roman" pitchFamily="18" charset="0"/>
            </a:endParaRPr>
          </a:p>
          <a:p>
            <a:pPr marL="342900" indent="-342900" algn="l">
              <a:buFont typeface="Arial" panose="020B0604020202020204" pitchFamily="34" charset="0"/>
              <a:buChar char="•"/>
            </a:pPr>
            <a:endParaRPr lang="en-US" dirty="0"/>
          </a:p>
        </p:txBody>
      </p:sp>
      <p:sp>
        <p:nvSpPr>
          <p:cNvPr id="3" name="Title 2"/>
          <p:cNvSpPr>
            <a:spLocks noGrp="1"/>
          </p:cNvSpPr>
          <p:nvPr>
            <p:ph type="title"/>
          </p:nvPr>
        </p:nvSpPr>
        <p:spPr/>
        <p:txBody>
          <a:bodyPr>
            <a:normAutofit/>
          </a:bodyPr>
          <a:lstStyle/>
          <a:p>
            <a:r>
              <a:rPr lang="en-US" sz="2400" b="0" dirty="0" smtClean="0"/>
              <a:t>FASTER R-CNN</a:t>
            </a:r>
            <a:endParaRPr lang="en-US" sz="2400" b="0" dirty="0"/>
          </a:p>
        </p:txBody>
      </p:sp>
    </p:spTree>
    <p:extLst>
      <p:ext uri="{BB962C8B-B14F-4D97-AF65-F5344CB8AC3E}">
        <p14:creationId xmlns:p14="http://schemas.microsoft.com/office/powerpoint/2010/main" val="2653970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solidFill>
                  <a:schemeClr val="bg1"/>
                </a:solidFill>
              </a:rPr>
              <a:t>xx</a:t>
            </a:r>
            <a:endParaRPr lang="en-US" dirty="0">
              <a:solidFill>
                <a:schemeClr val="bg1"/>
              </a:solidFill>
            </a:endParaRPr>
          </a:p>
        </p:txBody>
      </p:sp>
      <p:sp>
        <p:nvSpPr>
          <p:cNvPr id="3" name="Title 2"/>
          <p:cNvSpPr>
            <a:spLocks noGrp="1"/>
          </p:cNvSpPr>
          <p:nvPr>
            <p:ph type="title"/>
          </p:nvPr>
        </p:nvSpPr>
        <p:spPr>
          <a:xfrm>
            <a:off x="2514600" y="304800"/>
            <a:ext cx="4114800" cy="701040"/>
          </a:xfrm>
        </p:spPr>
        <p:txBody>
          <a:bodyPr>
            <a:normAutofit/>
          </a:bodyPr>
          <a:lstStyle/>
          <a:p>
            <a:r>
              <a:rPr lang="en-US" sz="2400" b="0" dirty="0" smtClean="0">
                <a:latin typeface="Times New Roman" pitchFamily="18" charset="0"/>
                <a:cs typeface="Times New Roman" pitchFamily="18" charset="0"/>
              </a:rPr>
              <a:t>FASTER R-CNN</a:t>
            </a:r>
          </a:p>
        </p:txBody>
      </p:sp>
      <p:pic>
        <p:nvPicPr>
          <p:cNvPr id="4" name="Picture 3"/>
          <p:cNvPicPr/>
          <p:nvPr/>
        </p:nvPicPr>
        <p:blipFill>
          <a:blip r:embed="rId2" cstate="print"/>
          <a:srcRect/>
          <a:stretch>
            <a:fillRect/>
          </a:stretch>
        </p:blipFill>
        <p:spPr bwMode="auto">
          <a:xfrm>
            <a:off x="1828800" y="1524000"/>
            <a:ext cx="5562600" cy="5334000"/>
          </a:xfrm>
          <a:prstGeom prst="rect">
            <a:avLst/>
          </a:prstGeom>
          <a:noFill/>
          <a:ln w="9525">
            <a:noFill/>
            <a:miter lim="800000"/>
            <a:headEnd/>
            <a:tailEnd/>
          </a:ln>
        </p:spPr>
      </p:pic>
    </p:spTree>
    <p:extLst>
      <p:ext uri="{BB962C8B-B14F-4D97-AF65-F5344CB8AC3E}">
        <p14:creationId xmlns:p14="http://schemas.microsoft.com/office/powerpoint/2010/main" val="3744799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a:bodyPr>
          <a:lstStyle/>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INTRODUCTION</a:t>
            </a:r>
          </a:p>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MOTIVATION AND SCOPE</a:t>
            </a:r>
          </a:p>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MAJOR CHALLENGES</a:t>
            </a:r>
          </a:p>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LITERATURE REVIEW</a:t>
            </a:r>
          </a:p>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SYSTEM ARCHITECTURE</a:t>
            </a:r>
          </a:p>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SYSTEM FLOWCHAT</a:t>
            </a:r>
          </a:p>
          <a:p>
            <a:pPr marL="342900" indent="-342900" algn="l">
              <a:buClr>
                <a:schemeClr val="tx1"/>
              </a:buClr>
              <a:buFont typeface="+mj-lt"/>
              <a:buAutoNum type="arabicPeriod"/>
            </a:pPr>
            <a:r>
              <a:rPr lang="en-US" sz="1800" b="1" dirty="0" smtClean="0">
                <a:latin typeface="Times New Roman" pitchFamily="18" charset="0"/>
                <a:cs typeface="Times New Roman" pitchFamily="18" charset="0"/>
              </a:rPr>
              <a:t>WORKING</a:t>
            </a:r>
          </a:p>
          <a:p>
            <a:pPr marL="342900" indent="-342900" algn="l">
              <a:buClr>
                <a:schemeClr val="tx1"/>
              </a:buClr>
              <a:buFont typeface="Wingdings" pitchFamily="2" charset="2"/>
              <a:buChar char="Ø"/>
            </a:pPr>
            <a:r>
              <a:rPr lang="en-US" sz="1800" b="1" dirty="0" smtClean="0">
                <a:latin typeface="Times New Roman" pitchFamily="18" charset="0"/>
                <a:cs typeface="Times New Roman" pitchFamily="18" charset="0"/>
              </a:rPr>
              <a:t>      LP DETECTION</a:t>
            </a:r>
          </a:p>
          <a:p>
            <a:pPr marL="342900" indent="-342900" algn="l">
              <a:buClr>
                <a:schemeClr val="tx1"/>
              </a:buClr>
              <a:buFont typeface="Wingdings" pitchFamily="2" charset="2"/>
              <a:buChar char="Ø"/>
            </a:pPr>
            <a:r>
              <a:rPr lang="en-US" sz="1800" b="1" dirty="0" smtClean="0">
                <a:latin typeface="Times New Roman" pitchFamily="18" charset="0"/>
                <a:cs typeface="Times New Roman" pitchFamily="18" charset="0"/>
              </a:rPr>
              <a:t>      LP  EXTRACTION</a:t>
            </a:r>
          </a:p>
          <a:p>
            <a:pPr marL="342900" indent="-342900" algn="l">
              <a:buClr>
                <a:schemeClr val="tx1"/>
              </a:buClr>
              <a:buFont typeface="Wingdings" pitchFamily="2" charset="2"/>
              <a:buChar char="Ø"/>
            </a:pPr>
            <a:r>
              <a:rPr lang="en-US" sz="1800" b="1" dirty="0" smtClean="0">
                <a:latin typeface="Times New Roman" pitchFamily="18" charset="0"/>
                <a:cs typeface="Times New Roman" pitchFamily="18" charset="0"/>
              </a:rPr>
              <a:t>      OCR</a:t>
            </a:r>
          </a:p>
          <a:p>
            <a:pPr marL="342900" indent="-342900" algn="l">
              <a:buClr>
                <a:schemeClr val="tx1"/>
              </a:buClr>
              <a:buAutoNum type="arabicPeriod" startAt="8"/>
            </a:pPr>
            <a:r>
              <a:rPr lang="en-US" sz="1800" b="1" dirty="0" smtClean="0">
                <a:latin typeface="Times New Roman" pitchFamily="18" charset="0"/>
                <a:cs typeface="Times New Roman" pitchFamily="18" charset="0"/>
              </a:rPr>
              <a:t>RESULTS</a:t>
            </a:r>
          </a:p>
          <a:p>
            <a:pPr marL="342900" indent="-342900" algn="l">
              <a:buClr>
                <a:schemeClr val="tx1"/>
              </a:buClr>
              <a:buAutoNum type="arabicPeriod" startAt="8"/>
            </a:pPr>
            <a:r>
              <a:rPr lang="en-US" sz="1800" b="1" dirty="0" smtClean="0">
                <a:latin typeface="Times New Roman" pitchFamily="18" charset="0"/>
                <a:cs typeface="Times New Roman" pitchFamily="18" charset="0"/>
              </a:rPr>
              <a:t>APPLICATIONS</a:t>
            </a:r>
          </a:p>
          <a:p>
            <a:pPr marL="342900" indent="-342900" algn="l">
              <a:buClr>
                <a:schemeClr val="tx1"/>
              </a:buClr>
              <a:buAutoNum type="arabicPeriod" startAt="8"/>
            </a:pPr>
            <a:r>
              <a:rPr lang="en-US" sz="1800" b="1" dirty="0" smtClean="0">
                <a:latin typeface="Times New Roman" pitchFamily="18" charset="0"/>
                <a:cs typeface="Times New Roman" pitchFamily="18" charset="0"/>
              </a:rPr>
              <a:t>CONCLUSION   </a:t>
            </a:r>
          </a:p>
          <a:p>
            <a:pPr marL="342900" indent="-342900" algn="l">
              <a:buFont typeface="+mj-lt"/>
              <a:buAutoNum type="arabicPeriod"/>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a:xfrm>
            <a:off x="2590800" y="990600"/>
            <a:ext cx="4114800" cy="701040"/>
          </a:xfrm>
        </p:spPr>
        <p:txBody>
          <a:bodyPr>
            <a:normAutofit/>
          </a:bodyPr>
          <a:lstStyle/>
          <a:p>
            <a:r>
              <a:rPr lang="en-US" sz="2400" dirty="0" smtClean="0">
                <a:latin typeface="Times New Roman" pitchFamily="18" charset="0"/>
                <a:cs typeface="Times New Roman" pitchFamily="18" charset="0"/>
              </a:rPr>
              <a:t>CONTENTS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3517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303776"/>
          </a:xfrm>
        </p:spPr>
        <p:txBody>
          <a:bodyPr/>
          <a:lstStyle/>
          <a:p>
            <a:pPr marL="342900" indent="-342900" algn="just">
              <a:buClr>
                <a:schemeClr val="tx2"/>
              </a:buClr>
              <a:buFont typeface="Wingdings" panose="05000000000000000000" pitchFamily="2" charset="2"/>
              <a:buChar char="q"/>
            </a:pPr>
            <a:r>
              <a:rPr lang="en-US" dirty="0" smtClean="0">
                <a:latin typeface="Times New Roman" pitchFamily="18" charset="0"/>
                <a:cs typeface="Times New Roman" pitchFamily="18" charset="0"/>
              </a:rPr>
              <a:t>It is a pre-trained detection model on the COCO(Common Objects in Context) dataset. </a:t>
            </a:r>
          </a:p>
          <a:p>
            <a:pPr marL="342900" indent="-342900" algn="just">
              <a:buClr>
                <a:schemeClr val="tx2"/>
              </a:buClr>
              <a:buFont typeface="Wingdings" panose="05000000000000000000" pitchFamily="2" charset="2"/>
              <a:buChar char="q"/>
            </a:pPr>
            <a:r>
              <a:rPr lang="en-US" dirty="0" smtClean="0">
                <a:latin typeface="Times New Roman" pitchFamily="18" charset="0"/>
                <a:cs typeface="Times New Roman" pitchFamily="18" charset="0"/>
              </a:rPr>
              <a:t>Typically it runs at a speed of 58ms per 600x600 image (including all pre and post-processing). </a:t>
            </a:r>
          </a:p>
          <a:p>
            <a:pPr marL="342900" indent="-342900" algn="just">
              <a:buClr>
                <a:schemeClr val="tx2"/>
              </a:buClr>
              <a:buFont typeface="Wingdings" panose="05000000000000000000" pitchFamily="2" charset="2"/>
              <a:buChar char="q"/>
            </a:pPr>
            <a:r>
              <a:rPr lang="en-US" dirty="0" smtClean="0">
                <a:latin typeface="Times New Roman" pitchFamily="18" charset="0"/>
                <a:cs typeface="Times New Roman" pitchFamily="18" charset="0"/>
              </a:rPr>
              <a:t>The detector performance on subset of the COCO validation set as measured by the dataset-specific </a:t>
            </a:r>
            <a:r>
              <a:rPr lang="en-US" dirty="0" err="1" smtClean="0">
                <a:latin typeface="Times New Roman" pitchFamily="18" charset="0"/>
                <a:cs typeface="Times New Roman" pitchFamily="18" charset="0"/>
              </a:rPr>
              <a:t>mAP</a:t>
            </a:r>
            <a:r>
              <a:rPr lang="en-US" dirty="0" smtClean="0">
                <a:latin typeface="Times New Roman" pitchFamily="18" charset="0"/>
                <a:cs typeface="Times New Roman" pitchFamily="18" charset="0"/>
              </a:rPr>
              <a:t> measures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28mAP.</a:t>
            </a:r>
          </a:p>
          <a:p>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Our object detection system is composed of two modules. </a:t>
            </a:r>
          </a:p>
          <a:p>
            <a:pPr algn="just">
              <a:buClrTx/>
              <a:buFont typeface="Arial" pitchFamily="34" charset="0"/>
              <a:buChar char="•"/>
            </a:pPr>
            <a:r>
              <a:rPr lang="en-US" dirty="0" smtClean="0">
                <a:latin typeface="Times New Roman" pitchFamily="18" charset="0"/>
                <a:cs typeface="Times New Roman" pitchFamily="18" charset="0"/>
              </a:rPr>
              <a:t>The first module is a deep fully convolutional network that proposes regions.</a:t>
            </a:r>
          </a:p>
          <a:p>
            <a:pPr algn="just">
              <a:buClrTx/>
              <a:buFont typeface="Arial" pitchFamily="34" charset="0"/>
              <a:buChar char="•"/>
            </a:pPr>
            <a:r>
              <a:rPr lang="en-US" dirty="0" smtClean="0">
                <a:latin typeface="Times New Roman" pitchFamily="18" charset="0"/>
                <a:cs typeface="Times New Roman" pitchFamily="18" charset="0"/>
              </a:rPr>
              <a:t>The second module is the Fast R-CNN detector that uses the proposed regions.</a:t>
            </a:r>
          </a:p>
          <a:p>
            <a:endParaRPr lang="en-US" dirty="0"/>
          </a:p>
        </p:txBody>
      </p:sp>
      <p:sp>
        <p:nvSpPr>
          <p:cNvPr id="3" name="Title 2"/>
          <p:cNvSpPr>
            <a:spLocks noGrp="1"/>
          </p:cNvSpPr>
          <p:nvPr>
            <p:ph type="title"/>
          </p:nvPr>
        </p:nvSpPr>
        <p:spPr/>
        <p:txBody>
          <a:bodyPr>
            <a:noAutofit/>
          </a:bodyPr>
          <a:lstStyle/>
          <a:p>
            <a:r>
              <a:rPr lang="en-US" sz="2400" b="0" dirty="0" smtClean="0">
                <a:latin typeface="Times New Roman" pitchFamily="18" charset="0"/>
                <a:cs typeface="Times New Roman" pitchFamily="18" charset="0"/>
              </a:rPr>
              <a:t>FASTER r-CNN INCEPTION V2</a:t>
            </a:r>
            <a:endParaRPr lang="en-US" sz="24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7060"/>
            <a:ext cx="6248400" cy="68579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lgn="l">
              <a:buClrTx/>
            </a:pPr>
            <a:r>
              <a:rPr lang="en-US" b="1" dirty="0" smtClean="0"/>
              <a:t> </a:t>
            </a:r>
            <a:r>
              <a:rPr lang="en-US" b="1" dirty="0" smtClean="0">
                <a:latin typeface="Times New Roman" pitchFamily="18" charset="0"/>
                <a:cs typeface="Times New Roman" pitchFamily="18" charset="0"/>
              </a:rPr>
              <a:t>Procedure:</a:t>
            </a:r>
          </a:p>
          <a:p>
            <a:pPr marL="342900" lvl="0" indent="-342900" algn="l">
              <a:buClrTx/>
              <a:buFont typeface="Wingdings" panose="05000000000000000000" pitchFamily="2" charset="2"/>
              <a:buChar char="q"/>
            </a:pPr>
            <a:r>
              <a:rPr lang="en-US" dirty="0" smtClean="0">
                <a:latin typeface="Times New Roman" pitchFamily="18" charset="0"/>
                <a:cs typeface="Times New Roman" pitchFamily="18" charset="0"/>
              </a:rPr>
              <a:t>Get </a:t>
            </a:r>
            <a:r>
              <a:rPr lang="en-US" dirty="0">
                <a:latin typeface="Times New Roman" pitchFamily="18" charset="0"/>
                <a:cs typeface="Times New Roman" pitchFamily="18" charset="0"/>
              </a:rPr>
              <a:t>the tensor which stores the values of the detection boxes with the help of </a:t>
            </a:r>
            <a:r>
              <a:rPr lang="en-US" dirty="0" err="1">
                <a:latin typeface="Times New Roman" pitchFamily="18" charset="0"/>
                <a:cs typeface="Times New Roman" pitchFamily="18" charset="0"/>
              </a:rPr>
              <a:t>detection_graph</a:t>
            </a:r>
            <a:r>
              <a:rPr lang="en-US" dirty="0">
                <a:latin typeface="Times New Roman" pitchFamily="18" charset="0"/>
                <a:cs typeface="Times New Roman" pitchFamily="18" charset="0"/>
              </a:rPr>
              <a:t> function</a:t>
            </a:r>
            <a:r>
              <a:rPr lang="en-US" dirty="0" smtClean="0">
                <a:latin typeface="Times New Roman" pitchFamily="18" charset="0"/>
                <a:cs typeface="Times New Roman" pitchFamily="18" charset="0"/>
              </a:rPr>
              <a:t>.</a:t>
            </a:r>
          </a:p>
          <a:p>
            <a:pPr lvl="0" algn="l">
              <a:buClrTx/>
            </a:pPr>
            <a:endParaRPr lang="en-US" dirty="0" smtClean="0">
              <a:latin typeface="Times New Roman" pitchFamily="18" charset="0"/>
              <a:cs typeface="Times New Roman" pitchFamily="18" charset="0"/>
            </a:endParaRPr>
          </a:p>
          <a:p>
            <a:pPr marL="342900" lvl="0" indent="-342900" algn="l">
              <a:buClrTx/>
              <a:buFont typeface="Wingdings" panose="05000000000000000000" pitchFamily="2" charset="2"/>
              <a:buChar char="q"/>
            </a:pPr>
            <a:r>
              <a:rPr lang="en-US" dirty="0">
                <a:latin typeface="Times New Roman" pitchFamily="18" charset="0"/>
                <a:cs typeface="Times New Roman" pitchFamily="18" charset="0"/>
              </a:rPr>
              <a:t>Get the values of </a:t>
            </a:r>
            <a:r>
              <a:rPr lang="en-US" dirty="0" err="1">
                <a:latin typeface="Times New Roman" pitchFamily="18" charset="0"/>
                <a:cs typeface="Times New Roman" pitchFamily="18" charset="0"/>
              </a:rPr>
              <a:t>Ymin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Ymax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Xmin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Xmax</a:t>
            </a:r>
            <a:r>
              <a:rPr lang="en-US" dirty="0">
                <a:latin typeface="Times New Roman" pitchFamily="18" charset="0"/>
                <a:cs typeface="Times New Roman" pitchFamily="18" charset="0"/>
              </a:rPr>
              <a:t> by manipulating the detection box array</a:t>
            </a:r>
            <a:r>
              <a:rPr lang="en-US" dirty="0" smtClean="0">
                <a:latin typeface="Times New Roman" pitchFamily="18" charset="0"/>
                <a:cs typeface="Times New Roman" pitchFamily="18" charset="0"/>
              </a:rPr>
              <a:t>.</a:t>
            </a:r>
          </a:p>
          <a:p>
            <a:pPr lvl="0" algn="l">
              <a:buClrTx/>
            </a:pPr>
            <a:endParaRPr lang="en-US" dirty="0" smtClean="0">
              <a:latin typeface="Times New Roman" pitchFamily="18" charset="0"/>
              <a:cs typeface="Times New Roman" pitchFamily="18" charset="0"/>
            </a:endParaRPr>
          </a:p>
          <a:p>
            <a:pPr marL="342900" indent="-342900" algn="l">
              <a:buClrTx/>
              <a:buFont typeface="Wingdings" panose="05000000000000000000" pitchFamily="2" charset="2"/>
              <a:buChar char="q"/>
            </a:pPr>
            <a:r>
              <a:rPr lang="en-US" dirty="0">
                <a:latin typeface="Times New Roman" pitchFamily="18" charset="0"/>
                <a:cs typeface="Times New Roman" pitchFamily="18" charset="0"/>
              </a:rPr>
              <a:t>Get the values of width and height of the input image</a:t>
            </a:r>
            <a:r>
              <a:rPr lang="en-US" dirty="0" smtClean="0">
                <a:latin typeface="Times New Roman" pitchFamily="18" charset="0"/>
                <a:cs typeface="Times New Roman" pitchFamily="18" charset="0"/>
              </a:rPr>
              <a:t>.</a:t>
            </a:r>
          </a:p>
          <a:p>
            <a:pPr algn="l">
              <a:buClrTx/>
            </a:pPr>
            <a:endParaRPr lang="en-US" dirty="0">
              <a:latin typeface="Times New Roman" pitchFamily="18" charset="0"/>
              <a:cs typeface="Times New Roman" pitchFamily="18" charset="0"/>
            </a:endParaRPr>
          </a:p>
          <a:p>
            <a:pPr marL="342900" lvl="0" indent="-342900" algn="l">
              <a:buClrTx/>
              <a:buFont typeface="Wingdings" panose="05000000000000000000" pitchFamily="2" charset="2"/>
              <a:buChar char="q"/>
            </a:pPr>
            <a:r>
              <a:rPr lang="en-US" dirty="0">
                <a:latin typeface="Times New Roman" pitchFamily="18" charset="0"/>
                <a:cs typeface="Times New Roman" pitchFamily="18" charset="0"/>
              </a:rPr>
              <a:t>Extract the bounding box by using </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function.</a:t>
            </a:r>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LP EXTRACTION</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4191543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228600"/>
            <a:ext cx="4114800" cy="701040"/>
          </a:xfrm>
        </p:spPr>
        <p:txBody>
          <a:bodyPr/>
          <a:lstStyle/>
          <a:p>
            <a:r>
              <a:rPr lang="en-US" dirty="0" smtClean="0"/>
              <a:t>LP Extraction</a:t>
            </a:r>
            <a:endParaRPr lang="en-US" dirty="0"/>
          </a:p>
        </p:txBody>
      </p:sp>
      <p:pic>
        <p:nvPicPr>
          <p:cNvPr id="4" name="Content Placeholder 3"/>
          <p:cNvPicPr>
            <a:picLocks noGrp="1"/>
          </p:cNvPicPr>
          <p:nvPr>
            <p:ph sz="quarter" idx="13"/>
          </p:nvPr>
        </p:nvPicPr>
        <p:blipFill>
          <a:blip r:embed="rId2" cstate="print"/>
          <a:srcRect/>
          <a:stretch>
            <a:fillRect/>
          </a:stretch>
        </p:blipFill>
        <p:spPr bwMode="auto">
          <a:xfrm>
            <a:off x="1219200" y="1676400"/>
            <a:ext cx="6705600" cy="4953000"/>
          </a:xfrm>
          <a:prstGeom prst="rect">
            <a:avLst/>
          </a:prstGeom>
          <a:noFill/>
          <a:ln w="9525">
            <a:noFill/>
            <a:miter lim="800000"/>
            <a:headEnd/>
            <a:tailEnd/>
          </a:ln>
        </p:spPr>
      </p:pic>
    </p:spTree>
    <p:extLst>
      <p:ext uri="{BB962C8B-B14F-4D97-AF65-F5344CB8AC3E}">
        <p14:creationId xmlns:p14="http://schemas.microsoft.com/office/powerpoint/2010/main" val="3776509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342900" indent="-342900" algn="l">
              <a:buClrTx/>
              <a:buFont typeface="Wingdings" panose="05000000000000000000" pitchFamily="2" charset="2"/>
              <a:buChar char="q"/>
            </a:pPr>
            <a:r>
              <a:rPr lang="en-US" dirty="0">
                <a:latin typeface="Times New Roman" pitchFamily="18" charset="0"/>
                <a:cs typeface="Times New Roman" pitchFamily="18" charset="0"/>
              </a:rPr>
              <a:t>OCR is the final step of the project. </a:t>
            </a:r>
            <a:endParaRPr lang="en-US" dirty="0" smtClean="0">
              <a:latin typeface="Times New Roman" pitchFamily="18" charset="0"/>
              <a:cs typeface="Times New Roman" pitchFamily="18" charset="0"/>
            </a:endParaRPr>
          </a:p>
          <a:p>
            <a:pPr algn="l">
              <a:buClrTx/>
            </a:pPr>
            <a:endParaRPr lang="en-US" dirty="0" smtClean="0">
              <a:latin typeface="Times New Roman" pitchFamily="18" charset="0"/>
              <a:cs typeface="Times New Roman" pitchFamily="18" charset="0"/>
            </a:endParaRPr>
          </a:p>
          <a:p>
            <a:pPr marL="342900" indent="-342900" algn="l">
              <a:buClrTx/>
              <a:buFont typeface="Wingdings" panose="05000000000000000000" pitchFamily="2" charset="2"/>
              <a:buChar char="q"/>
            </a:pPr>
            <a:r>
              <a:rPr lang="en-US" dirty="0">
                <a:latin typeface="Times New Roman" pitchFamily="18" charset="0"/>
                <a:cs typeface="Times New Roman" pitchFamily="18" charset="0"/>
              </a:rPr>
              <a:t>We perform some pre-processing steps to the extracted image and then use the </a:t>
            </a:r>
            <a:r>
              <a:rPr lang="en-US" dirty="0" err="1">
                <a:latin typeface="Times New Roman" pitchFamily="18" charset="0"/>
                <a:cs typeface="Times New Roman" pitchFamily="18" charset="0"/>
              </a:rPr>
              <a:t>Tesseract</a:t>
            </a:r>
            <a:r>
              <a:rPr lang="en-US" dirty="0">
                <a:latin typeface="Times New Roman" pitchFamily="18" charset="0"/>
                <a:cs typeface="Times New Roman" pitchFamily="18" charset="0"/>
              </a:rPr>
              <a:t> library to perform OCR</a:t>
            </a:r>
            <a:r>
              <a:rPr lang="en-US" dirty="0" smtClean="0">
                <a:latin typeface="Times New Roman" pitchFamily="18" charset="0"/>
                <a:cs typeface="Times New Roman" pitchFamily="18" charset="0"/>
              </a:rPr>
              <a:t>.</a:t>
            </a:r>
          </a:p>
          <a:p>
            <a:pPr algn="l">
              <a:buClrTx/>
            </a:pPr>
            <a:endParaRPr lang="en-US" dirty="0" smtClean="0">
              <a:latin typeface="Times New Roman" pitchFamily="18" charset="0"/>
              <a:cs typeface="Times New Roman" pitchFamily="18" charset="0"/>
            </a:endParaRPr>
          </a:p>
          <a:p>
            <a:pPr marL="342900" indent="-342900" algn="l">
              <a:buClrTx/>
              <a:buFont typeface="Wingdings" panose="05000000000000000000" pitchFamily="2" charset="2"/>
              <a:buChar char="q"/>
            </a:pPr>
            <a:r>
              <a:rPr lang="en-US" dirty="0" smtClean="0">
                <a:latin typeface="Times New Roman" pitchFamily="18" charset="0"/>
                <a:cs typeface="Times New Roman" pitchFamily="18" charset="0"/>
              </a:rPr>
              <a:t>Pre-processing Steps Include:</a:t>
            </a:r>
          </a:p>
          <a:p>
            <a:pPr marL="342900" indent="-342900" algn="l">
              <a:buClrTx/>
              <a:buFont typeface="Arial" panose="020B0604020202020204" pitchFamily="34" charset="0"/>
              <a:buChar char="•"/>
            </a:pPr>
            <a:r>
              <a:rPr lang="en-US" dirty="0" smtClean="0">
                <a:latin typeface="Times New Roman" pitchFamily="18" charset="0"/>
                <a:cs typeface="Times New Roman" pitchFamily="18" charset="0"/>
              </a:rPr>
              <a:t>Conversion from RGB to Grayscale</a:t>
            </a:r>
          </a:p>
          <a:p>
            <a:pPr marL="342900" lvl="1" indent="-342900" algn="l">
              <a:spcBef>
                <a:spcPts val="600"/>
              </a:spcBef>
              <a:buClrTx/>
              <a:buFont typeface="Arial" panose="020B0604020202020204" pitchFamily="34" charset="0"/>
              <a:buChar char="•"/>
            </a:pPr>
            <a:r>
              <a:rPr lang="en-US" sz="2000" dirty="0" smtClean="0">
                <a:latin typeface="Times New Roman" pitchFamily="18" charset="0"/>
                <a:cs typeface="Times New Roman" pitchFamily="18" charset="0"/>
              </a:rPr>
              <a:t>Otsu Binarization</a:t>
            </a:r>
            <a:endParaRPr lang="en-US" sz="2000" dirty="0">
              <a:latin typeface="Times New Roman" pitchFamily="18" charset="0"/>
              <a:cs typeface="Times New Roman" pitchFamily="18" charset="0"/>
            </a:endParaRPr>
          </a:p>
          <a:p>
            <a:pPr marL="342900" lvl="1" indent="-342900" algn="l">
              <a:spcBef>
                <a:spcPts val="600"/>
              </a:spcBef>
              <a:buClrTx/>
              <a:buFont typeface="Arial" panose="020B0604020202020204" pitchFamily="34" charset="0"/>
              <a:buChar char="•"/>
            </a:pPr>
            <a:r>
              <a:rPr lang="en-US" sz="2000" dirty="0" smtClean="0">
                <a:latin typeface="Times New Roman" pitchFamily="18" charset="0"/>
                <a:cs typeface="Times New Roman" pitchFamily="18" charset="0"/>
              </a:rPr>
              <a:t>Median Blur Filter</a:t>
            </a:r>
          </a:p>
          <a:p>
            <a:pPr lvl="1" algn="l">
              <a:spcBef>
                <a:spcPts val="600"/>
              </a:spcBef>
              <a:buClrTx/>
            </a:pPr>
            <a:endParaRPr lang="en-US" sz="2000" dirty="0">
              <a:latin typeface="Times New Roman" pitchFamily="18" charset="0"/>
              <a:cs typeface="Times New Roman" pitchFamily="18" charset="0"/>
            </a:endParaRPr>
          </a:p>
          <a:p>
            <a:pPr marL="285750" lvl="1" indent="-285750" algn="l">
              <a:spcBef>
                <a:spcPts val="600"/>
              </a:spcBef>
              <a:buClrTx/>
              <a:buFont typeface="Wingdings" panose="05000000000000000000" pitchFamily="2" charset="2"/>
              <a:buChar char="q"/>
            </a:pPr>
            <a:r>
              <a:rPr lang="en-US" sz="2000" dirty="0">
                <a:latin typeface="Times New Roman" pitchFamily="18" charset="0"/>
                <a:cs typeface="Times New Roman" pitchFamily="18" charset="0"/>
              </a:rPr>
              <a:t>Python-</a:t>
            </a:r>
            <a:r>
              <a:rPr lang="en-US" sz="2000" dirty="0" err="1">
                <a:latin typeface="Times New Roman" pitchFamily="18" charset="0"/>
                <a:cs typeface="Times New Roman" pitchFamily="18" charset="0"/>
              </a:rPr>
              <a:t>tesseract</a:t>
            </a:r>
            <a:r>
              <a:rPr lang="en-US" sz="2000" dirty="0">
                <a:latin typeface="Times New Roman" pitchFamily="18" charset="0"/>
                <a:cs typeface="Times New Roman" pitchFamily="18" charset="0"/>
              </a:rPr>
              <a:t> is an optical character recognition (OCR) tool for python.</a:t>
            </a:r>
          </a:p>
        </p:txBody>
      </p:sp>
      <p:sp>
        <p:nvSpPr>
          <p:cNvPr id="3" name="Title 2"/>
          <p:cNvSpPr>
            <a:spLocks noGrp="1"/>
          </p:cNvSpPr>
          <p:nvPr>
            <p:ph type="title"/>
          </p:nvPr>
        </p:nvSpPr>
        <p:spPr/>
        <p:txBody>
          <a:bodyPr>
            <a:noAutofit/>
          </a:bodyPr>
          <a:lstStyle/>
          <a:p>
            <a:r>
              <a:rPr lang="en-US" sz="2400" b="0" dirty="0" smtClean="0">
                <a:latin typeface="Times New Roman" pitchFamily="18" charset="0"/>
                <a:cs typeface="Times New Roman" pitchFamily="18" charset="0"/>
              </a:rPr>
              <a:t>Optical character recognition</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4078968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895600" y="1676400"/>
            <a:ext cx="3127375" cy="1143000"/>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609600" y="3048000"/>
            <a:ext cx="7772400" cy="228600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2362200" y="304800"/>
            <a:ext cx="4572000" cy="880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RESULTS</a:t>
            </a:r>
            <a:endParaRPr lang="en-US" sz="2400" b="0" dirty="0">
              <a:latin typeface="Times New Roman" pitchFamily="18" charset="0"/>
              <a:cs typeface="Times New Roman" pitchFamily="18" charset="0"/>
            </a:endParaRPr>
          </a:p>
        </p:txBody>
      </p:sp>
      <p:sp>
        <p:nvSpPr>
          <p:cNvPr id="3" name="TextBox 2"/>
          <p:cNvSpPr txBox="1"/>
          <p:nvPr/>
        </p:nvSpPr>
        <p:spPr>
          <a:xfrm>
            <a:off x="381000" y="2209800"/>
            <a:ext cx="8534400" cy="1600438"/>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trained model we obtained after training using 180 images is tested with 39 images, as the entire dataset of 219 is divided into 80% train images and approx. 20% test images,  is bound to give an accuracy based on loss as described in the graph in Fig below.</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452646"/>
            <a:ext cx="3810000" cy="2590800"/>
          </a:xfrm>
          <a:prstGeom prst="rect">
            <a:avLst/>
          </a:prstGeom>
          <a:noFill/>
          <a:ln>
            <a:noFill/>
          </a:ln>
        </p:spPr>
      </p:pic>
      <p:sp>
        <p:nvSpPr>
          <p:cNvPr id="5" name="TextBox 4"/>
          <p:cNvSpPr txBox="1"/>
          <p:nvPr/>
        </p:nvSpPr>
        <p:spPr>
          <a:xfrm>
            <a:off x="3505200" y="6122820"/>
            <a:ext cx="2667000" cy="369332"/>
          </a:xfrm>
          <a:prstGeom prst="rect">
            <a:avLst/>
          </a:prstGeom>
          <a:noFill/>
        </p:spPr>
        <p:txBody>
          <a:bodyPr wrap="square" rtlCol="0">
            <a:spAutoFit/>
          </a:bodyPr>
          <a:lstStyle/>
          <a:p>
            <a:r>
              <a:rPr lang="en-US" dirty="0" smtClean="0"/>
              <a:t>Total loss vs Epochs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marL="342900" indent="-342900" algn="l">
              <a:buClrTx/>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calculated training and validation accuracy are:</a:t>
            </a:r>
          </a:p>
          <a:p>
            <a:pPr marL="342900" indent="-342900" algn="l">
              <a:buClr>
                <a:schemeClr val="tx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 Accuracy::  0.9764634601043997</a:t>
            </a:r>
          </a:p>
          <a:p>
            <a:pPr marL="342900" indent="-342900" algn="l">
              <a:buClr>
                <a:schemeClr val="tx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Accuracy  </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0.7933284397683713</a:t>
            </a:r>
            <a:endParaRPr lang="en-US" dirty="0"/>
          </a:p>
          <a:p>
            <a:pPr algn="l"/>
            <a:endParaRPr lang="en-US" dirty="0"/>
          </a:p>
        </p:txBody>
      </p:sp>
      <p:sp>
        <p:nvSpPr>
          <p:cNvPr id="6" name="Title 5"/>
          <p:cNvSpPr>
            <a:spLocks noGrp="1"/>
          </p:cNvSpPr>
          <p:nvPr>
            <p:ph type="title"/>
          </p:nvPr>
        </p:nvSpPr>
        <p:spPr/>
        <p:txBody>
          <a:bodyPr/>
          <a:lstStyle/>
          <a:p>
            <a:r>
              <a:rPr lang="en-US" sz="2400" b="0" dirty="0" smtClean="0">
                <a:latin typeface="Times New Roman" panose="02020603050405020304" pitchFamily="18" charset="0"/>
                <a:cs typeface="Times New Roman" panose="02020603050405020304" pitchFamily="18" charset="0"/>
              </a:rPr>
              <a:t>RESULTS</a:t>
            </a:r>
            <a:endParaRPr lang="en-US" sz="24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905000"/>
            <a:ext cx="8229600" cy="4648200"/>
          </a:xfrm>
        </p:spPr>
        <p:txBody>
          <a:bodyPr>
            <a:normAutofit/>
          </a:bodyPr>
          <a:lstStyle/>
          <a:p>
            <a:pPr algn="just">
              <a:buClrTx/>
              <a:buFont typeface="Wingdings" pitchFamily="2" charset="2"/>
              <a:buChar char="Ø"/>
            </a:pPr>
            <a:r>
              <a:rPr lang="en-US" sz="2400" b="1" dirty="0" smtClean="0"/>
              <a:t> Parking Lot Management Systems</a:t>
            </a:r>
          </a:p>
          <a:p>
            <a:pPr algn="just">
              <a:buClrTx/>
            </a:pPr>
            <a:endParaRPr lang="en-US" sz="2400" b="1" dirty="0" smtClean="0"/>
          </a:p>
          <a:p>
            <a:pPr algn="just">
              <a:buClrTx/>
              <a:buFont typeface="Wingdings" pitchFamily="2" charset="2"/>
              <a:buChar char="Ø"/>
            </a:pPr>
            <a:r>
              <a:rPr lang="en-US" sz="2400" b="1" dirty="0" smtClean="0"/>
              <a:t> Toll Booth Management Systems</a:t>
            </a:r>
          </a:p>
          <a:p>
            <a:pPr algn="just">
              <a:buClrTx/>
            </a:pPr>
            <a:endParaRPr lang="en-US" sz="2400" b="1" dirty="0" smtClean="0"/>
          </a:p>
          <a:p>
            <a:pPr algn="just">
              <a:buClrTx/>
              <a:buFont typeface="Wingdings" pitchFamily="2" charset="2"/>
              <a:buChar char="Ø"/>
            </a:pPr>
            <a:r>
              <a:rPr lang="en-US" sz="2400" b="1" dirty="0" smtClean="0"/>
              <a:t> Traffic Control</a:t>
            </a:r>
          </a:p>
          <a:p>
            <a:pPr algn="just">
              <a:buClrTx/>
            </a:pPr>
            <a:endParaRPr lang="en-US" sz="2400" b="1" dirty="0" smtClean="0"/>
          </a:p>
          <a:p>
            <a:pPr algn="just">
              <a:buClrTx/>
              <a:buFont typeface="Wingdings" pitchFamily="2" charset="2"/>
              <a:buChar char="Ø"/>
            </a:pPr>
            <a:r>
              <a:rPr lang="en-US" sz="2400" b="1" dirty="0" smtClean="0"/>
              <a:t> Border Security</a:t>
            </a:r>
          </a:p>
          <a:p>
            <a:pPr algn="just">
              <a:buClrTx/>
            </a:pPr>
            <a:endParaRPr lang="en-US" sz="2400" b="1" dirty="0" smtClean="0"/>
          </a:p>
          <a:p>
            <a:pPr algn="just">
              <a:buClrTx/>
              <a:buFont typeface="Wingdings" pitchFamily="2" charset="2"/>
              <a:buChar char="Ø"/>
            </a:pPr>
            <a:r>
              <a:rPr lang="en-US" sz="2400" b="1" dirty="0" smtClean="0"/>
              <a:t> Law Enforcement</a:t>
            </a:r>
          </a:p>
        </p:txBody>
      </p:sp>
      <p:sp>
        <p:nvSpPr>
          <p:cNvPr id="3" name="Title 2"/>
          <p:cNvSpPr>
            <a:spLocks noGrp="1"/>
          </p:cNvSpPr>
          <p:nvPr>
            <p:ph type="title"/>
          </p:nvPr>
        </p:nvSpPr>
        <p:spPr/>
        <p:txBody>
          <a:bodyPr>
            <a:normAutofit/>
          </a:bodyPr>
          <a:lstStyle/>
          <a:p>
            <a:r>
              <a:rPr lang="en-US" sz="2400" dirty="0" smtClean="0"/>
              <a:t>APPLICATIONS</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buClrTx/>
              <a:buFont typeface="Wingdings" pitchFamily="2" charset="2"/>
              <a:buChar char="Ø"/>
            </a:pPr>
            <a:r>
              <a:rPr lang="en-US" dirty="0" smtClean="0"/>
              <a:t> </a:t>
            </a:r>
            <a:r>
              <a:rPr lang="en-US" dirty="0" smtClean="0">
                <a:latin typeface="Times New Roman" pitchFamily="18" charset="0"/>
                <a:cs typeface="Times New Roman" pitchFamily="18" charset="0"/>
              </a:rPr>
              <a:t>The faster R-CNN Inception model we used for this system not only provides very high accuracy for a small size of training data but it also has good generalization capability.</a:t>
            </a:r>
          </a:p>
          <a:p>
            <a:pPr algn="just">
              <a:buClrTx/>
            </a:pPr>
            <a:endParaRPr lang="en-US" dirty="0" smtClean="0">
              <a:latin typeface="Times New Roman" pitchFamily="18" charset="0"/>
              <a:cs typeface="Times New Roman" pitchFamily="18" charset="0"/>
            </a:endParaRPr>
          </a:p>
          <a:p>
            <a:pPr algn="just">
              <a:buClrTx/>
              <a:buFont typeface="Wingdings" pitchFamily="2" charset="2"/>
              <a:buChar char="Ø"/>
            </a:pPr>
            <a:r>
              <a:rPr lang="en-US" dirty="0" smtClean="0">
                <a:latin typeface="Times New Roman" pitchFamily="18" charset="0"/>
                <a:cs typeface="Times New Roman" pitchFamily="18" charset="0"/>
              </a:rPr>
              <a:t>Optical character recognition performed with the Tesseract library works efficiently with some preprocessing on the extracted images of the LP.</a:t>
            </a:r>
          </a:p>
          <a:p>
            <a:pPr algn="just">
              <a:buClrTx/>
            </a:pPr>
            <a:endParaRPr lang="en-US" dirty="0" smtClean="0">
              <a:latin typeface="Times New Roman" pitchFamily="18" charset="0"/>
              <a:cs typeface="Times New Roman" pitchFamily="18" charset="0"/>
            </a:endParaRPr>
          </a:p>
          <a:p>
            <a:pPr algn="just">
              <a:buClrTx/>
              <a:buFont typeface="Wingdings" pitchFamily="2" charset="2"/>
              <a:buChar char="Ø"/>
            </a:pPr>
            <a:r>
              <a:rPr lang="en-US" dirty="0" smtClean="0">
                <a:latin typeface="Times New Roman" pitchFamily="18" charset="0"/>
                <a:cs typeface="Times New Roman" pitchFamily="18" charset="0"/>
              </a:rPr>
              <a:t>LP detection works with high accuracy for real time images. However the OCR requires some pre-processing and can be further improved</a:t>
            </a:r>
            <a:r>
              <a:rPr lang="en-US" dirty="0" smtClean="0"/>
              <a:t>.  </a:t>
            </a:r>
            <a:endParaRPr lang="en-US"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CONCLUSION</a:t>
            </a:r>
            <a:endParaRPr lang="en-US" sz="24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905000"/>
            <a:ext cx="8229600" cy="4724400"/>
          </a:xfrm>
        </p:spPr>
        <p:txBody>
          <a:bodyPr>
            <a:normAutofit/>
          </a:bodyPr>
          <a:lstStyle/>
          <a:p>
            <a:pPr algn="just"/>
            <a:r>
              <a:rPr lang="en-US" b="1" dirty="0">
                <a:latin typeface="Times New Roman" pitchFamily="18" charset="0"/>
                <a:cs typeface="Times New Roman" pitchFamily="18" charset="0"/>
              </a:rPr>
              <a:t>Automatic License Plate Recognition (ALPR)</a:t>
            </a:r>
            <a:r>
              <a:rPr lang="en-US" dirty="0">
                <a:latin typeface="Times New Roman" pitchFamily="18" charset="0"/>
                <a:cs typeface="Times New Roman" pitchFamily="18" charset="0"/>
              </a:rPr>
              <a:t> helps to identify vehicle license plates in an efficient manner without the need for major human resources and has become more and more important in the recent </a:t>
            </a:r>
            <a:r>
              <a:rPr lang="en-US" dirty="0" smtClean="0">
                <a:latin typeface="Times New Roman" pitchFamily="18" charset="0"/>
                <a:cs typeface="Times New Roman" pitchFamily="18" charset="0"/>
              </a:rPr>
              <a:t>years. The </a:t>
            </a:r>
            <a:r>
              <a:rPr lang="en-US" dirty="0">
                <a:latin typeface="Times New Roman" pitchFamily="18" charset="0"/>
                <a:cs typeface="Times New Roman" pitchFamily="18" charset="0"/>
              </a:rPr>
              <a:t>rapid development in digital image processing technology has also made it possible to detect and identify license plates at a fast rate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project will present an alternative approach by using </a:t>
            </a:r>
            <a:r>
              <a:rPr lang="en-US" b="1" dirty="0">
                <a:latin typeface="Times New Roman" pitchFamily="18" charset="0"/>
                <a:cs typeface="Times New Roman" pitchFamily="18" charset="0"/>
              </a:rPr>
              <a:t>deep learning </a:t>
            </a:r>
            <a:r>
              <a:rPr lang="en-US" dirty="0">
                <a:latin typeface="Times New Roman" pitchFamily="18" charset="0"/>
                <a:cs typeface="Times New Roman" pitchFamily="18" charset="0"/>
              </a:rPr>
              <a:t>to automatically recognize license plates. Deep learning techniques do not use hand-engineered features, but automatically select the features themselves. The strongest deep learning methods involve </a:t>
            </a:r>
            <a:r>
              <a:rPr lang="en-US" b="1" dirty="0" smtClean="0">
                <a:latin typeface="Times New Roman" pitchFamily="18" charset="0"/>
                <a:cs typeface="Times New Roman" pitchFamily="18" charset="0"/>
              </a:rPr>
              <a:t>Convolution </a:t>
            </a:r>
            <a:r>
              <a:rPr lang="en-US" b="1" dirty="0">
                <a:latin typeface="Times New Roman" pitchFamily="18" charset="0"/>
                <a:cs typeface="Times New Roman" pitchFamily="18" charset="0"/>
              </a:rPr>
              <a:t>Neural Networks (CNNs). </a:t>
            </a:r>
            <a:endParaRPr lang="en-US" b="1"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There are various algorithms that can be used for object detection. However the </a:t>
            </a:r>
            <a:r>
              <a:rPr lang="en-US" b="1" dirty="0">
                <a:latin typeface="Times New Roman" pitchFamily="18" charset="0"/>
                <a:cs typeface="Times New Roman" pitchFamily="18" charset="0"/>
              </a:rPr>
              <a:t>Faster R-CNN family </a:t>
            </a:r>
            <a:r>
              <a:rPr lang="en-US" dirty="0">
                <a:latin typeface="Times New Roman" pitchFamily="18" charset="0"/>
                <a:cs typeface="Times New Roman" pitchFamily="18" charset="0"/>
              </a:rPr>
              <a:t>provides better </a:t>
            </a:r>
            <a:r>
              <a:rPr lang="en-US" dirty="0" smtClean="0">
                <a:latin typeface="Times New Roman" pitchFamily="18" charset="0"/>
                <a:cs typeface="Times New Roman" pitchFamily="18" charset="0"/>
              </a:rPr>
              <a:t>accuracy Furthermore we have used </a:t>
            </a:r>
            <a:r>
              <a:rPr lang="en-US" b="1" dirty="0"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as the deep learning library inorder to facilitate large scale neural networks.</a:t>
            </a:r>
            <a:endParaRPr lang="en-US"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INTRODUCTION</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39675262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8200" y="2514600"/>
            <a:ext cx="7239000" cy="1752600"/>
          </a:xfrm>
        </p:spPr>
        <p:txBody>
          <a:bodyPr>
            <a:noAutofit/>
          </a:bodyPr>
          <a:lstStyle/>
          <a:p>
            <a:r>
              <a:rPr lang="en-US" sz="7200" dirty="0" smtClean="0">
                <a:latin typeface="Algerian" panose="04020705040A02060702" pitchFamily="82" charset="0"/>
              </a:rPr>
              <a:t>Thank You</a:t>
            </a:r>
            <a:endParaRPr lang="en-US" sz="7200" dirty="0">
              <a:latin typeface="Algerian" panose="04020705040A02060702" pitchFamily="82" charset="0"/>
            </a:endParaRPr>
          </a:p>
        </p:txBody>
      </p:sp>
    </p:spTree>
    <p:extLst>
      <p:ext uri="{BB962C8B-B14F-4D97-AF65-F5344CB8AC3E}">
        <p14:creationId xmlns:p14="http://schemas.microsoft.com/office/powerpoint/2010/main" val="3108706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a:bodyPr>
          <a:lstStyle/>
          <a:p>
            <a:pPr algn="just"/>
            <a:r>
              <a:rPr lang="en-US" dirty="0">
                <a:latin typeface="Times New Roman" pitchFamily="18" charset="0"/>
                <a:cs typeface="Times New Roman" pitchFamily="18" charset="0"/>
              </a:rPr>
              <a:t>The main motivation of this project is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take into consideration the technological advancements of this generation and implement it for efficient management and supervising of vehicles. This system tackles the problem of mismanagement and excess time wastage incurred due to involvement of manual labor. Furthermore, it provides information about the vehicles entering an area which is valuable to the concerned authorities. This ultimately helps in cost reduction and time management along with proper supervision in various sectors as compared to the old approach</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The scope of this project is to be able to detect license plates appearing on the roads. This means that the most important part of the system is to be able to detect a license plate with high accuracy.</a:t>
            </a:r>
          </a:p>
          <a:p>
            <a:endParaRPr lang="en-US"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MOTIVATION AND SCOPE</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1832506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latin typeface="Times New Roman" pitchFamily="18" charset="0"/>
                <a:cs typeface="Times New Roman" pitchFamily="18" charset="0"/>
              </a:rPr>
              <a:t>Even though most cases will be of standard license plates, there are a number of variations causing challenges when detecting and recognizing these plates listed below</a:t>
            </a:r>
            <a:r>
              <a:rPr lang="en-US"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An Ideal License Plate</a:t>
            </a:r>
          </a:p>
          <a:p>
            <a:endParaRPr lang="en-US" dirty="0"/>
          </a:p>
        </p:txBody>
      </p:sp>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MAJOR CHALLENGES</a:t>
            </a:r>
            <a:endParaRPr lang="en-US" sz="2400" b="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3657599"/>
            <a:ext cx="3581400" cy="3042155"/>
          </a:xfrm>
          <a:prstGeom prst="rect">
            <a:avLst/>
          </a:prstGeom>
        </p:spPr>
      </p:pic>
    </p:spTree>
    <p:extLst>
      <p:ext uri="{BB962C8B-B14F-4D97-AF65-F5344CB8AC3E}">
        <p14:creationId xmlns:p14="http://schemas.microsoft.com/office/powerpoint/2010/main" val="205867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6781800" cy="4924425"/>
          </a:xfrm>
          <a:prstGeom prst="rect">
            <a:avLst/>
          </a:prstGeom>
        </p:spPr>
        <p:txBody>
          <a:bodyPr wrap="square">
            <a:spAutoFit/>
          </a:bodyPr>
          <a:lstStyle/>
          <a:p>
            <a:pPr lvl="0" algn="just"/>
            <a:r>
              <a:rPr lang="en-US" sz="2000" b="1" dirty="0" smtClean="0">
                <a:solidFill>
                  <a:schemeClr val="tx1">
                    <a:lumMod val="95000"/>
                    <a:lumOff val="5000"/>
                  </a:schemeClr>
                </a:solidFill>
                <a:latin typeface="Times New Roman" pitchFamily="18" charset="0"/>
                <a:cs typeface="Times New Roman" pitchFamily="18" charset="0"/>
              </a:rPr>
              <a:t>Background color</a:t>
            </a:r>
            <a:r>
              <a:rPr lang="en-US" sz="2000" dirty="0" smtClean="0">
                <a:solidFill>
                  <a:schemeClr val="tx1">
                    <a:lumMod val="95000"/>
                    <a:lumOff val="5000"/>
                  </a:schemeClr>
                </a:solidFill>
                <a:latin typeface="Times New Roman" pitchFamily="18" charset="0"/>
                <a:cs typeface="Times New Roman" pitchFamily="18" charset="0"/>
              </a:rPr>
              <a:t>: While white is most commonly used as the background color. However, there are exceptions.</a:t>
            </a:r>
          </a:p>
          <a:p>
            <a:pPr algn="ct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Location</a:t>
            </a:r>
            <a:r>
              <a:rPr lang="en-US" sz="2000" dirty="0" smtClean="0">
                <a:latin typeface="Times New Roman" pitchFamily="18" charset="0"/>
                <a:cs typeface="Times New Roman" pitchFamily="18" charset="0"/>
              </a:rPr>
              <a:t>: The plate may be located in different parts of the image.</a:t>
            </a: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295400"/>
            <a:ext cx="3733800" cy="2286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4314825"/>
            <a:ext cx="3733800" cy="2286000"/>
          </a:xfrm>
          <a:prstGeom prst="rect">
            <a:avLst/>
          </a:prstGeom>
        </p:spPr>
      </p:pic>
    </p:spTree>
    <p:extLst>
      <p:ext uri="{BB962C8B-B14F-4D97-AF65-F5344CB8AC3E}">
        <p14:creationId xmlns:p14="http://schemas.microsoft.com/office/powerpoint/2010/main" val="3946008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6781800" cy="5478423"/>
          </a:xfrm>
          <a:prstGeom prst="rect">
            <a:avLst/>
          </a:prstGeom>
        </p:spPr>
        <p:txBody>
          <a:bodyPr wrap="square">
            <a:spAutoFit/>
          </a:bodyPr>
          <a:lstStyle/>
          <a:p>
            <a:pPr lvl="0"/>
            <a:r>
              <a:rPr lang="en-US" sz="2000" b="1" dirty="0" smtClean="0">
                <a:latin typeface="Times New Roman" pitchFamily="18" charset="0"/>
                <a:cs typeface="Times New Roman" pitchFamily="18" charset="0"/>
              </a:rPr>
              <a:t>Size</a:t>
            </a:r>
            <a:r>
              <a:rPr lang="en-US" sz="2000" dirty="0" smtClean="0">
                <a:latin typeface="Times New Roman" pitchFamily="18" charset="0"/>
                <a:cs typeface="Times New Roman" pitchFamily="18" charset="0"/>
              </a:rPr>
              <a:t>: The size of the plate compared to the full captured image differs based on camera distance and zooming.</a:t>
            </a:r>
          </a:p>
          <a:p>
            <a:pPr algn="ct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Rotation</a:t>
            </a:r>
            <a:r>
              <a:rPr lang="en-US" sz="2000" dirty="0" smtClean="0">
                <a:latin typeface="Times New Roman" pitchFamily="18" charset="0"/>
                <a:cs typeface="Times New Roman" pitchFamily="18" charset="0"/>
              </a:rPr>
              <a:t>: The plate may be tilted based on the angle the image is taken.</a:t>
            </a: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C:\Users\Anangsa\Desktop\Project\Results\15.JPG"/>
          <p:cNvPicPr/>
          <p:nvPr/>
        </p:nvPicPr>
        <p:blipFill>
          <a:blip r:embed="rId2" cstate="print"/>
          <a:srcRect/>
          <a:stretch>
            <a:fillRect/>
          </a:stretch>
        </p:blipFill>
        <p:spPr bwMode="auto">
          <a:xfrm>
            <a:off x="2743200" y="1295400"/>
            <a:ext cx="3657600" cy="2438400"/>
          </a:xfrm>
          <a:prstGeom prst="rect">
            <a:avLst/>
          </a:prstGeom>
          <a:noFill/>
          <a:ln w="9525">
            <a:noFill/>
            <a:miter lim="800000"/>
            <a:headEnd/>
            <a:tailEnd/>
          </a:ln>
        </p:spPr>
      </p:pic>
      <p:pic>
        <p:nvPicPr>
          <p:cNvPr id="6" name="Picture 5" descr="C:\Users\Anangsa\Desktop\Project\Results\13.JPG"/>
          <p:cNvPicPr/>
          <p:nvPr/>
        </p:nvPicPr>
        <p:blipFill>
          <a:blip r:embed="rId3" cstate="print"/>
          <a:srcRect/>
          <a:stretch>
            <a:fillRect/>
          </a:stretch>
        </p:blipFill>
        <p:spPr bwMode="auto">
          <a:xfrm>
            <a:off x="2743200" y="4267200"/>
            <a:ext cx="3657600" cy="2438400"/>
          </a:xfrm>
          <a:prstGeom prst="rect">
            <a:avLst/>
          </a:prstGeom>
          <a:ln w="38100" cap="sq">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000429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6781800" cy="5232202"/>
          </a:xfrm>
          <a:prstGeom prst="rect">
            <a:avLst/>
          </a:prstGeom>
        </p:spPr>
        <p:txBody>
          <a:bodyPr wrap="square">
            <a:spAutoFit/>
          </a:bodyPr>
          <a:lstStyle/>
          <a:p>
            <a:pPr lvl="0"/>
            <a:r>
              <a:rPr lang="en-US" sz="2000" b="1" dirty="0" smtClean="0">
                <a:latin typeface="Times New Roman" pitchFamily="18" charset="0"/>
                <a:cs typeface="Times New Roman" pitchFamily="18" charset="0"/>
              </a:rPr>
              <a:t>Occlusion</a:t>
            </a:r>
            <a:r>
              <a:rPr lang="en-US" sz="2000" dirty="0" smtClean="0">
                <a:latin typeface="Times New Roman" pitchFamily="18" charset="0"/>
                <a:cs typeface="Times New Roman" pitchFamily="18" charset="0"/>
              </a:rPr>
              <a:t>: The plate may be obscured by additional noise, such as dirt or snow.</a:t>
            </a:r>
          </a:p>
          <a:p>
            <a:pPr algn="just"/>
            <a:endParaRPr lang="en-US" dirty="0" smtClean="0">
              <a:solidFill>
                <a:schemeClr val="tx1">
                  <a:lumMod val="95000"/>
                  <a:lumOff val="5000"/>
                </a:schemeClr>
              </a:solidFill>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lgn="just"/>
            <a:endParaRPr lang="en-US" b="1"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Quantity</a:t>
            </a:r>
            <a:r>
              <a:rPr lang="en-US" sz="2000" dirty="0" smtClean="0">
                <a:latin typeface="Times New Roman" pitchFamily="18" charset="0"/>
                <a:cs typeface="Times New Roman" pitchFamily="18" charset="0"/>
              </a:rPr>
              <a:t>: An image may have captured none, one or multiple plates.</a:t>
            </a:r>
          </a:p>
          <a:p>
            <a:pPr lvl="0" algn="just"/>
            <a:endParaRPr lang="en-US" sz="2000"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C:\Users\Anangsa\Desktop\Project\Results\14.JPG"/>
          <p:cNvPicPr/>
          <p:nvPr/>
        </p:nvPicPr>
        <p:blipFill>
          <a:blip r:embed="rId2" cstate="print"/>
          <a:srcRect/>
          <a:stretch>
            <a:fillRect/>
          </a:stretch>
        </p:blipFill>
        <p:spPr bwMode="auto">
          <a:xfrm>
            <a:off x="2819400" y="1143000"/>
            <a:ext cx="3581400" cy="2438400"/>
          </a:xfrm>
          <a:prstGeom prst="rect">
            <a:avLst/>
          </a:prstGeom>
          <a:ln w="38100" cap="sq">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descr="C:\Users\Anangsa\Desktop\Project\Results\17.JPG"/>
          <p:cNvPicPr/>
          <p:nvPr/>
        </p:nvPicPr>
        <p:blipFill>
          <a:blip r:embed="rId3" cstate="print"/>
          <a:srcRect/>
          <a:stretch>
            <a:fillRect/>
          </a:stretch>
        </p:blipFill>
        <p:spPr bwMode="auto">
          <a:xfrm>
            <a:off x="2819400" y="4419600"/>
            <a:ext cx="3581400" cy="2209800"/>
          </a:xfrm>
          <a:prstGeom prst="rect">
            <a:avLst/>
          </a:prstGeom>
          <a:ln w="38100" cap="sq">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81374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TotalTime>
  <Words>1710</Words>
  <Application>Microsoft Office PowerPoint</Application>
  <PresentationFormat>On-screen Show (4:3)</PresentationFormat>
  <Paragraphs>211</Paragraphs>
  <Slides>40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40</vt:i4>
      </vt:variant>
    </vt:vector>
  </HeadingPairs>
  <TitlesOfParts>
    <vt:vector size="52" baseType="lpstr">
      <vt:lpstr>Algerian</vt:lpstr>
      <vt:lpstr>Arial</vt:lpstr>
      <vt:lpstr>Calibri</vt:lpstr>
      <vt:lpstr>Calibri Light</vt:lpstr>
      <vt:lpstr>Garamond</vt:lpstr>
      <vt:lpstr>Tahoma</vt:lpstr>
      <vt:lpstr>Times New Roman</vt:lpstr>
      <vt:lpstr>Tunga</vt:lpstr>
      <vt:lpstr>Wingdings</vt:lpstr>
      <vt:lpstr>BlackTie</vt:lpstr>
      <vt:lpstr>Office Theme</vt:lpstr>
      <vt:lpstr>1_Office Theme</vt:lpstr>
      <vt:lpstr>DEPARTMENT OF ELECTRONICS AND TELECOMMUNICATION ENGINEERING</vt:lpstr>
      <vt:lpstr>LICENSE PLATE RECOGNITION USING DEEP LEARNING METHODS</vt:lpstr>
      <vt:lpstr>CONTENTS</vt:lpstr>
      <vt:lpstr>INTRODUCTION</vt:lpstr>
      <vt:lpstr>MOTIVATION AND SCOPE</vt:lpstr>
      <vt:lpstr>MAJOR CHALLENGES</vt:lpstr>
      <vt:lpstr>PowerPoint Presentation</vt:lpstr>
      <vt:lpstr>PowerPoint Presentation</vt:lpstr>
      <vt:lpstr>PowerPoint Presentation</vt:lpstr>
      <vt:lpstr>LITERATURE REVIEW</vt:lpstr>
      <vt:lpstr>PowerPoint Presentation</vt:lpstr>
      <vt:lpstr>PowerPoint Presentation</vt:lpstr>
      <vt:lpstr>PowerPoint Presentation</vt:lpstr>
      <vt:lpstr>PowerPoint Presentation</vt:lpstr>
      <vt:lpstr>SYSTEM FLOWCHART</vt:lpstr>
      <vt:lpstr>WORKING</vt:lpstr>
      <vt:lpstr>License Plate DETECTION</vt:lpstr>
      <vt:lpstr>Convolutional NEURAL NETWORK</vt:lpstr>
      <vt:lpstr>PowerPoint Presentation</vt:lpstr>
      <vt:lpstr>Convolutional NEURAL NETWORK</vt:lpstr>
      <vt:lpstr>R-CNN</vt:lpstr>
      <vt:lpstr>R-CNN</vt:lpstr>
      <vt:lpstr>R-CNN</vt:lpstr>
      <vt:lpstr>FAST  r-cnn</vt:lpstr>
      <vt:lpstr>PowerPoint Presentation</vt:lpstr>
      <vt:lpstr>FAST R-CNN</vt:lpstr>
      <vt:lpstr>FASTER R-CNN</vt:lpstr>
      <vt:lpstr>FASTER R-CNN</vt:lpstr>
      <vt:lpstr>FASTER R-CNN</vt:lpstr>
      <vt:lpstr>FASTER r-CNN INCEPTION V2</vt:lpstr>
      <vt:lpstr>PowerPoint Presentation</vt:lpstr>
      <vt:lpstr>LP EXTRACTION</vt:lpstr>
      <vt:lpstr>LP Extraction</vt:lpstr>
      <vt:lpstr>Optical character recognition</vt:lpstr>
      <vt:lpstr>PowerPoint Presentation</vt:lpstr>
      <vt:lpstr>RESULTS</vt:lpstr>
      <vt:lpstr>RESULTS</vt:lpstr>
      <vt:lpstr>APPLICATIONS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Agnij</dc:creator>
  <cp:lastModifiedBy>Mihir</cp:lastModifiedBy>
  <cp:revision>68</cp:revision>
  <dcterms:created xsi:type="dcterms:W3CDTF">2019-05-31T01:11:33Z</dcterms:created>
  <dcterms:modified xsi:type="dcterms:W3CDTF">2019-06-02T06:37:00Z</dcterms:modified>
</cp:coreProperties>
</file>