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70" r:id="rId10"/>
    <p:sldId id="271" r:id="rId11"/>
    <p:sldId id="273" r:id="rId12"/>
    <p:sldId id="267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Count_Employess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Sheet1!$A$12:$A$18</c:f>
              <c:strCache>
                <c:ptCount val="7"/>
                <c:pt idx="0">
                  <c:v>Staff</c:v>
                </c:pt>
                <c:pt idx="1">
                  <c:v>Senior Engineer</c:v>
                </c:pt>
                <c:pt idx="2">
                  <c:v>Engineer</c:v>
                </c:pt>
                <c:pt idx="3">
                  <c:v>Senior Staff</c:v>
                </c:pt>
                <c:pt idx="4">
                  <c:v>Technique Leader</c:v>
                </c:pt>
                <c:pt idx="5">
                  <c:v>Assistant Engineer</c:v>
                </c:pt>
                <c:pt idx="6">
                  <c:v>Manager</c:v>
                </c:pt>
              </c:strCache>
            </c:strRef>
          </c:cat>
          <c:val>
            <c:numRef>
              <c:f>Sheet1!$B$12:$B$18</c:f>
              <c:numCache>
                <c:formatCode>General</c:formatCode>
                <c:ptCount val="7"/>
                <c:pt idx="0">
                  <c:v>107384</c:v>
                </c:pt>
                <c:pt idx="1">
                  <c:v>97747</c:v>
                </c:pt>
                <c:pt idx="2">
                  <c:v>47303</c:v>
                </c:pt>
                <c:pt idx="3">
                  <c:v>26583</c:v>
                </c:pt>
                <c:pt idx="4">
                  <c:v>15148</c:v>
                </c:pt>
                <c:pt idx="5">
                  <c:v>5835</c:v>
                </c:pt>
                <c:pt idx="6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C1-43A6-8DFB-47464D211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8303312"/>
        <c:axId val="1648312560"/>
      </c:barChart>
      <c:catAx>
        <c:axId val="164830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8312560"/>
        <c:crosses val="autoZero"/>
        <c:auto val="1"/>
        <c:lblAlgn val="ctr"/>
        <c:lblOffset val="100"/>
        <c:noMultiLvlLbl val="0"/>
      </c:catAx>
      <c:valAx>
        <c:axId val="164831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830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2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26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8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37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7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42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34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72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8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93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1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33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2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0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28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93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2E9D004-518D-FBC5-A87B-381D41312EB6}"/>
              </a:ext>
            </a:extLst>
          </p:cNvPr>
          <p:cNvSpPr/>
          <p:nvPr/>
        </p:nvSpPr>
        <p:spPr>
          <a:xfrm>
            <a:off x="1894114" y="979714"/>
            <a:ext cx="880555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</a:t>
            </a:r>
            <a:r>
              <a:rPr lang="en-US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Engineering Bootcamp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Capstone Project-1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EB5B19D-0F48-7BB4-2F85-AA47AA14F12D}"/>
              </a:ext>
            </a:extLst>
          </p:cNvPr>
          <p:cNvSpPr/>
          <p:nvPr/>
        </p:nvSpPr>
        <p:spPr>
          <a:xfrm>
            <a:off x="7292504" y="4784260"/>
            <a:ext cx="40909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Mihir Kumar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4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="" xmlns:a16="http://schemas.microsoft.com/office/drawing/2014/main" id="{CAE4D1A6-490E-CC73-D313-C62183CA48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="" xmlns:a16="http://schemas.microsoft.com/office/drawing/2014/main" id="{0F5070DB-8F82-C1D3-2830-E49E728E5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3194791-319D-E150-CF05-E2BB6989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77" y="2057234"/>
            <a:ext cx="7551246" cy="4098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932D2A1-8B20-71E0-AD30-65F2FC26EC04}"/>
              </a:ext>
            </a:extLst>
          </p:cNvPr>
          <p:cNvSpPr txBox="1"/>
          <p:nvPr/>
        </p:nvSpPr>
        <p:spPr>
          <a:xfrm>
            <a:off x="979714" y="1122540"/>
            <a:ext cx="7238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b="1" u="sng" dirty="0" smtClean="0"/>
              <a:t>Number of Male v/s </a:t>
            </a:r>
            <a:r>
              <a:rPr lang="en-GB" sz="2000" b="1" u="sng" dirty="0"/>
              <a:t>Female Managers.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0439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25438"/>
            <a:ext cx="9601200" cy="1446212"/>
          </a:xfrm>
        </p:spPr>
        <p:txBody>
          <a:bodyPr>
            <a:noAutofit/>
          </a:bodyPr>
          <a:lstStyle/>
          <a:p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n-IN" sz="6000" dirty="0"/>
          </a:p>
        </p:txBody>
      </p:sp>
      <p:sp>
        <p:nvSpPr>
          <p:cNvPr id="6" name="Rectangle 5"/>
          <p:cNvSpPr/>
          <p:nvPr/>
        </p:nvSpPr>
        <p:spPr>
          <a:xfrm>
            <a:off x="3872414" y="919755"/>
            <a:ext cx="42562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ML Outputs</a:t>
            </a:r>
            <a:endParaRPr lang="en-IN" sz="6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72252"/>
              </p:ext>
            </p:extLst>
          </p:nvPr>
        </p:nvGraphicFramePr>
        <p:xfrm>
          <a:off x="1730497" y="2529735"/>
          <a:ext cx="8745295" cy="3143703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365194"/>
                <a:gridCol w="4380101"/>
              </a:tblGrid>
              <a:tr h="621831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Accuracy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0.9016284345853289</a:t>
                      </a:r>
                      <a:endParaRPr lang="en-IN" sz="2800" dirty="0"/>
                    </a:p>
                  </a:txBody>
                  <a:tcPr/>
                </a:tc>
              </a:tr>
              <a:tr h="630468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Error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0.09837156541467107</a:t>
                      </a:r>
                      <a:endParaRPr lang="en-IN" sz="2800" b="1" dirty="0"/>
                    </a:p>
                  </a:txBody>
                  <a:tcPr/>
                </a:tc>
              </a:tr>
              <a:tr h="630468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Precision</a:t>
                      </a:r>
                      <a:r>
                        <a:rPr lang="en-IN" b="1" dirty="0" smtClean="0"/>
                        <a:t>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0.8129338340527907</a:t>
                      </a:r>
                      <a:endParaRPr lang="en-IN" sz="2800" b="1" dirty="0"/>
                    </a:p>
                  </a:txBody>
                  <a:tcPr/>
                </a:tc>
              </a:tr>
              <a:tr h="630468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Recall 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0.9016284345853289</a:t>
                      </a:r>
                      <a:endParaRPr lang="en-IN" sz="2800" b="1" dirty="0"/>
                    </a:p>
                  </a:txBody>
                  <a:tcPr/>
                </a:tc>
              </a:tr>
              <a:tr h="630468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F1 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0.8549870408622282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3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FE57E4B-9CBE-2FEA-5A96-62786C8514D9}"/>
              </a:ext>
            </a:extLst>
          </p:cNvPr>
          <p:cNvSpPr/>
          <p:nvPr/>
        </p:nvSpPr>
        <p:spPr>
          <a:xfrm>
            <a:off x="1567542" y="737942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Challenges Faced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8A94499-DABF-77FA-71F8-FECE18AE0B5B}"/>
              </a:ext>
            </a:extLst>
          </p:cNvPr>
          <p:cNvSpPr txBox="1"/>
          <p:nvPr/>
        </p:nvSpPr>
        <p:spPr>
          <a:xfrm>
            <a:off x="1025543" y="2177116"/>
            <a:ext cx="74517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Importing Data from Local to </a:t>
            </a:r>
            <a:r>
              <a:rPr lang="en-GB" sz="2000" dirty="0" smtClean="0"/>
              <a:t>MySQL.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Data Transfer using SQOOP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Using ML Lib for Machine Learning.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742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A0C0711-5A94-5BB5-DC51-85D3ED0AF92A}"/>
              </a:ext>
            </a:extLst>
          </p:cNvPr>
          <p:cNvSpPr/>
          <p:nvPr/>
        </p:nvSpPr>
        <p:spPr>
          <a:xfrm>
            <a:off x="1374359" y="828094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Steps Ahead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2952FB-E1B0-8614-477B-78777BBED538}"/>
              </a:ext>
            </a:extLst>
          </p:cNvPr>
          <p:cNvSpPr txBox="1"/>
          <p:nvPr/>
        </p:nvSpPr>
        <p:spPr>
          <a:xfrm>
            <a:off x="1104405" y="2205716"/>
            <a:ext cx="99831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analysis can be used by the company to access its employee retention.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analysis can be used to find out the reasons why employees are leaving the company.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reasons found out may be used to rectify the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517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119361-01E9-C59C-3857-184A66E436F0}"/>
              </a:ext>
            </a:extLst>
          </p:cNvPr>
          <p:cNvSpPr/>
          <p:nvPr/>
        </p:nvSpPr>
        <p:spPr>
          <a:xfrm>
            <a:off x="4561190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19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A273B50-CFED-97C6-1720-C51FED9DBFB6}"/>
              </a:ext>
            </a:extLst>
          </p:cNvPr>
          <p:cNvSpPr/>
          <p:nvPr/>
        </p:nvSpPr>
        <p:spPr>
          <a:xfrm>
            <a:off x="1528905" y="712184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Business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C7F778D-947D-1E4A-A7F8-3F3D80F63A8F}"/>
              </a:ext>
            </a:extLst>
          </p:cNvPr>
          <p:cNvSpPr txBox="1"/>
          <p:nvPr/>
        </p:nvSpPr>
        <p:spPr>
          <a:xfrm>
            <a:off x="888641" y="2113807"/>
            <a:ext cx="1035461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Exploratory Data Analysis of provided Data Set.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Using the data set to come up with meaningful insights.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Using Machine Learning to come up with the various reasons for the employees leaving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5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C17E22-EA28-1522-7FE1-E9728A87F3B7}"/>
              </a:ext>
            </a:extLst>
          </p:cNvPr>
          <p:cNvSpPr/>
          <p:nvPr/>
        </p:nvSpPr>
        <p:spPr>
          <a:xfrm>
            <a:off x="1593301" y="40556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Technology Stack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22E2C63-8B90-7E60-0098-BC2623FC8A74}"/>
              </a:ext>
            </a:extLst>
          </p:cNvPr>
          <p:cNvSpPr txBox="1"/>
          <p:nvPr/>
        </p:nvSpPr>
        <p:spPr>
          <a:xfrm>
            <a:off x="48126" y="88830"/>
            <a:ext cx="48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560B3DC5-B608-805C-5340-07230C619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31497"/>
              </p:ext>
            </p:extLst>
          </p:nvPr>
        </p:nvGraphicFramePr>
        <p:xfrm>
          <a:off x="1174858" y="1359299"/>
          <a:ext cx="8992938" cy="48794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496469">
                  <a:extLst>
                    <a:ext uri="{9D8B030D-6E8A-4147-A177-3AD203B41FA5}">
                      <a16:colId xmlns="" xmlns:a16="http://schemas.microsoft.com/office/drawing/2014/main" val="3699105348"/>
                    </a:ext>
                  </a:extLst>
                </a:gridCol>
                <a:gridCol w="4496469">
                  <a:extLst>
                    <a:ext uri="{9D8B030D-6E8A-4147-A177-3AD203B41FA5}">
                      <a16:colId xmlns="" xmlns:a16="http://schemas.microsoft.com/office/drawing/2014/main" val="3757794071"/>
                    </a:ext>
                  </a:extLst>
                </a:gridCol>
              </a:tblGrid>
              <a:tr h="568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u="none" strike="noStrike" baseline="0" dirty="0" smtClean="0"/>
                        <a:t>MySQL </a:t>
                      </a:r>
                      <a:r>
                        <a:rPr lang="en-IN" sz="1400" b="1" u="none" strike="noStrike" baseline="0" dirty="0"/>
                        <a:t>(to create database)  </a:t>
                      </a:r>
                    </a:p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4589196"/>
                  </a:ext>
                </a:extLst>
              </a:tr>
              <a:tr h="606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u="none" strike="noStrike" baseline="0" dirty="0" smtClean="0"/>
                        <a:t>Linux </a:t>
                      </a:r>
                      <a:r>
                        <a:rPr lang="en-IN" sz="1400" b="1" u="none" strike="noStrike" baseline="0" dirty="0"/>
                        <a:t>Commands</a:t>
                      </a:r>
                    </a:p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35990060"/>
                  </a:ext>
                </a:extLst>
              </a:tr>
              <a:tr h="758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u="none" strike="noStrike" baseline="0" dirty="0"/>
                        <a:t>Sqoop </a:t>
                      </a:r>
                      <a:endParaRPr lang="en-IN" sz="1400" b="1" u="none" strike="noStrike" baseline="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u="none" strike="noStrike" baseline="0" dirty="0" smtClean="0"/>
                        <a:t>(</a:t>
                      </a:r>
                      <a:r>
                        <a:rPr lang="en-IN" sz="1400" b="1" u="none" strike="noStrike" baseline="0" dirty="0"/>
                        <a:t>Transfer data from MySQL Server to HDFS/Hive) </a:t>
                      </a:r>
                    </a:p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6146535"/>
                  </a:ext>
                </a:extLst>
              </a:tr>
              <a:tr h="606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u="none" strike="noStrike" baseline="0" dirty="0" smtClean="0"/>
                        <a:t>HDFS </a:t>
                      </a:r>
                      <a:r>
                        <a:rPr lang="en-IN" sz="1400" b="1" u="none" strike="noStrike" baseline="0" dirty="0"/>
                        <a:t>(to store the data) </a:t>
                      </a:r>
                    </a:p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71344782"/>
                  </a:ext>
                </a:extLst>
              </a:tr>
              <a:tr h="606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u="none" strike="noStrike" baseline="0" dirty="0" smtClean="0"/>
                        <a:t>Hive </a:t>
                      </a:r>
                      <a:r>
                        <a:rPr lang="en-IN" sz="1400" b="1" u="none" strike="noStrike" baseline="0" dirty="0"/>
                        <a:t>(to create database) </a:t>
                      </a:r>
                    </a:p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7524206"/>
                  </a:ext>
                </a:extLst>
              </a:tr>
              <a:tr h="606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u="none" strike="noStrike" baseline="0" dirty="0" smtClean="0"/>
                        <a:t>Impala </a:t>
                      </a:r>
                      <a:r>
                        <a:rPr lang="en-IN" sz="1400" b="1" u="none" strike="noStrike" baseline="0" dirty="0"/>
                        <a:t>(to perform the EDA) </a:t>
                      </a:r>
                    </a:p>
                    <a:p>
                      <a:pPr algn="ctr"/>
                      <a:endParaRPr lang="en-IN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73695885"/>
                  </a:ext>
                </a:extLst>
              </a:tr>
              <a:tr h="606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u="none" strike="noStrike" baseline="0" dirty="0" smtClean="0"/>
                        <a:t>SparkSQL </a:t>
                      </a:r>
                      <a:r>
                        <a:rPr lang="en-IN" sz="1400" b="1" u="none" strike="noStrike" baseline="0" dirty="0"/>
                        <a:t>(to perform the EDA) </a:t>
                      </a:r>
                    </a:p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20531814"/>
                  </a:ext>
                </a:extLst>
              </a:tr>
              <a:tr h="519315">
                <a:tc>
                  <a:txBody>
                    <a:bodyPr/>
                    <a:lstStyle/>
                    <a:p>
                      <a:pPr algn="ctr"/>
                      <a:r>
                        <a:rPr lang="en-IN" sz="1400" b="1" u="none" strike="noStrike" baseline="0" dirty="0" smtClean="0"/>
                        <a:t>SparkML </a:t>
                      </a:r>
                      <a:r>
                        <a:rPr lang="en-IN" sz="1400" b="1" u="none" strike="noStrike" baseline="0" dirty="0"/>
                        <a:t>(to perform model building)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16949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EA081FB-2C6E-FB02-827A-EC758ADE9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05" y="1421230"/>
            <a:ext cx="1506106" cy="442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90013AD-7632-DA62-1C31-6E8638A197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69" y="1969936"/>
            <a:ext cx="1587842" cy="4773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F1D3FBD-C20E-CD17-CC5A-E48F44E05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15" y="2560513"/>
            <a:ext cx="1808118" cy="658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831F480-8BD1-BF2D-04A0-5D89B854A6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2" b="26421"/>
          <a:stretch/>
        </p:blipFill>
        <p:spPr>
          <a:xfrm>
            <a:off x="7303569" y="3308307"/>
            <a:ext cx="1853051" cy="5439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DBFA6AE-EB5F-704B-E5F0-B53501026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53" y="3930393"/>
            <a:ext cx="1803234" cy="5512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C5AAC548-EF99-DD7F-9F84-10D866638E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56" y="4526210"/>
            <a:ext cx="1512339" cy="5180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5BDB6A67-B95E-9577-4BCD-CD671B3005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 b="30064"/>
          <a:stretch/>
        </p:blipFill>
        <p:spPr>
          <a:xfrm>
            <a:off x="7459667" y="5200457"/>
            <a:ext cx="1690365" cy="4424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F990F85-CC42-8C31-BAE3-1AF5714F73F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3" t="13883" r="9394" b="26993"/>
          <a:stretch/>
        </p:blipFill>
        <p:spPr>
          <a:xfrm>
            <a:off x="7491138" y="5799089"/>
            <a:ext cx="1658894" cy="4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BB181D0-E444-9323-3E89-90E3A93E0CA9}"/>
              </a:ext>
            </a:extLst>
          </p:cNvPr>
          <p:cNvSpPr/>
          <p:nvPr/>
        </p:nvSpPr>
        <p:spPr>
          <a:xfrm>
            <a:off x="1619057" y="570516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Set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C87BC64-F503-6C6E-029A-B6CF7775F827}"/>
              </a:ext>
            </a:extLst>
          </p:cNvPr>
          <p:cNvSpPr txBox="1"/>
          <p:nvPr/>
        </p:nvSpPr>
        <p:spPr>
          <a:xfrm>
            <a:off x="1412830" y="1586179"/>
            <a:ext cx="5709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Various CSV used: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Departments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Department Managers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Department Employees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Employees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Salaries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Titles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717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ACAAA26-33CC-0B94-ACB7-A3FC7AEBA311}"/>
              </a:ext>
            </a:extLst>
          </p:cNvPr>
          <p:cNvSpPr/>
          <p:nvPr/>
        </p:nvSpPr>
        <p:spPr>
          <a:xfrm>
            <a:off x="1567542" y="454606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E-R Diagram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2" y="1470268"/>
            <a:ext cx="9289088" cy="47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C38BCD4-3E5A-4798-232B-AE274B741EB7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Pipeline Architecture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E818BCA-010C-0609-0118-919185438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0" t="29957" r="27850" b="34805"/>
          <a:stretch/>
        </p:blipFill>
        <p:spPr>
          <a:xfrm>
            <a:off x="682588" y="1252847"/>
            <a:ext cx="10940932" cy="44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935FBF6-2927-0E80-D6BC-3375A85F8FEC}"/>
              </a:ext>
            </a:extLst>
          </p:cNvPr>
          <p:cNvSpPr/>
          <p:nvPr/>
        </p:nvSpPr>
        <p:spPr>
          <a:xfrm>
            <a:off x="1631937" y="426341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Outputs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="" xmlns:a16="http://schemas.microsoft.com/office/drawing/2014/main" id="{A568F460-A11C-F2B6-C651-37DFAB40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71" y="2149433"/>
            <a:ext cx="7259085" cy="402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0CC70E9-5045-6D6D-9C9A-B66CDD1CA988}"/>
              </a:ext>
            </a:extLst>
          </p:cNvPr>
          <p:cNvSpPr txBox="1"/>
          <p:nvPr/>
        </p:nvSpPr>
        <p:spPr>
          <a:xfrm>
            <a:off x="1391838" y="1611053"/>
            <a:ext cx="7238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u="sng" dirty="0"/>
              <a:t>Salary Distribution among the Employees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37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="" xmlns:a16="http://schemas.microsoft.com/office/drawing/2014/main" id="{9048A830-4063-6C47-47CF-5DFCFA5C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61" y="2048493"/>
            <a:ext cx="7465231" cy="416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A724FD5-98DB-99DA-4273-D59414CB7C6C}"/>
              </a:ext>
            </a:extLst>
          </p:cNvPr>
          <p:cNvSpPr txBox="1"/>
          <p:nvPr/>
        </p:nvSpPr>
        <p:spPr>
          <a:xfrm>
            <a:off x="979714" y="1122540"/>
            <a:ext cx="7238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b="1" u="sng" dirty="0"/>
              <a:t>Average Salary Title Wise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3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261F3575-FF0B-68CF-765C-2BEF28E26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292143"/>
              </p:ext>
            </p:extLst>
          </p:nvPr>
        </p:nvGraphicFramePr>
        <p:xfrm>
          <a:off x="2571007" y="2057399"/>
          <a:ext cx="7191179" cy="4008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945BDB6-9BFF-2837-09F1-E4D9E7FE91D6}"/>
              </a:ext>
            </a:extLst>
          </p:cNvPr>
          <p:cNvSpPr txBox="1"/>
          <p:nvPr/>
        </p:nvSpPr>
        <p:spPr>
          <a:xfrm>
            <a:off x="1739568" y="1264207"/>
            <a:ext cx="7238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u="sng" dirty="0"/>
              <a:t>Title Distribution among the Employees.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14641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160</TotalTime>
  <Words>229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nikunj tomar</dc:creator>
  <cp:lastModifiedBy>Microsoft account</cp:lastModifiedBy>
  <cp:revision>9</cp:revision>
  <dcterms:created xsi:type="dcterms:W3CDTF">2022-05-19T06:38:37Z</dcterms:created>
  <dcterms:modified xsi:type="dcterms:W3CDTF">2022-05-19T17:45:31Z</dcterms:modified>
</cp:coreProperties>
</file>