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4" r:id="rId5"/>
    <p:sldId id="282" r:id="rId6"/>
    <p:sldId id="307" r:id="rId7"/>
    <p:sldId id="319" r:id="rId8"/>
    <p:sldId id="321" r:id="rId9"/>
    <p:sldId id="322" r:id="rId10"/>
    <p:sldId id="323"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388" autoAdjust="0"/>
  </p:normalViewPr>
  <p:slideViewPr>
    <p:cSldViewPr snapToGrid="0" snapToObjects="1">
      <p:cViewPr varScale="1">
        <p:scale>
          <a:sx n="105" d="100"/>
          <a:sy n="105" d="100"/>
        </p:scale>
        <p:origin x="256" y="6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t Vasani" userId="9e93a009e9d6c168" providerId="LiveId" clId="{B857FD95-AEA5-457D-8BCF-0A304DC834DA}"/>
    <pc:docChg chg="custSel modSld">
      <pc:chgData name="Meet Vasani" userId="9e93a009e9d6c168" providerId="LiveId" clId="{B857FD95-AEA5-457D-8BCF-0A304DC834DA}" dt="2024-04-25T19:53:03.246" v="22" actId="20577"/>
      <pc:docMkLst>
        <pc:docMk/>
      </pc:docMkLst>
      <pc:sldChg chg="modSp mod">
        <pc:chgData name="Meet Vasani" userId="9e93a009e9d6c168" providerId="LiveId" clId="{B857FD95-AEA5-457D-8BCF-0A304DC834DA}" dt="2024-04-25T19:53:03.246" v="22" actId="20577"/>
        <pc:sldMkLst>
          <pc:docMk/>
          <pc:sldMk cId="50380900" sldId="321"/>
        </pc:sldMkLst>
        <pc:spChg chg="mod">
          <ac:chgData name="Meet Vasani" userId="9e93a009e9d6c168" providerId="LiveId" clId="{B857FD95-AEA5-457D-8BCF-0A304DC834DA}" dt="2024-04-25T19:53:03.246" v="22" actId="20577"/>
          <ac:spMkLst>
            <pc:docMk/>
            <pc:sldMk cId="50380900" sldId="321"/>
            <ac:spMk id="3" creationId="{75111C33-898C-4414-4665-5136EB6FC12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87273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6458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3660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F1 Race data analysis</a:t>
            </a:r>
            <a:br>
              <a:rPr lang="en-US" dirty="0"/>
            </a:br>
            <a:r>
              <a:rPr lang="en-US" dirty="0"/>
              <a:t>and </a:t>
            </a:r>
            <a:br>
              <a:rPr lang="en-US" dirty="0"/>
            </a:br>
            <a:r>
              <a:rPr lang="en-US" dirty="0"/>
              <a:t>BOSTON AIRBNB DATA ANALYSIS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normAutofit/>
          </a:bodyPr>
          <a:lstStyle/>
          <a:p>
            <a:r>
              <a:rPr lang="en-US" dirty="0"/>
              <a:t>Data Warehouse and Business Intelligence</a:t>
            </a:r>
          </a:p>
          <a:p>
            <a:endParaRPr lang="en-US" dirty="0"/>
          </a:p>
          <a:p>
            <a:endParaRPr lang="en-US" dirty="0"/>
          </a:p>
          <a:p>
            <a:endParaRPr lang="en-US" dirty="0"/>
          </a:p>
          <a:p>
            <a:endParaRPr lang="en-US" dirty="0"/>
          </a:p>
          <a:p>
            <a:pPr algn="r"/>
            <a:r>
              <a:rPr lang="en-US" dirty="0"/>
              <a:t>-Meet Vasani, Mihir </a:t>
            </a:r>
            <a:r>
              <a:rPr lang="en-US" dirty="0" err="1"/>
              <a:t>Kakadiya</a:t>
            </a:r>
            <a:endParaRPr lang="en-US" dirty="0"/>
          </a:p>
        </p:txBody>
      </p:sp>
    </p:spTree>
    <p:extLst>
      <p:ext uri="{BB962C8B-B14F-4D97-AF65-F5344CB8AC3E}">
        <p14:creationId xmlns:p14="http://schemas.microsoft.com/office/powerpoint/2010/main" val="113171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sz="2400" dirty="0"/>
              <a:t>F1 Race data problem statement</a:t>
            </a:r>
            <a:br>
              <a:rPr lang="en-US" sz="2400" dirty="0"/>
            </a:br>
            <a:r>
              <a:rPr lang="en-US" sz="2400" dirty="0"/>
              <a:t>AND Expected OUTPUT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r>
              <a:rPr lang="en-US" sz="1600" b="0" i="0" u="none" strike="noStrike" baseline="0" dirty="0">
                <a:solidFill>
                  <a:srgbClr val="000000"/>
                </a:solidFill>
                <a:latin typeface="Times New Roman" panose="02020603050405020304" pitchFamily="18" charset="0"/>
              </a:rPr>
              <a:t>Formula 1, spanning from 1950 to 2017, holds a rich dataset encompassing various aspects of racing ( i.e. drivers, teams, circuits, race results and many more). The challenge is to extract valuable insights and optimize strategies which can help make the game more efficient, make any future improvements.</a:t>
            </a:r>
          </a:p>
          <a:p>
            <a:r>
              <a:rPr lang="en-US" sz="1600" b="0" i="0" u="none" strike="noStrike" baseline="0" dirty="0">
                <a:solidFill>
                  <a:srgbClr val="000000"/>
                </a:solidFill>
                <a:latin typeface="Times New Roman" panose="02020603050405020304" pitchFamily="18" charset="0"/>
              </a:rPr>
              <a:t>The project aims to provide teams, analysts, and enthusiasts with actionable insights derived from historical Formula 1 data. This includes improved decision-making strategies, optimized car setups, and a deeper understanding of the factors influencing success in one of the world's premier racing championships. </a:t>
            </a:r>
            <a:endParaRPr lang="en-US" sz="1400" b="0" i="0" u="none" strike="noStrike" baseline="0" dirty="0">
              <a:solidFill>
                <a:srgbClr val="000000"/>
              </a:solidFill>
              <a:latin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095999" y="1061623"/>
            <a:ext cx="5330028" cy="4739104"/>
          </a:xfrm>
        </p:spPr>
        <p:txBody>
          <a:bodyPr/>
          <a:lstStyle/>
          <a:p>
            <a:r>
              <a:rPr lang="en-US" dirty="0"/>
              <a:t>Data Warehouse MODEL</a:t>
            </a:r>
          </a:p>
        </p:txBody>
      </p:sp>
      <p:pic>
        <p:nvPicPr>
          <p:cNvPr id="4" name="Picture 3">
            <a:extLst>
              <a:ext uri="{FF2B5EF4-FFF2-40B4-BE49-F238E27FC236}">
                <a16:creationId xmlns:a16="http://schemas.microsoft.com/office/drawing/2014/main" id="{F244B08A-A1E0-3495-472C-9AC76A2C63CD}"/>
              </a:ext>
            </a:extLst>
          </p:cNvPr>
          <p:cNvPicPr>
            <a:picLocks noChangeAspect="1"/>
          </p:cNvPicPr>
          <p:nvPr/>
        </p:nvPicPr>
        <p:blipFill>
          <a:blip r:embed="rId3"/>
          <a:stretch>
            <a:fillRect/>
          </a:stretch>
        </p:blipFill>
        <p:spPr>
          <a:xfrm>
            <a:off x="415046" y="747675"/>
            <a:ext cx="5680953" cy="5491238"/>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840186" y="550881"/>
            <a:ext cx="10511627" cy="1012785"/>
          </a:xfrm>
        </p:spPr>
        <p:txBody>
          <a:bodyPr anchor="b">
            <a:normAutofit/>
          </a:bodyPr>
          <a:lstStyle/>
          <a:p>
            <a:r>
              <a:rPr lang="en-US" dirty="0"/>
              <a:t>Dashboard</a:t>
            </a:r>
          </a:p>
        </p:txBody>
      </p:sp>
      <p:pic>
        <p:nvPicPr>
          <p:cNvPr id="9" name="slide2" descr="Dashboard 1">
            <a:extLst>
              <a:ext uri="{FF2B5EF4-FFF2-40B4-BE49-F238E27FC236}">
                <a16:creationId xmlns:a16="http://schemas.microsoft.com/office/drawing/2014/main" id="{2C6397FA-4627-4465-F57F-016857EFE68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394056" y="1946235"/>
            <a:ext cx="7403886" cy="4360884"/>
          </a:xfrm>
          <a:prstGeom prst="rect">
            <a:avLst/>
          </a:prstGeom>
          <a:noFill/>
        </p:spPr>
      </p:pic>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spTree>
    <p:extLst>
      <p:ext uri="{BB962C8B-B14F-4D97-AF65-F5344CB8AC3E}">
        <p14:creationId xmlns:p14="http://schemas.microsoft.com/office/powerpoint/2010/main" val="396999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sz="2400" dirty="0"/>
              <a:t>Boston Airbnb problem statement</a:t>
            </a:r>
            <a:br>
              <a:rPr lang="en-US" sz="2400" dirty="0"/>
            </a:br>
            <a:r>
              <a:rPr lang="en-US" sz="2400" dirty="0"/>
              <a:t>AND Expected OUTPUT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r>
              <a:rPr lang="en-US" sz="1600" dirty="0">
                <a:solidFill>
                  <a:srgbClr val="000000"/>
                </a:solidFill>
                <a:latin typeface="Times New Roman" panose="02020603050405020304" pitchFamily="18" charset="0"/>
              </a:rPr>
              <a:t>The Boston Airbnb dataset contains a wealth of information regarding property listings, hosts, price and guest reviews. However, this raw dataset lacks structure and organization, making it challenging for hosts, guests, and analysts to extract actionable insights and optimize strategies to enhance experiences and performance in the hospitality industry. </a:t>
            </a:r>
          </a:p>
          <a:p>
            <a:r>
              <a:rPr lang="en-US" sz="1600" dirty="0">
                <a:solidFill>
                  <a:srgbClr val="000000"/>
                </a:solidFill>
                <a:latin typeface="Times New Roman" panose="02020603050405020304" pitchFamily="18" charset="0"/>
              </a:rPr>
              <a:t>The project aims to analyze the Boston Airbnb dataset, structuring it into tables for efficient data management. Through geographical and price analysis, insights will be gained into property trends and pricing dynamics.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5038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95622" y="-154950"/>
            <a:ext cx="8889255" cy="1553993"/>
          </a:xfrm>
        </p:spPr>
        <p:txBody>
          <a:bodyPr/>
          <a:lstStyle/>
          <a:p>
            <a:r>
              <a:rPr lang="en-US" dirty="0"/>
              <a:t>AWS Data Pipeline architecture diagram</a:t>
            </a:r>
          </a:p>
        </p:txBody>
      </p:sp>
      <p:sp>
        <p:nvSpPr>
          <p:cNvPr id="39" name="Rectangle 47">
            <a:extLst>
              <a:ext uri="{FF2B5EF4-FFF2-40B4-BE49-F238E27FC236}">
                <a16:creationId xmlns:a16="http://schemas.microsoft.com/office/drawing/2014/main" id="{996249C4-D532-F130-8ED8-1CBFACB28E7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1" name="Rectangle 55">
            <a:extLst>
              <a:ext uri="{FF2B5EF4-FFF2-40B4-BE49-F238E27FC236}">
                <a16:creationId xmlns:a16="http://schemas.microsoft.com/office/drawing/2014/main" id="{422FD19C-A986-C548-3D28-880AC3A1F8D8}"/>
              </a:ext>
            </a:extLst>
          </p:cNvPr>
          <p:cNvSpPr>
            <a:spLocks noChangeArrowheads="1"/>
          </p:cNvSpPr>
          <p:nvPr/>
        </p:nvSpPr>
        <p:spPr bwMode="auto">
          <a:xfrm>
            <a:off x="63500" y="1006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Textbox 5">
            <a:extLst>
              <a:ext uri="{FF2B5EF4-FFF2-40B4-BE49-F238E27FC236}">
                <a16:creationId xmlns:a16="http://schemas.microsoft.com/office/drawing/2014/main" id="{D3E78EC9-6B27-7F66-FFB7-330F9AD296DE}"/>
              </a:ext>
            </a:extLst>
          </p:cNvPr>
          <p:cNvSpPr txBox="1">
            <a:spLocks/>
          </p:cNvSpPr>
          <p:nvPr/>
        </p:nvSpPr>
        <p:spPr bwMode="auto">
          <a:xfrm>
            <a:off x="7775019" y="1399043"/>
            <a:ext cx="935038" cy="828675"/>
          </a:xfrm>
          <a:prstGeom prst="rect">
            <a:avLst/>
          </a:prstGeom>
          <a:solidFill>
            <a:srgbClr val="155F82"/>
          </a:solidFill>
          <a:ln w="12700">
            <a:solidFill>
              <a:srgbClr val="042333"/>
            </a:solidFill>
            <a:miter lim="800000"/>
            <a:headEnd/>
            <a:tailEnd/>
          </a:ln>
        </p:spPr>
        <p:txBody>
          <a:bodyPr vert="horz" wrap="square" lIns="0" tIns="0" rIns="0" bIns="0" numCol="1" anchor="t" anchorCtr="0" compatLnSpc="1">
            <a:prstTxWarp prst="textNoShape">
              <a:avLst/>
            </a:prstTxWarp>
          </a:bodyPr>
          <a:lstStyle/>
          <a:p>
            <a:pPr marL="0" marR="0" lvl="0" indent="1588"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Arial" panose="020B0604020202020204" pitchFamily="34" charset="0"/>
                <a:ea typeface="Times New Roman" panose="02020603050405020304" pitchFamily="18" charset="0"/>
              </a:rPr>
              <a:t>Data loaded to Glue using Lambda by trigger.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Graphic 6">
            <a:extLst>
              <a:ext uri="{FF2B5EF4-FFF2-40B4-BE49-F238E27FC236}">
                <a16:creationId xmlns:a16="http://schemas.microsoft.com/office/drawing/2014/main" id="{CBBB10B5-CDCD-65B8-A2B0-F4205E0C4A07}"/>
              </a:ext>
            </a:extLst>
          </p:cNvPr>
          <p:cNvSpPr>
            <a:spLocks/>
          </p:cNvSpPr>
          <p:nvPr/>
        </p:nvSpPr>
        <p:spPr>
          <a:xfrm>
            <a:off x="2399383" y="2391176"/>
            <a:ext cx="909955" cy="76200"/>
          </a:xfrm>
          <a:custGeom>
            <a:avLst/>
            <a:gdLst/>
            <a:ahLst/>
            <a:cxnLst/>
            <a:rect l="l" t="t" r="r" b="b"/>
            <a:pathLst>
              <a:path w="909955" h="76200">
                <a:moveTo>
                  <a:pt x="833755" y="0"/>
                </a:moveTo>
                <a:lnTo>
                  <a:pt x="833755" y="76200"/>
                </a:lnTo>
                <a:lnTo>
                  <a:pt x="903605" y="41275"/>
                </a:lnTo>
                <a:lnTo>
                  <a:pt x="846455" y="41275"/>
                </a:lnTo>
                <a:lnTo>
                  <a:pt x="846455" y="34925"/>
                </a:lnTo>
                <a:lnTo>
                  <a:pt x="903605" y="34925"/>
                </a:lnTo>
                <a:lnTo>
                  <a:pt x="833755" y="0"/>
                </a:lnTo>
                <a:close/>
              </a:path>
              <a:path w="909955" h="76200">
                <a:moveTo>
                  <a:pt x="833755" y="34925"/>
                </a:moveTo>
                <a:lnTo>
                  <a:pt x="0" y="34925"/>
                </a:lnTo>
                <a:lnTo>
                  <a:pt x="0" y="41275"/>
                </a:lnTo>
                <a:lnTo>
                  <a:pt x="833755" y="41275"/>
                </a:lnTo>
                <a:lnTo>
                  <a:pt x="833755" y="34925"/>
                </a:lnTo>
                <a:close/>
              </a:path>
              <a:path w="909955" h="76200">
                <a:moveTo>
                  <a:pt x="903605" y="34925"/>
                </a:moveTo>
                <a:lnTo>
                  <a:pt x="846455" y="34925"/>
                </a:lnTo>
                <a:lnTo>
                  <a:pt x="846455" y="41275"/>
                </a:lnTo>
                <a:lnTo>
                  <a:pt x="903605" y="41275"/>
                </a:lnTo>
                <a:lnTo>
                  <a:pt x="909955" y="38100"/>
                </a:lnTo>
                <a:lnTo>
                  <a:pt x="903605" y="34925"/>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prstTxWarp prst="textNoShape">
              <a:avLst/>
            </a:prstTxWarp>
            <a:noAutofit/>
          </a:bodyPr>
          <a:lstStyle/>
          <a:p>
            <a:endParaRPr lang="en-IN"/>
          </a:p>
        </p:txBody>
      </p:sp>
      <p:sp>
        <p:nvSpPr>
          <p:cNvPr id="45" name="Graphic 7">
            <a:extLst>
              <a:ext uri="{FF2B5EF4-FFF2-40B4-BE49-F238E27FC236}">
                <a16:creationId xmlns:a16="http://schemas.microsoft.com/office/drawing/2014/main" id="{122BA72D-2AD9-4CCD-3DC0-AE13ACA5E05F}"/>
              </a:ext>
            </a:extLst>
          </p:cNvPr>
          <p:cNvSpPr>
            <a:spLocks/>
          </p:cNvSpPr>
          <p:nvPr/>
        </p:nvSpPr>
        <p:spPr>
          <a:xfrm>
            <a:off x="5266336" y="2417623"/>
            <a:ext cx="909955" cy="76200"/>
          </a:xfrm>
          <a:custGeom>
            <a:avLst/>
            <a:gdLst/>
            <a:ahLst/>
            <a:cxnLst/>
            <a:rect l="l" t="t" r="r" b="b"/>
            <a:pathLst>
              <a:path w="909955" h="76200">
                <a:moveTo>
                  <a:pt x="833755" y="0"/>
                </a:moveTo>
                <a:lnTo>
                  <a:pt x="833755" y="76200"/>
                </a:lnTo>
                <a:lnTo>
                  <a:pt x="903605" y="41275"/>
                </a:lnTo>
                <a:lnTo>
                  <a:pt x="846455" y="41275"/>
                </a:lnTo>
                <a:lnTo>
                  <a:pt x="846455" y="34925"/>
                </a:lnTo>
                <a:lnTo>
                  <a:pt x="903605" y="34925"/>
                </a:lnTo>
                <a:lnTo>
                  <a:pt x="833755" y="0"/>
                </a:lnTo>
                <a:close/>
              </a:path>
              <a:path w="909955" h="76200">
                <a:moveTo>
                  <a:pt x="833755" y="34925"/>
                </a:moveTo>
                <a:lnTo>
                  <a:pt x="0" y="34925"/>
                </a:lnTo>
                <a:lnTo>
                  <a:pt x="0" y="41275"/>
                </a:lnTo>
                <a:lnTo>
                  <a:pt x="833755" y="41275"/>
                </a:lnTo>
                <a:lnTo>
                  <a:pt x="833755" y="34925"/>
                </a:lnTo>
                <a:close/>
              </a:path>
              <a:path w="909955" h="76200">
                <a:moveTo>
                  <a:pt x="903605" y="34925"/>
                </a:moveTo>
                <a:lnTo>
                  <a:pt x="846455" y="34925"/>
                </a:lnTo>
                <a:lnTo>
                  <a:pt x="846455" y="41275"/>
                </a:lnTo>
                <a:lnTo>
                  <a:pt x="903605" y="41275"/>
                </a:lnTo>
                <a:lnTo>
                  <a:pt x="909955" y="38100"/>
                </a:lnTo>
                <a:lnTo>
                  <a:pt x="903605" y="34925"/>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prstTxWarp prst="textNoShape">
              <a:avLst/>
            </a:prstTxWarp>
            <a:noAutofit/>
          </a:bodyPr>
          <a:lstStyle/>
          <a:p>
            <a:endParaRPr lang="en-IN"/>
          </a:p>
        </p:txBody>
      </p:sp>
      <p:sp>
        <p:nvSpPr>
          <p:cNvPr id="46" name="Graphic 8">
            <a:extLst>
              <a:ext uri="{FF2B5EF4-FFF2-40B4-BE49-F238E27FC236}">
                <a16:creationId xmlns:a16="http://schemas.microsoft.com/office/drawing/2014/main" id="{FF14D08D-C4BB-3C6F-9A9F-5A62458B8554}"/>
              </a:ext>
            </a:extLst>
          </p:cNvPr>
          <p:cNvSpPr>
            <a:spLocks/>
          </p:cNvSpPr>
          <p:nvPr/>
        </p:nvSpPr>
        <p:spPr>
          <a:xfrm>
            <a:off x="7809110" y="2356485"/>
            <a:ext cx="909955" cy="76200"/>
          </a:xfrm>
          <a:custGeom>
            <a:avLst/>
            <a:gdLst/>
            <a:ahLst/>
            <a:cxnLst/>
            <a:rect l="l" t="t" r="r" b="b"/>
            <a:pathLst>
              <a:path w="909955" h="76200">
                <a:moveTo>
                  <a:pt x="833754" y="0"/>
                </a:moveTo>
                <a:lnTo>
                  <a:pt x="833754" y="76200"/>
                </a:lnTo>
                <a:lnTo>
                  <a:pt x="903604" y="41275"/>
                </a:lnTo>
                <a:lnTo>
                  <a:pt x="846454" y="41275"/>
                </a:lnTo>
                <a:lnTo>
                  <a:pt x="846454" y="34925"/>
                </a:lnTo>
                <a:lnTo>
                  <a:pt x="903604" y="34925"/>
                </a:lnTo>
                <a:lnTo>
                  <a:pt x="833754" y="0"/>
                </a:lnTo>
                <a:close/>
              </a:path>
              <a:path w="909955" h="76200">
                <a:moveTo>
                  <a:pt x="833754" y="34925"/>
                </a:moveTo>
                <a:lnTo>
                  <a:pt x="0" y="34925"/>
                </a:lnTo>
                <a:lnTo>
                  <a:pt x="0" y="41275"/>
                </a:lnTo>
                <a:lnTo>
                  <a:pt x="833754" y="41275"/>
                </a:lnTo>
                <a:lnTo>
                  <a:pt x="833754" y="34925"/>
                </a:lnTo>
                <a:close/>
              </a:path>
              <a:path w="909955" h="76200">
                <a:moveTo>
                  <a:pt x="903604" y="34925"/>
                </a:moveTo>
                <a:lnTo>
                  <a:pt x="846454" y="34925"/>
                </a:lnTo>
                <a:lnTo>
                  <a:pt x="846454" y="41275"/>
                </a:lnTo>
                <a:lnTo>
                  <a:pt x="903604" y="41275"/>
                </a:lnTo>
                <a:lnTo>
                  <a:pt x="909954" y="38100"/>
                </a:lnTo>
                <a:lnTo>
                  <a:pt x="903604" y="34925"/>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prstTxWarp prst="textNoShape">
              <a:avLst/>
            </a:prstTxWarp>
            <a:noAutofit/>
          </a:bodyPr>
          <a:lstStyle/>
          <a:p>
            <a:endParaRPr lang="en-IN" dirty="0"/>
          </a:p>
        </p:txBody>
      </p:sp>
      <p:pic>
        <p:nvPicPr>
          <p:cNvPr id="2123" name="Image 1" descr="A green and white file with text&#10;&#10;Description automatically generated">
            <a:extLst>
              <a:ext uri="{FF2B5EF4-FFF2-40B4-BE49-F238E27FC236}">
                <a16:creationId xmlns:a16="http://schemas.microsoft.com/office/drawing/2014/main" id="{EECEDEA4-DD4A-223C-4148-87940074EE1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150" y="1826418"/>
            <a:ext cx="650875" cy="671513"/>
          </a:xfrm>
          <a:prstGeom prst="rect">
            <a:avLst/>
          </a:prstGeom>
          <a:noFill/>
          <a:extLst>
            <a:ext uri="{909E8E84-426E-40DD-AFC4-6F175D3DCCD1}">
              <a14:hiddenFill xmlns:a14="http://schemas.microsoft.com/office/drawing/2010/main">
                <a:solidFill>
                  <a:srgbClr val="FFFFFF"/>
                </a:solidFill>
              </a14:hiddenFill>
            </a:ext>
          </a:extLst>
        </p:spPr>
      </p:pic>
      <p:pic>
        <p:nvPicPr>
          <p:cNvPr id="2122" name="Image 2" descr="A red object with white shapes  Description automatically generated">
            <a:extLst>
              <a:ext uri="{FF2B5EF4-FFF2-40B4-BE49-F238E27FC236}">
                <a16:creationId xmlns:a16="http://schemas.microsoft.com/office/drawing/2014/main" id="{EEE9B8F4-D982-D987-17C3-9B779A477F7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0486" y="1802606"/>
            <a:ext cx="695325" cy="695325"/>
          </a:xfrm>
          <a:prstGeom prst="rect">
            <a:avLst/>
          </a:prstGeom>
          <a:noFill/>
          <a:extLst>
            <a:ext uri="{909E8E84-426E-40DD-AFC4-6F175D3DCCD1}">
              <a14:hiddenFill xmlns:a14="http://schemas.microsoft.com/office/drawing/2010/main">
                <a:solidFill>
                  <a:srgbClr val="FFFFFF"/>
                </a:solidFill>
              </a14:hiddenFill>
            </a:ext>
          </a:extLst>
        </p:spPr>
      </p:pic>
      <p:pic>
        <p:nvPicPr>
          <p:cNvPr id="2121" name="Image 3" descr="A logo of a company&#10;&#10;Description automatically generated">
            <a:extLst>
              <a:ext uri="{FF2B5EF4-FFF2-40B4-BE49-F238E27FC236}">
                <a16:creationId xmlns:a16="http://schemas.microsoft.com/office/drawing/2014/main" id="{C29AA288-82A1-B55D-282D-2A4146CA094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330" y="1779840"/>
            <a:ext cx="501980" cy="695325"/>
          </a:xfrm>
          <a:prstGeom prst="rect">
            <a:avLst/>
          </a:prstGeom>
          <a:noFill/>
          <a:extLst>
            <a:ext uri="{909E8E84-426E-40DD-AFC4-6F175D3DCCD1}">
              <a14:hiddenFill xmlns:a14="http://schemas.microsoft.com/office/drawing/2010/main">
                <a:solidFill>
                  <a:srgbClr val="FFFFFF"/>
                </a:solidFill>
              </a14:hiddenFill>
            </a:ext>
          </a:extLst>
        </p:spPr>
      </p:pic>
      <p:pic>
        <p:nvPicPr>
          <p:cNvPr id="2120" name="Image 4" descr="AWS Glue using No-Code ...">
            <a:extLst>
              <a:ext uri="{FF2B5EF4-FFF2-40B4-BE49-F238E27FC236}">
                <a16:creationId xmlns:a16="http://schemas.microsoft.com/office/drawing/2014/main" id="{94FEF14F-310C-1713-67CF-CC82DA744D7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3480" y="1774660"/>
            <a:ext cx="749300" cy="74930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76">
            <a:extLst>
              <a:ext uri="{FF2B5EF4-FFF2-40B4-BE49-F238E27FC236}">
                <a16:creationId xmlns:a16="http://schemas.microsoft.com/office/drawing/2014/main" id="{728C50EE-711A-979B-AD00-D98029911203}"/>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1" name="Rectangle 84">
            <a:extLst>
              <a:ext uri="{FF2B5EF4-FFF2-40B4-BE49-F238E27FC236}">
                <a16:creationId xmlns:a16="http://schemas.microsoft.com/office/drawing/2014/main" id="{F9948DB3-4270-8C32-D6D6-E33AA5F06885}"/>
              </a:ext>
            </a:extLst>
          </p:cNvPr>
          <p:cNvSpPr>
            <a:spLocks noChangeArrowheads="1"/>
          </p:cNvSpPr>
          <p:nvPr/>
        </p:nvSpPr>
        <p:spPr bwMode="auto">
          <a:xfrm>
            <a:off x="215900" y="1158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Image 10" descr="A red object with white shapes  Description automatically generated">
            <a:extLst>
              <a:ext uri="{FF2B5EF4-FFF2-40B4-BE49-F238E27FC236}">
                <a16:creationId xmlns:a16="http://schemas.microsoft.com/office/drawing/2014/main" id="{D74F1213-FA78-02A9-32FE-787B2ECE113F}"/>
              </a:ext>
            </a:extLst>
          </p:cNvPr>
          <p:cNvPicPr/>
          <p:nvPr/>
        </p:nvPicPr>
        <p:blipFill>
          <a:blip r:embed="rId4" cstate="print"/>
          <a:stretch>
            <a:fillRect/>
          </a:stretch>
        </p:blipFill>
        <p:spPr>
          <a:xfrm>
            <a:off x="7671535" y="3753591"/>
            <a:ext cx="695547" cy="695547"/>
          </a:xfrm>
          <a:prstGeom prst="rect">
            <a:avLst/>
          </a:prstGeom>
        </p:spPr>
      </p:pic>
      <p:sp>
        <p:nvSpPr>
          <p:cNvPr id="4" name="Textbox 20">
            <a:extLst>
              <a:ext uri="{FF2B5EF4-FFF2-40B4-BE49-F238E27FC236}">
                <a16:creationId xmlns:a16="http://schemas.microsoft.com/office/drawing/2014/main" id="{4C3C7264-BF0A-AA98-B0BE-486CB65C584C}"/>
              </a:ext>
            </a:extLst>
          </p:cNvPr>
          <p:cNvSpPr txBox="1"/>
          <p:nvPr/>
        </p:nvSpPr>
        <p:spPr>
          <a:xfrm>
            <a:off x="2361935" y="1851755"/>
            <a:ext cx="935355" cy="444500"/>
          </a:xfrm>
          <a:prstGeom prst="rect">
            <a:avLst/>
          </a:prstGeom>
          <a:solidFill>
            <a:srgbClr val="155F82"/>
          </a:solidFill>
          <a:ln w="12700">
            <a:solidFill>
              <a:srgbClr val="042333"/>
            </a:solidFill>
            <a:prstDash val="solid"/>
          </a:ln>
        </p:spPr>
        <p:txBody>
          <a:bodyPr wrap="square" lIns="0" tIns="0" rIns="0" bIns="0" rtlCol="0">
            <a:noAutofit/>
          </a:bodyPr>
          <a:lstStyle/>
          <a:p>
            <a:pPr marL="311785" marR="154940" indent="-157480">
              <a:lnSpc>
                <a:spcPct val="115000"/>
              </a:lnSpc>
              <a:spcBef>
                <a:spcPts val="370"/>
              </a:spcBef>
              <a:spcAft>
                <a:spcPts val="0"/>
              </a:spcAft>
            </a:pPr>
            <a:r>
              <a:rPr lang="en-US" sz="1000" dirty="0">
                <a:solidFill>
                  <a:srgbClr val="FFFFFF"/>
                </a:solidFill>
                <a:effectLst/>
                <a:latin typeface="Times New Roman" panose="02020603050405020304" pitchFamily="18" charset="0"/>
                <a:ea typeface="Times New Roman" panose="02020603050405020304" pitchFamily="18" charset="0"/>
              </a:rPr>
              <a:t>Data</a:t>
            </a:r>
            <a:r>
              <a:rPr lang="en-US" sz="1000" spc="-65" dirty="0">
                <a:solidFill>
                  <a:srgbClr val="FFFFFF"/>
                </a:solidFill>
                <a:effectLst/>
                <a:latin typeface="Times New Roman" panose="02020603050405020304" pitchFamily="18" charset="0"/>
                <a:ea typeface="Times New Roman" panose="02020603050405020304" pitchFamily="18" charset="0"/>
              </a:rPr>
              <a:t> </a:t>
            </a:r>
            <a:r>
              <a:rPr lang="en-US" sz="1000" dirty="0">
                <a:solidFill>
                  <a:srgbClr val="FFFFFF"/>
                </a:solidFill>
                <a:effectLst/>
                <a:latin typeface="Times New Roman" panose="02020603050405020304" pitchFamily="18" charset="0"/>
                <a:ea typeface="Times New Roman" panose="02020603050405020304" pitchFamily="18" charset="0"/>
              </a:rPr>
              <a:t>loaded to S3.</a:t>
            </a:r>
            <a:endParaRPr lang="en-IN" sz="1100" dirty="0">
              <a:effectLst/>
              <a:latin typeface="Times New Roman" panose="02020603050405020304" pitchFamily="18" charset="0"/>
              <a:ea typeface="Times New Roman" panose="02020603050405020304" pitchFamily="18" charset="0"/>
            </a:endParaRPr>
          </a:p>
        </p:txBody>
      </p:sp>
      <p:sp>
        <p:nvSpPr>
          <p:cNvPr id="5" name="Textbox 19">
            <a:extLst>
              <a:ext uri="{FF2B5EF4-FFF2-40B4-BE49-F238E27FC236}">
                <a16:creationId xmlns:a16="http://schemas.microsoft.com/office/drawing/2014/main" id="{B7CB8CEC-38D2-DEE6-CB35-741231540F34}"/>
              </a:ext>
            </a:extLst>
          </p:cNvPr>
          <p:cNvSpPr txBox="1"/>
          <p:nvPr/>
        </p:nvSpPr>
        <p:spPr>
          <a:xfrm>
            <a:off x="7865507" y="2882869"/>
            <a:ext cx="1689100" cy="630555"/>
          </a:xfrm>
          <a:prstGeom prst="rect">
            <a:avLst/>
          </a:prstGeom>
          <a:solidFill>
            <a:srgbClr val="155F82"/>
          </a:solidFill>
          <a:ln w="12700">
            <a:solidFill>
              <a:srgbClr val="042333"/>
            </a:solidFill>
            <a:prstDash val="solid"/>
          </a:ln>
        </p:spPr>
        <p:txBody>
          <a:bodyPr wrap="square" lIns="0" tIns="0" rIns="0" bIns="0" rtlCol="0">
            <a:noAutofit/>
          </a:bodyPr>
          <a:lstStyle/>
          <a:p>
            <a:pPr marL="184785" marR="184150" indent="254000">
              <a:lnSpc>
                <a:spcPct val="115000"/>
              </a:lnSpc>
              <a:spcBef>
                <a:spcPts val="365"/>
              </a:spcBef>
              <a:spcAft>
                <a:spcPts val="0"/>
              </a:spcAft>
            </a:pPr>
            <a:r>
              <a:rPr lang="en-US" sz="1000" dirty="0">
                <a:solidFill>
                  <a:srgbClr val="FFFFFF"/>
                </a:solidFill>
                <a:effectLst/>
                <a:latin typeface="Times New Roman" panose="02020603050405020304" pitchFamily="18" charset="0"/>
                <a:ea typeface="Times New Roman" panose="02020603050405020304" pitchFamily="18" charset="0"/>
              </a:rPr>
              <a:t>Performed ETL transformation</a:t>
            </a:r>
            <a:r>
              <a:rPr lang="en-US" sz="1000" spc="-65" dirty="0">
                <a:solidFill>
                  <a:srgbClr val="FFFFFF"/>
                </a:solidFill>
                <a:effectLst/>
                <a:latin typeface="Times New Roman" panose="02020603050405020304" pitchFamily="18" charset="0"/>
                <a:ea typeface="Times New Roman" panose="02020603050405020304" pitchFamily="18" charset="0"/>
              </a:rPr>
              <a:t> </a:t>
            </a:r>
            <a:r>
              <a:rPr lang="en-US" sz="1000" dirty="0">
                <a:solidFill>
                  <a:srgbClr val="FFFFFF"/>
                </a:solidFill>
                <a:effectLst/>
                <a:latin typeface="Times New Roman" panose="02020603050405020304" pitchFamily="18" charset="0"/>
                <a:ea typeface="Times New Roman" panose="02020603050405020304" pitchFamily="18" charset="0"/>
              </a:rPr>
              <a:t>and</a:t>
            </a:r>
            <a:r>
              <a:rPr lang="en-US" sz="1000" spc="-60" dirty="0">
                <a:solidFill>
                  <a:srgbClr val="FFFFFF"/>
                </a:solidFill>
                <a:effectLst/>
                <a:latin typeface="Times New Roman" panose="02020603050405020304" pitchFamily="18" charset="0"/>
                <a:ea typeface="Times New Roman" panose="02020603050405020304" pitchFamily="18" charset="0"/>
              </a:rPr>
              <a:t> </a:t>
            </a:r>
            <a:r>
              <a:rPr lang="en-US" sz="1000" dirty="0">
                <a:solidFill>
                  <a:srgbClr val="FFFFFF"/>
                </a:solidFill>
                <a:effectLst/>
                <a:latin typeface="Times New Roman" panose="02020603050405020304" pitchFamily="18" charset="0"/>
                <a:ea typeface="Times New Roman" panose="02020603050405020304" pitchFamily="18" charset="0"/>
              </a:rPr>
              <a:t>stored transformed</a:t>
            </a:r>
            <a:r>
              <a:rPr lang="en-US" sz="1000" spc="-25" dirty="0">
                <a:solidFill>
                  <a:srgbClr val="FFFFFF"/>
                </a:solidFill>
                <a:effectLst/>
                <a:latin typeface="Times New Roman" panose="02020603050405020304" pitchFamily="18" charset="0"/>
                <a:ea typeface="Times New Roman" panose="02020603050405020304" pitchFamily="18" charset="0"/>
              </a:rPr>
              <a:t> </a:t>
            </a:r>
            <a:r>
              <a:rPr lang="en-US" sz="1000" dirty="0">
                <a:solidFill>
                  <a:srgbClr val="FFFFFF"/>
                </a:solidFill>
                <a:effectLst/>
                <a:latin typeface="Times New Roman" panose="02020603050405020304" pitchFamily="18" charset="0"/>
                <a:ea typeface="Times New Roman" panose="02020603050405020304" pitchFamily="18" charset="0"/>
              </a:rPr>
              <a:t>data</a:t>
            </a:r>
            <a:r>
              <a:rPr lang="en-US" sz="1000" spc="-25" dirty="0">
                <a:solidFill>
                  <a:srgbClr val="FFFFFF"/>
                </a:solidFill>
                <a:effectLst/>
                <a:latin typeface="Times New Roman" panose="02020603050405020304" pitchFamily="18" charset="0"/>
                <a:ea typeface="Times New Roman" panose="02020603050405020304" pitchFamily="18" charset="0"/>
              </a:rPr>
              <a:t> </a:t>
            </a:r>
            <a:r>
              <a:rPr lang="en-US" sz="1000" dirty="0">
                <a:solidFill>
                  <a:srgbClr val="FFFFFF"/>
                </a:solidFill>
                <a:effectLst/>
                <a:latin typeface="Times New Roman" panose="02020603050405020304" pitchFamily="18" charset="0"/>
                <a:ea typeface="Times New Roman" panose="02020603050405020304" pitchFamily="18" charset="0"/>
              </a:rPr>
              <a:t>into</a:t>
            </a:r>
            <a:r>
              <a:rPr lang="en-US" sz="1000" spc="-20" dirty="0">
                <a:solidFill>
                  <a:srgbClr val="FFFFFF"/>
                </a:solidFill>
                <a:effectLst/>
                <a:latin typeface="Times New Roman" panose="02020603050405020304" pitchFamily="18" charset="0"/>
                <a:ea typeface="Times New Roman" panose="02020603050405020304" pitchFamily="18" charset="0"/>
              </a:rPr>
              <a:t> </a:t>
            </a:r>
            <a:r>
              <a:rPr lang="en-US" sz="1000" spc="-25" dirty="0">
                <a:solidFill>
                  <a:srgbClr val="FFFFFF"/>
                </a:solidFill>
                <a:effectLst/>
                <a:latin typeface="Times New Roman" panose="02020603050405020304" pitchFamily="18" charset="0"/>
                <a:ea typeface="Times New Roman" panose="02020603050405020304" pitchFamily="18" charset="0"/>
              </a:rPr>
              <a:t>S3.</a:t>
            </a:r>
            <a:endParaRPr lang="en-IN" sz="1100" dirty="0">
              <a:effectLst/>
              <a:latin typeface="Times New Roman" panose="02020603050405020304" pitchFamily="18" charset="0"/>
              <a:ea typeface="Times New Roman" panose="02020603050405020304" pitchFamily="18" charset="0"/>
            </a:endParaRPr>
          </a:p>
        </p:txBody>
      </p:sp>
      <p:pic>
        <p:nvPicPr>
          <p:cNvPr id="6" name="Image 12" descr="Easily query AWS service logs using ...">
            <a:extLst>
              <a:ext uri="{FF2B5EF4-FFF2-40B4-BE49-F238E27FC236}">
                <a16:creationId xmlns:a16="http://schemas.microsoft.com/office/drawing/2014/main" id="{EF85CB1A-7354-123E-17EE-943427596EAD}"/>
              </a:ext>
            </a:extLst>
          </p:cNvPr>
          <p:cNvPicPr/>
          <p:nvPr/>
        </p:nvPicPr>
        <p:blipFill>
          <a:blip r:embed="rId7" cstate="print"/>
          <a:stretch>
            <a:fillRect/>
          </a:stretch>
        </p:blipFill>
        <p:spPr>
          <a:xfrm>
            <a:off x="1966660" y="3821962"/>
            <a:ext cx="965853" cy="700080"/>
          </a:xfrm>
          <a:prstGeom prst="rect">
            <a:avLst/>
          </a:prstGeom>
        </p:spPr>
      </p:pic>
      <p:sp>
        <p:nvSpPr>
          <p:cNvPr id="8" name="Textbox 18">
            <a:extLst>
              <a:ext uri="{FF2B5EF4-FFF2-40B4-BE49-F238E27FC236}">
                <a16:creationId xmlns:a16="http://schemas.microsoft.com/office/drawing/2014/main" id="{8C097BCC-C17E-F131-F0B4-4AAD01CD6639}"/>
              </a:ext>
            </a:extLst>
          </p:cNvPr>
          <p:cNvSpPr txBox="1"/>
          <p:nvPr/>
        </p:nvSpPr>
        <p:spPr>
          <a:xfrm>
            <a:off x="3292860" y="4319368"/>
            <a:ext cx="855540" cy="497707"/>
          </a:xfrm>
          <a:prstGeom prst="rect">
            <a:avLst/>
          </a:prstGeom>
          <a:solidFill>
            <a:srgbClr val="155F82"/>
          </a:solidFill>
          <a:ln w="12700">
            <a:solidFill>
              <a:srgbClr val="042333"/>
            </a:solidFill>
            <a:prstDash val="solid"/>
          </a:ln>
        </p:spPr>
        <p:txBody>
          <a:bodyPr wrap="square" lIns="0" tIns="0" rIns="0" bIns="0" rtlCol="0">
            <a:noAutofit/>
          </a:bodyPr>
          <a:lstStyle/>
          <a:p>
            <a:pPr marL="0" marR="8890">
              <a:lnSpc>
                <a:spcPct val="115000"/>
              </a:lnSpc>
              <a:spcBef>
                <a:spcPts val="0"/>
              </a:spcBef>
              <a:spcAft>
                <a:spcPts val="0"/>
              </a:spcAft>
            </a:pPr>
            <a:r>
              <a:rPr lang="en-US" sz="1000" dirty="0">
                <a:solidFill>
                  <a:srgbClr val="FFFFFF"/>
                </a:solidFill>
                <a:latin typeface="Times New Roman" panose="02020603050405020304" pitchFamily="18" charset="0"/>
              </a:rPr>
              <a:t>Loaded data to Athena for SQL</a:t>
            </a:r>
            <a:endParaRPr lang="en-IN" sz="1000" dirty="0">
              <a:solidFill>
                <a:srgbClr val="FFFFFF"/>
              </a:solidFill>
              <a:latin typeface="Times New Roman" panose="02020603050405020304" pitchFamily="18" charset="0"/>
            </a:endParaRPr>
          </a:p>
          <a:p>
            <a:pPr marL="0" marR="0">
              <a:lnSpc>
                <a:spcPts val="1145"/>
              </a:lnSpc>
              <a:spcBef>
                <a:spcPts val="0"/>
              </a:spcBef>
              <a:spcAft>
                <a:spcPts val="0"/>
              </a:spcAft>
            </a:pPr>
            <a:r>
              <a:rPr lang="en-US" sz="1000" dirty="0">
                <a:solidFill>
                  <a:srgbClr val="FFFFFF"/>
                </a:solidFill>
                <a:latin typeface="Times New Roman" panose="02020603050405020304" pitchFamily="18" charset="0"/>
              </a:rPr>
              <a:t>queries.</a:t>
            </a:r>
            <a:endParaRPr lang="en-IN" sz="1000" dirty="0">
              <a:solidFill>
                <a:srgbClr val="FFFFFF"/>
              </a:solidFill>
              <a:latin typeface="Times New Roman" panose="02020603050405020304" pitchFamily="18" charset="0"/>
            </a:endParaRPr>
          </a:p>
        </p:txBody>
      </p:sp>
      <p:pic>
        <p:nvPicPr>
          <p:cNvPr id="9" name="Image 11" descr="To Crawl or not to Crawl: AWS Glue Crawlers">
            <a:extLst>
              <a:ext uri="{FF2B5EF4-FFF2-40B4-BE49-F238E27FC236}">
                <a16:creationId xmlns:a16="http://schemas.microsoft.com/office/drawing/2014/main" id="{BB72F39C-6287-70C0-8736-0203FB0A988B}"/>
              </a:ext>
            </a:extLst>
          </p:cNvPr>
          <p:cNvPicPr/>
          <p:nvPr/>
        </p:nvPicPr>
        <p:blipFill>
          <a:blip r:embed="rId8" cstate="print"/>
          <a:stretch>
            <a:fillRect/>
          </a:stretch>
        </p:blipFill>
        <p:spPr>
          <a:xfrm>
            <a:off x="4355648" y="3840074"/>
            <a:ext cx="1892752" cy="671096"/>
          </a:xfrm>
          <a:prstGeom prst="rect">
            <a:avLst/>
          </a:prstGeom>
        </p:spPr>
      </p:pic>
      <p:sp>
        <p:nvSpPr>
          <p:cNvPr id="10" name="Textbox 18">
            <a:extLst>
              <a:ext uri="{FF2B5EF4-FFF2-40B4-BE49-F238E27FC236}">
                <a16:creationId xmlns:a16="http://schemas.microsoft.com/office/drawing/2014/main" id="{31CD15CE-5BD2-8827-EE77-F1B983A01C2A}"/>
              </a:ext>
            </a:extLst>
          </p:cNvPr>
          <p:cNvSpPr txBox="1"/>
          <p:nvPr/>
        </p:nvSpPr>
        <p:spPr>
          <a:xfrm>
            <a:off x="6455648" y="4262720"/>
            <a:ext cx="1011555" cy="630555"/>
          </a:xfrm>
          <a:prstGeom prst="rect">
            <a:avLst/>
          </a:prstGeom>
          <a:solidFill>
            <a:srgbClr val="155F82"/>
          </a:solidFill>
          <a:ln w="12700">
            <a:solidFill>
              <a:srgbClr val="042333"/>
            </a:solidFill>
            <a:prstDash val="solid"/>
          </a:ln>
        </p:spPr>
        <p:txBody>
          <a:bodyPr wrap="square" lIns="0" tIns="0" rIns="0" bIns="0" rtlCol="0">
            <a:noAutofit/>
          </a:bodyPr>
          <a:lstStyle/>
          <a:p>
            <a:pPr marL="91440" marR="0">
              <a:lnSpc>
                <a:spcPct val="115000"/>
              </a:lnSpc>
              <a:spcBef>
                <a:spcPts val="370"/>
              </a:spcBef>
              <a:spcAft>
                <a:spcPts val="0"/>
              </a:spcAft>
            </a:pPr>
            <a:r>
              <a:rPr lang="en-US" sz="1000" dirty="0">
                <a:solidFill>
                  <a:srgbClr val="FFFFFF"/>
                </a:solidFill>
                <a:effectLst/>
                <a:latin typeface="Times New Roman" panose="02020603050405020304" pitchFamily="18" charset="0"/>
                <a:ea typeface="Times New Roman" panose="02020603050405020304" pitchFamily="18" charset="0"/>
              </a:rPr>
              <a:t>Data</a:t>
            </a:r>
            <a:r>
              <a:rPr lang="en-US" sz="1000" spc="-65" dirty="0">
                <a:solidFill>
                  <a:srgbClr val="FFFFFF"/>
                </a:solidFill>
                <a:effectLst/>
                <a:latin typeface="Times New Roman" panose="02020603050405020304" pitchFamily="18" charset="0"/>
                <a:ea typeface="Times New Roman" panose="02020603050405020304" pitchFamily="18" charset="0"/>
              </a:rPr>
              <a:t> </a:t>
            </a:r>
            <a:r>
              <a:rPr lang="en-US" sz="1000" dirty="0">
                <a:solidFill>
                  <a:srgbClr val="FFFFFF"/>
                </a:solidFill>
                <a:effectLst/>
                <a:latin typeface="Times New Roman" panose="02020603050405020304" pitchFamily="18" charset="0"/>
                <a:ea typeface="Times New Roman" panose="02020603050405020304" pitchFamily="18" charset="0"/>
              </a:rPr>
              <a:t>from</a:t>
            </a:r>
            <a:r>
              <a:rPr lang="en-US" sz="1000" spc="-60" dirty="0">
                <a:solidFill>
                  <a:srgbClr val="FFFFFF"/>
                </a:solidFill>
                <a:effectLst/>
                <a:latin typeface="Times New Roman" panose="02020603050405020304" pitchFamily="18" charset="0"/>
                <a:ea typeface="Times New Roman" panose="02020603050405020304" pitchFamily="18" charset="0"/>
              </a:rPr>
              <a:t> </a:t>
            </a:r>
            <a:r>
              <a:rPr lang="en-US" sz="1000" dirty="0">
                <a:solidFill>
                  <a:srgbClr val="FFFFFF"/>
                </a:solidFill>
                <a:effectLst/>
                <a:latin typeface="Times New Roman" panose="02020603050405020304" pitchFamily="18" charset="0"/>
                <a:ea typeface="Times New Roman" panose="02020603050405020304" pitchFamily="18" charset="0"/>
              </a:rPr>
              <a:t>S3 loaded to</a:t>
            </a:r>
            <a:endParaRPr lang="en-IN" sz="1100" dirty="0">
              <a:effectLst/>
              <a:latin typeface="Times New Roman" panose="02020603050405020304" pitchFamily="18" charset="0"/>
              <a:ea typeface="Times New Roman" panose="02020603050405020304" pitchFamily="18" charset="0"/>
            </a:endParaRPr>
          </a:p>
          <a:p>
            <a:pPr marL="91440" marR="0">
              <a:lnSpc>
                <a:spcPts val="1145"/>
              </a:lnSpc>
              <a:spcBef>
                <a:spcPts val="0"/>
              </a:spcBef>
              <a:spcAft>
                <a:spcPts val="0"/>
              </a:spcAft>
            </a:pPr>
            <a:r>
              <a:rPr lang="en-US" sz="1000" spc="-10" dirty="0">
                <a:solidFill>
                  <a:srgbClr val="FFFFFF"/>
                </a:solidFill>
                <a:effectLst/>
                <a:latin typeface="Times New Roman" panose="02020603050405020304" pitchFamily="18" charset="0"/>
                <a:ea typeface="Times New Roman" panose="02020603050405020304" pitchFamily="18" charset="0"/>
              </a:rPr>
              <a:t>Crawler.</a:t>
            </a:r>
            <a:endParaRPr lang="en-IN" sz="1100" dirty="0">
              <a:effectLst/>
              <a:latin typeface="Times New Roman" panose="02020603050405020304" pitchFamily="18" charset="0"/>
              <a:ea typeface="Times New Roman" panose="02020603050405020304" pitchFamily="18" charset="0"/>
            </a:endParaRPr>
          </a:p>
        </p:txBody>
      </p:sp>
      <p:sp>
        <p:nvSpPr>
          <p:cNvPr id="11" name="Textbox 17">
            <a:extLst>
              <a:ext uri="{FF2B5EF4-FFF2-40B4-BE49-F238E27FC236}">
                <a16:creationId xmlns:a16="http://schemas.microsoft.com/office/drawing/2014/main" id="{E6994BD9-4D14-F8A3-8F65-C7B0F47331AE}"/>
              </a:ext>
            </a:extLst>
          </p:cNvPr>
          <p:cNvSpPr txBox="1"/>
          <p:nvPr/>
        </p:nvSpPr>
        <p:spPr>
          <a:xfrm>
            <a:off x="824014" y="4775646"/>
            <a:ext cx="825500" cy="965200"/>
          </a:xfrm>
          <a:prstGeom prst="rect">
            <a:avLst/>
          </a:prstGeom>
          <a:solidFill>
            <a:srgbClr val="155F82"/>
          </a:solidFill>
          <a:ln w="12700">
            <a:solidFill>
              <a:srgbClr val="042333"/>
            </a:solidFill>
            <a:prstDash val="solid"/>
          </a:ln>
        </p:spPr>
        <p:txBody>
          <a:bodyPr wrap="square" lIns="0" tIns="0" rIns="0" bIns="0" rtlCol="0">
            <a:noAutofit/>
          </a:bodyPr>
          <a:lstStyle/>
          <a:p>
            <a:pPr marL="92075" marR="102235">
              <a:lnSpc>
                <a:spcPct val="115000"/>
              </a:lnSpc>
              <a:spcBef>
                <a:spcPts val="370"/>
              </a:spcBef>
              <a:spcAft>
                <a:spcPts val="0"/>
              </a:spcAft>
            </a:pPr>
            <a:r>
              <a:rPr lang="en-US" sz="1000" spc="-10" dirty="0">
                <a:solidFill>
                  <a:srgbClr val="FFFFFF"/>
                </a:solidFill>
                <a:effectLst/>
                <a:latin typeface="Times New Roman" panose="02020603050405020304" pitchFamily="18" charset="0"/>
                <a:ea typeface="Times New Roman" panose="02020603050405020304" pitchFamily="18" charset="0"/>
              </a:rPr>
              <a:t>Connected Tableau with</a:t>
            </a:r>
            <a:r>
              <a:rPr lang="en-US" sz="1000" spc="-65" dirty="0">
                <a:solidFill>
                  <a:srgbClr val="FFFFFF"/>
                </a:solidFill>
                <a:effectLst/>
                <a:latin typeface="Times New Roman" panose="02020603050405020304" pitchFamily="18" charset="0"/>
                <a:ea typeface="Times New Roman" panose="02020603050405020304" pitchFamily="18" charset="0"/>
              </a:rPr>
              <a:t> </a:t>
            </a:r>
            <a:r>
              <a:rPr lang="en-US" sz="1000" spc="-10" dirty="0">
                <a:solidFill>
                  <a:srgbClr val="FFFFFF"/>
                </a:solidFill>
                <a:effectLst/>
                <a:latin typeface="Times New Roman" panose="02020603050405020304" pitchFamily="18" charset="0"/>
                <a:ea typeface="Times New Roman" panose="02020603050405020304" pitchFamily="18" charset="0"/>
              </a:rPr>
              <a:t>Athena </a:t>
            </a:r>
            <a:r>
              <a:rPr lang="en-US" sz="1000" dirty="0">
                <a:solidFill>
                  <a:srgbClr val="FFFFFF"/>
                </a:solidFill>
                <a:effectLst/>
                <a:latin typeface="Times New Roman" panose="02020603050405020304" pitchFamily="18" charset="0"/>
                <a:ea typeface="Times New Roman" panose="02020603050405020304" pitchFamily="18" charset="0"/>
              </a:rPr>
              <a:t>to gain </a:t>
            </a:r>
            <a:r>
              <a:rPr lang="en-US" sz="1000" spc="-10" dirty="0">
                <a:solidFill>
                  <a:srgbClr val="FFFFFF"/>
                </a:solidFill>
                <a:effectLst/>
                <a:latin typeface="Times New Roman" panose="02020603050405020304" pitchFamily="18" charset="0"/>
                <a:ea typeface="Times New Roman" panose="02020603050405020304" pitchFamily="18" charset="0"/>
              </a:rPr>
              <a:t>insights.</a:t>
            </a:r>
            <a:endParaRPr lang="en-IN" sz="1100" dirty="0">
              <a:effectLst/>
              <a:latin typeface="Times New Roman" panose="02020603050405020304" pitchFamily="18" charset="0"/>
              <a:ea typeface="Times New Roman" panose="02020603050405020304" pitchFamily="18" charset="0"/>
            </a:endParaRPr>
          </a:p>
        </p:txBody>
      </p:sp>
      <p:pic>
        <p:nvPicPr>
          <p:cNvPr id="12" name="Image 21" descr="Tableau to Donate $100 Million through ...">
            <a:extLst>
              <a:ext uri="{FF2B5EF4-FFF2-40B4-BE49-F238E27FC236}">
                <a16:creationId xmlns:a16="http://schemas.microsoft.com/office/drawing/2014/main" id="{8ABE0F15-0EEF-607E-5A85-CF3701B42B61}"/>
              </a:ext>
            </a:extLst>
          </p:cNvPr>
          <p:cNvPicPr>
            <a:picLocks/>
          </p:cNvPicPr>
          <p:nvPr/>
        </p:nvPicPr>
        <p:blipFill>
          <a:blip r:embed="rId9" cstate="print"/>
          <a:stretch>
            <a:fillRect/>
          </a:stretch>
        </p:blipFill>
        <p:spPr>
          <a:xfrm>
            <a:off x="3168956" y="5699125"/>
            <a:ext cx="1623060" cy="335280"/>
          </a:xfrm>
          <a:prstGeom prst="rect">
            <a:avLst/>
          </a:prstGeom>
        </p:spPr>
      </p:pic>
      <p:sp>
        <p:nvSpPr>
          <p:cNvPr id="13" name="Graphic 15">
            <a:extLst>
              <a:ext uri="{FF2B5EF4-FFF2-40B4-BE49-F238E27FC236}">
                <a16:creationId xmlns:a16="http://schemas.microsoft.com/office/drawing/2014/main" id="{92BEB384-E997-4CD5-289D-352AB81313CB}"/>
              </a:ext>
            </a:extLst>
          </p:cNvPr>
          <p:cNvSpPr/>
          <p:nvPr/>
        </p:nvSpPr>
        <p:spPr>
          <a:xfrm>
            <a:off x="8545468" y="2604632"/>
            <a:ext cx="1216025" cy="1570990"/>
          </a:xfrm>
          <a:custGeom>
            <a:avLst/>
            <a:gdLst/>
            <a:ahLst/>
            <a:cxnLst/>
            <a:rect l="l" t="t" r="r" b="b"/>
            <a:pathLst>
              <a:path w="1216025" h="1570990">
                <a:moveTo>
                  <a:pt x="74802" y="1494409"/>
                </a:moveTo>
                <a:lnTo>
                  <a:pt x="0" y="1535049"/>
                </a:lnTo>
                <a:lnTo>
                  <a:pt x="77343" y="1570609"/>
                </a:lnTo>
                <a:lnTo>
                  <a:pt x="76195" y="1536192"/>
                </a:lnTo>
                <a:lnTo>
                  <a:pt x="63626" y="1536192"/>
                </a:lnTo>
                <a:lnTo>
                  <a:pt x="63246" y="1529842"/>
                </a:lnTo>
                <a:lnTo>
                  <a:pt x="75961" y="1529154"/>
                </a:lnTo>
                <a:lnTo>
                  <a:pt x="74802" y="1494409"/>
                </a:lnTo>
                <a:close/>
              </a:path>
              <a:path w="1216025" h="1570990">
                <a:moveTo>
                  <a:pt x="75961" y="1529154"/>
                </a:moveTo>
                <a:lnTo>
                  <a:pt x="63246" y="1529842"/>
                </a:lnTo>
                <a:lnTo>
                  <a:pt x="63626" y="1536192"/>
                </a:lnTo>
                <a:lnTo>
                  <a:pt x="76173" y="1535515"/>
                </a:lnTo>
                <a:lnTo>
                  <a:pt x="75961" y="1529154"/>
                </a:lnTo>
                <a:close/>
              </a:path>
              <a:path w="1216025" h="1570990">
                <a:moveTo>
                  <a:pt x="76173" y="1535515"/>
                </a:moveTo>
                <a:lnTo>
                  <a:pt x="63626" y="1536192"/>
                </a:lnTo>
                <a:lnTo>
                  <a:pt x="76195" y="1536192"/>
                </a:lnTo>
                <a:lnTo>
                  <a:pt x="76173" y="1535515"/>
                </a:lnTo>
                <a:close/>
              </a:path>
              <a:path w="1216025" h="1570990">
                <a:moveTo>
                  <a:pt x="313436" y="1494155"/>
                </a:moveTo>
                <a:lnTo>
                  <a:pt x="262000" y="1505458"/>
                </a:lnTo>
                <a:lnTo>
                  <a:pt x="210185" y="1514729"/>
                </a:lnTo>
                <a:lnTo>
                  <a:pt x="157861" y="1522095"/>
                </a:lnTo>
                <a:lnTo>
                  <a:pt x="105410" y="1527556"/>
                </a:lnTo>
                <a:lnTo>
                  <a:pt x="75961" y="1529154"/>
                </a:lnTo>
                <a:lnTo>
                  <a:pt x="76173" y="1535515"/>
                </a:lnTo>
                <a:lnTo>
                  <a:pt x="106045" y="1533906"/>
                </a:lnTo>
                <a:lnTo>
                  <a:pt x="158750" y="1528445"/>
                </a:lnTo>
                <a:lnTo>
                  <a:pt x="211200" y="1520952"/>
                </a:lnTo>
                <a:lnTo>
                  <a:pt x="263271" y="1511681"/>
                </a:lnTo>
                <a:lnTo>
                  <a:pt x="314833" y="1500378"/>
                </a:lnTo>
                <a:lnTo>
                  <a:pt x="338279" y="1494282"/>
                </a:lnTo>
                <a:lnTo>
                  <a:pt x="313309" y="1494282"/>
                </a:lnTo>
                <a:lnTo>
                  <a:pt x="313436" y="1494155"/>
                </a:lnTo>
                <a:close/>
              </a:path>
              <a:path w="1216025" h="1570990">
                <a:moveTo>
                  <a:pt x="414020" y="1466215"/>
                </a:moveTo>
                <a:lnTo>
                  <a:pt x="363982" y="1481074"/>
                </a:lnTo>
                <a:lnTo>
                  <a:pt x="313309" y="1494282"/>
                </a:lnTo>
                <a:lnTo>
                  <a:pt x="338279" y="1494282"/>
                </a:lnTo>
                <a:lnTo>
                  <a:pt x="365633" y="1487170"/>
                </a:lnTo>
                <a:lnTo>
                  <a:pt x="415925" y="1472311"/>
                </a:lnTo>
                <a:lnTo>
                  <a:pt x="433740" y="1466342"/>
                </a:lnTo>
                <a:lnTo>
                  <a:pt x="413893" y="1466342"/>
                </a:lnTo>
                <a:close/>
              </a:path>
              <a:path w="1216025" h="1570990">
                <a:moveTo>
                  <a:pt x="959063" y="1146302"/>
                </a:moveTo>
                <a:lnTo>
                  <a:pt x="950468" y="1146302"/>
                </a:lnTo>
                <a:lnTo>
                  <a:pt x="919226" y="1177544"/>
                </a:lnTo>
                <a:lnTo>
                  <a:pt x="886079" y="1208024"/>
                </a:lnTo>
                <a:lnTo>
                  <a:pt x="850900" y="1237361"/>
                </a:lnTo>
                <a:lnTo>
                  <a:pt x="813943" y="1265809"/>
                </a:lnTo>
                <a:lnTo>
                  <a:pt x="775081" y="1293240"/>
                </a:lnTo>
                <a:lnTo>
                  <a:pt x="734695" y="1319530"/>
                </a:lnTo>
                <a:lnTo>
                  <a:pt x="692658" y="1344549"/>
                </a:lnTo>
                <a:lnTo>
                  <a:pt x="649224" y="1368425"/>
                </a:lnTo>
                <a:lnTo>
                  <a:pt x="604393" y="1390904"/>
                </a:lnTo>
                <a:lnTo>
                  <a:pt x="558419" y="1411986"/>
                </a:lnTo>
                <a:lnTo>
                  <a:pt x="511301" y="1431671"/>
                </a:lnTo>
                <a:lnTo>
                  <a:pt x="463042" y="1449832"/>
                </a:lnTo>
                <a:lnTo>
                  <a:pt x="413893" y="1466342"/>
                </a:lnTo>
                <a:lnTo>
                  <a:pt x="433740" y="1466342"/>
                </a:lnTo>
                <a:lnTo>
                  <a:pt x="513588" y="1437513"/>
                </a:lnTo>
                <a:lnTo>
                  <a:pt x="560959" y="1417827"/>
                </a:lnTo>
                <a:lnTo>
                  <a:pt x="607187" y="1396619"/>
                </a:lnTo>
                <a:lnTo>
                  <a:pt x="652272" y="1374013"/>
                </a:lnTo>
                <a:lnTo>
                  <a:pt x="695833" y="1350010"/>
                </a:lnTo>
                <a:lnTo>
                  <a:pt x="738124" y="1324864"/>
                </a:lnTo>
                <a:lnTo>
                  <a:pt x="778637" y="1298448"/>
                </a:lnTo>
                <a:lnTo>
                  <a:pt x="817752" y="1270889"/>
                </a:lnTo>
                <a:lnTo>
                  <a:pt x="854837" y="1242314"/>
                </a:lnTo>
                <a:lnTo>
                  <a:pt x="890270" y="1212723"/>
                </a:lnTo>
                <a:lnTo>
                  <a:pt x="923671" y="1182115"/>
                </a:lnTo>
                <a:lnTo>
                  <a:pt x="955039" y="1150747"/>
                </a:lnTo>
                <a:lnTo>
                  <a:pt x="959063" y="1146302"/>
                </a:lnTo>
                <a:close/>
              </a:path>
              <a:path w="1216025" h="1570990">
                <a:moveTo>
                  <a:pt x="649351" y="1368298"/>
                </a:moveTo>
                <a:lnTo>
                  <a:pt x="649098" y="1368425"/>
                </a:lnTo>
                <a:lnTo>
                  <a:pt x="649351" y="1368298"/>
                </a:lnTo>
                <a:close/>
              </a:path>
              <a:path w="1216025" h="1570990">
                <a:moveTo>
                  <a:pt x="734822" y="1319402"/>
                </a:moveTo>
                <a:lnTo>
                  <a:pt x="734609" y="1319530"/>
                </a:lnTo>
                <a:lnTo>
                  <a:pt x="734822" y="1319402"/>
                </a:lnTo>
                <a:close/>
              </a:path>
              <a:path w="1216025" h="1570990">
                <a:moveTo>
                  <a:pt x="814070" y="1265682"/>
                </a:moveTo>
                <a:lnTo>
                  <a:pt x="813890" y="1265809"/>
                </a:lnTo>
                <a:lnTo>
                  <a:pt x="814070" y="1265682"/>
                </a:lnTo>
                <a:close/>
              </a:path>
              <a:path w="1216025" h="1570990">
                <a:moveTo>
                  <a:pt x="886206" y="1207897"/>
                </a:moveTo>
                <a:lnTo>
                  <a:pt x="886053" y="1208024"/>
                </a:lnTo>
                <a:lnTo>
                  <a:pt x="886206" y="1207897"/>
                </a:lnTo>
                <a:close/>
              </a:path>
              <a:path w="1216025" h="1570990">
                <a:moveTo>
                  <a:pt x="987691" y="1114425"/>
                </a:moveTo>
                <a:lnTo>
                  <a:pt x="979424" y="1114425"/>
                </a:lnTo>
                <a:lnTo>
                  <a:pt x="950340" y="1146429"/>
                </a:lnTo>
                <a:lnTo>
                  <a:pt x="950468" y="1146302"/>
                </a:lnTo>
                <a:lnTo>
                  <a:pt x="959063" y="1146302"/>
                </a:lnTo>
                <a:lnTo>
                  <a:pt x="984123" y="1118615"/>
                </a:lnTo>
                <a:lnTo>
                  <a:pt x="987691" y="1114425"/>
                </a:lnTo>
                <a:close/>
              </a:path>
              <a:path w="1216025" h="1570990">
                <a:moveTo>
                  <a:pt x="1013999" y="1081786"/>
                </a:moveTo>
                <a:lnTo>
                  <a:pt x="1006094" y="1081786"/>
                </a:lnTo>
                <a:lnTo>
                  <a:pt x="993013" y="1098296"/>
                </a:lnTo>
                <a:lnTo>
                  <a:pt x="979297" y="1114552"/>
                </a:lnTo>
                <a:lnTo>
                  <a:pt x="987691" y="1114425"/>
                </a:lnTo>
                <a:lnTo>
                  <a:pt x="997965" y="1102360"/>
                </a:lnTo>
                <a:lnTo>
                  <a:pt x="1011047" y="1085723"/>
                </a:lnTo>
                <a:lnTo>
                  <a:pt x="1013999" y="1081786"/>
                </a:lnTo>
                <a:close/>
              </a:path>
              <a:path w="1216025" h="1570990">
                <a:moveTo>
                  <a:pt x="1049099" y="1031748"/>
                </a:moveTo>
                <a:lnTo>
                  <a:pt x="1041654" y="1031748"/>
                </a:lnTo>
                <a:lnTo>
                  <a:pt x="1030351" y="1048639"/>
                </a:lnTo>
                <a:lnTo>
                  <a:pt x="1018539" y="1065276"/>
                </a:lnTo>
                <a:lnTo>
                  <a:pt x="1005967" y="1081913"/>
                </a:lnTo>
                <a:lnTo>
                  <a:pt x="1013999" y="1081786"/>
                </a:lnTo>
                <a:lnTo>
                  <a:pt x="1023620" y="1068959"/>
                </a:lnTo>
                <a:lnTo>
                  <a:pt x="1035558" y="1052195"/>
                </a:lnTo>
                <a:lnTo>
                  <a:pt x="1046861" y="1035304"/>
                </a:lnTo>
                <a:lnTo>
                  <a:pt x="1049099" y="1031748"/>
                </a:lnTo>
                <a:close/>
              </a:path>
              <a:path w="1216025" h="1570990">
                <a:moveTo>
                  <a:pt x="1030351" y="1048512"/>
                </a:moveTo>
                <a:close/>
              </a:path>
              <a:path w="1216025" h="1570990">
                <a:moveTo>
                  <a:pt x="1094836" y="945896"/>
                </a:moveTo>
                <a:lnTo>
                  <a:pt x="1088009" y="945896"/>
                </a:lnTo>
                <a:lnTo>
                  <a:pt x="1080008" y="963295"/>
                </a:lnTo>
                <a:lnTo>
                  <a:pt x="1071372" y="980694"/>
                </a:lnTo>
                <a:lnTo>
                  <a:pt x="1062101" y="997838"/>
                </a:lnTo>
                <a:lnTo>
                  <a:pt x="1052195" y="1014857"/>
                </a:lnTo>
                <a:lnTo>
                  <a:pt x="1041526" y="1031875"/>
                </a:lnTo>
                <a:lnTo>
                  <a:pt x="1041654" y="1031748"/>
                </a:lnTo>
                <a:lnTo>
                  <a:pt x="1049099" y="1031748"/>
                </a:lnTo>
                <a:lnTo>
                  <a:pt x="1057656" y="1018159"/>
                </a:lnTo>
                <a:lnTo>
                  <a:pt x="1067562" y="1000887"/>
                </a:lnTo>
                <a:lnTo>
                  <a:pt x="1076960" y="983614"/>
                </a:lnTo>
                <a:lnTo>
                  <a:pt x="1085723" y="966088"/>
                </a:lnTo>
                <a:lnTo>
                  <a:pt x="1093724" y="948563"/>
                </a:lnTo>
                <a:lnTo>
                  <a:pt x="1094836" y="945896"/>
                </a:lnTo>
                <a:close/>
              </a:path>
              <a:path w="1216025" h="1570990">
                <a:moveTo>
                  <a:pt x="1052195" y="1014730"/>
                </a:moveTo>
                <a:close/>
              </a:path>
              <a:path w="1216025" h="1570990">
                <a:moveTo>
                  <a:pt x="1062101" y="997712"/>
                </a:moveTo>
                <a:close/>
              </a:path>
              <a:path w="1216025" h="1570990">
                <a:moveTo>
                  <a:pt x="1071372" y="980567"/>
                </a:moveTo>
                <a:close/>
              </a:path>
              <a:path w="1216025" h="1570990">
                <a:moveTo>
                  <a:pt x="1114076" y="893318"/>
                </a:moveTo>
                <a:lnTo>
                  <a:pt x="1107567" y="893318"/>
                </a:lnTo>
                <a:lnTo>
                  <a:pt x="1101725" y="910971"/>
                </a:lnTo>
                <a:lnTo>
                  <a:pt x="1095248" y="928624"/>
                </a:lnTo>
                <a:lnTo>
                  <a:pt x="1087882" y="946023"/>
                </a:lnTo>
                <a:lnTo>
                  <a:pt x="1094836" y="945896"/>
                </a:lnTo>
                <a:lnTo>
                  <a:pt x="1101089" y="930910"/>
                </a:lnTo>
                <a:lnTo>
                  <a:pt x="1107694" y="913002"/>
                </a:lnTo>
                <a:lnTo>
                  <a:pt x="1113536" y="895223"/>
                </a:lnTo>
                <a:lnTo>
                  <a:pt x="1114076" y="893318"/>
                </a:lnTo>
                <a:close/>
              </a:path>
              <a:path w="1216025" h="1570990">
                <a:moveTo>
                  <a:pt x="1095248" y="928497"/>
                </a:moveTo>
                <a:close/>
              </a:path>
              <a:path w="1216025" h="1570990">
                <a:moveTo>
                  <a:pt x="1101725" y="910844"/>
                </a:moveTo>
                <a:close/>
              </a:path>
              <a:path w="1216025" h="1570990">
                <a:moveTo>
                  <a:pt x="1213865" y="0"/>
                </a:moveTo>
                <a:lnTo>
                  <a:pt x="1188212" y="40005"/>
                </a:lnTo>
                <a:lnTo>
                  <a:pt x="1176909" y="84709"/>
                </a:lnTo>
                <a:lnTo>
                  <a:pt x="1169670" y="122682"/>
                </a:lnTo>
                <a:lnTo>
                  <a:pt x="1162812" y="166497"/>
                </a:lnTo>
                <a:lnTo>
                  <a:pt x="1156373" y="216535"/>
                </a:lnTo>
                <a:lnTo>
                  <a:pt x="1150430" y="270256"/>
                </a:lnTo>
                <a:lnTo>
                  <a:pt x="1144989" y="328168"/>
                </a:lnTo>
                <a:lnTo>
                  <a:pt x="1140171" y="389889"/>
                </a:lnTo>
                <a:lnTo>
                  <a:pt x="1135993" y="454660"/>
                </a:lnTo>
                <a:lnTo>
                  <a:pt x="1131053" y="556260"/>
                </a:lnTo>
                <a:lnTo>
                  <a:pt x="1128771" y="626363"/>
                </a:lnTo>
                <a:lnTo>
                  <a:pt x="1127378" y="697484"/>
                </a:lnTo>
                <a:lnTo>
                  <a:pt x="1126871" y="769112"/>
                </a:lnTo>
                <a:lnTo>
                  <a:pt x="1126489" y="787019"/>
                </a:lnTo>
                <a:lnTo>
                  <a:pt x="1125347" y="804799"/>
                </a:lnTo>
                <a:lnTo>
                  <a:pt x="1125274" y="805307"/>
                </a:lnTo>
                <a:lnTo>
                  <a:pt x="1123314" y="822579"/>
                </a:lnTo>
                <a:lnTo>
                  <a:pt x="1120521" y="840359"/>
                </a:lnTo>
                <a:lnTo>
                  <a:pt x="1116838" y="858138"/>
                </a:lnTo>
                <a:lnTo>
                  <a:pt x="1112520" y="875792"/>
                </a:lnTo>
                <a:lnTo>
                  <a:pt x="1107439" y="893445"/>
                </a:lnTo>
                <a:lnTo>
                  <a:pt x="1107567" y="893318"/>
                </a:lnTo>
                <a:lnTo>
                  <a:pt x="1114076" y="893318"/>
                </a:lnTo>
                <a:lnTo>
                  <a:pt x="1126744" y="841375"/>
                </a:lnTo>
                <a:lnTo>
                  <a:pt x="1132839" y="787273"/>
                </a:lnTo>
                <a:lnTo>
                  <a:pt x="1133731" y="697357"/>
                </a:lnTo>
                <a:lnTo>
                  <a:pt x="1135134" y="626110"/>
                </a:lnTo>
                <a:lnTo>
                  <a:pt x="1137423" y="556006"/>
                </a:lnTo>
                <a:lnTo>
                  <a:pt x="1140481" y="487552"/>
                </a:lnTo>
                <a:lnTo>
                  <a:pt x="1144431" y="421386"/>
                </a:lnTo>
                <a:lnTo>
                  <a:pt x="1148884" y="358139"/>
                </a:lnTo>
                <a:lnTo>
                  <a:pt x="1154108" y="298069"/>
                </a:lnTo>
                <a:lnTo>
                  <a:pt x="1159837" y="242062"/>
                </a:lnTo>
                <a:lnTo>
                  <a:pt x="1162903" y="215773"/>
                </a:lnTo>
                <a:lnTo>
                  <a:pt x="1165860" y="191262"/>
                </a:lnTo>
                <a:lnTo>
                  <a:pt x="1169162" y="167386"/>
                </a:lnTo>
                <a:lnTo>
                  <a:pt x="1172571" y="144907"/>
                </a:lnTo>
                <a:lnTo>
                  <a:pt x="1175999" y="123825"/>
                </a:lnTo>
                <a:lnTo>
                  <a:pt x="1179427" y="104139"/>
                </a:lnTo>
                <a:lnTo>
                  <a:pt x="1183106" y="86106"/>
                </a:lnTo>
                <a:lnTo>
                  <a:pt x="1186786" y="69596"/>
                </a:lnTo>
                <a:lnTo>
                  <a:pt x="1190466" y="54863"/>
                </a:lnTo>
                <a:lnTo>
                  <a:pt x="1194271" y="41910"/>
                </a:lnTo>
                <a:lnTo>
                  <a:pt x="1198073" y="30734"/>
                </a:lnTo>
                <a:lnTo>
                  <a:pt x="1201823" y="21717"/>
                </a:lnTo>
                <a:lnTo>
                  <a:pt x="1205413" y="14732"/>
                </a:lnTo>
                <a:lnTo>
                  <a:pt x="1205524" y="14481"/>
                </a:lnTo>
                <a:lnTo>
                  <a:pt x="1205640" y="14350"/>
                </a:lnTo>
                <a:lnTo>
                  <a:pt x="1209042" y="9779"/>
                </a:lnTo>
                <a:lnTo>
                  <a:pt x="1208913" y="9779"/>
                </a:lnTo>
                <a:lnTo>
                  <a:pt x="1209421" y="9271"/>
                </a:lnTo>
                <a:lnTo>
                  <a:pt x="1211961" y="7238"/>
                </a:lnTo>
                <a:lnTo>
                  <a:pt x="1211580" y="7238"/>
                </a:lnTo>
                <a:lnTo>
                  <a:pt x="1212723" y="6604"/>
                </a:lnTo>
                <a:lnTo>
                  <a:pt x="1213837" y="6604"/>
                </a:lnTo>
                <a:lnTo>
                  <a:pt x="1215644" y="6096"/>
                </a:lnTo>
                <a:lnTo>
                  <a:pt x="1213865" y="0"/>
                </a:lnTo>
                <a:close/>
              </a:path>
              <a:path w="1216025" h="1570990">
                <a:moveTo>
                  <a:pt x="1112520" y="875664"/>
                </a:moveTo>
                <a:lnTo>
                  <a:pt x="1112483" y="875792"/>
                </a:lnTo>
                <a:lnTo>
                  <a:pt x="1112520" y="875664"/>
                </a:lnTo>
                <a:close/>
              </a:path>
              <a:path w="1216025" h="1570990">
                <a:moveTo>
                  <a:pt x="1116838" y="858012"/>
                </a:moveTo>
                <a:close/>
              </a:path>
              <a:path w="1216025" h="1570990">
                <a:moveTo>
                  <a:pt x="1120521" y="840232"/>
                </a:moveTo>
                <a:close/>
              </a:path>
              <a:path w="1216025" h="1570990">
                <a:moveTo>
                  <a:pt x="1123314" y="822451"/>
                </a:moveTo>
                <a:lnTo>
                  <a:pt x="1123295" y="822579"/>
                </a:lnTo>
                <a:lnTo>
                  <a:pt x="1123314" y="822451"/>
                </a:lnTo>
                <a:close/>
              </a:path>
              <a:path w="1216025" h="1570990">
                <a:moveTo>
                  <a:pt x="1125347" y="804672"/>
                </a:moveTo>
                <a:close/>
              </a:path>
              <a:path w="1216025" h="1570990">
                <a:moveTo>
                  <a:pt x="1126489" y="786892"/>
                </a:moveTo>
                <a:close/>
              </a:path>
              <a:path w="1216025" h="1570990">
                <a:moveTo>
                  <a:pt x="1126871" y="768985"/>
                </a:moveTo>
                <a:close/>
              </a:path>
              <a:path w="1216025" h="1570990">
                <a:moveTo>
                  <a:pt x="1133731" y="697357"/>
                </a:moveTo>
                <a:close/>
              </a:path>
              <a:path w="1216025" h="1570990">
                <a:moveTo>
                  <a:pt x="1135130" y="626237"/>
                </a:moveTo>
                <a:close/>
              </a:path>
              <a:path w="1216025" h="1570990">
                <a:moveTo>
                  <a:pt x="1142372" y="454533"/>
                </a:moveTo>
                <a:close/>
              </a:path>
              <a:path w="1216025" h="1570990">
                <a:moveTo>
                  <a:pt x="1162827" y="216408"/>
                </a:moveTo>
                <a:close/>
              </a:path>
              <a:path w="1216025" h="1570990">
                <a:moveTo>
                  <a:pt x="1172611" y="144780"/>
                </a:moveTo>
                <a:close/>
              </a:path>
              <a:path w="1216025" h="1570990">
                <a:moveTo>
                  <a:pt x="1176041" y="123698"/>
                </a:moveTo>
                <a:close/>
              </a:path>
              <a:path w="1216025" h="1570990">
                <a:moveTo>
                  <a:pt x="1179474" y="104012"/>
                </a:moveTo>
                <a:close/>
              </a:path>
              <a:path w="1216025" h="1570990">
                <a:moveTo>
                  <a:pt x="1183160" y="85979"/>
                </a:moveTo>
                <a:close/>
              </a:path>
              <a:path w="1216025" h="1570990">
                <a:moveTo>
                  <a:pt x="1186846" y="69469"/>
                </a:moveTo>
                <a:close/>
              </a:path>
              <a:path w="1216025" h="1570990">
                <a:moveTo>
                  <a:pt x="1190534" y="54737"/>
                </a:moveTo>
                <a:close/>
              </a:path>
              <a:path w="1216025" h="1570990">
                <a:moveTo>
                  <a:pt x="1194308" y="41783"/>
                </a:moveTo>
                <a:close/>
              </a:path>
              <a:path w="1216025" h="1570990">
                <a:moveTo>
                  <a:pt x="1198170" y="30607"/>
                </a:moveTo>
                <a:close/>
              </a:path>
              <a:path w="1216025" h="1570990">
                <a:moveTo>
                  <a:pt x="1201911" y="21504"/>
                </a:moveTo>
                <a:lnTo>
                  <a:pt x="1201801" y="21717"/>
                </a:lnTo>
                <a:lnTo>
                  <a:pt x="1201911" y="21504"/>
                </a:lnTo>
                <a:close/>
              </a:path>
              <a:path w="1216025" h="1570990">
                <a:moveTo>
                  <a:pt x="1205611" y="14350"/>
                </a:moveTo>
                <a:lnTo>
                  <a:pt x="1205357" y="14732"/>
                </a:lnTo>
                <a:lnTo>
                  <a:pt x="1205543" y="14481"/>
                </a:lnTo>
                <a:lnTo>
                  <a:pt x="1205611" y="14350"/>
                </a:lnTo>
                <a:close/>
              </a:path>
              <a:path w="1216025" h="1570990">
                <a:moveTo>
                  <a:pt x="1205543" y="14481"/>
                </a:moveTo>
                <a:lnTo>
                  <a:pt x="1205357" y="14732"/>
                </a:lnTo>
                <a:lnTo>
                  <a:pt x="1205543" y="14481"/>
                </a:lnTo>
                <a:close/>
              </a:path>
              <a:path w="1216025" h="1570990">
                <a:moveTo>
                  <a:pt x="1205640" y="14350"/>
                </a:moveTo>
                <a:lnTo>
                  <a:pt x="1205543" y="14481"/>
                </a:lnTo>
                <a:lnTo>
                  <a:pt x="1205640" y="14350"/>
                </a:lnTo>
                <a:close/>
              </a:path>
              <a:path w="1216025" h="1570990">
                <a:moveTo>
                  <a:pt x="1209421" y="9271"/>
                </a:moveTo>
                <a:lnTo>
                  <a:pt x="1208913" y="9779"/>
                </a:lnTo>
                <a:lnTo>
                  <a:pt x="1209255" y="9493"/>
                </a:lnTo>
                <a:lnTo>
                  <a:pt x="1209421" y="9271"/>
                </a:lnTo>
                <a:close/>
              </a:path>
              <a:path w="1216025" h="1570990">
                <a:moveTo>
                  <a:pt x="1209255" y="9493"/>
                </a:moveTo>
                <a:lnTo>
                  <a:pt x="1208913" y="9779"/>
                </a:lnTo>
                <a:lnTo>
                  <a:pt x="1209042" y="9779"/>
                </a:lnTo>
                <a:lnTo>
                  <a:pt x="1209255" y="9493"/>
                </a:lnTo>
                <a:close/>
              </a:path>
              <a:path w="1216025" h="1570990">
                <a:moveTo>
                  <a:pt x="1209522" y="9271"/>
                </a:moveTo>
                <a:lnTo>
                  <a:pt x="1209255" y="9493"/>
                </a:lnTo>
                <a:lnTo>
                  <a:pt x="1209522" y="9271"/>
                </a:lnTo>
                <a:close/>
              </a:path>
              <a:path w="1216025" h="1570990">
                <a:moveTo>
                  <a:pt x="1212723" y="6604"/>
                </a:moveTo>
                <a:lnTo>
                  <a:pt x="1211580" y="7238"/>
                </a:lnTo>
                <a:lnTo>
                  <a:pt x="1212155" y="7077"/>
                </a:lnTo>
                <a:lnTo>
                  <a:pt x="1212723" y="6604"/>
                </a:lnTo>
                <a:close/>
              </a:path>
              <a:path w="1216025" h="1570990">
                <a:moveTo>
                  <a:pt x="1212155" y="7077"/>
                </a:moveTo>
                <a:lnTo>
                  <a:pt x="1211580" y="7238"/>
                </a:lnTo>
                <a:lnTo>
                  <a:pt x="1211961" y="7238"/>
                </a:lnTo>
                <a:lnTo>
                  <a:pt x="1212155" y="7077"/>
                </a:lnTo>
                <a:close/>
              </a:path>
              <a:path w="1216025" h="1570990">
                <a:moveTo>
                  <a:pt x="1213837" y="6604"/>
                </a:moveTo>
                <a:lnTo>
                  <a:pt x="1212723" y="6604"/>
                </a:lnTo>
                <a:lnTo>
                  <a:pt x="1212155" y="7077"/>
                </a:lnTo>
                <a:lnTo>
                  <a:pt x="1213837" y="6604"/>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prstTxWarp prst="textNoShape">
              <a:avLst/>
            </a:prstTxWarp>
            <a:noAutofit/>
          </a:bodyPr>
          <a:lstStyle/>
          <a:p>
            <a:endParaRPr lang="en-IN" dirty="0"/>
          </a:p>
        </p:txBody>
      </p:sp>
      <p:sp>
        <p:nvSpPr>
          <p:cNvPr id="14" name="Graphic 7">
            <a:extLst>
              <a:ext uri="{FF2B5EF4-FFF2-40B4-BE49-F238E27FC236}">
                <a16:creationId xmlns:a16="http://schemas.microsoft.com/office/drawing/2014/main" id="{9E82867B-90F1-8C83-91C5-D10648884438}"/>
              </a:ext>
            </a:extLst>
          </p:cNvPr>
          <p:cNvSpPr>
            <a:spLocks/>
          </p:cNvSpPr>
          <p:nvPr/>
        </p:nvSpPr>
        <p:spPr>
          <a:xfrm rot="10800000">
            <a:off x="6421599" y="4095802"/>
            <a:ext cx="909955" cy="76200"/>
          </a:xfrm>
          <a:custGeom>
            <a:avLst/>
            <a:gdLst/>
            <a:ahLst/>
            <a:cxnLst/>
            <a:rect l="l" t="t" r="r" b="b"/>
            <a:pathLst>
              <a:path w="909955" h="76200">
                <a:moveTo>
                  <a:pt x="833755" y="0"/>
                </a:moveTo>
                <a:lnTo>
                  <a:pt x="833755" y="76200"/>
                </a:lnTo>
                <a:lnTo>
                  <a:pt x="903605" y="41275"/>
                </a:lnTo>
                <a:lnTo>
                  <a:pt x="846455" y="41275"/>
                </a:lnTo>
                <a:lnTo>
                  <a:pt x="846455" y="34925"/>
                </a:lnTo>
                <a:lnTo>
                  <a:pt x="903605" y="34925"/>
                </a:lnTo>
                <a:lnTo>
                  <a:pt x="833755" y="0"/>
                </a:lnTo>
                <a:close/>
              </a:path>
              <a:path w="909955" h="76200">
                <a:moveTo>
                  <a:pt x="833755" y="34925"/>
                </a:moveTo>
                <a:lnTo>
                  <a:pt x="0" y="34925"/>
                </a:lnTo>
                <a:lnTo>
                  <a:pt x="0" y="41275"/>
                </a:lnTo>
                <a:lnTo>
                  <a:pt x="833755" y="41275"/>
                </a:lnTo>
                <a:lnTo>
                  <a:pt x="833755" y="34925"/>
                </a:lnTo>
                <a:close/>
              </a:path>
              <a:path w="909955" h="76200">
                <a:moveTo>
                  <a:pt x="903605" y="34925"/>
                </a:moveTo>
                <a:lnTo>
                  <a:pt x="846455" y="34925"/>
                </a:lnTo>
                <a:lnTo>
                  <a:pt x="846455" y="41275"/>
                </a:lnTo>
                <a:lnTo>
                  <a:pt x="903605" y="41275"/>
                </a:lnTo>
                <a:lnTo>
                  <a:pt x="909955" y="38100"/>
                </a:lnTo>
                <a:lnTo>
                  <a:pt x="903605" y="34925"/>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prstTxWarp prst="textNoShape">
              <a:avLst/>
            </a:prstTxWarp>
            <a:noAutofit/>
          </a:bodyPr>
          <a:lstStyle/>
          <a:p>
            <a:endParaRPr lang="en-IN"/>
          </a:p>
        </p:txBody>
      </p:sp>
      <p:sp>
        <p:nvSpPr>
          <p:cNvPr id="15" name="Graphic 7">
            <a:extLst>
              <a:ext uri="{FF2B5EF4-FFF2-40B4-BE49-F238E27FC236}">
                <a16:creationId xmlns:a16="http://schemas.microsoft.com/office/drawing/2014/main" id="{CAC2ECC1-95A6-AE71-0448-DAA0312A1888}"/>
              </a:ext>
            </a:extLst>
          </p:cNvPr>
          <p:cNvSpPr>
            <a:spLocks/>
          </p:cNvSpPr>
          <p:nvPr/>
        </p:nvSpPr>
        <p:spPr>
          <a:xfrm rot="10800000">
            <a:off x="3275702" y="4137522"/>
            <a:ext cx="909955" cy="76200"/>
          </a:xfrm>
          <a:custGeom>
            <a:avLst/>
            <a:gdLst/>
            <a:ahLst/>
            <a:cxnLst/>
            <a:rect l="l" t="t" r="r" b="b"/>
            <a:pathLst>
              <a:path w="909955" h="76200">
                <a:moveTo>
                  <a:pt x="833755" y="0"/>
                </a:moveTo>
                <a:lnTo>
                  <a:pt x="833755" y="76200"/>
                </a:lnTo>
                <a:lnTo>
                  <a:pt x="903605" y="41275"/>
                </a:lnTo>
                <a:lnTo>
                  <a:pt x="846455" y="41275"/>
                </a:lnTo>
                <a:lnTo>
                  <a:pt x="846455" y="34925"/>
                </a:lnTo>
                <a:lnTo>
                  <a:pt x="903605" y="34925"/>
                </a:lnTo>
                <a:lnTo>
                  <a:pt x="833755" y="0"/>
                </a:lnTo>
                <a:close/>
              </a:path>
              <a:path w="909955" h="76200">
                <a:moveTo>
                  <a:pt x="833755" y="34925"/>
                </a:moveTo>
                <a:lnTo>
                  <a:pt x="0" y="34925"/>
                </a:lnTo>
                <a:lnTo>
                  <a:pt x="0" y="41275"/>
                </a:lnTo>
                <a:lnTo>
                  <a:pt x="833755" y="41275"/>
                </a:lnTo>
                <a:lnTo>
                  <a:pt x="833755" y="34925"/>
                </a:lnTo>
                <a:close/>
              </a:path>
              <a:path w="909955" h="76200">
                <a:moveTo>
                  <a:pt x="903605" y="34925"/>
                </a:moveTo>
                <a:lnTo>
                  <a:pt x="846455" y="34925"/>
                </a:lnTo>
                <a:lnTo>
                  <a:pt x="846455" y="41275"/>
                </a:lnTo>
                <a:lnTo>
                  <a:pt x="903605" y="41275"/>
                </a:lnTo>
                <a:lnTo>
                  <a:pt x="909955" y="38100"/>
                </a:lnTo>
                <a:lnTo>
                  <a:pt x="903605" y="34925"/>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prstTxWarp prst="textNoShape">
              <a:avLst/>
            </a:prstTxWarp>
            <a:noAutofit/>
          </a:bodyPr>
          <a:lstStyle/>
          <a:p>
            <a:endParaRPr lang="en-IN" dirty="0">
              <a:highlight>
                <a:srgbClr val="000000"/>
              </a:highlight>
            </a:endParaRPr>
          </a:p>
        </p:txBody>
      </p:sp>
      <p:cxnSp>
        <p:nvCxnSpPr>
          <p:cNvPr id="19" name="Connector: Curved 18">
            <a:extLst>
              <a:ext uri="{FF2B5EF4-FFF2-40B4-BE49-F238E27FC236}">
                <a16:creationId xmlns:a16="http://schemas.microsoft.com/office/drawing/2014/main" id="{20B41719-00DF-91E0-9D0F-9C388DDB7F3C}"/>
              </a:ext>
            </a:extLst>
          </p:cNvPr>
          <p:cNvCxnSpPr>
            <a:stCxn id="6" idx="1"/>
            <a:endCxn id="12" idx="1"/>
          </p:cNvCxnSpPr>
          <p:nvPr/>
        </p:nvCxnSpPr>
        <p:spPr>
          <a:xfrm rot="10800000" flipH="1" flipV="1">
            <a:off x="1966660" y="4172001"/>
            <a:ext cx="1202296" cy="1694763"/>
          </a:xfrm>
          <a:prstGeom prst="curvedConnector3">
            <a:avLst>
              <a:gd name="adj1" fmla="val -19014"/>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688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840186" y="550881"/>
            <a:ext cx="10511627" cy="1012785"/>
          </a:xfrm>
        </p:spPr>
        <p:txBody>
          <a:bodyPr anchor="b">
            <a:normAutofit/>
          </a:bodyPr>
          <a:lstStyle/>
          <a:p>
            <a:r>
              <a:rPr lang="en-US" dirty="0"/>
              <a:t>Dashboard</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pic>
        <p:nvPicPr>
          <p:cNvPr id="7" name="Content Placeholder 6" descr="A screenshot of a map&#10;&#10;Description automatically generated">
            <a:extLst>
              <a:ext uri="{FF2B5EF4-FFF2-40B4-BE49-F238E27FC236}">
                <a16:creationId xmlns:a16="http://schemas.microsoft.com/office/drawing/2014/main" id="{6ECAD387-1AD7-47EE-37B5-29372658C121}"/>
              </a:ext>
            </a:extLst>
          </p:cNvPr>
          <p:cNvPicPr>
            <a:picLocks noGrp="1" noChangeAspect="1"/>
          </p:cNvPicPr>
          <p:nvPr>
            <p:ph sz="quarter" idx="4"/>
          </p:nvPr>
        </p:nvPicPr>
        <p:blipFill>
          <a:blip r:embed="rId3"/>
          <a:stretch>
            <a:fillRect/>
          </a:stretch>
        </p:blipFill>
        <p:spPr>
          <a:xfrm>
            <a:off x="1496622" y="1657348"/>
            <a:ext cx="9198753" cy="5086352"/>
          </a:xfrm>
        </p:spPr>
      </p:pic>
    </p:spTree>
    <p:extLst>
      <p:ext uri="{BB962C8B-B14F-4D97-AF65-F5344CB8AC3E}">
        <p14:creationId xmlns:p14="http://schemas.microsoft.com/office/powerpoint/2010/main" val="211529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{12B08807-4535-44B3-893F-8057FC153EFA}tf78438558_win32</Template>
  <TotalTime>86</TotalTime>
  <Words>307</Words>
  <Application>Microsoft Office PowerPoint</Application>
  <PresentationFormat>Widescreen</PresentationFormat>
  <Paragraphs>35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Sabon Next LT</vt:lpstr>
      <vt:lpstr>Times New Roman</vt:lpstr>
      <vt:lpstr>Custom</vt:lpstr>
      <vt:lpstr>F1 Race data analysis and  BOSTON AIRBNB DATA ANALYSIS</vt:lpstr>
      <vt:lpstr>F1 Race data problem statement AND Expected OUTPUT</vt:lpstr>
      <vt:lpstr>Data Warehouse MODEL</vt:lpstr>
      <vt:lpstr>Dashboard</vt:lpstr>
      <vt:lpstr>Boston Airbnb problem statement AND Expected OUTPUT</vt:lpstr>
      <vt:lpstr>AWS Data Pipeline architecture diagram</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F1 Race data analysis and  BOSTON AIRBNB DATA ANALYSIS</dc:title>
  <dc:subject/>
  <dc:creator>Meet Vasani</dc:creator>
  <cp:lastModifiedBy>Meet Vasani</cp:lastModifiedBy>
  <cp:revision>4</cp:revision>
  <dcterms:created xsi:type="dcterms:W3CDTF">2024-04-25T13:25:44Z</dcterms:created>
  <dcterms:modified xsi:type="dcterms:W3CDTF">2024-04-25T19:53:13Z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