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Oswald-regular.fntdata"/><Relationship Id="rId6" Type="http://schemas.openxmlformats.org/officeDocument/2006/relationships/slide" Target="slides/slide2.xml"/><Relationship Id="rId18" Type="http://schemas.openxmlformats.org/officeDocument/2006/relationships/font" Target="fonts/Average-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0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0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n.wikipedia.org/wiki/Pattern_recognition" TargetMode="External"/><Relationship Id="rId4" Type="http://schemas.openxmlformats.org/officeDocument/2006/relationships/hyperlink" Target="https://en.wikipedia.org/wiki/Image_processing" TargetMode="External"/><Relationship Id="rId10" Type="http://schemas.openxmlformats.org/officeDocument/2006/relationships/hyperlink" Target="https://en.wikipedia.org/wiki/Abstract_interpretation" TargetMode="External"/><Relationship Id="rId9" Type="http://schemas.openxmlformats.org/officeDocument/2006/relationships/hyperlink" Target="https://en.wikipedia.org/wiki/Static_code_analysis" TargetMode="External"/><Relationship Id="rId5" Type="http://schemas.openxmlformats.org/officeDocument/2006/relationships/hyperlink" Target="https://en.wikipedia.org/wiki/Statistics" TargetMode="External"/><Relationship Id="rId6" Type="http://schemas.openxmlformats.org/officeDocument/2006/relationships/hyperlink" Target="https://en.wikipedia.org/wiki/Geographic_information_system" TargetMode="External"/><Relationship Id="rId7" Type="http://schemas.openxmlformats.org/officeDocument/2006/relationships/hyperlink" Target="https://en.wikipedia.org/wiki/Game_theory" TargetMode="External"/><Relationship Id="rId8" Type="http://schemas.openxmlformats.org/officeDocument/2006/relationships/hyperlink" Target="https://en.wikipedia.org/wiki/Phase_diagram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en-GB"/>
              <a:t>Convex Hull in 2D plane</a:t>
            </a:r>
          </a:p>
        </p:txBody>
      </p:sp>
      <p:sp>
        <p:nvSpPr>
          <p:cNvPr id="60" name="Shape 60"/>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rPr lang="en-GB"/>
              <a:t>HPC Project</a:t>
            </a:r>
          </a:p>
          <a:p>
            <a:pPr lvl="0" rtl="0" algn="r">
              <a:spcBef>
                <a:spcPts val="0"/>
              </a:spcBef>
              <a:buNone/>
            </a:pPr>
            <a:r>
              <a:rPr lang="en-GB"/>
              <a:t>Akshay Miterani - 201401443</a:t>
            </a:r>
          </a:p>
          <a:p>
            <a:pPr lvl="0" rtl="0" algn="r">
              <a:spcBef>
                <a:spcPts val="0"/>
              </a:spcBef>
              <a:buNone/>
            </a:pPr>
            <a:r>
              <a:rPr lang="en-GB"/>
              <a:t>Mihir Limbachia - 201401456</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pic>
        <p:nvPicPr>
          <p:cNvPr descr="speed_up.png" id="115" name="Shape 115"/>
          <p:cNvPicPr preferRelativeResize="0"/>
          <p:nvPr/>
        </p:nvPicPr>
        <p:blipFill>
          <a:blip r:embed="rId3">
            <a:alphaModFix/>
          </a:blip>
          <a:stretch>
            <a:fillRect/>
          </a:stretch>
        </p:blipFill>
        <p:spPr>
          <a:xfrm>
            <a:off x="4565024" y="820125"/>
            <a:ext cx="4578974" cy="3434224"/>
          </a:xfrm>
          <a:prstGeom prst="rect">
            <a:avLst/>
          </a:prstGeom>
          <a:noFill/>
          <a:ln>
            <a:noFill/>
          </a:ln>
        </p:spPr>
      </p:pic>
      <p:sp>
        <p:nvSpPr>
          <p:cNvPr id="116" name="Shape 116"/>
          <p:cNvSpPr txBox="1"/>
          <p:nvPr>
            <p:ph type="title"/>
          </p:nvPr>
        </p:nvSpPr>
        <p:spPr>
          <a:xfrm>
            <a:off x="265500" y="502825"/>
            <a:ext cx="4045200" cy="1710300"/>
          </a:xfrm>
          <a:prstGeom prst="rect">
            <a:avLst/>
          </a:prstGeom>
        </p:spPr>
        <p:txBody>
          <a:bodyPr anchorCtr="0" anchor="b" bIns="91425" lIns="91425" rIns="91425" tIns="91425">
            <a:noAutofit/>
          </a:bodyPr>
          <a:lstStyle/>
          <a:p>
            <a:pPr lvl="0">
              <a:spcBef>
                <a:spcPts val="0"/>
              </a:spcBef>
              <a:buNone/>
            </a:pPr>
            <a:r>
              <a:rPr lang="en-GB"/>
              <a:t>Speed Up</a:t>
            </a:r>
          </a:p>
        </p:txBody>
      </p:sp>
      <p:sp>
        <p:nvSpPr>
          <p:cNvPr id="117" name="Shape 117"/>
          <p:cNvSpPr txBox="1"/>
          <p:nvPr>
            <p:ph idx="1" type="subTitle"/>
          </p:nvPr>
        </p:nvSpPr>
        <p:spPr>
          <a:xfrm>
            <a:off x="265500" y="2480399"/>
            <a:ext cx="4045200" cy="1710300"/>
          </a:xfrm>
          <a:prstGeom prst="rect">
            <a:avLst/>
          </a:prstGeom>
        </p:spPr>
        <p:txBody>
          <a:bodyPr anchorCtr="0" anchor="t" bIns="91425" lIns="91425" rIns="91425" tIns="91425">
            <a:noAutofit/>
          </a:bodyPr>
          <a:lstStyle/>
          <a:p>
            <a:pPr indent="-317500" lvl="0" marL="457200" rtl="0" algn="l">
              <a:lnSpc>
                <a:spcPct val="130000"/>
              </a:lnSpc>
              <a:spcBef>
                <a:spcPts val="0"/>
              </a:spcBef>
              <a:buClr>
                <a:srgbClr val="FFFFFF"/>
              </a:buClr>
              <a:buSzPct val="100000"/>
              <a:buFont typeface="Arial"/>
              <a:buChar char="●"/>
            </a:pPr>
            <a:r>
              <a:rPr lang="en-GB" sz="1400">
                <a:solidFill>
                  <a:srgbClr val="FFFFFF"/>
                </a:solidFill>
                <a:latin typeface="Arial"/>
                <a:ea typeface="Arial"/>
                <a:cs typeface="Arial"/>
                <a:sym typeface="Arial"/>
              </a:rPr>
              <a:t>The speed up for small problem-size is lesser than 10^5  owing to the synchronization overheads.</a:t>
            </a:r>
          </a:p>
          <a:p>
            <a:pPr indent="-317500" lvl="0" marL="457200" algn="l">
              <a:lnSpc>
                <a:spcPct val="130000"/>
              </a:lnSpc>
              <a:spcBef>
                <a:spcPts val="0"/>
              </a:spcBef>
              <a:buClr>
                <a:srgbClr val="FFFFFF"/>
              </a:buClr>
              <a:buSzPct val="100000"/>
              <a:buFont typeface="Arial"/>
              <a:buChar char="●"/>
            </a:pPr>
            <a:r>
              <a:rPr lang="en-GB" sz="1400">
                <a:solidFill>
                  <a:srgbClr val="FFFFFF"/>
                </a:solidFill>
                <a:latin typeface="Arial"/>
                <a:ea typeface="Arial"/>
                <a:cs typeface="Arial"/>
                <a:sym typeface="Arial"/>
              </a:rPr>
              <a:t>Parallel slowdown is happening in this case where the benefit due to parallelization is lesser than the overheads involved.</a:t>
            </a:r>
          </a:p>
          <a:p>
            <a:pPr lvl="0">
              <a:spcBef>
                <a:spcPts val="0"/>
              </a:spcBef>
              <a:buNone/>
            </a:pPr>
            <a:r>
              <a:t/>
            </a:r>
            <a:endParaRPr/>
          </a:p>
        </p:txBody>
      </p:sp>
      <p:sp>
        <p:nvSpPr>
          <p:cNvPr id="118" name="Shape 118"/>
          <p:cNvSpPr txBox="1"/>
          <p:nvPr>
            <p:ph idx="2" type="body"/>
          </p:nvPr>
        </p:nvSpPr>
        <p:spPr>
          <a:xfrm>
            <a:off x="4936012" y="820125"/>
            <a:ext cx="3837000" cy="3695100"/>
          </a:xfrm>
          <a:prstGeom prst="rect">
            <a:avLst/>
          </a:prstGeom>
        </p:spPr>
        <p:txBody>
          <a:bodyPr anchorCtr="0" anchor="ctr" bIns="91425" lIns="91425" rIns="91425" tIns="91425">
            <a:noAutofit/>
          </a:bodyPr>
          <a:lstStyle/>
          <a:p>
            <a:pPr lvl="0">
              <a:spcBef>
                <a:spcPts val="0"/>
              </a:spcBef>
              <a:buNone/>
            </a:pPr>
            <a:r>
              <a:rPr lang="en-GB"/>
              <a:t>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pic>
        <p:nvPicPr>
          <p:cNvPr descr="eff.png" id="123" name="Shape 123"/>
          <p:cNvPicPr preferRelativeResize="0"/>
          <p:nvPr/>
        </p:nvPicPr>
        <p:blipFill>
          <a:blip r:embed="rId3">
            <a:alphaModFix/>
          </a:blip>
          <a:stretch>
            <a:fillRect/>
          </a:stretch>
        </p:blipFill>
        <p:spPr>
          <a:xfrm>
            <a:off x="4603524" y="724199"/>
            <a:ext cx="4540475" cy="3405350"/>
          </a:xfrm>
          <a:prstGeom prst="rect">
            <a:avLst/>
          </a:prstGeom>
          <a:noFill/>
          <a:ln>
            <a:noFill/>
          </a:ln>
        </p:spPr>
      </p:pic>
      <p:sp>
        <p:nvSpPr>
          <p:cNvPr id="124" name="Shape 124"/>
          <p:cNvSpPr txBox="1"/>
          <p:nvPr>
            <p:ph type="title"/>
          </p:nvPr>
        </p:nvSpPr>
        <p:spPr>
          <a:xfrm>
            <a:off x="265500" y="771450"/>
            <a:ext cx="4045200" cy="1464300"/>
          </a:xfrm>
          <a:prstGeom prst="rect">
            <a:avLst/>
          </a:prstGeom>
        </p:spPr>
        <p:txBody>
          <a:bodyPr anchorCtr="0" anchor="b" bIns="91425" lIns="91425" rIns="91425" tIns="91425">
            <a:noAutofit/>
          </a:bodyPr>
          <a:lstStyle/>
          <a:p>
            <a:pPr lvl="0">
              <a:spcBef>
                <a:spcPts val="0"/>
              </a:spcBef>
              <a:buNone/>
            </a:pPr>
            <a:r>
              <a:rPr lang="en-GB"/>
              <a:t>Efficiency</a:t>
            </a:r>
          </a:p>
        </p:txBody>
      </p:sp>
      <p:sp>
        <p:nvSpPr>
          <p:cNvPr id="125" name="Shape 125"/>
          <p:cNvSpPr txBox="1"/>
          <p:nvPr>
            <p:ph idx="1" type="subTitle"/>
          </p:nvPr>
        </p:nvSpPr>
        <p:spPr>
          <a:xfrm>
            <a:off x="265500" y="2459450"/>
            <a:ext cx="4045200" cy="1345500"/>
          </a:xfrm>
          <a:prstGeom prst="rect">
            <a:avLst/>
          </a:prstGeom>
        </p:spPr>
        <p:txBody>
          <a:bodyPr anchorCtr="0" anchor="t" bIns="91425" lIns="91425" rIns="91425" tIns="91425">
            <a:noAutofit/>
          </a:bodyPr>
          <a:lstStyle/>
          <a:p>
            <a:pPr lvl="0" algn="just">
              <a:lnSpc>
                <a:spcPct val="138000"/>
              </a:lnSpc>
              <a:spcBef>
                <a:spcPts val="0"/>
              </a:spcBef>
              <a:buNone/>
            </a:pPr>
            <a:r>
              <a:rPr lang="en-GB" sz="1400">
                <a:solidFill>
                  <a:srgbClr val="FFFFFF"/>
                </a:solidFill>
                <a:latin typeface="Times New Roman"/>
                <a:ea typeface="Times New Roman"/>
                <a:cs typeface="Times New Roman"/>
                <a:sym typeface="Times New Roman"/>
              </a:rPr>
              <a:t>The Efficiency increases as problem size increases as problem size increases. This is obvious from the Gustafson’s law which says that as problem size increases the speedup increases because the time for which code runs serially decreases which leads to increase in efficiency for fixed no of processors.</a:t>
            </a:r>
          </a:p>
        </p:txBody>
      </p:sp>
      <p:sp>
        <p:nvSpPr>
          <p:cNvPr id="126" name="Shape 126"/>
          <p:cNvSpPr txBox="1"/>
          <p:nvPr>
            <p:ph idx="2" type="body"/>
          </p:nvPr>
        </p:nvSpPr>
        <p:spPr>
          <a:xfrm>
            <a:off x="4955262" y="826300"/>
            <a:ext cx="3837000" cy="3695100"/>
          </a:xfrm>
          <a:prstGeom prst="rect">
            <a:avLst/>
          </a:prstGeom>
        </p:spPr>
        <p:txBody>
          <a:bodyPr anchorCtr="0" anchor="ctr" bIns="91425" lIns="91425" rIns="91425" tIns="91425">
            <a:noAutofit/>
          </a:bodyPr>
          <a:lstStyle/>
          <a:p>
            <a:pPr lvl="0">
              <a:spcBef>
                <a:spcPts val="0"/>
              </a:spcBef>
              <a:buNone/>
            </a:pPr>
            <a:r>
              <a:rPr lang="en-GB"/>
              <a:t>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Observation</a:t>
            </a:r>
          </a:p>
        </p:txBody>
      </p:sp>
      <p:sp>
        <p:nvSpPr>
          <p:cNvPr id="132" name="Shape 13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gn="just">
              <a:spcBef>
                <a:spcPts val="0"/>
              </a:spcBef>
              <a:spcAft>
                <a:spcPts val="0"/>
              </a:spcAft>
              <a:buClr>
                <a:srgbClr val="FFFFFF"/>
              </a:buClr>
              <a:buFont typeface="Times New Roman"/>
            </a:pPr>
            <a:r>
              <a:rPr lang="en-GB">
                <a:solidFill>
                  <a:srgbClr val="FFFFFF"/>
                </a:solidFill>
                <a:latin typeface="Times New Roman"/>
                <a:ea typeface="Times New Roman"/>
                <a:cs typeface="Times New Roman"/>
                <a:sym typeface="Times New Roman"/>
              </a:rPr>
              <a:t>We observe that as problem size increases the speed up increases. This is because in our algorithm the expected ideal speed up is O(h*n/p) and as p increases considerably against the number of points we get a good speed up.</a:t>
            </a:r>
          </a:p>
          <a:p>
            <a:pPr lvl="0" rtl="0" algn="just">
              <a:spcBef>
                <a:spcPts val="0"/>
              </a:spcBef>
              <a:spcAft>
                <a:spcPts val="0"/>
              </a:spcAft>
              <a:buNone/>
            </a:pPr>
            <a:r>
              <a:t/>
            </a:r>
            <a:endParaRPr>
              <a:solidFill>
                <a:srgbClr val="FFFFFF"/>
              </a:solidFill>
              <a:latin typeface="Times New Roman"/>
              <a:ea typeface="Times New Roman"/>
              <a:cs typeface="Times New Roman"/>
              <a:sym typeface="Times New Roman"/>
            </a:endParaRPr>
          </a:p>
          <a:p>
            <a:pPr indent="-228600" lvl="0" marL="457200" algn="just">
              <a:spcBef>
                <a:spcPts val="0"/>
              </a:spcBef>
              <a:spcAft>
                <a:spcPts val="0"/>
              </a:spcAft>
              <a:buClr>
                <a:srgbClr val="FFFFFF"/>
              </a:buClr>
              <a:buFont typeface="Times New Roman"/>
            </a:pPr>
            <a:r>
              <a:rPr lang="en-GB">
                <a:solidFill>
                  <a:srgbClr val="FFFFFF"/>
                </a:solidFill>
                <a:latin typeface="Times New Roman"/>
                <a:ea typeface="Times New Roman"/>
                <a:cs typeface="Times New Roman"/>
                <a:sym typeface="Times New Roman"/>
              </a:rPr>
              <a:t>However, after a limit, the problem becomes difficult to run on more number of processors and hence speed up stops increasing considerably.</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Future Scope</a:t>
            </a:r>
          </a:p>
        </p:txBody>
      </p:sp>
      <p:sp>
        <p:nvSpPr>
          <p:cNvPr id="138" name="Shape 13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gn="just">
              <a:spcBef>
                <a:spcPts val="0"/>
              </a:spcBef>
              <a:spcAft>
                <a:spcPts val="0"/>
              </a:spcAft>
              <a:buNone/>
            </a:pPr>
            <a:r>
              <a:rPr lang="en-GB">
                <a:solidFill>
                  <a:srgbClr val="FFFFFF"/>
                </a:solidFill>
                <a:latin typeface="Times New Roman"/>
                <a:ea typeface="Times New Roman"/>
                <a:cs typeface="Times New Roman"/>
                <a:sym typeface="Times New Roman"/>
              </a:rPr>
              <a:t>As a future scope, we can divide the plane in</a:t>
            </a:r>
            <a:r>
              <a:rPr i="1" lang="en-GB">
                <a:solidFill>
                  <a:srgbClr val="FFFFFF"/>
                </a:solidFill>
                <a:latin typeface="Times New Roman"/>
                <a:ea typeface="Times New Roman"/>
                <a:cs typeface="Times New Roman"/>
                <a:sym typeface="Times New Roman"/>
              </a:rPr>
              <a:t> p</a:t>
            </a:r>
            <a:r>
              <a:rPr lang="en-GB">
                <a:solidFill>
                  <a:srgbClr val="FFFFFF"/>
                </a:solidFill>
                <a:latin typeface="Times New Roman"/>
                <a:ea typeface="Times New Roman"/>
                <a:cs typeface="Times New Roman"/>
                <a:sym typeface="Times New Roman"/>
              </a:rPr>
              <a:t> parts and then combine it using different algorithm.</a:t>
            </a:r>
          </a:p>
          <a:p>
            <a:pPr lvl="0" algn="just">
              <a:spcBef>
                <a:spcPts val="0"/>
              </a:spcBef>
              <a:spcAft>
                <a:spcPts val="0"/>
              </a:spcAft>
              <a:buNone/>
            </a:pPr>
            <a:r>
              <a:rPr lang="en-GB">
                <a:solidFill>
                  <a:srgbClr val="FFFFFF"/>
                </a:solidFill>
                <a:latin typeface="Times New Roman"/>
                <a:ea typeface="Times New Roman"/>
                <a:cs typeface="Times New Roman"/>
                <a:sym typeface="Times New Roman"/>
              </a:rPr>
              <a:t>This will give a more speed up than our current algorithm.</a:t>
            </a:r>
          </a:p>
          <a:p>
            <a:pPr lvl="0" algn="just">
              <a:spcBef>
                <a:spcPts val="0"/>
              </a:spcBef>
              <a:spcAft>
                <a:spcPts val="0"/>
              </a:spcAft>
              <a:buNone/>
            </a:pPr>
            <a:r>
              <a:t/>
            </a:r>
            <a:endParaRPr>
              <a:solidFill>
                <a:srgbClr val="FFFFFF"/>
              </a:solidFill>
              <a:latin typeface="Times New Roman"/>
              <a:ea typeface="Times New Roman"/>
              <a:cs typeface="Times New Roman"/>
              <a:sym typeface="Times New Roman"/>
            </a:endParaRPr>
          </a:p>
          <a:p>
            <a:pPr lvl="0" algn="just">
              <a:spcBef>
                <a:spcPts val="0"/>
              </a:spcBef>
              <a:spcAft>
                <a:spcPts val="0"/>
              </a:spcAft>
              <a:buNone/>
            </a:pPr>
            <a:r>
              <a:rPr lang="en-GB">
                <a:solidFill>
                  <a:srgbClr val="FFFFFF"/>
                </a:solidFill>
                <a:latin typeface="Times New Roman"/>
                <a:ea typeface="Times New Roman"/>
                <a:cs typeface="Times New Roman"/>
                <a:sym typeface="Times New Roman"/>
              </a:rPr>
              <a:t>As even further extension, we can change the algorithm to Graham Scan Algorithm, which is more time-optimized algorithm, and then parallelize the code,</a:t>
            </a:r>
          </a:p>
          <a:p>
            <a:pPr lvl="0" algn="just">
              <a:spcBef>
                <a:spcPts val="0"/>
              </a:spcBef>
              <a:spcAft>
                <a:spcPts val="0"/>
              </a:spcAft>
              <a:buNone/>
            </a:pPr>
            <a:r>
              <a:t/>
            </a:r>
            <a:endParaRPr>
              <a:solidFill>
                <a:srgbClr val="FFFFFF"/>
              </a:solidFill>
              <a:latin typeface="Times New Roman"/>
              <a:ea typeface="Times New Roman"/>
              <a:cs typeface="Times New Roman"/>
              <a:sym typeface="Times New Roman"/>
            </a:endParaRPr>
          </a:p>
          <a:p>
            <a:pPr lvl="0" algn="just">
              <a:spcBef>
                <a:spcPts val="0"/>
              </a:spcBef>
              <a:spcAft>
                <a:spcPts val="0"/>
              </a:spcAft>
              <a:buNone/>
            </a:pPr>
            <a:r>
              <a:rPr b="1" lang="en-GB">
                <a:solidFill>
                  <a:srgbClr val="FFFFFF"/>
                </a:solidFill>
                <a:latin typeface="Times New Roman"/>
                <a:ea typeface="Times New Roman"/>
                <a:cs typeface="Times New Roman"/>
                <a:sym typeface="Times New Roman"/>
              </a:rPr>
              <a:t>References: </a:t>
            </a:r>
            <a:r>
              <a:rPr lang="en-GB" sz="1400">
                <a:solidFill>
                  <a:srgbClr val="000000"/>
                </a:solidFill>
                <a:highlight>
                  <a:srgbClr val="D9D9D9"/>
                </a:highlight>
                <a:latin typeface="Times New Roman"/>
                <a:ea typeface="Times New Roman"/>
                <a:cs typeface="Times New Roman"/>
                <a:sym typeface="Times New Roman"/>
              </a:rPr>
              <a:t>http://www.cse.buffalo.edu/faculty/miller/Courses/CSE633/Vertlieb-Fall-2012-CSE633.pdf</a:t>
            </a:r>
          </a:p>
          <a:p>
            <a:pPr lvl="0">
              <a:spcBef>
                <a:spcPts val="0"/>
              </a:spcBef>
              <a:buNone/>
            </a:pPr>
            <a:r>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Introduction - What is Convex Hull?</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0" lvl="0" marL="0" algn="just">
              <a:lnSpc>
                <a:spcPct val="138000"/>
              </a:lnSpc>
              <a:spcBef>
                <a:spcPts val="0"/>
              </a:spcBef>
              <a:spcAft>
                <a:spcPts val="0"/>
              </a:spcAft>
              <a:buNone/>
            </a:pPr>
            <a:r>
              <a:rPr lang="en-GB" sz="1400">
                <a:solidFill>
                  <a:srgbClr val="F3F3F3"/>
                </a:solidFill>
                <a:latin typeface="Times New Roman"/>
                <a:ea typeface="Times New Roman"/>
                <a:cs typeface="Times New Roman"/>
                <a:sym typeface="Times New Roman"/>
              </a:rPr>
              <a:t>Let S be a set of points in the plane. The convex hull of S is the smallest convex polygon that contains all the points of S. </a:t>
            </a:r>
          </a:p>
          <a:p>
            <a:pPr lvl="0" rtl="0">
              <a:spcBef>
                <a:spcPts val="0"/>
              </a:spcBef>
              <a:buNone/>
            </a:pPr>
            <a:r>
              <a:t/>
            </a:r>
            <a:endParaRPr>
              <a:solidFill>
                <a:srgbClr val="F3F3F3"/>
              </a:solidFill>
            </a:endParaRPr>
          </a:p>
        </p:txBody>
      </p:sp>
      <p:pic>
        <p:nvPicPr>
          <p:cNvPr id="67" name="Shape 67"/>
          <p:cNvPicPr preferRelativeResize="0"/>
          <p:nvPr/>
        </p:nvPicPr>
        <p:blipFill>
          <a:blip r:embed="rId3">
            <a:alphaModFix/>
          </a:blip>
          <a:stretch>
            <a:fillRect/>
          </a:stretch>
        </p:blipFill>
        <p:spPr>
          <a:xfrm>
            <a:off x="3174549" y="2332950"/>
            <a:ext cx="2794899" cy="2235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Applications : </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914400" rtl="0" algn="just">
              <a:lnSpc>
                <a:spcPct val="138000"/>
              </a:lnSpc>
              <a:spcBef>
                <a:spcPts val="0"/>
              </a:spcBef>
              <a:spcAft>
                <a:spcPts val="0"/>
              </a:spcAft>
              <a:buClr>
                <a:srgbClr val="FFFFFF"/>
              </a:buClr>
              <a:buFont typeface="Times New Roman"/>
              <a:buAutoNum type="arabicPeriod"/>
            </a:pPr>
            <a:r>
              <a:rPr lang="en-GB">
                <a:solidFill>
                  <a:srgbClr val="FFFFFF"/>
                </a:solidFill>
                <a:latin typeface="Times New Roman"/>
                <a:ea typeface="Times New Roman"/>
                <a:cs typeface="Times New Roman"/>
                <a:sym typeface="Times New Roman"/>
              </a:rPr>
              <a:t> Path finding in robots when there are obstacles along the way. The shortest path for robot is along one of the set of hull points if obstacle is along the way. </a:t>
            </a:r>
          </a:p>
          <a:p>
            <a:pPr indent="-228600" lvl="0" marL="914400" rtl="0" algn="just">
              <a:lnSpc>
                <a:spcPct val="138000"/>
              </a:lnSpc>
              <a:spcBef>
                <a:spcPts val="0"/>
              </a:spcBef>
              <a:spcAft>
                <a:spcPts val="0"/>
              </a:spcAft>
              <a:buClr>
                <a:srgbClr val="FFFFFF"/>
              </a:buClr>
              <a:buFont typeface="Times New Roman"/>
              <a:buAutoNum type="arabicPeriod"/>
            </a:pPr>
            <a:r>
              <a:rPr lang="en-GB">
                <a:solidFill>
                  <a:srgbClr val="FFFFFF"/>
                </a:solidFill>
                <a:latin typeface="Times New Roman"/>
                <a:ea typeface="Times New Roman"/>
                <a:cs typeface="Times New Roman"/>
                <a:sym typeface="Times New Roman"/>
              </a:rPr>
              <a:t>Visual Pattern matching- The convex hull of the image is created to make a pattern which is used to identify number or letter. For example license plate.</a:t>
            </a:r>
          </a:p>
          <a:p>
            <a:pPr indent="-228600" lvl="0" marL="914400" rtl="0" algn="just">
              <a:lnSpc>
                <a:spcPct val="138000"/>
              </a:lnSpc>
              <a:spcBef>
                <a:spcPts val="0"/>
              </a:spcBef>
              <a:spcAft>
                <a:spcPts val="0"/>
              </a:spcAft>
              <a:buClr>
                <a:srgbClr val="FFFFFF"/>
              </a:buClr>
              <a:buFont typeface="Times New Roman"/>
              <a:buAutoNum type="arabicPeriod"/>
            </a:pPr>
            <a:r>
              <a:rPr lang="en-GB">
                <a:solidFill>
                  <a:srgbClr val="FFFFFF"/>
                </a:solidFill>
                <a:latin typeface="Times New Roman"/>
                <a:ea typeface="Times New Roman"/>
                <a:cs typeface="Times New Roman"/>
                <a:sym typeface="Times New Roman"/>
              </a:rPr>
              <a:t>The problem of finding convex hulls finds its practical applications in </a:t>
            </a:r>
            <a:r>
              <a:rPr lang="en-GB">
                <a:solidFill>
                  <a:srgbClr val="FFFFFF"/>
                </a:solidFill>
                <a:latin typeface="Times New Roman"/>
                <a:ea typeface="Times New Roman"/>
                <a:cs typeface="Times New Roman"/>
                <a:sym typeface="Times New Roman"/>
                <a:hlinkClick r:id="rId3"/>
              </a:rPr>
              <a:t>pattern recognition</a:t>
            </a:r>
            <a:r>
              <a:rPr lang="en-GB">
                <a:solidFill>
                  <a:srgbClr val="FFFFFF"/>
                </a:solidFill>
                <a:latin typeface="Times New Roman"/>
                <a:ea typeface="Times New Roman"/>
                <a:cs typeface="Times New Roman"/>
                <a:sym typeface="Times New Roman"/>
              </a:rPr>
              <a:t>, </a:t>
            </a:r>
            <a:r>
              <a:rPr lang="en-GB">
                <a:solidFill>
                  <a:srgbClr val="FFFFFF"/>
                </a:solidFill>
                <a:latin typeface="Times New Roman"/>
                <a:ea typeface="Times New Roman"/>
                <a:cs typeface="Times New Roman"/>
                <a:sym typeface="Times New Roman"/>
                <a:hlinkClick r:id="rId4"/>
              </a:rPr>
              <a:t>image processing</a:t>
            </a:r>
            <a:r>
              <a:rPr lang="en-GB">
                <a:solidFill>
                  <a:srgbClr val="FFFFFF"/>
                </a:solidFill>
                <a:latin typeface="Times New Roman"/>
                <a:ea typeface="Times New Roman"/>
                <a:cs typeface="Times New Roman"/>
                <a:sym typeface="Times New Roman"/>
              </a:rPr>
              <a:t>, </a:t>
            </a:r>
            <a:r>
              <a:rPr lang="en-GB">
                <a:solidFill>
                  <a:srgbClr val="FFFFFF"/>
                </a:solidFill>
                <a:latin typeface="Times New Roman"/>
                <a:ea typeface="Times New Roman"/>
                <a:cs typeface="Times New Roman"/>
                <a:sym typeface="Times New Roman"/>
                <a:hlinkClick r:id="rId5"/>
              </a:rPr>
              <a:t>statistics</a:t>
            </a:r>
            <a:r>
              <a:rPr lang="en-GB">
                <a:solidFill>
                  <a:srgbClr val="FFFFFF"/>
                </a:solidFill>
                <a:latin typeface="Times New Roman"/>
                <a:ea typeface="Times New Roman"/>
                <a:cs typeface="Times New Roman"/>
                <a:sym typeface="Times New Roman"/>
              </a:rPr>
              <a:t>, </a:t>
            </a:r>
            <a:r>
              <a:rPr lang="en-GB">
                <a:solidFill>
                  <a:srgbClr val="FFFFFF"/>
                </a:solidFill>
                <a:latin typeface="Times New Roman"/>
                <a:ea typeface="Times New Roman"/>
                <a:cs typeface="Times New Roman"/>
                <a:sym typeface="Times New Roman"/>
                <a:hlinkClick r:id="rId6"/>
              </a:rPr>
              <a:t>geographic information system</a:t>
            </a:r>
            <a:r>
              <a:rPr lang="en-GB">
                <a:solidFill>
                  <a:srgbClr val="FFFFFF"/>
                </a:solidFill>
                <a:latin typeface="Times New Roman"/>
                <a:ea typeface="Times New Roman"/>
                <a:cs typeface="Times New Roman"/>
                <a:sym typeface="Times New Roman"/>
              </a:rPr>
              <a:t>, </a:t>
            </a:r>
            <a:r>
              <a:rPr lang="en-GB">
                <a:solidFill>
                  <a:srgbClr val="FFFFFF"/>
                </a:solidFill>
                <a:latin typeface="Times New Roman"/>
                <a:ea typeface="Times New Roman"/>
                <a:cs typeface="Times New Roman"/>
                <a:sym typeface="Times New Roman"/>
                <a:hlinkClick r:id="rId7"/>
              </a:rPr>
              <a:t>game theory</a:t>
            </a:r>
            <a:r>
              <a:rPr lang="en-GB">
                <a:solidFill>
                  <a:srgbClr val="FFFFFF"/>
                </a:solidFill>
                <a:latin typeface="Times New Roman"/>
                <a:ea typeface="Times New Roman"/>
                <a:cs typeface="Times New Roman"/>
                <a:sym typeface="Times New Roman"/>
              </a:rPr>
              <a:t>, construction of </a:t>
            </a:r>
            <a:r>
              <a:rPr lang="en-GB">
                <a:solidFill>
                  <a:srgbClr val="FFFFFF"/>
                </a:solidFill>
                <a:latin typeface="Times New Roman"/>
                <a:ea typeface="Times New Roman"/>
                <a:cs typeface="Times New Roman"/>
                <a:sym typeface="Times New Roman"/>
                <a:hlinkClick r:id="rId8"/>
              </a:rPr>
              <a:t>phase diagrams</a:t>
            </a:r>
            <a:r>
              <a:rPr lang="en-GB">
                <a:solidFill>
                  <a:srgbClr val="FFFFFF"/>
                </a:solidFill>
                <a:latin typeface="Times New Roman"/>
                <a:ea typeface="Times New Roman"/>
                <a:cs typeface="Times New Roman"/>
                <a:sym typeface="Times New Roman"/>
              </a:rPr>
              <a:t>, and </a:t>
            </a:r>
            <a:r>
              <a:rPr lang="en-GB">
                <a:solidFill>
                  <a:srgbClr val="FFFFFF"/>
                </a:solidFill>
                <a:latin typeface="Times New Roman"/>
                <a:ea typeface="Times New Roman"/>
                <a:cs typeface="Times New Roman"/>
                <a:sym typeface="Times New Roman"/>
                <a:hlinkClick r:id="rId9"/>
              </a:rPr>
              <a:t>static code analysis</a:t>
            </a:r>
            <a:r>
              <a:rPr lang="en-GB">
                <a:solidFill>
                  <a:srgbClr val="FFFFFF"/>
                </a:solidFill>
                <a:latin typeface="Times New Roman"/>
                <a:ea typeface="Times New Roman"/>
                <a:cs typeface="Times New Roman"/>
                <a:sym typeface="Times New Roman"/>
              </a:rPr>
              <a:t> by </a:t>
            </a:r>
            <a:r>
              <a:rPr lang="en-GB">
                <a:solidFill>
                  <a:srgbClr val="FFFFFF"/>
                </a:solidFill>
                <a:latin typeface="Times New Roman"/>
                <a:ea typeface="Times New Roman"/>
                <a:cs typeface="Times New Roman"/>
                <a:sym typeface="Times New Roman"/>
                <a:hlinkClick r:id="rId10"/>
              </a:rPr>
              <a:t>abstract interpretation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Serial Algorithm</a:t>
            </a:r>
          </a:p>
        </p:txBody>
      </p:sp>
      <p:sp>
        <p:nvSpPr>
          <p:cNvPr id="79" name="Shape 7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0" lvl="0" marL="457200" algn="just">
              <a:lnSpc>
                <a:spcPct val="138000"/>
              </a:lnSpc>
              <a:spcBef>
                <a:spcPts val="0"/>
              </a:spcBef>
              <a:spcAft>
                <a:spcPts val="0"/>
              </a:spcAft>
              <a:buNone/>
            </a:pPr>
            <a:r>
              <a:rPr lang="en-GB" sz="1400">
                <a:solidFill>
                  <a:srgbClr val="FFFFFF"/>
                </a:solidFill>
                <a:latin typeface="Times New Roman"/>
                <a:ea typeface="Times New Roman"/>
                <a:cs typeface="Times New Roman"/>
                <a:sym typeface="Times New Roman"/>
              </a:rPr>
              <a:t>The algorithm used here is the Jarvis march which is as follows: </a:t>
            </a:r>
          </a:p>
          <a:p>
            <a:pPr indent="-317500" lvl="0" marL="1371600" algn="just">
              <a:lnSpc>
                <a:spcPct val="138000"/>
              </a:lnSpc>
              <a:spcBef>
                <a:spcPts val="0"/>
              </a:spcBef>
              <a:spcAft>
                <a:spcPts val="0"/>
              </a:spcAft>
              <a:buClr>
                <a:srgbClr val="FFFFFF"/>
              </a:buClr>
              <a:buSzPct val="100000"/>
              <a:buFont typeface="Times New Roman"/>
              <a:buAutoNum type="arabicPeriod"/>
            </a:pPr>
            <a:r>
              <a:rPr lang="en-GB" sz="1400">
                <a:solidFill>
                  <a:srgbClr val="FFFFFF"/>
                </a:solidFill>
                <a:latin typeface="Times New Roman"/>
                <a:ea typeface="Times New Roman"/>
                <a:cs typeface="Times New Roman"/>
                <a:sym typeface="Times New Roman"/>
              </a:rPr>
              <a:t>The leftmost point is found out which becomes the first hull point.</a:t>
            </a:r>
          </a:p>
          <a:p>
            <a:pPr indent="-317500" lvl="0" marL="1371600" algn="just">
              <a:lnSpc>
                <a:spcPct val="138000"/>
              </a:lnSpc>
              <a:spcBef>
                <a:spcPts val="0"/>
              </a:spcBef>
              <a:spcAft>
                <a:spcPts val="0"/>
              </a:spcAft>
              <a:buClr>
                <a:srgbClr val="FFFFFF"/>
              </a:buClr>
              <a:buSzPct val="100000"/>
              <a:buFont typeface="Times New Roman"/>
              <a:buAutoNum type="arabicPeriod"/>
            </a:pPr>
            <a:r>
              <a:rPr lang="en-GB" sz="1400">
                <a:solidFill>
                  <a:srgbClr val="FFFFFF"/>
                </a:solidFill>
                <a:latin typeface="Times New Roman"/>
                <a:ea typeface="Times New Roman"/>
                <a:cs typeface="Times New Roman"/>
                <a:sym typeface="Times New Roman"/>
              </a:rPr>
              <a:t>Select any random candidate-in-run hull point other than the first hull point and traverse through all the points and for each point find orientation previous hull-point-&gt;candidate-in-run-hull-point-&gt;traverse-point</a:t>
            </a:r>
          </a:p>
          <a:p>
            <a:pPr indent="457200" lvl="0" marL="1371600" algn="just">
              <a:lnSpc>
                <a:spcPct val="138000"/>
              </a:lnSpc>
              <a:spcBef>
                <a:spcPts val="0"/>
              </a:spcBef>
              <a:spcAft>
                <a:spcPts val="0"/>
              </a:spcAft>
              <a:buNone/>
            </a:pPr>
            <a:r>
              <a:rPr lang="en-GB" sz="1400">
                <a:solidFill>
                  <a:srgbClr val="FFFFFF"/>
                </a:solidFill>
                <a:latin typeface="Times New Roman"/>
                <a:ea typeface="Times New Roman"/>
                <a:cs typeface="Times New Roman"/>
                <a:sym typeface="Times New Roman"/>
              </a:rPr>
              <a:t>If counter clockwise :</a:t>
            </a:r>
          </a:p>
          <a:p>
            <a:pPr indent="457200" lvl="0" marL="1371600" algn="just">
              <a:lnSpc>
                <a:spcPct val="138000"/>
              </a:lnSpc>
              <a:spcBef>
                <a:spcPts val="0"/>
              </a:spcBef>
              <a:spcAft>
                <a:spcPts val="0"/>
              </a:spcAft>
              <a:buNone/>
            </a:pPr>
            <a:r>
              <a:rPr lang="en-GB" sz="1400">
                <a:solidFill>
                  <a:srgbClr val="FFFFFF"/>
                </a:solidFill>
                <a:latin typeface="Times New Roman"/>
                <a:ea typeface="Times New Roman"/>
                <a:cs typeface="Times New Roman"/>
                <a:sym typeface="Times New Roman"/>
              </a:rPr>
              <a:t>Change the candidate-in-run hull point to traverse-&gt;point</a:t>
            </a:r>
          </a:p>
          <a:p>
            <a:pPr lvl="0" algn="just">
              <a:lnSpc>
                <a:spcPct val="138000"/>
              </a:lnSpc>
              <a:spcBef>
                <a:spcPts val="0"/>
              </a:spcBef>
              <a:spcAft>
                <a:spcPts val="0"/>
              </a:spcAft>
              <a:buNone/>
            </a:pPr>
            <a:r>
              <a:rPr lang="en-GB" sz="1400">
                <a:solidFill>
                  <a:srgbClr val="FFFFFF"/>
                </a:solidFill>
                <a:latin typeface="Times New Roman"/>
                <a:ea typeface="Times New Roman"/>
                <a:cs typeface="Times New Roman"/>
                <a:sym typeface="Times New Roman"/>
              </a:rPr>
              <a:t>		       3. If the candidate-in-run hull point is not the first hull point set the previous  </a:t>
            </a:r>
          </a:p>
          <a:p>
            <a:pPr lvl="0" algn="just">
              <a:lnSpc>
                <a:spcPct val="138000"/>
              </a:lnSpc>
              <a:spcBef>
                <a:spcPts val="0"/>
              </a:spcBef>
              <a:spcAft>
                <a:spcPts val="0"/>
              </a:spcAft>
              <a:buNone/>
            </a:pPr>
            <a:r>
              <a:rPr lang="en-GB" sz="1400">
                <a:solidFill>
                  <a:srgbClr val="FFFFFF"/>
                </a:solidFill>
                <a:latin typeface="Times New Roman"/>
                <a:ea typeface="Times New Roman"/>
                <a:cs typeface="Times New Roman"/>
                <a:sym typeface="Times New Roman"/>
              </a:rPr>
              <a:t>                                   hull  point to candidate-in-run-hull point and repeat the step 2 after adding         </a:t>
            </a:r>
          </a:p>
          <a:p>
            <a:pPr lvl="0" algn="just">
              <a:lnSpc>
                <a:spcPct val="138000"/>
              </a:lnSpc>
              <a:spcBef>
                <a:spcPts val="0"/>
              </a:spcBef>
              <a:spcAft>
                <a:spcPts val="0"/>
              </a:spcAft>
              <a:buNone/>
            </a:pPr>
            <a:r>
              <a:rPr lang="en-GB" sz="1400">
                <a:solidFill>
                  <a:srgbClr val="FFFFFF"/>
                </a:solidFill>
                <a:latin typeface="Times New Roman"/>
                <a:ea typeface="Times New Roman"/>
                <a:cs typeface="Times New Roman"/>
                <a:sym typeface="Times New Roman"/>
              </a:rPr>
              <a:t>                                   hull point to set of hull points.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Complexity of Algorithm</a:t>
            </a:r>
          </a:p>
        </p:txBody>
      </p:sp>
      <p:sp>
        <p:nvSpPr>
          <p:cNvPr id="85" name="Shape 8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gn="just">
              <a:lnSpc>
                <a:spcPct val="138000"/>
              </a:lnSpc>
              <a:spcBef>
                <a:spcPts val="0"/>
              </a:spcBef>
              <a:spcAft>
                <a:spcPts val="0"/>
              </a:spcAft>
              <a:buClr>
                <a:srgbClr val="FFFFFF"/>
              </a:buClr>
              <a:buFont typeface="Times New Roman"/>
            </a:pPr>
            <a:r>
              <a:rPr lang="en-GB">
                <a:solidFill>
                  <a:srgbClr val="FFFFFF"/>
                </a:solidFill>
                <a:latin typeface="Times New Roman"/>
                <a:ea typeface="Times New Roman"/>
                <a:cs typeface="Times New Roman"/>
                <a:sym typeface="Times New Roman"/>
              </a:rPr>
              <a:t>The main task of the algorithm is to find the hull points until all the other points are enclosed within the formed hull. </a:t>
            </a:r>
          </a:p>
          <a:p>
            <a:pPr indent="-228600" lvl="0" marL="457200" algn="just">
              <a:lnSpc>
                <a:spcPct val="138000"/>
              </a:lnSpc>
              <a:spcBef>
                <a:spcPts val="0"/>
              </a:spcBef>
              <a:spcAft>
                <a:spcPts val="0"/>
              </a:spcAft>
              <a:buClr>
                <a:srgbClr val="FFFFFF"/>
              </a:buClr>
              <a:buFont typeface="Times New Roman"/>
            </a:pPr>
            <a:r>
              <a:rPr lang="en-GB">
                <a:solidFill>
                  <a:srgbClr val="FFFFFF"/>
                </a:solidFill>
                <a:latin typeface="Times New Roman"/>
                <a:ea typeface="Times New Roman"/>
                <a:cs typeface="Times New Roman"/>
                <a:sym typeface="Times New Roman"/>
              </a:rPr>
              <a:t>So the complexity of algorithm is O(n*h) where n is the number of input points and h is the no of hull points.</a:t>
            </a:r>
          </a:p>
          <a:p>
            <a:pPr indent="-228600" lvl="0" marL="457200" algn="just">
              <a:lnSpc>
                <a:spcPct val="138000"/>
              </a:lnSpc>
              <a:spcBef>
                <a:spcPts val="0"/>
              </a:spcBef>
              <a:spcAft>
                <a:spcPts val="0"/>
              </a:spcAft>
              <a:buClr>
                <a:srgbClr val="FFFFFF"/>
              </a:buClr>
              <a:buFont typeface="Times New Roman"/>
            </a:pPr>
            <a:r>
              <a:rPr lang="en-GB">
                <a:solidFill>
                  <a:srgbClr val="FFFFFF"/>
                </a:solidFill>
                <a:latin typeface="Times New Roman"/>
                <a:ea typeface="Times New Roman"/>
                <a:cs typeface="Times New Roman"/>
                <a:sym typeface="Times New Roman"/>
              </a:rPr>
              <a:t>The no of hull points can vary between n^⅓ (circle enclosing points)to n^2 (all the points on the hull)</a:t>
            </a:r>
          </a:p>
          <a:p>
            <a:pPr indent="-228600" lvl="0" marL="457200" algn="just">
              <a:lnSpc>
                <a:spcPct val="138000"/>
              </a:lnSpc>
              <a:spcBef>
                <a:spcPts val="0"/>
              </a:spcBef>
              <a:spcAft>
                <a:spcPts val="0"/>
              </a:spcAft>
              <a:buClr>
                <a:srgbClr val="FFFFFF"/>
              </a:buClr>
              <a:buFont typeface="Times New Roman"/>
            </a:pPr>
            <a:r>
              <a:rPr lang="en-GB">
                <a:solidFill>
                  <a:srgbClr val="FFFFFF"/>
                </a:solidFill>
                <a:latin typeface="Times New Roman"/>
                <a:ea typeface="Times New Roman"/>
                <a:cs typeface="Times New Roman"/>
                <a:sym typeface="Times New Roman"/>
              </a:rPr>
              <a:t> So the worst case complexity is O(n*n) and average case is O(n^4/3).</a:t>
            </a:r>
          </a:p>
          <a:p>
            <a:pPr lvl="0">
              <a:spcBef>
                <a:spcPts val="0"/>
              </a:spcBef>
              <a:buNone/>
            </a:pPr>
            <a:r>
              <a:t/>
            </a:r>
            <a:endParaRPr sz="1400">
              <a:solidFill>
                <a:srgbClr val="FFFF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Parallelization Strategy</a:t>
            </a:r>
          </a:p>
        </p:txBody>
      </p:sp>
      <p:sp>
        <p:nvSpPr>
          <p:cNvPr id="91" name="Shape 9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0" lvl="0" marL="457200" algn="just">
              <a:lnSpc>
                <a:spcPct val="138000"/>
              </a:lnSpc>
              <a:spcBef>
                <a:spcPts val="0"/>
              </a:spcBef>
              <a:spcAft>
                <a:spcPts val="0"/>
              </a:spcAft>
              <a:buNone/>
            </a:pPr>
            <a:r>
              <a:rPr lang="en-GB" sz="1400">
                <a:solidFill>
                  <a:srgbClr val="FFFFFF"/>
                </a:solidFill>
                <a:latin typeface="Times New Roman"/>
                <a:ea typeface="Times New Roman"/>
                <a:cs typeface="Times New Roman"/>
                <a:sym typeface="Times New Roman"/>
              </a:rPr>
              <a:t>The task is to find the next hull point by finding the orientation of the given point with respect to the previous hull point and candidate-in-run hull point.</a:t>
            </a:r>
          </a:p>
          <a:p>
            <a:pPr lvl="0" algn="just">
              <a:lnSpc>
                <a:spcPct val="138000"/>
              </a:lnSpc>
              <a:spcBef>
                <a:spcPts val="0"/>
              </a:spcBef>
              <a:spcAft>
                <a:spcPts val="0"/>
              </a:spcAft>
              <a:buNone/>
            </a:pPr>
            <a:r>
              <a:t/>
            </a:r>
            <a:endParaRPr sz="1400">
              <a:solidFill>
                <a:srgbClr val="FFFFFF"/>
              </a:solidFill>
              <a:latin typeface="Times New Roman"/>
              <a:ea typeface="Times New Roman"/>
              <a:cs typeface="Times New Roman"/>
              <a:sym typeface="Times New Roman"/>
            </a:endParaRPr>
          </a:p>
          <a:p>
            <a:pPr indent="0" lvl="0" marL="457200" algn="just">
              <a:lnSpc>
                <a:spcPct val="138000"/>
              </a:lnSpc>
              <a:spcBef>
                <a:spcPts val="0"/>
              </a:spcBef>
              <a:spcAft>
                <a:spcPts val="0"/>
              </a:spcAft>
              <a:buNone/>
            </a:pPr>
            <a:r>
              <a:rPr lang="en-GB" sz="1400">
                <a:solidFill>
                  <a:srgbClr val="FFFFFF"/>
                </a:solidFill>
                <a:latin typeface="Times New Roman"/>
                <a:ea typeface="Times New Roman"/>
                <a:cs typeface="Times New Roman"/>
                <a:sym typeface="Times New Roman"/>
              </a:rPr>
              <a:t>So the task is data oriented and we use work sharing construct to divide the points among the threads launched on each core. Each core has its set of points and initial hull point (same for each thread initially). Then at each step of finding hull point the suitable hull point for each thread is found out. The hull points obtained locally for each thread are then again checked for orientation with the previous hull point and the candidate-in-run hull point (which is one of these locally obtained hull points) to get the final next hull point.</a:t>
            </a:r>
          </a:p>
          <a:p>
            <a:pPr lvl="0" algn="just">
              <a:lnSpc>
                <a:spcPct val="138000"/>
              </a:lnSpc>
              <a:spcBef>
                <a:spcPts val="0"/>
              </a:spcBef>
              <a:spcAft>
                <a:spcPts val="0"/>
              </a:spcAft>
              <a:buNone/>
            </a:pPr>
            <a:r>
              <a:t/>
            </a:r>
            <a:endParaRPr sz="1400">
              <a:solidFill>
                <a:srgbClr val="FFFFFF"/>
              </a:solidFill>
              <a:latin typeface="Times New Roman"/>
              <a:ea typeface="Times New Roman"/>
              <a:cs typeface="Times New Roman"/>
              <a:sym typeface="Times New Roman"/>
            </a:endParaRPr>
          </a:p>
          <a:p>
            <a:pPr indent="0" lvl="0" marL="457200" algn="just">
              <a:lnSpc>
                <a:spcPct val="138000"/>
              </a:lnSpc>
              <a:spcBef>
                <a:spcPts val="0"/>
              </a:spcBef>
              <a:spcAft>
                <a:spcPts val="0"/>
              </a:spcAft>
              <a:buNone/>
            </a:pPr>
            <a:r>
              <a:rPr lang="en-GB" sz="1400">
                <a:solidFill>
                  <a:srgbClr val="FFFFFF"/>
                </a:solidFill>
                <a:latin typeface="Times New Roman"/>
                <a:ea typeface="Times New Roman"/>
                <a:cs typeface="Times New Roman"/>
                <a:sym typeface="Times New Roman"/>
              </a:rPr>
              <a:t>In next step, this hull point becomes the previous hull point and the same task is repeated.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Parallel Pseudo Code</a:t>
            </a:r>
          </a:p>
        </p:txBody>
      </p:sp>
      <p:sp>
        <p:nvSpPr>
          <p:cNvPr id="97" name="Shape 9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457200" lvl="0" algn="just">
              <a:lnSpc>
                <a:spcPct val="138000"/>
              </a:lnSpc>
              <a:spcBef>
                <a:spcPts val="0"/>
              </a:spcBef>
              <a:spcAft>
                <a:spcPts val="0"/>
              </a:spcAft>
              <a:buNone/>
            </a:pPr>
            <a:r>
              <a:rPr lang="en-GB" u="sng">
                <a:solidFill>
                  <a:srgbClr val="FFFFFF"/>
                </a:solidFill>
                <a:latin typeface="Times New Roman"/>
                <a:ea typeface="Times New Roman"/>
                <a:cs typeface="Times New Roman"/>
                <a:sym typeface="Times New Roman"/>
              </a:rPr>
              <a:t>In the serial algorithm</a:t>
            </a:r>
          </a:p>
          <a:p>
            <a:pPr indent="-228600" lvl="0" marL="457200" algn="just">
              <a:lnSpc>
                <a:spcPct val="138000"/>
              </a:lnSpc>
              <a:spcBef>
                <a:spcPts val="0"/>
              </a:spcBef>
              <a:spcAft>
                <a:spcPts val="0"/>
              </a:spcAft>
              <a:buClr>
                <a:srgbClr val="757575"/>
              </a:buClr>
              <a:buFont typeface="Consolas"/>
              <a:buAutoNum type="arabicPeriod"/>
            </a:pPr>
            <a:r>
              <a:rPr lang="en-GB">
                <a:solidFill>
                  <a:srgbClr val="757575"/>
                </a:solidFill>
                <a:highlight>
                  <a:srgbClr val="FFFFFF"/>
                </a:highlight>
                <a:latin typeface="Consolas"/>
                <a:ea typeface="Consolas"/>
                <a:cs typeface="Consolas"/>
                <a:sym typeface="Consolas"/>
              </a:rPr>
              <a:t>Initialize next Hull Point as any point for all threads.</a:t>
            </a:r>
          </a:p>
          <a:p>
            <a:pPr indent="-228600" lvl="0" marL="457200" algn="just">
              <a:lnSpc>
                <a:spcPct val="138000"/>
              </a:lnSpc>
              <a:spcBef>
                <a:spcPts val="0"/>
              </a:spcBef>
              <a:spcAft>
                <a:spcPts val="0"/>
              </a:spcAft>
              <a:buClr>
                <a:srgbClr val="757575"/>
              </a:buClr>
              <a:buFont typeface="Consolas"/>
              <a:buAutoNum type="arabicPeriod"/>
            </a:pPr>
            <a:r>
              <a:rPr lang="en-GB">
                <a:solidFill>
                  <a:srgbClr val="757575"/>
                </a:solidFill>
                <a:highlight>
                  <a:srgbClr val="FFFFFF"/>
                </a:highlight>
                <a:latin typeface="Consolas"/>
                <a:ea typeface="Consolas"/>
                <a:cs typeface="Consolas"/>
                <a:sym typeface="Consolas"/>
              </a:rPr>
              <a:t>For all threads check orientation of all other points and previous hull point against that thread’s next Hull point.</a:t>
            </a:r>
          </a:p>
          <a:p>
            <a:pPr indent="-228600" lvl="0" marL="457200" algn="just">
              <a:lnSpc>
                <a:spcPct val="138000"/>
              </a:lnSpc>
              <a:spcBef>
                <a:spcPts val="0"/>
              </a:spcBef>
              <a:spcAft>
                <a:spcPts val="0"/>
              </a:spcAft>
              <a:buClr>
                <a:srgbClr val="757575"/>
              </a:buClr>
              <a:buFont typeface="Consolas"/>
              <a:buAutoNum type="arabicPeriod"/>
            </a:pPr>
            <a:r>
              <a:rPr lang="en-GB">
                <a:solidFill>
                  <a:srgbClr val="757575"/>
                </a:solidFill>
                <a:highlight>
                  <a:srgbClr val="FFFFFF"/>
                </a:highlight>
                <a:latin typeface="Consolas"/>
                <a:ea typeface="Consolas"/>
                <a:cs typeface="Consolas"/>
                <a:sym typeface="Consolas"/>
              </a:rPr>
              <a:t>Find the winner of all the thread points according the orientation</a:t>
            </a:r>
          </a:p>
          <a:p>
            <a:pPr indent="-228600" lvl="0" marL="457200" algn="just">
              <a:lnSpc>
                <a:spcPct val="138000"/>
              </a:lnSpc>
              <a:spcBef>
                <a:spcPts val="0"/>
              </a:spcBef>
              <a:spcAft>
                <a:spcPts val="0"/>
              </a:spcAft>
              <a:buClr>
                <a:srgbClr val="757575"/>
              </a:buClr>
              <a:buFont typeface="Consolas"/>
              <a:buAutoNum type="arabicPeriod"/>
            </a:pPr>
            <a:r>
              <a:rPr lang="en-GB">
                <a:solidFill>
                  <a:srgbClr val="757575"/>
                </a:solidFill>
                <a:highlight>
                  <a:srgbClr val="FFFFFF"/>
                </a:highlight>
                <a:latin typeface="Consolas"/>
                <a:ea typeface="Consolas"/>
                <a:cs typeface="Consolas"/>
                <a:sym typeface="Consolas"/>
              </a:rPr>
              <a:t>Add the winner as the last hull point</a:t>
            </a:r>
          </a:p>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Improving Cache Performance</a:t>
            </a:r>
          </a:p>
        </p:txBody>
      </p:sp>
      <p:sp>
        <p:nvSpPr>
          <p:cNvPr id="103" name="Shape 10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0" lvl="0" marL="0" algn="just">
              <a:lnSpc>
                <a:spcPct val="138000"/>
              </a:lnSpc>
              <a:spcBef>
                <a:spcPts val="0"/>
              </a:spcBef>
              <a:spcAft>
                <a:spcPts val="0"/>
              </a:spcAft>
              <a:buNone/>
            </a:pPr>
            <a:r>
              <a:t/>
            </a:r>
            <a:endParaRPr b="1">
              <a:solidFill>
                <a:srgbClr val="000000"/>
              </a:solidFill>
              <a:latin typeface="Times New Roman"/>
              <a:ea typeface="Times New Roman"/>
              <a:cs typeface="Times New Roman"/>
              <a:sym typeface="Times New Roman"/>
            </a:endParaRPr>
          </a:p>
          <a:p>
            <a:pPr indent="-228600" lvl="0" marL="914400" rtl="0" algn="just">
              <a:lnSpc>
                <a:spcPct val="138000"/>
              </a:lnSpc>
              <a:spcBef>
                <a:spcPts val="0"/>
              </a:spcBef>
              <a:spcAft>
                <a:spcPts val="0"/>
              </a:spcAft>
              <a:buClr>
                <a:srgbClr val="FFFFFF"/>
              </a:buClr>
              <a:buFont typeface="Times New Roman"/>
              <a:buChar char="●"/>
            </a:pPr>
            <a:r>
              <a:rPr lang="en-GB">
                <a:solidFill>
                  <a:srgbClr val="FFFFFF"/>
                </a:solidFill>
                <a:latin typeface="Times New Roman"/>
                <a:ea typeface="Times New Roman"/>
                <a:cs typeface="Times New Roman"/>
                <a:sym typeface="Times New Roman"/>
              </a:rPr>
              <a:t>In the given algorithm we can use two arrays to hold x and y coordinates respectively.</a:t>
            </a:r>
          </a:p>
          <a:p>
            <a:pPr indent="457200" lvl="0" rtl="0" algn="just">
              <a:lnSpc>
                <a:spcPct val="138000"/>
              </a:lnSpc>
              <a:spcBef>
                <a:spcPts val="0"/>
              </a:spcBef>
              <a:spcAft>
                <a:spcPts val="0"/>
              </a:spcAft>
              <a:buNone/>
            </a:pPr>
            <a:r>
              <a:rPr b="1" lang="en-GB">
                <a:solidFill>
                  <a:srgbClr val="FFFFFF"/>
                </a:solidFill>
                <a:latin typeface="Times New Roman"/>
                <a:ea typeface="Times New Roman"/>
                <a:cs typeface="Times New Roman"/>
                <a:sym typeface="Times New Roman"/>
              </a:rPr>
              <a:t>Scope of improvement in performance</a:t>
            </a:r>
          </a:p>
          <a:p>
            <a:pPr indent="-228600" lvl="0" marL="914400" rtl="0" algn="just">
              <a:lnSpc>
                <a:spcPct val="138000"/>
              </a:lnSpc>
              <a:spcBef>
                <a:spcPts val="0"/>
              </a:spcBef>
              <a:spcAft>
                <a:spcPts val="0"/>
              </a:spcAft>
              <a:buClr>
                <a:srgbClr val="FFFFFF"/>
              </a:buClr>
              <a:buFont typeface="Times New Roman"/>
              <a:buChar char="●"/>
            </a:pPr>
            <a:r>
              <a:rPr lang="en-GB">
                <a:solidFill>
                  <a:srgbClr val="FFFFFF"/>
                </a:solidFill>
                <a:latin typeface="Times New Roman"/>
                <a:ea typeface="Times New Roman"/>
                <a:cs typeface="Times New Roman"/>
                <a:sym typeface="Times New Roman"/>
              </a:rPr>
              <a:t>We can see that x and y value of a particular points are always accessed together. Hence instead of defining two different arrays we can use a 2D array to store x and y coordinates as </a:t>
            </a:r>
            <a:r>
              <a:rPr lang="en-GB">
                <a:solidFill>
                  <a:srgbClr val="000000"/>
                </a:solidFill>
                <a:highlight>
                  <a:srgbClr val="CCCCCC"/>
                </a:highlight>
                <a:latin typeface="Times New Roman"/>
                <a:ea typeface="Times New Roman"/>
                <a:cs typeface="Times New Roman"/>
                <a:sym typeface="Times New Roman"/>
              </a:rPr>
              <a:t>int point[num_points][2]</a:t>
            </a:r>
            <a:r>
              <a:rPr lang="en-GB">
                <a:solidFill>
                  <a:srgbClr val="FFFFFF"/>
                </a:solidFill>
                <a:highlight>
                  <a:srgbClr val="CCCCCC"/>
                </a:highlight>
                <a:latin typeface="Times New Roman"/>
                <a:ea typeface="Times New Roman"/>
                <a:cs typeface="Times New Roman"/>
                <a:sym typeface="Times New Roman"/>
              </a:rPr>
              <a:t> </a:t>
            </a:r>
          </a:p>
          <a:p>
            <a:pPr indent="-228600" lvl="0" marL="914400" algn="just">
              <a:lnSpc>
                <a:spcPct val="138000"/>
              </a:lnSpc>
              <a:spcBef>
                <a:spcPts val="0"/>
              </a:spcBef>
              <a:spcAft>
                <a:spcPts val="0"/>
              </a:spcAft>
              <a:buClr>
                <a:srgbClr val="FFFFFF"/>
              </a:buClr>
              <a:buFont typeface="Times New Roman"/>
              <a:buChar char="●"/>
            </a:pPr>
            <a:r>
              <a:rPr lang="en-GB">
                <a:solidFill>
                  <a:srgbClr val="FFFFFF"/>
                </a:solidFill>
                <a:latin typeface="Times New Roman"/>
                <a:ea typeface="Times New Roman"/>
                <a:cs typeface="Times New Roman"/>
                <a:sym typeface="Times New Roman"/>
              </a:rPr>
              <a:t>Hence we will improve the cache performance of our code by reducing the memory access t</a:t>
            </a:r>
            <a:r>
              <a:rPr lang="en-GB">
                <a:solidFill>
                  <a:srgbClr val="FFFFFF"/>
                </a:solidFill>
                <a:latin typeface="Times New Roman"/>
                <a:ea typeface="Times New Roman"/>
                <a:cs typeface="Times New Roman"/>
                <a:sym typeface="Times New Roman"/>
              </a:rPr>
              <a:t>ime.</a:t>
            </a:r>
          </a:p>
          <a:p>
            <a:pPr lvl="0">
              <a:spcBef>
                <a:spcPts val="0"/>
              </a:spcBef>
              <a:buNone/>
            </a:pPr>
            <a:r>
              <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Example</a:t>
            </a:r>
          </a:p>
        </p:txBody>
      </p:sp>
      <p:sp>
        <p:nvSpPr>
          <p:cNvPr id="109" name="Shape 109"/>
          <p:cNvSpPr txBox="1"/>
          <p:nvPr>
            <p:ph idx="1" type="body"/>
          </p:nvPr>
        </p:nvSpPr>
        <p:spPr>
          <a:xfrm>
            <a:off x="311700" y="1152475"/>
            <a:ext cx="2388300" cy="3416400"/>
          </a:xfrm>
          <a:prstGeom prst="rect">
            <a:avLst/>
          </a:prstGeom>
        </p:spPr>
        <p:txBody>
          <a:bodyPr anchorCtr="0" anchor="t" bIns="91425" lIns="91425" rIns="91425" tIns="91425">
            <a:noAutofit/>
          </a:bodyPr>
          <a:lstStyle/>
          <a:p>
            <a:pPr lvl="0" algn="just">
              <a:lnSpc>
                <a:spcPct val="138000"/>
              </a:lnSpc>
              <a:spcBef>
                <a:spcPts val="0"/>
              </a:spcBef>
              <a:spcAft>
                <a:spcPts val="0"/>
              </a:spcAft>
              <a:buNone/>
            </a:pPr>
            <a:r>
              <a:rPr lang="en-GB" sz="1400">
                <a:solidFill>
                  <a:srgbClr val="000000"/>
                </a:solidFill>
                <a:highlight>
                  <a:srgbClr val="FFFFFF"/>
                </a:highlight>
                <a:latin typeface="Consolas"/>
                <a:ea typeface="Consolas"/>
                <a:cs typeface="Consolas"/>
                <a:sym typeface="Consolas"/>
              </a:rPr>
              <a:t>Input:</a:t>
            </a:r>
          </a:p>
          <a:p>
            <a:pPr lvl="0" algn="just">
              <a:lnSpc>
                <a:spcPct val="138000"/>
              </a:lnSpc>
              <a:spcBef>
                <a:spcPts val="0"/>
              </a:spcBef>
              <a:spcAft>
                <a:spcPts val="0"/>
              </a:spcAft>
              <a:buNone/>
            </a:pPr>
            <a:r>
              <a:rPr lang="en-GB" sz="1400">
                <a:solidFill>
                  <a:srgbClr val="000000"/>
                </a:solidFill>
                <a:highlight>
                  <a:srgbClr val="CCCCCC"/>
                </a:highlight>
                <a:latin typeface="Consolas"/>
                <a:ea typeface="Consolas"/>
                <a:cs typeface="Consolas"/>
                <a:sym typeface="Consolas"/>
              </a:rPr>
              <a:t>Number of points on plane = 7</a:t>
            </a:r>
          </a:p>
          <a:p>
            <a:pPr lvl="0" algn="just">
              <a:lnSpc>
                <a:spcPct val="138000"/>
              </a:lnSpc>
              <a:spcBef>
                <a:spcPts val="0"/>
              </a:spcBef>
              <a:spcAft>
                <a:spcPts val="0"/>
              </a:spcAft>
              <a:buNone/>
            </a:pPr>
            <a:r>
              <a:rPr lang="en-GB" sz="1400">
                <a:solidFill>
                  <a:srgbClr val="000000"/>
                </a:solidFill>
                <a:highlight>
                  <a:srgbClr val="FFFFFF"/>
                </a:highlight>
                <a:latin typeface="Consolas"/>
                <a:ea typeface="Consolas"/>
                <a:cs typeface="Consolas"/>
                <a:sym typeface="Consolas"/>
              </a:rPr>
              <a:t>{0, 3}</a:t>
            </a:r>
          </a:p>
          <a:p>
            <a:pPr lvl="0" algn="just">
              <a:lnSpc>
                <a:spcPct val="138000"/>
              </a:lnSpc>
              <a:spcBef>
                <a:spcPts val="0"/>
              </a:spcBef>
              <a:spcAft>
                <a:spcPts val="0"/>
              </a:spcAft>
              <a:buNone/>
            </a:pPr>
            <a:r>
              <a:rPr lang="en-GB" sz="1400">
                <a:solidFill>
                  <a:srgbClr val="000000"/>
                </a:solidFill>
                <a:highlight>
                  <a:srgbClr val="FFFFFF"/>
                </a:highlight>
                <a:latin typeface="Consolas"/>
                <a:ea typeface="Consolas"/>
                <a:cs typeface="Consolas"/>
                <a:sym typeface="Consolas"/>
              </a:rPr>
              <a:t>{2, 2}</a:t>
            </a:r>
          </a:p>
          <a:p>
            <a:pPr lvl="0" algn="just">
              <a:lnSpc>
                <a:spcPct val="138000"/>
              </a:lnSpc>
              <a:spcBef>
                <a:spcPts val="0"/>
              </a:spcBef>
              <a:spcAft>
                <a:spcPts val="0"/>
              </a:spcAft>
              <a:buNone/>
            </a:pPr>
            <a:r>
              <a:rPr lang="en-GB" sz="1400">
                <a:solidFill>
                  <a:srgbClr val="000000"/>
                </a:solidFill>
                <a:highlight>
                  <a:srgbClr val="FFFFFF"/>
                </a:highlight>
                <a:latin typeface="Consolas"/>
                <a:ea typeface="Consolas"/>
                <a:cs typeface="Consolas"/>
                <a:sym typeface="Consolas"/>
              </a:rPr>
              <a:t>{1, 1}</a:t>
            </a:r>
          </a:p>
          <a:p>
            <a:pPr lvl="0" algn="just">
              <a:lnSpc>
                <a:spcPct val="138000"/>
              </a:lnSpc>
              <a:spcBef>
                <a:spcPts val="0"/>
              </a:spcBef>
              <a:spcAft>
                <a:spcPts val="0"/>
              </a:spcAft>
              <a:buNone/>
            </a:pPr>
            <a:r>
              <a:rPr lang="en-GB" sz="1400">
                <a:solidFill>
                  <a:srgbClr val="000000"/>
                </a:solidFill>
                <a:highlight>
                  <a:srgbClr val="FFFFFF"/>
                </a:highlight>
                <a:latin typeface="Consolas"/>
                <a:ea typeface="Consolas"/>
                <a:cs typeface="Consolas"/>
                <a:sym typeface="Consolas"/>
              </a:rPr>
              <a:t>{2, 1}</a:t>
            </a:r>
          </a:p>
          <a:p>
            <a:pPr lvl="0" algn="just">
              <a:lnSpc>
                <a:spcPct val="138000"/>
              </a:lnSpc>
              <a:spcBef>
                <a:spcPts val="0"/>
              </a:spcBef>
              <a:spcAft>
                <a:spcPts val="0"/>
              </a:spcAft>
              <a:buNone/>
            </a:pPr>
            <a:r>
              <a:rPr lang="en-GB" sz="1400">
                <a:solidFill>
                  <a:srgbClr val="000000"/>
                </a:solidFill>
                <a:highlight>
                  <a:srgbClr val="FFFFFF"/>
                </a:highlight>
                <a:latin typeface="Consolas"/>
                <a:ea typeface="Consolas"/>
                <a:cs typeface="Consolas"/>
                <a:sym typeface="Consolas"/>
              </a:rPr>
              <a:t>{3, 0}</a:t>
            </a:r>
          </a:p>
          <a:p>
            <a:pPr lvl="0" algn="just">
              <a:lnSpc>
                <a:spcPct val="138000"/>
              </a:lnSpc>
              <a:spcBef>
                <a:spcPts val="0"/>
              </a:spcBef>
              <a:spcAft>
                <a:spcPts val="0"/>
              </a:spcAft>
              <a:buNone/>
            </a:pPr>
            <a:r>
              <a:rPr lang="en-GB" sz="1400">
                <a:solidFill>
                  <a:srgbClr val="000000"/>
                </a:solidFill>
                <a:highlight>
                  <a:srgbClr val="FFFFFF"/>
                </a:highlight>
                <a:latin typeface="Consolas"/>
                <a:ea typeface="Consolas"/>
                <a:cs typeface="Consolas"/>
                <a:sym typeface="Consolas"/>
              </a:rPr>
              <a:t>{0, 0}</a:t>
            </a:r>
          </a:p>
          <a:p>
            <a:pPr lvl="0" algn="just">
              <a:lnSpc>
                <a:spcPct val="138000"/>
              </a:lnSpc>
              <a:spcBef>
                <a:spcPts val="0"/>
              </a:spcBef>
              <a:spcAft>
                <a:spcPts val="0"/>
              </a:spcAft>
              <a:buNone/>
            </a:pPr>
            <a:r>
              <a:rPr lang="en-GB" sz="1400">
                <a:solidFill>
                  <a:srgbClr val="000000"/>
                </a:solidFill>
                <a:highlight>
                  <a:srgbClr val="FFFFFF"/>
                </a:highlight>
                <a:latin typeface="Consolas"/>
                <a:ea typeface="Consolas"/>
                <a:cs typeface="Consolas"/>
                <a:sym typeface="Consolas"/>
              </a:rPr>
              <a:t>{3, 3}</a:t>
            </a:r>
          </a:p>
          <a:p>
            <a:pPr lvl="0">
              <a:spcBef>
                <a:spcPts val="0"/>
              </a:spcBef>
              <a:buNone/>
            </a:pPr>
            <a:r>
              <a:t/>
            </a:r>
            <a:endParaRPr sz="1200">
              <a:solidFill>
                <a:srgbClr val="000000"/>
              </a:solidFill>
              <a:highlight>
                <a:srgbClr val="FFFFFF"/>
              </a:highlight>
              <a:latin typeface="Consolas"/>
              <a:ea typeface="Consolas"/>
              <a:cs typeface="Consolas"/>
              <a:sym typeface="Consolas"/>
            </a:endParaRPr>
          </a:p>
        </p:txBody>
      </p:sp>
      <p:sp>
        <p:nvSpPr>
          <p:cNvPr id="110" name="Shape 110"/>
          <p:cNvSpPr txBox="1"/>
          <p:nvPr/>
        </p:nvSpPr>
        <p:spPr>
          <a:xfrm>
            <a:off x="4186200" y="1152475"/>
            <a:ext cx="2144100" cy="2337000"/>
          </a:xfrm>
          <a:prstGeom prst="rect">
            <a:avLst/>
          </a:prstGeom>
          <a:noFill/>
          <a:ln>
            <a:noFill/>
          </a:ln>
        </p:spPr>
        <p:txBody>
          <a:bodyPr anchorCtr="0" anchor="t" bIns="91425" lIns="91425" rIns="91425" tIns="91425">
            <a:noAutofit/>
          </a:bodyPr>
          <a:lstStyle/>
          <a:p>
            <a:pPr lvl="0" rtl="0" algn="just">
              <a:lnSpc>
                <a:spcPct val="138000"/>
              </a:lnSpc>
              <a:spcBef>
                <a:spcPts val="0"/>
              </a:spcBef>
              <a:buNone/>
            </a:pPr>
            <a:r>
              <a:rPr lang="en-GB">
                <a:highlight>
                  <a:srgbClr val="FFFFFF"/>
                </a:highlight>
                <a:latin typeface="Consolas"/>
                <a:ea typeface="Consolas"/>
                <a:cs typeface="Consolas"/>
                <a:sym typeface="Consolas"/>
              </a:rPr>
              <a:t>Output:</a:t>
            </a:r>
          </a:p>
          <a:p>
            <a:pPr lvl="0" rtl="0" algn="just">
              <a:spcBef>
                <a:spcPts val="0"/>
              </a:spcBef>
              <a:spcAft>
                <a:spcPts val="800"/>
              </a:spcAft>
              <a:buNone/>
            </a:pPr>
            <a:r>
              <a:rPr lang="en-GB">
                <a:highlight>
                  <a:srgbClr val="D9D9D9"/>
                </a:highlight>
                <a:latin typeface="Consolas"/>
                <a:ea typeface="Consolas"/>
                <a:cs typeface="Consolas"/>
                <a:sym typeface="Consolas"/>
              </a:rPr>
              <a:t>Number of points in Polygon = 4</a:t>
            </a:r>
          </a:p>
          <a:p>
            <a:pPr lvl="0" rtl="0" algn="just">
              <a:spcBef>
                <a:spcPts val="0"/>
              </a:spcBef>
              <a:spcAft>
                <a:spcPts val="800"/>
              </a:spcAft>
              <a:buNone/>
            </a:pPr>
            <a:r>
              <a:rPr lang="en-GB">
                <a:highlight>
                  <a:srgbClr val="FFFFFF"/>
                </a:highlight>
                <a:latin typeface="Consolas"/>
                <a:ea typeface="Consolas"/>
                <a:cs typeface="Consolas"/>
                <a:sym typeface="Consolas"/>
              </a:rPr>
              <a:t>(0, 3) </a:t>
            </a:r>
          </a:p>
          <a:p>
            <a:pPr lvl="0" rtl="0" algn="just">
              <a:spcBef>
                <a:spcPts val="0"/>
              </a:spcBef>
              <a:spcAft>
                <a:spcPts val="800"/>
              </a:spcAft>
              <a:buNone/>
            </a:pPr>
            <a:r>
              <a:rPr lang="en-GB">
                <a:highlight>
                  <a:srgbClr val="FFFFFF"/>
                </a:highlight>
                <a:latin typeface="Consolas"/>
                <a:ea typeface="Consolas"/>
                <a:cs typeface="Consolas"/>
                <a:sym typeface="Consolas"/>
              </a:rPr>
              <a:t>(0, 0)</a:t>
            </a:r>
          </a:p>
          <a:p>
            <a:pPr lvl="0" rtl="0" algn="just">
              <a:spcBef>
                <a:spcPts val="0"/>
              </a:spcBef>
              <a:spcAft>
                <a:spcPts val="800"/>
              </a:spcAft>
              <a:buNone/>
            </a:pPr>
            <a:r>
              <a:rPr lang="en-GB">
                <a:highlight>
                  <a:srgbClr val="FFFFFF"/>
                </a:highlight>
                <a:latin typeface="Consolas"/>
                <a:ea typeface="Consolas"/>
                <a:cs typeface="Consolas"/>
                <a:sym typeface="Consolas"/>
              </a:rPr>
              <a:t>(3, 0)</a:t>
            </a:r>
          </a:p>
          <a:p>
            <a:pPr lvl="0" rtl="0" algn="just">
              <a:spcBef>
                <a:spcPts val="0"/>
              </a:spcBef>
              <a:spcAft>
                <a:spcPts val="800"/>
              </a:spcAft>
              <a:buNone/>
            </a:pPr>
            <a:r>
              <a:rPr lang="en-GB">
                <a:highlight>
                  <a:srgbClr val="FFFFFF"/>
                </a:highlight>
                <a:latin typeface="Consolas"/>
                <a:ea typeface="Consolas"/>
                <a:cs typeface="Consolas"/>
                <a:sym typeface="Consolas"/>
              </a:rPr>
              <a:t>(3, 3)</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