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3" r:id="rId5"/>
    <p:sldId id="261" r:id="rId6"/>
    <p:sldId id="264"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FA2BB8-A0AE-4FE1-8DDA-08687415D083}"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71E65-3A93-4644-95C6-0E8E386D0FE5}" type="slidenum">
              <a:rPr lang="en-IN" smtClean="0"/>
              <a:t>‹#›</a:t>
            </a:fld>
            <a:endParaRPr lang="en-IN"/>
          </a:p>
        </p:txBody>
      </p:sp>
    </p:spTree>
    <p:extLst>
      <p:ext uri="{BB962C8B-B14F-4D97-AF65-F5344CB8AC3E}">
        <p14:creationId xmlns:p14="http://schemas.microsoft.com/office/powerpoint/2010/main" val="154914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A2BB8-A0AE-4FE1-8DDA-08687415D083}"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71E65-3A93-4644-95C6-0E8E386D0FE5}" type="slidenum">
              <a:rPr lang="en-IN" smtClean="0"/>
              <a:t>‹#›</a:t>
            </a:fld>
            <a:endParaRPr lang="en-IN"/>
          </a:p>
        </p:txBody>
      </p:sp>
    </p:spTree>
    <p:extLst>
      <p:ext uri="{BB962C8B-B14F-4D97-AF65-F5344CB8AC3E}">
        <p14:creationId xmlns:p14="http://schemas.microsoft.com/office/powerpoint/2010/main" val="846632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A2BB8-A0AE-4FE1-8DDA-08687415D083}"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71E65-3A93-4644-95C6-0E8E386D0FE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76343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A2BB8-A0AE-4FE1-8DDA-08687415D083}"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71E65-3A93-4644-95C6-0E8E386D0FE5}" type="slidenum">
              <a:rPr lang="en-IN" smtClean="0"/>
              <a:t>‹#›</a:t>
            </a:fld>
            <a:endParaRPr lang="en-IN"/>
          </a:p>
        </p:txBody>
      </p:sp>
    </p:spTree>
    <p:extLst>
      <p:ext uri="{BB962C8B-B14F-4D97-AF65-F5344CB8AC3E}">
        <p14:creationId xmlns:p14="http://schemas.microsoft.com/office/powerpoint/2010/main" val="4267647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A2BB8-A0AE-4FE1-8DDA-08687415D083}"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71E65-3A93-4644-95C6-0E8E386D0FE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2196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A2BB8-A0AE-4FE1-8DDA-08687415D083}"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71E65-3A93-4644-95C6-0E8E386D0FE5}" type="slidenum">
              <a:rPr lang="en-IN" smtClean="0"/>
              <a:t>‹#›</a:t>
            </a:fld>
            <a:endParaRPr lang="en-IN"/>
          </a:p>
        </p:txBody>
      </p:sp>
    </p:spTree>
    <p:extLst>
      <p:ext uri="{BB962C8B-B14F-4D97-AF65-F5344CB8AC3E}">
        <p14:creationId xmlns:p14="http://schemas.microsoft.com/office/powerpoint/2010/main" val="595495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FA2BB8-A0AE-4FE1-8DDA-08687415D083}"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71E65-3A93-4644-95C6-0E8E386D0FE5}" type="slidenum">
              <a:rPr lang="en-IN" smtClean="0"/>
              <a:t>‹#›</a:t>
            </a:fld>
            <a:endParaRPr lang="en-IN"/>
          </a:p>
        </p:txBody>
      </p:sp>
    </p:spTree>
    <p:extLst>
      <p:ext uri="{BB962C8B-B14F-4D97-AF65-F5344CB8AC3E}">
        <p14:creationId xmlns:p14="http://schemas.microsoft.com/office/powerpoint/2010/main" val="2126539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FA2BB8-A0AE-4FE1-8DDA-08687415D083}"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71E65-3A93-4644-95C6-0E8E386D0FE5}" type="slidenum">
              <a:rPr lang="en-IN" smtClean="0"/>
              <a:t>‹#›</a:t>
            </a:fld>
            <a:endParaRPr lang="en-IN"/>
          </a:p>
        </p:txBody>
      </p:sp>
    </p:spTree>
    <p:extLst>
      <p:ext uri="{BB962C8B-B14F-4D97-AF65-F5344CB8AC3E}">
        <p14:creationId xmlns:p14="http://schemas.microsoft.com/office/powerpoint/2010/main" val="259634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FA2BB8-A0AE-4FE1-8DDA-08687415D083}"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71E65-3A93-4644-95C6-0E8E386D0FE5}" type="slidenum">
              <a:rPr lang="en-IN" smtClean="0"/>
              <a:t>‹#›</a:t>
            </a:fld>
            <a:endParaRPr lang="en-IN"/>
          </a:p>
        </p:txBody>
      </p:sp>
    </p:spTree>
    <p:extLst>
      <p:ext uri="{BB962C8B-B14F-4D97-AF65-F5344CB8AC3E}">
        <p14:creationId xmlns:p14="http://schemas.microsoft.com/office/powerpoint/2010/main" val="2553896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A2BB8-A0AE-4FE1-8DDA-08687415D083}"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71E65-3A93-4644-95C6-0E8E386D0FE5}" type="slidenum">
              <a:rPr lang="en-IN" smtClean="0"/>
              <a:t>‹#›</a:t>
            </a:fld>
            <a:endParaRPr lang="en-IN"/>
          </a:p>
        </p:txBody>
      </p:sp>
    </p:spTree>
    <p:extLst>
      <p:ext uri="{BB962C8B-B14F-4D97-AF65-F5344CB8AC3E}">
        <p14:creationId xmlns:p14="http://schemas.microsoft.com/office/powerpoint/2010/main" val="4102430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FA2BB8-A0AE-4FE1-8DDA-08687415D083}" type="datetimeFigureOut">
              <a:rPr lang="en-IN" smtClean="0"/>
              <a:t>22-04-2021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571E65-3A93-4644-95C6-0E8E386D0FE5}" type="slidenum">
              <a:rPr lang="en-IN" smtClean="0"/>
              <a:t>‹#›</a:t>
            </a:fld>
            <a:endParaRPr lang="en-IN"/>
          </a:p>
        </p:txBody>
      </p:sp>
    </p:spTree>
    <p:extLst>
      <p:ext uri="{BB962C8B-B14F-4D97-AF65-F5344CB8AC3E}">
        <p14:creationId xmlns:p14="http://schemas.microsoft.com/office/powerpoint/2010/main" val="3459803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FA2BB8-A0AE-4FE1-8DDA-08687415D083}" type="datetimeFigureOut">
              <a:rPr lang="en-IN" smtClean="0"/>
              <a:t>22-04-2021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571E65-3A93-4644-95C6-0E8E386D0FE5}" type="slidenum">
              <a:rPr lang="en-IN" smtClean="0"/>
              <a:t>‹#›</a:t>
            </a:fld>
            <a:endParaRPr lang="en-IN"/>
          </a:p>
        </p:txBody>
      </p:sp>
    </p:spTree>
    <p:extLst>
      <p:ext uri="{BB962C8B-B14F-4D97-AF65-F5344CB8AC3E}">
        <p14:creationId xmlns:p14="http://schemas.microsoft.com/office/powerpoint/2010/main" val="2867253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FA2BB8-A0AE-4FE1-8DDA-08687415D083}" type="datetimeFigureOut">
              <a:rPr lang="en-IN" smtClean="0"/>
              <a:t>22-04-2021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571E65-3A93-4644-95C6-0E8E386D0FE5}" type="slidenum">
              <a:rPr lang="en-IN" smtClean="0"/>
              <a:t>‹#›</a:t>
            </a:fld>
            <a:endParaRPr lang="en-IN"/>
          </a:p>
        </p:txBody>
      </p:sp>
    </p:spTree>
    <p:extLst>
      <p:ext uri="{BB962C8B-B14F-4D97-AF65-F5344CB8AC3E}">
        <p14:creationId xmlns:p14="http://schemas.microsoft.com/office/powerpoint/2010/main" val="257201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A2BB8-A0AE-4FE1-8DDA-08687415D083}" type="datetimeFigureOut">
              <a:rPr lang="en-IN" smtClean="0"/>
              <a:t>22-04-2021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571E65-3A93-4644-95C6-0E8E386D0FE5}" type="slidenum">
              <a:rPr lang="en-IN" smtClean="0"/>
              <a:t>‹#›</a:t>
            </a:fld>
            <a:endParaRPr lang="en-IN"/>
          </a:p>
        </p:txBody>
      </p:sp>
    </p:spTree>
    <p:extLst>
      <p:ext uri="{BB962C8B-B14F-4D97-AF65-F5344CB8AC3E}">
        <p14:creationId xmlns:p14="http://schemas.microsoft.com/office/powerpoint/2010/main" val="364139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FA2BB8-A0AE-4FE1-8DDA-08687415D083}" type="datetimeFigureOut">
              <a:rPr lang="en-IN" smtClean="0"/>
              <a:t>22-04-2021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571E65-3A93-4644-95C6-0E8E386D0FE5}" type="slidenum">
              <a:rPr lang="en-IN" smtClean="0"/>
              <a:t>‹#›</a:t>
            </a:fld>
            <a:endParaRPr lang="en-IN"/>
          </a:p>
        </p:txBody>
      </p:sp>
    </p:spTree>
    <p:extLst>
      <p:ext uri="{BB962C8B-B14F-4D97-AF65-F5344CB8AC3E}">
        <p14:creationId xmlns:p14="http://schemas.microsoft.com/office/powerpoint/2010/main" val="846872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FA2BB8-A0AE-4FE1-8DDA-08687415D083}" type="datetimeFigureOut">
              <a:rPr lang="en-IN" smtClean="0"/>
              <a:t>22-04-2021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571E65-3A93-4644-95C6-0E8E386D0FE5}" type="slidenum">
              <a:rPr lang="en-IN" smtClean="0"/>
              <a:t>‹#›</a:t>
            </a:fld>
            <a:endParaRPr lang="en-IN"/>
          </a:p>
        </p:txBody>
      </p:sp>
    </p:spTree>
    <p:extLst>
      <p:ext uri="{BB962C8B-B14F-4D97-AF65-F5344CB8AC3E}">
        <p14:creationId xmlns:p14="http://schemas.microsoft.com/office/powerpoint/2010/main" val="1182093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FA2BB8-A0AE-4FE1-8DDA-08687415D083}" type="datetimeFigureOut">
              <a:rPr lang="en-IN" smtClean="0"/>
              <a:t>22-04-2021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D571E65-3A93-4644-95C6-0E8E386D0FE5}" type="slidenum">
              <a:rPr lang="en-IN" smtClean="0"/>
              <a:t>‹#›</a:t>
            </a:fld>
            <a:endParaRPr lang="en-IN"/>
          </a:p>
        </p:txBody>
      </p:sp>
    </p:spTree>
    <p:extLst>
      <p:ext uri="{BB962C8B-B14F-4D97-AF65-F5344CB8AC3E}">
        <p14:creationId xmlns:p14="http://schemas.microsoft.com/office/powerpoint/2010/main" val="35590846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AE50-426D-4DFE-82D5-FD9D4B96566F}"/>
              </a:ext>
            </a:extLst>
          </p:cNvPr>
          <p:cNvSpPr>
            <a:spLocks noGrp="1"/>
          </p:cNvSpPr>
          <p:nvPr>
            <p:ph type="ctrTitle"/>
          </p:nvPr>
        </p:nvSpPr>
        <p:spPr>
          <a:xfrm>
            <a:off x="1849967" y="2745677"/>
            <a:ext cx="7766936" cy="1646302"/>
          </a:xfrm>
        </p:spPr>
        <p:txBody>
          <a:bodyPr/>
          <a:lstStyle/>
          <a:p>
            <a:pPr algn="ctr"/>
            <a:r>
              <a:rPr lang="en-US" dirty="0"/>
              <a:t>BANK MANAGEMENT SYSYEM</a:t>
            </a:r>
            <a:br>
              <a:rPr lang="en-US" dirty="0"/>
            </a:br>
            <a:endParaRPr lang="en-IN" dirty="0"/>
          </a:p>
        </p:txBody>
      </p:sp>
      <p:sp>
        <p:nvSpPr>
          <p:cNvPr id="3" name="Subtitle 2">
            <a:extLst>
              <a:ext uri="{FF2B5EF4-FFF2-40B4-BE49-F238E27FC236}">
                <a16:creationId xmlns:a16="http://schemas.microsoft.com/office/drawing/2014/main" id="{C5C42015-0B52-46BD-BE1B-DD420D4D7888}"/>
              </a:ext>
            </a:extLst>
          </p:cNvPr>
          <p:cNvSpPr>
            <a:spLocks noGrp="1"/>
          </p:cNvSpPr>
          <p:nvPr>
            <p:ph type="subTitle" idx="1"/>
          </p:nvPr>
        </p:nvSpPr>
        <p:spPr>
          <a:xfrm>
            <a:off x="7432006" y="4301854"/>
            <a:ext cx="7766936" cy="1096899"/>
          </a:xfrm>
        </p:spPr>
        <p:txBody>
          <a:bodyPr>
            <a:normAutofit fontScale="62500" lnSpcReduction="20000"/>
          </a:bodyPr>
          <a:lstStyle/>
          <a:p>
            <a:pPr algn="l"/>
            <a:r>
              <a:rPr lang="en-US" dirty="0"/>
              <a:t>MADE BY:</a:t>
            </a:r>
          </a:p>
          <a:p>
            <a:pPr algn="l"/>
            <a:r>
              <a:rPr lang="en-IN" dirty="0"/>
              <a:t>ISHA RATHI 111903037</a:t>
            </a:r>
          </a:p>
          <a:p>
            <a:pPr algn="l"/>
            <a:r>
              <a:rPr lang="en-IN" dirty="0"/>
              <a:t>KIMAYA ABHYANKAR 111903041</a:t>
            </a:r>
          </a:p>
          <a:p>
            <a:pPr algn="l"/>
            <a:r>
              <a:rPr lang="en-IN" dirty="0"/>
              <a:t>MIHIR MALANI 111903046</a:t>
            </a:r>
            <a:endParaRPr lang="en-US" dirty="0"/>
          </a:p>
        </p:txBody>
      </p:sp>
    </p:spTree>
    <p:extLst>
      <p:ext uri="{BB962C8B-B14F-4D97-AF65-F5344CB8AC3E}">
        <p14:creationId xmlns:p14="http://schemas.microsoft.com/office/powerpoint/2010/main" val="925785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7FB8F-1BB8-45B9-A7FF-18B729E342EB}"/>
              </a:ext>
            </a:extLst>
          </p:cNvPr>
          <p:cNvSpPr>
            <a:spLocks noGrp="1"/>
          </p:cNvSpPr>
          <p:nvPr>
            <p:ph type="title"/>
          </p:nvPr>
        </p:nvSpPr>
        <p:spPr/>
        <p:txBody>
          <a:bodyPr/>
          <a:lstStyle/>
          <a:p>
            <a:r>
              <a:rPr lang="en-US" dirty="0"/>
              <a:t>FEATURES COVERED</a:t>
            </a:r>
            <a:endParaRPr lang="en-IN" dirty="0"/>
          </a:p>
        </p:txBody>
      </p:sp>
      <p:pic>
        <p:nvPicPr>
          <p:cNvPr id="9" name="Content Placeholder 8">
            <a:extLst>
              <a:ext uri="{FF2B5EF4-FFF2-40B4-BE49-F238E27FC236}">
                <a16:creationId xmlns:a16="http://schemas.microsoft.com/office/drawing/2014/main" id="{B8D8493F-A885-437A-8203-CA34E11517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491899" y="2160588"/>
            <a:ext cx="5604351"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359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050BB-F4D3-424F-80F6-C9E75D77B700}"/>
              </a:ext>
            </a:extLst>
          </p:cNvPr>
          <p:cNvSpPr>
            <a:spLocks noGrp="1"/>
          </p:cNvSpPr>
          <p:nvPr>
            <p:ph type="title"/>
          </p:nvPr>
        </p:nvSpPr>
        <p:spPr/>
        <p:txBody>
          <a:bodyPr/>
          <a:lstStyle/>
          <a:p>
            <a:pPr algn="ctr"/>
            <a:r>
              <a:rPr lang="en-US" dirty="0"/>
              <a:t>3-TIER ARCHITECTURE</a:t>
            </a:r>
            <a:endParaRPr lang="en-IN" dirty="0"/>
          </a:p>
        </p:txBody>
      </p:sp>
      <p:sp>
        <p:nvSpPr>
          <p:cNvPr id="6" name="AutoShape 2" descr="Le jpg">
            <a:extLst>
              <a:ext uri="{FF2B5EF4-FFF2-40B4-BE49-F238E27FC236}">
                <a16:creationId xmlns:a16="http://schemas.microsoft.com/office/drawing/2014/main" id="{29D5B64D-D0CE-4553-BC9B-96327C148F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9EACAFA1-FB80-44FB-A338-5E0CC1316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945" y="1514474"/>
            <a:ext cx="5194430" cy="4467225"/>
          </a:xfrm>
          <a:prstGeom prst="rect">
            <a:avLst/>
          </a:prstGeom>
        </p:spPr>
      </p:pic>
    </p:spTree>
    <p:extLst>
      <p:ext uri="{BB962C8B-B14F-4D97-AF65-F5344CB8AC3E}">
        <p14:creationId xmlns:p14="http://schemas.microsoft.com/office/powerpoint/2010/main" val="1757208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FE719-21F8-4D54-9836-CE38FC2A0F51}"/>
              </a:ext>
            </a:extLst>
          </p:cNvPr>
          <p:cNvSpPr>
            <a:spLocks noGrp="1"/>
          </p:cNvSpPr>
          <p:nvPr>
            <p:ph type="title"/>
          </p:nvPr>
        </p:nvSpPr>
        <p:spPr/>
        <p:txBody>
          <a:bodyPr/>
          <a:lstStyle/>
          <a:p>
            <a:pPr algn="ctr"/>
            <a:r>
              <a:rPr lang="en-US" dirty="0"/>
              <a:t>FRONT END </a:t>
            </a:r>
            <a:br>
              <a:rPr lang="en-US" dirty="0"/>
            </a:br>
            <a:r>
              <a:rPr lang="en-US" dirty="0"/>
              <a:t>HTML AND CSS </a:t>
            </a:r>
            <a:endParaRPr lang="en-IN" dirty="0"/>
          </a:p>
        </p:txBody>
      </p:sp>
      <p:sp>
        <p:nvSpPr>
          <p:cNvPr id="3" name="Content Placeholder 2">
            <a:extLst>
              <a:ext uri="{FF2B5EF4-FFF2-40B4-BE49-F238E27FC236}">
                <a16:creationId xmlns:a16="http://schemas.microsoft.com/office/drawing/2014/main" id="{F5C6CCC0-F45A-4B7A-8369-4234D32ACA75}"/>
              </a:ext>
            </a:extLst>
          </p:cNvPr>
          <p:cNvSpPr>
            <a:spLocks noGrp="1"/>
          </p:cNvSpPr>
          <p:nvPr>
            <p:ph idx="1"/>
          </p:nvPr>
        </p:nvSpPr>
        <p:spPr>
          <a:xfrm>
            <a:off x="677334" y="2116201"/>
            <a:ext cx="8596668" cy="3880773"/>
          </a:xfrm>
        </p:spPr>
        <p:txBody>
          <a:bodyPr>
            <a:normAutofit/>
          </a:bodyPr>
          <a:lstStyle/>
          <a:p>
            <a:r>
              <a:rPr lang="en-US" b="0" i="0" dirty="0">
                <a:solidFill>
                  <a:srgbClr val="202122"/>
                </a:solidFill>
                <a:effectLst/>
                <a:latin typeface="Arial" panose="020B0604020202020204" pitchFamily="34" charset="0"/>
              </a:rPr>
              <a:t>The </a:t>
            </a:r>
            <a:r>
              <a:rPr lang="en-US" b="1" i="0" dirty="0">
                <a:solidFill>
                  <a:srgbClr val="202122"/>
                </a:solidFill>
                <a:effectLst/>
                <a:latin typeface="Arial" panose="020B0604020202020204" pitchFamily="34" charset="0"/>
              </a:rPr>
              <a:t>Hyper Text Markup Language</a:t>
            </a:r>
            <a:r>
              <a:rPr lang="en-US" b="0" i="0" dirty="0">
                <a:solidFill>
                  <a:srgbClr val="202122"/>
                </a:solidFill>
                <a:effectLst/>
                <a:latin typeface="Arial" panose="020B0604020202020204" pitchFamily="34" charset="0"/>
              </a:rPr>
              <a:t>, or </a:t>
            </a:r>
            <a:r>
              <a:rPr lang="en-US" b="1" i="0" dirty="0">
                <a:solidFill>
                  <a:srgbClr val="202122"/>
                </a:solidFill>
                <a:effectLst/>
                <a:latin typeface="Arial" panose="020B0604020202020204" pitchFamily="34" charset="0"/>
              </a:rPr>
              <a:t>HTML</a:t>
            </a:r>
            <a:r>
              <a:rPr lang="en-US" b="0" i="0" dirty="0">
                <a:solidFill>
                  <a:srgbClr val="202122"/>
                </a:solidFill>
                <a:effectLst/>
                <a:latin typeface="Arial" panose="020B0604020202020204" pitchFamily="34" charset="0"/>
              </a:rPr>
              <a:t> is the standard </a:t>
            </a:r>
            <a:r>
              <a:rPr lang="en-US" b="0" i="0" dirty="0">
                <a:solidFill>
                  <a:schemeClr val="tx1"/>
                </a:solidFill>
                <a:effectLst/>
                <a:latin typeface="Arial" panose="020B0604020202020204" pitchFamily="34" charset="0"/>
              </a:rPr>
              <a:t>markup Language </a:t>
            </a:r>
            <a:r>
              <a:rPr lang="en-US" b="0" i="0" dirty="0">
                <a:solidFill>
                  <a:srgbClr val="202122"/>
                </a:solidFill>
                <a:effectLst/>
                <a:latin typeface="Arial" panose="020B0604020202020204" pitchFamily="34" charset="0"/>
              </a:rPr>
              <a:t>for documents designed to be displayed in a Web Browser . It can be assisted by technologies such as </a:t>
            </a:r>
            <a:r>
              <a:rPr lang="en-US" b="0" i="0" u="none" strike="noStrike" dirty="0">
                <a:solidFill>
                  <a:srgbClr val="0645AD"/>
                </a:solidFill>
                <a:effectLst/>
                <a:latin typeface="Arial" panose="020B0604020202020204" pitchFamily="34" charset="0"/>
              </a:rPr>
              <a:t> </a:t>
            </a:r>
            <a:r>
              <a:rPr lang="en-US" b="0" i="0" u="none" strike="noStrike" dirty="0">
                <a:solidFill>
                  <a:schemeClr val="tx1"/>
                </a:solidFill>
                <a:effectLst/>
                <a:latin typeface="Arial" panose="020B0604020202020204" pitchFamily="34" charset="0"/>
              </a:rPr>
              <a:t>Cascading Style Sheets</a:t>
            </a:r>
            <a:r>
              <a:rPr lang="en-US" b="0" i="0" dirty="0">
                <a:solidFill>
                  <a:srgbClr val="202122"/>
                </a:solidFill>
                <a:effectLst/>
                <a:latin typeface="Arial" panose="020B0604020202020204" pitchFamily="34" charset="0"/>
              </a:rPr>
              <a:t>(CSS).</a:t>
            </a:r>
          </a:p>
          <a:p>
            <a:r>
              <a:rPr lang="en-US" b="0" i="0" dirty="0">
                <a:solidFill>
                  <a:srgbClr val="202122"/>
                </a:solidFill>
                <a:effectLst/>
                <a:latin typeface="Arial" panose="020B0604020202020204" pitchFamily="34" charset="0"/>
              </a:rPr>
              <a:t>HTML describes the structure of a web page semantically and originally included cues for the appearance of the document.</a:t>
            </a:r>
          </a:p>
          <a:p>
            <a:r>
              <a:rPr lang="en-US" b="1" i="0" dirty="0">
                <a:solidFill>
                  <a:srgbClr val="202122"/>
                </a:solidFill>
                <a:effectLst/>
                <a:latin typeface="Arial" panose="020B0604020202020204" pitchFamily="34" charset="0"/>
              </a:rPr>
              <a:t>Cascading Style Sheets</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CSS</a:t>
            </a:r>
            <a:r>
              <a:rPr lang="en-US" b="0" i="0" dirty="0">
                <a:solidFill>
                  <a:srgbClr val="202122"/>
                </a:solidFill>
                <a:effectLst/>
                <a:latin typeface="Arial" panose="020B0604020202020204" pitchFamily="34" charset="0"/>
              </a:rPr>
              <a:t>) is a </a:t>
            </a:r>
            <a:r>
              <a:rPr lang="en-US" dirty="0">
                <a:solidFill>
                  <a:schemeClr val="tx1"/>
                </a:solidFill>
                <a:latin typeface="Arial" panose="020B0604020202020204" pitchFamily="34" charset="0"/>
              </a:rPr>
              <a:t>style sheet language</a:t>
            </a:r>
            <a:r>
              <a:rPr lang="en-US" b="0" i="0" dirty="0">
                <a:solidFill>
                  <a:schemeClr val="tx1"/>
                </a:solidFill>
                <a:effectLst/>
                <a:latin typeface="Arial" panose="020B0604020202020204" pitchFamily="34" charset="0"/>
              </a:rPr>
              <a:t> </a:t>
            </a:r>
            <a:r>
              <a:rPr lang="en-US" b="0" i="0" dirty="0">
                <a:solidFill>
                  <a:srgbClr val="202122"/>
                </a:solidFill>
                <a:effectLst/>
                <a:latin typeface="Arial" panose="020B0604020202020204" pitchFamily="34" charset="0"/>
              </a:rPr>
              <a:t>used for describing the </a:t>
            </a:r>
            <a:r>
              <a:rPr lang="en-US" dirty="0">
                <a:solidFill>
                  <a:schemeClr val="tx1"/>
                </a:solidFill>
                <a:latin typeface="Arial" panose="020B0604020202020204" pitchFamily="34" charset="0"/>
              </a:rPr>
              <a:t>presentation</a:t>
            </a:r>
            <a:r>
              <a:rPr lang="en-US" b="0" i="0" dirty="0">
                <a:solidFill>
                  <a:srgbClr val="202122"/>
                </a:solidFill>
                <a:effectLst/>
                <a:latin typeface="Arial" panose="020B0604020202020204" pitchFamily="34" charset="0"/>
              </a:rPr>
              <a:t> of a document written in a </a:t>
            </a:r>
            <a:r>
              <a:rPr lang="en-US" dirty="0">
                <a:solidFill>
                  <a:schemeClr val="tx1"/>
                </a:solidFill>
                <a:latin typeface="Arial" panose="020B0604020202020204" pitchFamily="34" charset="0"/>
              </a:rPr>
              <a:t>markup language</a:t>
            </a:r>
            <a:r>
              <a:rPr lang="en-US" b="0" i="0" dirty="0">
                <a:solidFill>
                  <a:schemeClr val="tx1"/>
                </a:solidFill>
                <a:effectLst/>
                <a:latin typeface="Arial" panose="020B0604020202020204" pitchFamily="34" charset="0"/>
              </a:rPr>
              <a:t> </a:t>
            </a:r>
            <a:r>
              <a:rPr lang="en-US" b="0" i="0" dirty="0">
                <a:solidFill>
                  <a:srgbClr val="202122"/>
                </a:solidFill>
                <a:effectLst/>
                <a:latin typeface="Arial" panose="020B0604020202020204" pitchFamily="34" charset="0"/>
              </a:rPr>
              <a:t>such as </a:t>
            </a:r>
            <a:r>
              <a:rPr lang="en-US" dirty="0">
                <a:solidFill>
                  <a:schemeClr val="tx1"/>
                </a:solidFill>
                <a:latin typeface="Arial" panose="020B0604020202020204" pitchFamily="34" charset="0"/>
              </a:rPr>
              <a:t>HTML.</a:t>
            </a:r>
          </a:p>
          <a:p>
            <a:r>
              <a:rPr lang="en-US" b="0" i="0" dirty="0">
                <a:solidFill>
                  <a:srgbClr val="202122"/>
                </a:solidFill>
                <a:effectLst/>
                <a:latin typeface="Arial" panose="020B0604020202020204" pitchFamily="34" charset="0"/>
              </a:rPr>
              <a:t>CSS is designed to enable the separation of presentation and content, including </a:t>
            </a:r>
            <a:r>
              <a:rPr lang="en-US" b="0" i="0" dirty="0">
                <a:solidFill>
                  <a:schemeClr val="tx1"/>
                </a:solidFill>
                <a:effectLst/>
                <a:latin typeface="Arial" panose="020B0604020202020204" pitchFamily="34" charset="0"/>
              </a:rPr>
              <a:t>layout , colors</a:t>
            </a:r>
            <a:r>
              <a:rPr lang="en-US" b="0" i="0" dirty="0">
                <a:solidFill>
                  <a:srgbClr val="202122"/>
                </a:solidFill>
                <a:effectLst/>
                <a:latin typeface="Arial" panose="020B0604020202020204" pitchFamily="34" charset="0"/>
              </a:rPr>
              <a:t> and </a:t>
            </a:r>
            <a:r>
              <a:rPr lang="en-US" dirty="0">
                <a:solidFill>
                  <a:schemeClr val="tx1"/>
                </a:solidFill>
                <a:latin typeface="Arial" panose="020B0604020202020204" pitchFamily="34" charset="0"/>
              </a:rPr>
              <a:t>fonts</a:t>
            </a:r>
            <a:r>
              <a:rPr lang="en-US" b="0" i="0" dirty="0">
                <a:solidFill>
                  <a:srgbClr val="202122"/>
                </a:solidFill>
                <a:effectLst/>
                <a:latin typeface="Arial" panose="020B0604020202020204" pitchFamily="34" charset="0"/>
              </a:rPr>
              <a:t>. This separation can improve content </a:t>
            </a:r>
            <a:r>
              <a:rPr lang="en-US" dirty="0">
                <a:solidFill>
                  <a:schemeClr val="tx1"/>
                </a:solidFill>
                <a:latin typeface="Arial" panose="020B0604020202020204" pitchFamily="34" charset="0"/>
              </a:rPr>
              <a:t>accessibility</a:t>
            </a:r>
            <a:r>
              <a:rPr lang="en-US" b="0" i="0" dirty="0">
                <a:solidFill>
                  <a:schemeClr val="tx1"/>
                </a:solidFill>
                <a:effectLst/>
                <a:latin typeface="Arial" panose="020B0604020202020204" pitchFamily="34" charset="0"/>
              </a:rPr>
              <a:t> </a:t>
            </a:r>
            <a:r>
              <a:rPr lang="en-US" b="0" i="0" dirty="0">
                <a:solidFill>
                  <a:srgbClr val="202122"/>
                </a:solidFill>
                <a:effectLst/>
                <a:latin typeface="Arial" panose="020B0604020202020204" pitchFamily="34" charset="0"/>
              </a:rPr>
              <a:t>provide more flexibility and control in the specification of presentation</a:t>
            </a:r>
            <a:endParaRPr lang="en-IN" dirty="0">
              <a:solidFill>
                <a:schemeClr val="tx1"/>
              </a:solidFill>
            </a:endParaRPr>
          </a:p>
        </p:txBody>
      </p:sp>
    </p:spTree>
    <p:extLst>
      <p:ext uri="{BB962C8B-B14F-4D97-AF65-F5344CB8AC3E}">
        <p14:creationId xmlns:p14="http://schemas.microsoft.com/office/powerpoint/2010/main" val="3237648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1FAB-2469-4AA5-B221-BD4DA57D835E}"/>
              </a:ext>
            </a:extLst>
          </p:cNvPr>
          <p:cNvSpPr>
            <a:spLocks noGrp="1"/>
          </p:cNvSpPr>
          <p:nvPr>
            <p:ph type="title"/>
          </p:nvPr>
        </p:nvSpPr>
        <p:spPr/>
        <p:txBody>
          <a:bodyPr/>
          <a:lstStyle/>
          <a:p>
            <a:pPr algn="ctr"/>
            <a:r>
              <a:rPr lang="en-US" dirty="0"/>
              <a:t>DATA MANAGEMENT</a:t>
            </a:r>
            <a:br>
              <a:rPr lang="en-US" dirty="0"/>
            </a:br>
            <a:r>
              <a:rPr lang="en-US" dirty="0"/>
              <a:t>MongoDB</a:t>
            </a:r>
            <a:endParaRPr lang="en-IN" dirty="0"/>
          </a:p>
        </p:txBody>
      </p:sp>
      <p:sp>
        <p:nvSpPr>
          <p:cNvPr id="3" name="Content Placeholder 2">
            <a:extLst>
              <a:ext uri="{FF2B5EF4-FFF2-40B4-BE49-F238E27FC236}">
                <a16:creationId xmlns:a16="http://schemas.microsoft.com/office/drawing/2014/main" id="{D1E2CAEB-74E8-4A3A-9FB7-381DAAD5360D}"/>
              </a:ext>
            </a:extLst>
          </p:cNvPr>
          <p:cNvSpPr>
            <a:spLocks noGrp="1"/>
          </p:cNvSpPr>
          <p:nvPr>
            <p:ph idx="1"/>
          </p:nvPr>
        </p:nvSpPr>
        <p:spPr/>
        <p:txBody>
          <a:bodyPr/>
          <a:lstStyle/>
          <a:p>
            <a:r>
              <a:rPr lang="en-US" b="1" i="0" dirty="0">
                <a:solidFill>
                  <a:srgbClr val="000000"/>
                </a:solidFill>
                <a:effectLst/>
                <a:latin typeface="Arial" panose="020B0604020202020204" pitchFamily="34" charset="0"/>
              </a:rPr>
              <a:t>MongoDB</a:t>
            </a:r>
            <a:r>
              <a:rPr lang="en-US" b="0" i="0" dirty="0">
                <a:solidFill>
                  <a:srgbClr val="000000"/>
                </a:solidFill>
                <a:effectLst/>
                <a:latin typeface="Arial" panose="020B0604020202020204" pitchFamily="34" charset="0"/>
              </a:rPr>
              <a:t> is a cross-platform, document oriented database that provides, high performance, high availability, and easy scalability. MongoDB works on concept of collection and document.</a:t>
            </a:r>
          </a:p>
          <a:p>
            <a:pPr marL="0" indent="0">
              <a:buNone/>
            </a:pPr>
            <a:endParaRPr lang="en-US" b="0" i="0" dirty="0">
              <a:solidFill>
                <a:srgbClr val="000000"/>
              </a:solidFill>
              <a:effectLst/>
              <a:latin typeface="Arial" panose="020B0604020202020204" pitchFamily="34" charset="0"/>
            </a:endParaRPr>
          </a:p>
          <a:p>
            <a:r>
              <a:rPr lang="en-US" b="1" i="0" dirty="0">
                <a:solidFill>
                  <a:srgbClr val="000000"/>
                </a:solidFill>
                <a:effectLst/>
                <a:latin typeface="Arial" panose="020B0604020202020204" pitchFamily="34" charset="0"/>
              </a:rPr>
              <a:t>MongoDB</a:t>
            </a:r>
            <a:r>
              <a:rPr lang="en-US" b="0" i="0" dirty="0">
                <a:solidFill>
                  <a:srgbClr val="000000"/>
                </a:solidFill>
                <a:effectLst/>
                <a:latin typeface="Arial" panose="020B0604020202020204" pitchFamily="34" charset="0"/>
              </a:rPr>
              <a:t> is a document database in which one collection holds different documents. Number of fields, content and size of the document can differ from one document to another.</a:t>
            </a:r>
          </a:p>
          <a:p>
            <a:endParaRPr lang="en-IN" dirty="0"/>
          </a:p>
        </p:txBody>
      </p:sp>
    </p:spTree>
    <p:extLst>
      <p:ext uri="{BB962C8B-B14F-4D97-AF65-F5344CB8AC3E}">
        <p14:creationId xmlns:p14="http://schemas.microsoft.com/office/powerpoint/2010/main" val="1874608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5C8B6-70F3-434A-A824-CEA6A0794BA4}"/>
              </a:ext>
            </a:extLst>
          </p:cNvPr>
          <p:cNvSpPr>
            <a:spLocks noGrp="1"/>
          </p:cNvSpPr>
          <p:nvPr>
            <p:ph type="title"/>
          </p:nvPr>
        </p:nvSpPr>
        <p:spPr/>
        <p:txBody>
          <a:bodyPr/>
          <a:lstStyle/>
          <a:p>
            <a:pPr algn="ctr"/>
            <a:r>
              <a:rPr lang="en-US" dirty="0"/>
              <a:t>BACK END</a:t>
            </a:r>
            <a:br>
              <a:rPr lang="en-US" dirty="0"/>
            </a:br>
            <a:r>
              <a:rPr lang="en-US" dirty="0"/>
              <a:t>PROGRAMMING CONCEPTS</a:t>
            </a:r>
            <a:endParaRPr lang="en-IN" dirty="0"/>
          </a:p>
        </p:txBody>
      </p:sp>
      <p:sp>
        <p:nvSpPr>
          <p:cNvPr id="3" name="Content Placeholder 2">
            <a:extLst>
              <a:ext uri="{FF2B5EF4-FFF2-40B4-BE49-F238E27FC236}">
                <a16:creationId xmlns:a16="http://schemas.microsoft.com/office/drawing/2014/main" id="{2107EA7C-F0AB-4C30-B328-06A1BCC972F8}"/>
              </a:ext>
            </a:extLst>
          </p:cNvPr>
          <p:cNvSpPr>
            <a:spLocks noGrp="1"/>
          </p:cNvSpPr>
          <p:nvPr>
            <p:ph idx="1"/>
          </p:nvPr>
        </p:nvSpPr>
        <p:spPr/>
        <p:txBody>
          <a:bodyPr>
            <a:normAutofit fontScale="85000" lnSpcReduction="20000"/>
          </a:bodyPr>
          <a:lstStyle/>
          <a:p>
            <a:r>
              <a:rPr lang="en-US" b="1" dirty="0"/>
              <a:t>Inheritance</a:t>
            </a:r>
          </a:p>
          <a:p>
            <a:pPr marL="0" indent="0">
              <a:buNone/>
            </a:pPr>
            <a:r>
              <a:rPr lang="en-US" dirty="0"/>
              <a:t>	</a:t>
            </a:r>
            <a:r>
              <a:rPr lang="en-US" sz="1600" i="0" dirty="0">
                <a:solidFill>
                  <a:srgbClr val="202124"/>
                </a:solidFill>
                <a:effectLst/>
                <a:latin typeface="arial" panose="020B0604020202020204" pitchFamily="34" charset="0"/>
              </a:rPr>
              <a:t>Inheritance</a:t>
            </a:r>
            <a:r>
              <a:rPr lang="en-US" sz="1600" b="0" i="0" dirty="0">
                <a:solidFill>
                  <a:srgbClr val="202124"/>
                </a:solidFill>
                <a:effectLst/>
                <a:latin typeface="arial" panose="020B0604020202020204" pitchFamily="34" charset="0"/>
              </a:rPr>
              <a:t> is a mechanism in which one class acquires the property of another class.</a:t>
            </a:r>
          </a:p>
          <a:p>
            <a:pPr marL="0" indent="0">
              <a:buNone/>
            </a:pPr>
            <a:r>
              <a:rPr lang="en-US" sz="1600" dirty="0">
                <a:solidFill>
                  <a:srgbClr val="202124"/>
                </a:solidFill>
                <a:latin typeface="arial" panose="020B0604020202020204" pitchFamily="34" charset="0"/>
              </a:rPr>
              <a:t>	Parent-Child Hierarchy used in defining the functions </a:t>
            </a:r>
            <a:r>
              <a:rPr lang="en-US" dirty="0"/>
              <a:t>	</a:t>
            </a:r>
          </a:p>
          <a:p>
            <a:r>
              <a:rPr lang="en-US" b="1" dirty="0"/>
              <a:t>Data Encapsulation</a:t>
            </a:r>
          </a:p>
          <a:p>
            <a:pPr marL="457200" lvl="1" indent="0">
              <a:buNone/>
            </a:pPr>
            <a:r>
              <a:rPr lang="en-US" i="0" dirty="0">
                <a:solidFill>
                  <a:srgbClr val="202124"/>
                </a:solidFill>
                <a:effectLst/>
                <a:latin typeface="arial" panose="020B0604020202020204" pitchFamily="34" charset="0"/>
              </a:rPr>
              <a:t>Data encapsulation</a:t>
            </a:r>
            <a:r>
              <a:rPr lang="en-US" b="0" i="0" dirty="0">
                <a:solidFill>
                  <a:srgbClr val="202124"/>
                </a:solidFill>
                <a:effectLst/>
                <a:latin typeface="arial" panose="020B0604020202020204" pitchFamily="34" charset="0"/>
              </a:rPr>
              <a:t>, also known as </a:t>
            </a:r>
            <a:r>
              <a:rPr lang="en-US" i="0" dirty="0">
                <a:solidFill>
                  <a:srgbClr val="202124"/>
                </a:solidFill>
                <a:effectLst/>
                <a:latin typeface="arial" panose="020B0604020202020204" pitchFamily="34" charset="0"/>
              </a:rPr>
              <a:t>data </a:t>
            </a:r>
            <a:r>
              <a:rPr lang="en-US" b="0" i="0" dirty="0">
                <a:solidFill>
                  <a:srgbClr val="202124"/>
                </a:solidFill>
                <a:effectLst/>
                <a:latin typeface="arial" panose="020B0604020202020204" pitchFamily="34" charset="0"/>
              </a:rPr>
              <a:t>hiding, is the mechanism whereby the implementation details of a class are kept hidden from the user. The user can only perform a restricted set of operations on the hidden members of the class by executing special functions commonly called methods. Here the user only enters the details without actually knowing how it works</a:t>
            </a:r>
            <a:endParaRPr lang="en-US" dirty="0"/>
          </a:p>
          <a:p>
            <a:r>
              <a:rPr lang="en-US" b="1" dirty="0"/>
              <a:t>Exception Handling </a:t>
            </a:r>
          </a:p>
          <a:p>
            <a:pPr marL="0" indent="0">
              <a:buNone/>
            </a:pPr>
            <a:r>
              <a:rPr lang="en-US" dirty="0"/>
              <a:t>	</a:t>
            </a:r>
            <a:r>
              <a:rPr lang="en-US" sz="1500" dirty="0">
                <a:solidFill>
                  <a:srgbClr val="202124"/>
                </a:solidFill>
                <a:latin typeface="arial" panose="020B0604020202020204" pitchFamily="34" charset="0"/>
              </a:rPr>
              <a:t>E</a:t>
            </a:r>
            <a:r>
              <a:rPr lang="en-US" sz="1500" i="0" dirty="0">
                <a:solidFill>
                  <a:srgbClr val="202124"/>
                </a:solidFill>
                <a:effectLst/>
                <a:latin typeface="arial" panose="020B0604020202020204" pitchFamily="34" charset="0"/>
              </a:rPr>
              <a:t>xception handling </a:t>
            </a:r>
            <a:r>
              <a:rPr lang="en-US" sz="1500" b="0" i="0" dirty="0">
                <a:solidFill>
                  <a:srgbClr val="202124"/>
                </a:solidFill>
                <a:effectLst/>
                <a:latin typeface="arial" panose="020B0604020202020204" pitchFamily="34" charset="0"/>
              </a:rPr>
              <a:t>is the process of responding to the occurrence of </a:t>
            </a:r>
            <a:r>
              <a:rPr lang="en-US" sz="1500" i="0" dirty="0">
                <a:solidFill>
                  <a:srgbClr val="202124"/>
                </a:solidFill>
                <a:effectLst/>
                <a:latin typeface="arial" panose="020B0604020202020204" pitchFamily="34" charset="0"/>
              </a:rPr>
              <a:t>exceptions</a:t>
            </a:r>
            <a:r>
              <a:rPr lang="en-US" sz="1500" b="0" i="0" dirty="0">
                <a:solidFill>
                  <a:srgbClr val="202124"/>
                </a:solidFill>
                <a:effectLst/>
                <a:latin typeface="arial" panose="020B0604020202020204" pitchFamily="34" charset="0"/>
              </a:rPr>
              <a:t> – anomalous or </a:t>
            </a:r>
            <a:r>
              <a:rPr lang="en-US" sz="1500" i="0" dirty="0">
                <a:solidFill>
                  <a:srgbClr val="202124"/>
                </a:solidFill>
                <a:effectLst/>
                <a:latin typeface="arial" panose="020B0604020202020204" pitchFamily="34" charset="0"/>
              </a:rPr>
              <a:t>exceptional</a:t>
            </a:r>
            <a:r>
              <a:rPr lang="en-US" sz="1500" b="0" i="0" dirty="0">
                <a:solidFill>
                  <a:srgbClr val="202124"/>
                </a:solidFill>
                <a:effectLst/>
                <a:latin typeface="arial" panose="020B0604020202020204" pitchFamily="34" charset="0"/>
              </a:rPr>
              <a:t> conditions requiring special processing – during the execution of a program.</a:t>
            </a:r>
            <a:r>
              <a:rPr lang="en-US" sz="1500" dirty="0">
                <a:solidFill>
                  <a:srgbClr val="202124"/>
                </a:solidFill>
                <a:latin typeface="arial" panose="020B0604020202020204" pitchFamily="34" charset="0"/>
              </a:rPr>
              <a:t> For this project cases like date, amount, Gender , Mobile Number </a:t>
            </a:r>
            <a:r>
              <a:rPr lang="en-US" sz="1500" dirty="0" err="1">
                <a:solidFill>
                  <a:srgbClr val="202124"/>
                </a:solidFill>
                <a:latin typeface="arial" panose="020B0604020202020204" pitchFamily="34" charset="0"/>
              </a:rPr>
              <a:t>etc</a:t>
            </a:r>
            <a:r>
              <a:rPr lang="en-US" sz="1500" dirty="0">
                <a:solidFill>
                  <a:srgbClr val="202124"/>
                </a:solidFill>
                <a:latin typeface="arial" panose="020B0604020202020204" pitchFamily="34" charset="0"/>
              </a:rPr>
              <a:t> are handled</a:t>
            </a:r>
            <a:r>
              <a:rPr lang="en-US" sz="1700" dirty="0">
                <a:solidFill>
                  <a:srgbClr val="202124"/>
                </a:solidFill>
                <a:latin typeface="arial" panose="020B0604020202020204" pitchFamily="34" charset="0"/>
              </a:rPr>
              <a:t>.</a:t>
            </a:r>
            <a:endParaRPr lang="en-US" sz="1700" dirty="0"/>
          </a:p>
          <a:p>
            <a:r>
              <a:rPr lang="en-US" sz="1700" b="1" dirty="0"/>
              <a:t>	Flask</a:t>
            </a:r>
          </a:p>
          <a:p>
            <a:pPr marL="0" indent="0">
              <a:buNone/>
            </a:pPr>
            <a:r>
              <a:rPr lang="en-US" sz="1700" b="1" dirty="0"/>
              <a:t>	</a:t>
            </a:r>
            <a:r>
              <a:rPr lang="en-US" sz="1600" b="0" i="0" dirty="0">
                <a:solidFill>
                  <a:srgbClr val="000000"/>
                </a:solidFill>
                <a:effectLst/>
                <a:latin typeface="verdana" panose="020B0604030504040204" pitchFamily="34" charset="0"/>
              </a:rPr>
              <a:t>Flask is a web framework that provides libraries to build lightweight web applications in python.</a:t>
            </a:r>
            <a:endParaRPr lang="en-IN" sz="1700" b="1" dirty="0"/>
          </a:p>
        </p:txBody>
      </p:sp>
    </p:spTree>
    <p:extLst>
      <p:ext uri="{BB962C8B-B14F-4D97-AF65-F5344CB8AC3E}">
        <p14:creationId xmlns:p14="http://schemas.microsoft.com/office/powerpoint/2010/main" val="1011505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732E-6C45-4224-B957-CFEE4428B8FF}"/>
              </a:ext>
            </a:extLst>
          </p:cNvPr>
          <p:cNvSpPr>
            <a:spLocks noGrp="1"/>
          </p:cNvSpPr>
          <p:nvPr>
            <p:ph type="title"/>
          </p:nvPr>
        </p:nvSpPr>
        <p:spPr/>
        <p:txBody>
          <a:bodyPr/>
          <a:lstStyle/>
          <a:p>
            <a:pPr algn="ctr"/>
            <a:r>
              <a:rPr lang="en-US" dirty="0"/>
              <a:t>REFERENCES </a:t>
            </a:r>
            <a:endParaRPr lang="en-IN" dirty="0"/>
          </a:p>
        </p:txBody>
      </p:sp>
      <p:sp>
        <p:nvSpPr>
          <p:cNvPr id="3" name="Content Placeholder 2">
            <a:extLst>
              <a:ext uri="{FF2B5EF4-FFF2-40B4-BE49-F238E27FC236}">
                <a16:creationId xmlns:a16="http://schemas.microsoft.com/office/drawing/2014/main" id="{FE5D2E0B-73F4-4578-A598-74A2C2477121}"/>
              </a:ext>
            </a:extLst>
          </p:cNvPr>
          <p:cNvSpPr>
            <a:spLocks noGrp="1"/>
          </p:cNvSpPr>
          <p:nvPr>
            <p:ph idx="1"/>
          </p:nvPr>
        </p:nvSpPr>
        <p:spPr/>
        <p:txBody>
          <a:bodyPr/>
          <a:lstStyle/>
          <a:p>
            <a:r>
              <a:rPr lang="en-US" dirty="0"/>
              <a:t>FRONT END  WEB DEVELPOMENT : W3schools.com</a:t>
            </a:r>
          </a:p>
          <a:p>
            <a:pPr marL="0" indent="0">
              <a:buNone/>
            </a:pPr>
            <a:endParaRPr lang="en-US" dirty="0"/>
          </a:p>
          <a:p>
            <a:r>
              <a:rPr lang="en-US" dirty="0"/>
              <a:t>DATA MANAGEMENT :Tutorialspoint</a:t>
            </a:r>
            <a:r>
              <a:rPr lang="en-US"/>
              <a:t>.com, W3Schools.com </a:t>
            </a:r>
            <a:r>
              <a:rPr lang="en-US" dirty="0"/>
              <a:t>and MongoDB.com</a:t>
            </a:r>
          </a:p>
          <a:p>
            <a:pPr marL="0" indent="0">
              <a:buNone/>
            </a:pPr>
            <a:endParaRPr lang="en-US" dirty="0"/>
          </a:p>
          <a:p>
            <a:r>
              <a:rPr lang="en-US" dirty="0"/>
              <a:t>BACK END PROGRAMMING :</a:t>
            </a:r>
          </a:p>
          <a:p>
            <a:pPr marL="0" indent="0">
              <a:buNone/>
            </a:pPr>
            <a:r>
              <a:rPr lang="en-US" dirty="0"/>
              <a:t> Python Concepts:    Python.org and StackOverflow.com</a:t>
            </a:r>
          </a:p>
          <a:p>
            <a:pPr marL="0" indent="0">
              <a:buNone/>
            </a:pPr>
            <a:r>
              <a:rPr lang="en-US" dirty="0"/>
              <a:t>FLASK(Linking back end with frontend): Javapoint.com</a:t>
            </a:r>
            <a:endParaRPr lang="en-IN" dirty="0"/>
          </a:p>
        </p:txBody>
      </p:sp>
    </p:spTree>
    <p:extLst>
      <p:ext uri="{BB962C8B-B14F-4D97-AF65-F5344CB8AC3E}">
        <p14:creationId xmlns:p14="http://schemas.microsoft.com/office/powerpoint/2010/main" val="21718457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191</TotalTime>
  <Words>425</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vt:lpstr>
      <vt:lpstr>Trebuchet MS</vt:lpstr>
      <vt:lpstr>verdana</vt:lpstr>
      <vt:lpstr>Wingdings 3</vt:lpstr>
      <vt:lpstr>Facet</vt:lpstr>
      <vt:lpstr>BANK MANAGEMENT SYSYEM </vt:lpstr>
      <vt:lpstr>FEATURES COVERED</vt:lpstr>
      <vt:lpstr>3-TIER ARCHITECTURE</vt:lpstr>
      <vt:lpstr>FRONT END  HTML AND CSS </vt:lpstr>
      <vt:lpstr>DATA MANAGEMENT MongoDB</vt:lpstr>
      <vt:lpstr>BACK END PROGRAMMING CONCEPTS</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SYSYEM</dc:title>
  <dc:creator>Mihir Malani</dc:creator>
  <cp:lastModifiedBy>Mihir Malani</cp:lastModifiedBy>
  <cp:revision>28</cp:revision>
  <dcterms:created xsi:type="dcterms:W3CDTF">2021-03-10T06:33:57Z</dcterms:created>
  <dcterms:modified xsi:type="dcterms:W3CDTF">2021-04-22T03:56:54Z</dcterms:modified>
</cp:coreProperties>
</file>