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355" r:id="rId3"/>
    <p:sldId id="302" r:id="rId4"/>
    <p:sldId id="351" r:id="rId5"/>
    <p:sldId id="405" r:id="rId6"/>
    <p:sldId id="404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377" r:id="rId15"/>
    <p:sldId id="376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Helvetica" panose="020B0604020202020204" pitchFamily="34" charset="0"/>
      <p:regular r:id="rId24"/>
      <p:bold r:id="rId25"/>
      <p:italic r:id="rId26"/>
      <p:boldItalic r:id="rId27"/>
    </p:embeddedFont>
    <p:embeddedFont>
      <p:font typeface="Ink Free" panose="03080402000500000000" pitchFamily="66" charset="0"/>
      <p:regular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5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software-engineering-at/9781492082781/ch14.html#larger_testi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1766952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7</a:t>
            </a:r>
            <a:r>
              <a:rPr lang="en-US" altLang="en-US" dirty="0">
                <a:sym typeface="Helvetica Neue" charset="0"/>
              </a:rPr>
              <a:t>.4</a:t>
            </a:r>
            <a:r>
              <a:rPr lang="en-US" altLang="en-US" sz="3200" dirty="0">
                <a:sym typeface="Helvetica Neue" charset="0"/>
              </a:rPr>
              <a:t> Testing Systems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Adeel Bhutta, Frank Tip, Jan Vitek,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2021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95E9-C50B-3645-B3B4-EF2E34B0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4C6B-CCC8-FC4E-85A6-583BEE66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mock has scripted results:</a:t>
            </a:r>
          </a:p>
          <a:p>
            <a:pPr lvl="1"/>
            <a:r>
              <a:rPr lang="en-US" dirty="0"/>
              <a:t>If such-and-such a method is called</a:t>
            </a:r>
          </a:p>
          <a:p>
            <a:pPr lvl="2"/>
            <a:r>
              <a:rPr lang="en-US" dirty="0"/>
              <a:t>return some particular value.</a:t>
            </a:r>
          </a:p>
          <a:p>
            <a:r>
              <a:rPr lang="en-US" dirty="0"/>
              <a:t>A complex mock can have many scripts:</a:t>
            </a:r>
          </a:p>
          <a:p>
            <a:pPr lvl="1"/>
            <a:r>
              <a:rPr lang="en-US" dirty="0"/>
              <a:t>Multiple methods;</a:t>
            </a:r>
          </a:p>
          <a:p>
            <a:pPr lvl="1"/>
            <a:r>
              <a:rPr lang="en-US" dirty="0"/>
              <a:t>Different results for subsequent calls.</a:t>
            </a:r>
          </a:p>
          <a:p>
            <a:r>
              <a:rPr lang="en-US" dirty="0"/>
              <a:t>Useful mocking assumes we know how mocked object will be used.</a:t>
            </a:r>
          </a:p>
          <a:p>
            <a:r>
              <a:rPr lang="en-US" dirty="0"/>
              <a:t>If a “mock” has real logic, it becomes a “fake”.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708AD-E1DB-5644-8814-B1B227A2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2F5A4-5E0B-4497-8ADB-C757CB0915B9}"/>
              </a:ext>
            </a:extLst>
          </p:cNvPr>
          <p:cNvSpPr/>
          <p:nvPr/>
        </p:nvSpPr>
        <p:spPr>
          <a:xfrm>
            <a:off x="9223924" y="3073593"/>
            <a:ext cx="212987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Mock has “scripted answers”</a:t>
            </a:r>
          </a:p>
        </p:txBody>
      </p:sp>
    </p:spTree>
    <p:extLst>
      <p:ext uri="{BB962C8B-B14F-4D97-AF65-F5344CB8AC3E}">
        <p14:creationId xmlns:p14="http://schemas.microsoft.com/office/powerpoint/2010/main" val="213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E768-7027-9A41-B88B-CB0667D1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644B-7956-A147-9BA0-8AF6266F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fake</a:t>
            </a:r>
            <a:r>
              <a:rPr lang="en-US" dirty="0"/>
              <a:t> has an implementation of the object being replaced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low-fidelity </a:t>
            </a:r>
            <a:r>
              <a:rPr lang="en-US" dirty="0"/>
              <a:t>fake implements things partially</a:t>
            </a:r>
          </a:p>
          <a:p>
            <a:pPr lvl="2"/>
            <a:r>
              <a:rPr lang="en-US" dirty="0"/>
              <a:t>Enough to work for the test.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high-fidelity</a:t>
            </a:r>
            <a:r>
              <a:rPr lang="en-US" dirty="0"/>
              <a:t> fake implements most aspects:</a:t>
            </a:r>
          </a:p>
          <a:p>
            <a:pPr lvl="2"/>
            <a:r>
              <a:rPr lang="en-US" dirty="0"/>
              <a:t>Usually all functional aspects;</a:t>
            </a:r>
          </a:p>
          <a:p>
            <a:pPr lvl="2"/>
            <a:r>
              <a:rPr lang="en-US" dirty="0"/>
              <a:t>Usually not as efficiently or as scalable.</a:t>
            </a:r>
          </a:p>
          <a:p>
            <a:r>
              <a:rPr lang="en-US" dirty="0"/>
              <a:t>The purpose of the fake is to avoid processes/network/cost:</a:t>
            </a:r>
          </a:p>
          <a:p>
            <a:pPr lvl="1"/>
            <a:r>
              <a:rPr lang="en-US" dirty="0"/>
              <a:t>So the test can be cheap and deterministic.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05623-B53B-C946-BF7C-65ECA254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CCB64-2FF5-4C88-96CA-408D2AD03DF0}"/>
              </a:ext>
            </a:extLst>
          </p:cNvPr>
          <p:cNvSpPr/>
          <p:nvPr/>
        </p:nvSpPr>
        <p:spPr>
          <a:xfrm>
            <a:off x="9223923" y="3073593"/>
            <a:ext cx="2295631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Fake has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“semi-real implementation”</a:t>
            </a:r>
          </a:p>
        </p:txBody>
      </p:sp>
    </p:spTree>
    <p:extLst>
      <p:ext uri="{BB962C8B-B14F-4D97-AF65-F5344CB8AC3E}">
        <p14:creationId xmlns:p14="http://schemas.microsoft.com/office/powerpoint/2010/main" val="8781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4615-A4AC-2C4A-AECE-11E2CAE0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7B55-23D0-E141-9AF2-C91AC061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replace a user, we can program a “bot”</a:t>
            </a:r>
          </a:p>
          <a:p>
            <a:pPr lvl="1"/>
            <a:r>
              <a:rPr lang="en-US" dirty="0"/>
              <a:t>Randomly use mouse, press buttons;</a:t>
            </a:r>
          </a:p>
          <a:p>
            <a:pPr lvl="1"/>
            <a:r>
              <a:rPr lang="en-US" dirty="0"/>
              <a:t>Arbitrary text;</a:t>
            </a:r>
          </a:p>
          <a:p>
            <a:pPr lvl="1"/>
            <a:r>
              <a:rPr lang="en-US" dirty="0"/>
              <a:t>Fast or slow.</a:t>
            </a:r>
          </a:p>
          <a:p>
            <a:r>
              <a:rPr lang="en-US" dirty="0"/>
              <a:t>Smarter (“Fuzzing”)</a:t>
            </a:r>
          </a:p>
          <a:p>
            <a:pPr lvl="1"/>
            <a:r>
              <a:rPr lang="en-US" dirty="0"/>
              <a:t>Capture real actions;</a:t>
            </a:r>
          </a:p>
          <a:p>
            <a:pPr lvl="1"/>
            <a:r>
              <a:rPr lang="en-US" dirty="0"/>
              <a:t>Then make targeted mutations.</a:t>
            </a:r>
          </a:p>
          <a:p>
            <a:pPr lvl="1"/>
            <a:r>
              <a:rPr lang="en-US" dirty="0"/>
              <a:t>(This applies also to programs taking text input.)</a:t>
            </a:r>
          </a:p>
          <a:p>
            <a:r>
              <a:rPr lang="en-US" dirty="0"/>
              <a:t>Expected result can only be imprecise:</a:t>
            </a:r>
          </a:p>
          <a:p>
            <a:pPr lvl="1"/>
            <a:r>
              <a:rPr lang="en-US" dirty="0"/>
              <a:t>E.g., “not crash” or “not leak secrets”.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D07CA-8AC9-DE49-B8D6-DC6FE841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74E2-A314-AA45-88E1-AF35428C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Related: Random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409E-EB67-5749-800E-5F984ED7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811687-7CED-724F-AB10-59848B9A752C}"/>
              </a:ext>
            </a:extLst>
          </p:cNvPr>
          <p:cNvSpPr>
            <a:spLocks noChangeAspect="1"/>
          </p:cNvSpPr>
          <p:nvPr/>
        </p:nvSpPr>
        <p:spPr>
          <a:xfrm>
            <a:off x="4852219" y="2168013"/>
            <a:ext cx="1371600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168013-8431-6947-916B-6093A1B9F358}"/>
              </a:ext>
            </a:extLst>
          </p:cNvPr>
          <p:cNvSpPr>
            <a:spLocks noChangeAspect="1"/>
          </p:cNvSpPr>
          <p:nvPr/>
        </p:nvSpPr>
        <p:spPr>
          <a:xfrm>
            <a:off x="4852219" y="4363808"/>
            <a:ext cx="1371600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Ref.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Impl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48CC97E4-69E2-344C-92BA-2E3E86445794}"/>
              </a:ext>
            </a:extLst>
          </p:cNvPr>
          <p:cNvSpPr>
            <a:spLocks noChangeAspect="1"/>
          </p:cNvSpPr>
          <p:nvPr/>
        </p:nvSpPr>
        <p:spPr>
          <a:xfrm>
            <a:off x="838200" y="3082413"/>
            <a:ext cx="1828800" cy="1828800"/>
          </a:xfrm>
          <a:prstGeom prst="plaqu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4C0CE96-38A4-0243-8257-9AA14EE04B4B}"/>
              </a:ext>
            </a:extLst>
          </p:cNvPr>
          <p:cNvSpPr/>
          <p:nvPr/>
        </p:nvSpPr>
        <p:spPr>
          <a:xfrm>
            <a:off x="8052619" y="3539613"/>
            <a:ext cx="914400" cy="9144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=?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98D055A-9776-AC4F-9B3D-A2313E255F7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67000" y="2853813"/>
            <a:ext cx="2185219" cy="1143000"/>
          </a:xfrm>
          <a:prstGeom prst="curvedConnector3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70C11BF-88F2-1646-AFEE-A727D5A08ADC}"/>
              </a:ext>
            </a:extLst>
          </p:cNvPr>
          <p:cNvCxnSpPr>
            <a:cxnSpLocks/>
          </p:cNvCxnSpPr>
          <p:nvPr/>
        </p:nvCxnSpPr>
        <p:spPr>
          <a:xfrm>
            <a:off x="2667000" y="3996813"/>
            <a:ext cx="2185219" cy="1052795"/>
          </a:xfrm>
          <a:prstGeom prst="curvedConnector3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2E0BFBF-10D8-B241-B49F-B529C7FA3151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6223819" y="2853813"/>
            <a:ext cx="2286000" cy="685800"/>
          </a:xfrm>
          <a:prstGeom prst="curvedConnector2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0AE6A5F-0DB9-844F-A9F1-007EF1A479D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223819" y="4454013"/>
            <a:ext cx="2286000" cy="481296"/>
          </a:xfrm>
          <a:prstGeom prst="curvedConnector2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0BE967-9687-244B-ACCF-DD4B334132B8}"/>
              </a:ext>
            </a:extLst>
          </p:cNvPr>
          <p:cNvCxnSpPr>
            <a:stCxn id="8" idx="3"/>
          </p:cNvCxnSpPr>
          <p:nvPr/>
        </p:nvCxnSpPr>
        <p:spPr>
          <a:xfrm>
            <a:off x="8967019" y="3996813"/>
            <a:ext cx="1047136" cy="0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C2A773-63C1-6D4B-A675-38A2F5E764B4}"/>
              </a:ext>
            </a:extLst>
          </p:cNvPr>
          <p:cNvSpPr txBox="1"/>
          <p:nvPr/>
        </p:nvSpPr>
        <p:spPr>
          <a:xfrm>
            <a:off x="9999070" y="3765980"/>
            <a:ext cx="92948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17399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A480-6DB1-4DE6-8DB4-487E55EF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Test Doubles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C942-6C09-4AFE-AAA0-16C77B95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Mock/Fake may not behave correctly</a:t>
            </a:r>
          </a:p>
          <a:p>
            <a:pPr lvl="1"/>
            <a:r>
              <a:rPr lang="en-US" dirty="0"/>
              <a:t>The test harness may assume wrong behavior;</a:t>
            </a:r>
          </a:p>
          <a:p>
            <a:pPr lvl="1"/>
            <a:r>
              <a:rPr lang="en-US" dirty="0"/>
              <a:t>Particularly an issue if original object changes</a:t>
            </a:r>
          </a:p>
          <a:p>
            <a:pPr lvl="2"/>
            <a:r>
              <a:rPr lang="en-US" dirty="0"/>
              <a:t>Mocks have to be maintained as well!</a:t>
            </a:r>
          </a:p>
          <a:p>
            <a:pPr lvl="1"/>
            <a:r>
              <a:rPr lang="en-US" dirty="0"/>
              <a:t>Solution: Test the mock/fake against a higher fidelity fake, or against the real thing.</a:t>
            </a:r>
          </a:p>
          <a:p>
            <a:r>
              <a:rPr lang="en-US" dirty="0"/>
              <a:t>The SUT may use a different algorithm:</a:t>
            </a:r>
          </a:p>
          <a:p>
            <a:pPr lvl="1"/>
            <a:r>
              <a:rPr lang="en-US" dirty="0"/>
              <a:t>The Spies expect a particular usage of double;</a:t>
            </a:r>
          </a:p>
          <a:p>
            <a:pPr lvl="1"/>
            <a:r>
              <a:rPr lang="en-US" dirty="0"/>
              <a:t>The test is “brittle” because it depends on internal behavior of SUT;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E1C47-2495-4930-8DBF-E7B16C92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Be familiar with test “doubles” such as “stubs, mocks, spies, fakes”</a:t>
            </a:r>
          </a:p>
          <a:p>
            <a:pPr lvl="1" fontAlgn="base"/>
            <a:r>
              <a:rPr lang="en-US" dirty="0"/>
              <a:t>Contrast “mocks” and “spies” in testing;</a:t>
            </a:r>
          </a:p>
          <a:p>
            <a:pPr lvl="1" fontAlgn="base"/>
            <a:r>
              <a:rPr lang="en-US" dirty="0"/>
              <a:t>Describe limitations of automated testing;</a:t>
            </a:r>
          </a:p>
          <a:p>
            <a:pPr lvl="1" fontAlgn="base"/>
            <a:r>
              <a:rPr lang="en-US" dirty="0"/>
              <a:t>Give some useful examples of nondeterministic testing.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can we test complex systems?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ways to substitute out parts of the system?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9663260" cy="4351338"/>
          </a:xfrm>
        </p:spPr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 fontAlgn="base"/>
            <a:r>
              <a:rPr lang="en-US" dirty="0"/>
              <a:t>Be familiar with test “doubles” such as “stubs, mocks, spies, fakes”</a:t>
            </a:r>
          </a:p>
          <a:p>
            <a:pPr lvl="1" fontAlgn="base"/>
            <a:r>
              <a:rPr lang="en-US" dirty="0"/>
              <a:t>Contrast “mocks” and “spies” in testing;</a:t>
            </a:r>
          </a:p>
          <a:p>
            <a:pPr lvl="1" fontAlgn="base"/>
            <a:r>
              <a:rPr lang="en-US" dirty="0"/>
              <a:t>Describe the limitations of automated testing;</a:t>
            </a:r>
          </a:p>
          <a:p>
            <a:pPr lvl="1" fontAlgn="base"/>
            <a:r>
              <a:rPr lang="en-US" dirty="0"/>
              <a:t>Give some useful examples of nondeterministic testing.</a:t>
            </a:r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For Further Reading </a:t>
            </a:r>
            <a:r>
              <a:rPr lang="en-US" dirty="0"/>
              <a:t>– Check out Martin Fowler’s article, </a:t>
            </a:r>
            <a:br>
              <a:rPr lang="en-US" dirty="0"/>
            </a:br>
            <a:r>
              <a:rPr lang="en-US" dirty="0"/>
              <a:t>“Mocks Aren’t Stubs” </a:t>
            </a:r>
            <a:r>
              <a:rPr lang="en-US" dirty="0">
                <a:hlinkClick r:id="rId2"/>
              </a:rPr>
              <a:t>https://martinfowler.com/articles/mocksArentStubs.html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23592"/>
            <a:ext cx="7887346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Database component</a:t>
            </a:r>
          </a:p>
          <a:p>
            <a:pPr lvl="1"/>
            <a:r>
              <a:rPr lang="en-US" altLang="en-US" dirty="0"/>
              <a:t>Contents may need to reflect/simulate real-world;</a:t>
            </a:r>
          </a:p>
          <a:p>
            <a:pPr lvl="1"/>
            <a:r>
              <a:rPr lang="en-US" altLang="en-US" dirty="0"/>
              <a:t>Data may be expensive/proprietary/confidential.</a:t>
            </a:r>
          </a:p>
          <a:p>
            <a:r>
              <a:rPr lang="en-US" altLang="en-US" dirty="0"/>
              <a:t>Network connections</a:t>
            </a:r>
          </a:p>
          <a:p>
            <a:pPr lvl="1"/>
            <a:r>
              <a:rPr lang="en-US" altLang="en-US" dirty="0"/>
              <a:t>”Real” connections may be slow/flaky/disrupted;</a:t>
            </a:r>
          </a:p>
          <a:p>
            <a:pPr lvl="1"/>
            <a:r>
              <a:rPr lang="en-US" altLang="en-US" dirty="0"/>
              <a:t>Resources may have changed since test was written.</a:t>
            </a:r>
          </a:p>
          <a:p>
            <a:r>
              <a:rPr lang="en-US" altLang="en-US" dirty="0"/>
              <a:t>Environment</a:t>
            </a:r>
          </a:p>
          <a:p>
            <a:pPr lvl="1"/>
            <a:r>
              <a:rPr lang="en-US" altLang="en-US" dirty="0"/>
              <a:t>Interactions with OS, locale or other software.</a:t>
            </a:r>
          </a:p>
          <a:p>
            <a:r>
              <a:rPr lang="en-US" altLang="en-US" dirty="0"/>
              <a:t>Human actors</a:t>
            </a:r>
          </a:p>
          <a:p>
            <a:pPr lvl="1"/>
            <a:r>
              <a:rPr lang="en-US" altLang="en-US" dirty="0"/>
              <a:t>Ultimately unpredictable.</a:t>
            </a:r>
          </a:p>
          <a:p>
            <a:pPr lvl="1"/>
            <a:endParaRPr lang="en-US" alt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Large Systems are Hard to Test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32600" y="6454704"/>
            <a:ext cx="136256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Calibri Light" panose="020F0302020204030204" pitchFamily="34" charset="0"/>
                <a:ea typeface="Helvetica Neue" charset="0"/>
                <a:cs typeface="Calibri Light" panose="020F0302020204030204" pitchFamily="34" charset="0"/>
                <a:sym typeface="Helvetica Neue" charset="0"/>
              </a:rPr>
              <a:pPr algn="r"/>
              <a:t>4</a:t>
            </a:fld>
            <a:endParaRPr lang="en-US" altLang="en-US" sz="984" dirty="0">
              <a:latin typeface="Calibri Light" panose="020F0302020204030204" pitchFamily="34" charset="0"/>
              <a:ea typeface="Helvetica Neue" charset="0"/>
              <a:cs typeface="Calibri Light" panose="020F0302020204030204" pitchFamily="34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Unit Testing is not sufficient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32600" y="6454704"/>
            <a:ext cx="136256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Calibri Light" panose="020F0302020204030204" pitchFamily="34" charset="0"/>
                <a:ea typeface="Helvetica Neue" charset="0"/>
                <a:cs typeface="Calibri Light" panose="020F0302020204030204" pitchFamily="34" charset="0"/>
                <a:sym typeface="Helvetica Neue" charset="0"/>
              </a:rPr>
              <a:pPr algn="r"/>
              <a:t>5</a:t>
            </a:fld>
            <a:endParaRPr lang="en-US" altLang="en-US" sz="984" dirty="0">
              <a:latin typeface="Calibri Light" panose="020F0302020204030204" pitchFamily="34" charset="0"/>
              <a:ea typeface="Helvetica Neue" charset="0"/>
              <a:cs typeface="Calibri Light" panose="020F0302020204030204" pitchFamily="34" charset="0"/>
              <a:sym typeface="Helvetica Neue" charset="0"/>
            </a:endParaRPr>
          </a:p>
        </p:txBody>
      </p:sp>
      <p:grpSp>
        <p:nvGrpSpPr>
          <p:cNvPr id="5" name="Group">
            <a:extLst>
              <a:ext uri="{FF2B5EF4-FFF2-40B4-BE49-F238E27FC236}">
                <a16:creationId xmlns:a16="http://schemas.microsoft.com/office/drawing/2014/main" id="{94320377-5FCA-4F13-9956-62D15DA07829}"/>
              </a:ext>
            </a:extLst>
          </p:cNvPr>
          <p:cNvGrpSpPr/>
          <p:nvPr/>
        </p:nvGrpSpPr>
        <p:grpSpPr>
          <a:xfrm>
            <a:off x="4883850" y="1662601"/>
            <a:ext cx="5416878" cy="4473319"/>
            <a:chOff x="0" y="0"/>
            <a:chExt cx="5892800" cy="4800600"/>
          </a:xfrm>
        </p:grpSpPr>
        <p:pic>
          <p:nvPicPr>
            <p:cNvPr id="6" name="image.pdf" descr="image.pdf">
              <a:extLst>
                <a:ext uri="{FF2B5EF4-FFF2-40B4-BE49-F238E27FC236}">
                  <a16:creationId xmlns:a16="http://schemas.microsoft.com/office/drawing/2014/main" id="{D11B9416-02BE-4115-9EEA-FD695C315DB6}"/>
                </a:ext>
              </a:extLst>
            </p:cNvPr>
            <p:cNvPicPr>
              <a:picLocks/>
            </p:cNvPicPr>
            <p:nvPr/>
          </p:nvPicPr>
          <p:blipFill>
            <a:blip r:embed="rId2"/>
            <a:srcRect l="31923" t="66222" r="13717" b="14309"/>
            <a:stretch>
              <a:fillRect/>
            </a:stretch>
          </p:blipFill>
          <p:spPr>
            <a:xfrm>
              <a:off x="0" y="1739900"/>
              <a:ext cx="5384800" cy="148590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" name="Driver">
              <a:extLst>
                <a:ext uri="{FF2B5EF4-FFF2-40B4-BE49-F238E27FC236}">
                  <a16:creationId xmlns:a16="http://schemas.microsoft.com/office/drawing/2014/main" id="{D152BA05-0B02-43B5-A65A-0AE1AC9D0355}"/>
                </a:ext>
              </a:extLst>
            </p:cNvPr>
            <p:cNvSpPr/>
            <p:nvPr/>
          </p:nvSpPr>
          <p:spPr>
            <a:xfrm>
              <a:off x="3822700" y="0"/>
              <a:ext cx="1270000" cy="1270000"/>
            </a:xfrm>
            <a:prstGeom prst="rect">
              <a:avLst/>
            </a:prstGeom>
            <a:solidFill>
              <a:schemeClr val="accent4">
                <a:hueOff val="-858837"/>
                <a:lumOff val="-9791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CY Plain"/>
                  <a:ea typeface="Helvetica CY Plain"/>
                  <a:cs typeface="Helvetica CY Plain"/>
                  <a:sym typeface="Helvetica CY Plain"/>
                </a:defRPr>
              </a:lvl1pPr>
            </a:lstStyle>
            <a:p>
              <a:r>
                <a:t>Driver</a:t>
              </a:r>
            </a:p>
          </p:txBody>
        </p:sp>
        <p:sp>
          <p:nvSpPr>
            <p:cNvPr id="8" name="Stub">
              <a:extLst>
                <a:ext uri="{FF2B5EF4-FFF2-40B4-BE49-F238E27FC236}">
                  <a16:creationId xmlns:a16="http://schemas.microsoft.com/office/drawing/2014/main" id="{9F228A97-7EFB-4989-BB3A-DFEE6CC81A0A}"/>
                </a:ext>
              </a:extLst>
            </p:cNvPr>
            <p:cNvSpPr/>
            <p:nvPr/>
          </p:nvSpPr>
          <p:spPr>
            <a:xfrm>
              <a:off x="2921000" y="3530600"/>
              <a:ext cx="1270000" cy="1270000"/>
            </a:xfrm>
            <a:prstGeom prst="rect">
              <a:avLst/>
            </a:prstGeom>
            <a:solidFill>
              <a:srgbClr val="FFD4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CY Plain"/>
                  <a:ea typeface="Helvetica CY Plain"/>
                  <a:cs typeface="Helvetica CY Plain"/>
                  <a:sym typeface="Helvetica CY Plain"/>
                </a:defRPr>
              </a:lvl1pPr>
            </a:lstStyle>
            <a:p>
              <a:r>
                <a:t>Stub</a:t>
              </a:r>
            </a:p>
          </p:txBody>
        </p:sp>
        <p:sp>
          <p:nvSpPr>
            <p:cNvPr id="9" name="Stub">
              <a:extLst>
                <a:ext uri="{FF2B5EF4-FFF2-40B4-BE49-F238E27FC236}">
                  <a16:creationId xmlns:a16="http://schemas.microsoft.com/office/drawing/2014/main" id="{4B5A6F83-DAC8-48ED-AE5C-126039CA3361}"/>
                </a:ext>
              </a:extLst>
            </p:cNvPr>
            <p:cNvSpPr/>
            <p:nvPr/>
          </p:nvSpPr>
          <p:spPr>
            <a:xfrm>
              <a:off x="4622800" y="3530600"/>
              <a:ext cx="1270000" cy="1270000"/>
            </a:xfrm>
            <a:prstGeom prst="rect">
              <a:avLst/>
            </a:prstGeom>
            <a:solidFill>
              <a:srgbClr val="FFD4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CY Plain"/>
                  <a:ea typeface="Helvetica CY Plain"/>
                  <a:cs typeface="Helvetica CY Plain"/>
                  <a:sym typeface="Helvetica CY Plain"/>
                </a:defRPr>
              </a:lvl1pPr>
            </a:lstStyle>
            <a:p>
              <a:r>
                <a:t>Stub</a:t>
              </a:r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0C1AB79F-06E4-4611-8939-8A819E2983E0}"/>
                </a:ext>
              </a:extLst>
            </p:cNvPr>
            <p:cNvSpPr/>
            <p:nvPr/>
          </p:nvSpPr>
          <p:spPr>
            <a:xfrm flipV="1">
              <a:off x="4411133" y="1261260"/>
              <a:ext cx="1" cy="52520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Line">
              <a:extLst>
                <a:ext uri="{FF2B5EF4-FFF2-40B4-BE49-F238E27FC236}">
                  <a16:creationId xmlns:a16="http://schemas.microsoft.com/office/drawing/2014/main" id="{5D6B3D66-8D07-4A1B-A80A-FE249212FC9F}"/>
                </a:ext>
              </a:extLst>
            </p:cNvPr>
            <p:cNvSpPr/>
            <p:nvPr/>
          </p:nvSpPr>
          <p:spPr>
            <a:xfrm flipV="1">
              <a:off x="3496733" y="2921000"/>
              <a:ext cx="897467" cy="6096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Line">
              <a:extLst>
                <a:ext uri="{FF2B5EF4-FFF2-40B4-BE49-F238E27FC236}">
                  <a16:creationId xmlns:a16="http://schemas.microsoft.com/office/drawing/2014/main" id="{932D1B1E-202E-43C6-A1F1-6A845ABE577A}"/>
                </a:ext>
              </a:extLst>
            </p:cNvPr>
            <p:cNvSpPr/>
            <p:nvPr/>
          </p:nvSpPr>
          <p:spPr>
            <a:xfrm flipH="1" flipV="1">
              <a:off x="4411133" y="2887133"/>
              <a:ext cx="914401" cy="6604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0BE1B6A-CB39-4C8D-AD3D-923719E5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5694575" cy="4351338"/>
          </a:xfrm>
        </p:spPr>
        <p:txBody>
          <a:bodyPr/>
          <a:lstStyle/>
          <a:p>
            <a:r>
              <a:rPr lang="en-US" dirty="0"/>
              <a:t>Typical use Drivers and Stubs</a:t>
            </a:r>
          </a:p>
          <a:p>
            <a:endParaRPr lang="en-US" dirty="0"/>
          </a:p>
          <a:p>
            <a:r>
              <a:rPr lang="en-US" dirty="0"/>
              <a:t>Overall systems are “a little more” complicated</a:t>
            </a:r>
          </a:p>
        </p:txBody>
      </p:sp>
    </p:spTree>
    <p:extLst>
      <p:ext uri="{BB962C8B-B14F-4D97-AF65-F5344CB8AC3E}">
        <p14:creationId xmlns:p14="http://schemas.microsoft.com/office/powerpoint/2010/main" val="214598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4C9672-0780-2747-A356-936B577373B5}"/>
              </a:ext>
            </a:extLst>
          </p:cNvPr>
          <p:cNvSpPr/>
          <p:nvPr/>
        </p:nvSpPr>
        <p:spPr>
          <a:xfrm>
            <a:off x="5823857" y="1857375"/>
            <a:ext cx="3951514" cy="42386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CCCD7-D8C0-0042-B553-8F75AF55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Handle Difficulties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1A4C6-46FB-8640-AAD7-FD3FC5CF9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 the cost, do the test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10ACD2-0E50-8B4F-8723-85A3C9DDD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test can reveal problems that smaller tests can’t.</a:t>
            </a:r>
          </a:p>
          <a:p>
            <a:r>
              <a:rPr lang="en-US" dirty="0"/>
              <a:t>Choose particular times (rare!) to do particular large tests.</a:t>
            </a:r>
          </a:p>
          <a:p>
            <a:r>
              <a:rPr lang="en-US" dirty="0"/>
              <a:t>An “enormous” test at Google simulated an earthquake in Mountain View, CA.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Chapter 14 </a:t>
            </a:r>
            <a:r>
              <a:rPr lang="en-US" dirty="0"/>
              <a:t>of </a:t>
            </a:r>
            <a:r>
              <a:rPr lang="en-US" dirty="0" err="1"/>
              <a:t>SE@Google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1D51B3-0FF2-EB48-B1C6-3BB6C881D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Automate with tools: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B70601-9252-F848-A2EE-09614B7440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“Test Doubles”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Stubs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Mocks / Spies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Fakes</a:t>
            </a:r>
          </a:p>
          <a:p>
            <a:r>
              <a:rPr lang="en-US" dirty="0"/>
              <a:t>Random testing</a:t>
            </a:r>
          </a:p>
          <a:p>
            <a:pPr lvl="1"/>
            <a:r>
              <a:rPr lang="en-US" dirty="0"/>
              <a:t>“Fuzzing”</a:t>
            </a:r>
          </a:p>
          <a:p>
            <a:pPr lvl="1"/>
            <a:r>
              <a:rPr lang="en-US" dirty="0"/>
              <a:t>Against a reference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4FC3-973A-FB40-8641-F884F757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9D779-DFCE-414E-B6B6-EF1185BFE5EB}"/>
              </a:ext>
            </a:extLst>
          </p:cNvPr>
          <p:cNvSpPr/>
          <p:nvPr/>
        </p:nvSpPr>
        <p:spPr>
          <a:xfrm>
            <a:off x="10100616" y="5478851"/>
            <a:ext cx="1251596" cy="7108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Rest of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Lesson</a:t>
            </a:r>
          </a:p>
        </p:txBody>
      </p:sp>
    </p:spTree>
    <p:extLst>
      <p:ext uri="{BB962C8B-B14F-4D97-AF65-F5344CB8AC3E}">
        <p14:creationId xmlns:p14="http://schemas.microsoft.com/office/powerpoint/2010/main" val="63234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616BB48C-7A0E-994F-9086-93C3D0221641}"/>
              </a:ext>
            </a:extLst>
          </p:cNvPr>
          <p:cNvSpPr/>
          <p:nvPr/>
        </p:nvSpPr>
        <p:spPr>
          <a:xfrm>
            <a:off x="1445342" y="1548581"/>
            <a:ext cx="2798482" cy="3396881"/>
          </a:xfrm>
          <a:custGeom>
            <a:avLst/>
            <a:gdLst>
              <a:gd name="connsiteX0" fmla="*/ 0 w 2798482"/>
              <a:gd name="connsiteY0" fmla="*/ 0 h 3396881"/>
              <a:gd name="connsiteX1" fmla="*/ 1740310 w 2798482"/>
              <a:gd name="connsiteY1" fmla="*/ 221225 h 3396881"/>
              <a:gd name="connsiteX2" fmla="*/ 2610464 w 2798482"/>
              <a:gd name="connsiteY2" fmla="*/ 707922 h 3396881"/>
              <a:gd name="connsiteX3" fmla="*/ 2698955 w 2798482"/>
              <a:gd name="connsiteY3" fmla="*/ 2020529 h 3396881"/>
              <a:gd name="connsiteX4" fmla="*/ 1445342 w 2798482"/>
              <a:gd name="connsiteY4" fmla="*/ 3185651 h 3396881"/>
              <a:gd name="connsiteX5" fmla="*/ 29497 w 2798482"/>
              <a:gd name="connsiteY5" fmla="*/ 3392129 h 339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98482" h="3396881">
                <a:moveTo>
                  <a:pt x="0" y="0"/>
                </a:moveTo>
                <a:cubicBezTo>
                  <a:pt x="652616" y="51619"/>
                  <a:pt x="1305233" y="103238"/>
                  <a:pt x="1740310" y="221225"/>
                </a:cubicBezTo>
                <a:cubicBezTo>
                  <a:pt x="2175387" y="339212"/>
                  <a:pt x="2450690" y="408038"/>
                  <a:pt x="2610464" y="707922"/>
                </a:cubicBezTo>
                <a:cubicBezTo>
                  <a:pt x="2770238" y="1007806"/>
                  <a:pt x="2893142" y="1607574"/>
                  <a:pt x="2698955" y="2020529"/>
                </a:cubicBezTo>
                <a:cubicBezTo>
                  <a:pt x="2504768" y="2433484"/>
                  <a:pt x="1890252" y="2957051"/>
                  <a:pt x="1445342" y="3185651"/>
                </a:cubicBezTo>
                <a:cubicBezTo>
                  <a:pt x="1000432" y="3414251"/>
                  <a:pt x="514964" y="3403190"/>
                  <a:pt x="29497" y="3392129"/>
                </a:cubicBezTo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ABB279F-DDD6-7C49-AE4A-D16A74685DF2}"/>
              </a:ext>
            </a:extLst>
          </p:cNvPr>
          <p:cNvSpPr/>
          <p:nvPr/>
        </p:nvSpPr>
        <p:spPr>
          <a:xfrm>
            <a:off x="3126658" y="3791908"/>
            <a:ext cx="5117690" cy="2903860"/>
          </a:xfrm>
          <a:custGeom>
            <a:avLst/>
            <a:gdLst>
              <a:gd name="connsiteX0" fmla="*/ 0 w 5117690"/>
              <a:gd name="connsiteY0" fmla="*/ 2859615 h 2903860"/>
              <a:gd name="connsiteX1" fmla="*/ 870155 w 5117690"/>
              <a:gd name="connsiteY1" fmla="*/ 1355279 h 2903860"/>
              <a:gd name="connsiteX2" fmla="*/ 1637071 w 5117690"/>
              <a:gd name="connsiteY2" fmla="*/ 160660 h 2903860"/>
              <a:gd name="connsiteX3" fmla="*/ 3303639 w 5117690"/>
              <a:gd name="connsiteY3" fmla="*/ 145911 h 2903860"/>
              <a:gd name="connsiteX4" fmla="*/ 4365523 w 5117690"/>
              <a:gd name="connsiteY4" fmla="*/ 1399524 h 2903860"/>
              <a:gd name="connsiteX5" fmla="*/ 5117690 w 5117690"/>
              <a:gd name="connsiteY5" fmla="*/ 2903860 h 29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7690" h="2903860">
                <a:moveTo>
                  <a:pt x="0" y="2859615"/>
                </a:moveTo>
                <a:cubicBezTo>
                  <a:pt x="298655" y="2332360"/>
                  <a:pt x="597310" y="1805105"/>
                  <a:pt x="870155" y="1355279"/>
                </a:cubicBezTo>
                <a:cubicBezTo>
                  <a:pt x="1143000" y="905453"/>
                  <a:pt x="1231490" y="362221"/>
                  <a:pt x="1637071" y="160660"/>
                </a:cubicBezTo>
                <a:cubicBezTo>
                  <a:pt x="2042652" y="-40901"/>
                  <a:pt x="2848897" y="-60566"/>
                  <a:pt x="3303639" y="145911"/>
                </a:cubicBezTo>
                <a:cubicBezTo>
                  <a:pt x="3758381" y="352388"/>
                  <a:pt x="4063181" y="939866"/>
                  <a:pt x="4365523" y="1399524"/>
                </a:cubicBezTo>
                <a:cubicBezTo>
                  <a:pt x="4667865" y="1859182"/>
                  <a:pt x="4892777" y="2381521"/>
                  <a:pt x="5117690" y="2903860"/>
                </a:cubicBezTo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FCD613B-6976-2445-A953-E64938D642A5}"/>
              </a:ext>
            </a:extLst>
          </p:cNvPr>
          <p:cNvSpPr/>
          <p:nvPr/>
        </p:nvSpPr>
        <p:spPr>
          <a:xfrm>
            <a:off x="7013477" y="1533832"/>
            <a:ext cx="4888471" cy="3510116"/>
          </a:xfrm>
          <a:custGeom>
            <a:avLst/>
            <a:gdLst>
              <a:gd name="connsiteX0" fmla="*/ 3664355 w 4888471"/>
              <a:gd name="connsiteY0" fmla="*/ 0 h 3510116"/>
              <a:gd name="connsiteX1" fmla="*/ 1171878 w 4888471"/>
              <a:gd name="connsiteY1" fmla="*/ 117987 h 3510116"/>
              <a:gd name="connsiteX2" fmla="*/ 168988 w 4888471"/>
              <a:gd name="connsiteY2" fmla="*/ 634181 h 3510116"/>
              <a:gd name="connsiteX3" fmla="*/ 109994 w 4888471"/>
              <a:gd name="connsiteY3" fmla="*/ 2020529 h 3510116"/>
              <a:gd name="connsiteX4" fmla="*/ 1275117 w 4888471"/>
              <a:gd name="connsiteY4" fmla="*/ 2846439 h 3510116"/>
              <a:gd name="connsiteX5" fmla="*/ 3693852 w 4888471"/>
              <a:gd name="connsiteY5" fmla="*/ 3318387 h 3510116"/>
              <a:gd name="connsiteX6" fmla="*/ 4888471 w 4888471"/>
              <a:gd name="connsiteY6" fmla="*/ 3510116 h 351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8471" h="3510116">
                <a:moveTo>
                  <a:pt x="3664355" y="0"/>
                </a:moveTo>
                <a:cubicBezTo>
                  <a:pt x="2709397" y="6145"/>
                  <a:pt x="1754439" y="12290"/>
                  <a:pt x="1171878" y="117987"/>
                </a:cubicBezTo>
                <a:cubicBezTo>
                  <a:pt x="589317" y="223684"/>
                  <a:pt x="345969" y="317091"/>
                  <a:pt x="168988" y="634181"/>
                </a:cubicBezTo>
                <a:cubicBezTo>
                  <a:pt x="-7993" y="951271"/>
                  <a:pt x="-74361" y="1651819"/>
                  <a:pt x="109994" y="2020529"/>
                </a:cubicBezTo>
                <a:cubicBezTo>
                  <a:pt x="294349" y="2389239"/>
                  <a:pt x="677807" y="2630129"/>
                  <a:pt x="1275117" y="2846439"/>
                </a:cubicBezTo>
                <a:cubicBezTo>
                  <a:pt x="1872427" y="3062749"/>
                  <a:pt x="3091626" y="3207774"/>
                  <a:pt x="3693852" y="3318387"/>
                </a:cubicBezTo>
                <a:cubicBezTo>
                  <a:pt x="4296078" y="3429000"/>
                  <a:pt x="4592274" y="3469558"/>
                  <a:pt x="4888471" y="3510116"/>
                </a:cubicBezTo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54271-F8B1-5348-B575-F509EBC4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706AB-C4DE-DD4F-982B-03DA291E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5804BF34-0974-0A40-A4A1-DA5701A31AB5}"/>
              </a:ext>
            </a:extLst>
          </p:cNvPr>
          <p:cNvSpPr/>
          <p:nvPr/>
        </p:nvSpPr>
        <p:spPr>
          <a:xfrm>
            <a:off x="7696200" y="1819837"/>
            <a:ext cx="2347452" cy="182879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Network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49B82D02-9D44-4D40-893A-44B6266194EE}"/>
              </a:ext>
            </a:extLst>
          </p:cNvPr>
          <p:cNvSpPr>
            <a:spLocks noChangeAspect="1"/>
          </p:cNvSpPr>
          <p:nvPr/>
        </p:nvSpPr>
        <p:spPr>
          <a:xfrm>
            <a:off x="4719483" y="4106608"/>
            <a:ext cx="1828800" cy="2432304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   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D6D70F-82AB-5B40-AD99-ED863FDFF50A}"/>
              </a:ext>
            </a:extLst>
          </p:cNvPr>
          <p:cNvSpPr>
            <a:spLocks noChangeAspect="1"/>
          </p:cNvSpPr>
          <p:nvPr/>
        </p:nvSpPr>
        <p:spPr>
          <a:xfrm>
            <a:off x="4719483" y="1819836"/>
            <a:ext cx="1828800" cy="1828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Business Logic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5758F995-E866-E849-9D8A-9571282BA385}"/>
              </a:ext>
            </a:extLst>
          </p:cNvPr>
          <p:cNvSpPr/>
          <p:nvPr/>
        </p:nvSpPr>
        <p:spPr>
          <a:xfrm>
            <a:off x="2418736" y="2277036"/>
            <a:ext cx="914400" cy="91440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213124-4098-804B-95C8-E4BE36B43C5B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>
            <a:off x="6548283" y="2734236"/>
            <a:ext cx="1155198" cy="1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063EAF-544E-4A4D-963D-0593C5AACB1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633883" y="3648636"/>
            <a:ext cx="0" cy="68739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B309AD-65B8-5243-8FF7-A87F8B8154E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333136" y="2716086"/>
            <a:ext cx="1386347" cy="1815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65FEC2-07F6-C140-A5C6-DDFDA1CCA603}"/>
              </a:ext>
            </a:extLst>
          </p:cNvPr>
          <p:cNvSpPr txBox="1"/>
          <p:nvPr/>
        </p:nvSpPr>
        <p:spPr>
          <a:xfrm>
            <a:off x="10987548" y="4070555"/>
            <a:ext cx="0" cy="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B216B-EC3E-C84B-BFC0-F92D5F8A9731}"/>
              </a:ext>
            </a:extLst>
          </p:cNvPr>
          <p:cNvSpPr txBox="1"/>
          <p:nvPr/>
        </p:nvSpPr>
        <p:spPr>
          <a:xfrm>
            <a:off x="9630697" y="4075697"/>
            <a:ext cx="198990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Mock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7EF59-2A14-4A46-B127-4EC30DAD647E}"/>
              </a:ext>
            </a:extLst>
          </p:cNvPr>
          <p:cNvSpPr txBox="1"/>
          <p:nvPr/>
        </p:nvSpPr>
        <p:spPr>
          <a:xfrm flipH="1">
            <a:off x="6716075" y="6282252"/>
            <a:ext cx="1974811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Fake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1A290-B7D8-EE4A-AF2B-4380247270A5}"/>
              </a:ext>
            </a:extLst>
          </p:cNvPr>
          <p:cNvSpPr txBox="1"/>
          <p:nvPr/>
        </p:nvSpPr>
        <p:spPr>
          <a:xfrm>
            <a:off x="1163995" y="3889109"/>
            <a:ext cx="184217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Random user</a:t>
            </a:r>
          </a:p>
        </p:txBody>
      </p:sp>
    </p:spTree>
    <p:extLst>
      <p:ext uri="{BB962C8B-B14F-4D97-AF65-F5344CB8AC3E}">
        <p14:creationId xmlns:p14="http://schemas.microsoft.com/office/powerpoint/2010/main" val="389229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22" grpId="0" animBg="1"/>
      <p:bldP spid="23" grpId="0"/>
      <p:bldP spid="25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DBE-B958-2440-80F0-5258A90E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BAFB-589D-F24B-92EF-494F6162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an object with the same interface:</a:t>
            </a:r>
          </a:p>
          <a:p>
            <a:pPr lvl="1"/>
            <a:r>
              <a:rPr lang="en-US" dirty="0"/>
              <a:t>Same methods;</a:t>
            </a:r>
          </a:p>
          <a:p>
            <a:pPr lvl="1"/>
            <a:r>
              <a:rPr lang="en-US" dirty="0"/>
              <a:t>Default result values.</a:t>
            </a:r>
          </a:p>
          <a:p>
            <a:r>
              <a:rPr lang="en-US" dirty="0"/>
              <a:t>The stub gets the test to run:</a:t>
            </a:r>
          </a:p>
          <a:p>
            <a:pPr lvl="1"/>
            <a:r>
              <a:rPr lang="en-US" dirty="0"/>
              <a:t>If the client blindly uses the stub, it can proceed;</a:t>
            </a:r>
          </a:p>
          <a:p>
            <a:pPr lvl="1"/>
            <a:r>
              <a:rPr lang="en-US" dirty="0"/>
              <a:t>If the client expects something from the object, the test will likely fail.</a:t>
            </a:r>
          </a:p>
          <a:p>
            <a:r>
              <a:rPr lang="en-US" dirty="0"/>
              <a:t>Need two more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Remember how the stub was used;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Tell the stub what to do when it is called.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35C3-913F-B147-BF3C-943C9491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0464-AB28-4140-830A-1D731774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EF84-14BB-A447-8A37-EADB61CB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test spy </a:t>
            </a:r>
            <a:r>
              <a:rPr lang="en-US" dirty="0">
                <a:solidFill>
                  <a:srgbClr val="FF0000"/>
                </a:solidFill>
              </a:rPr>
              <a:t>remembers</a:t>
            </a:r>
            <a:r>
              <a:rPr lang="en-US" dirty="0"/>
              <a:t> how the object was called</a:t>
            </a:r>
          </a:p>
          <a:p>
            <a:pPr lvl="1"/>
            <a:r>
              <a:rPr lang="en-US" dirty="0"/>
              <a:t>Then the test harness can check what happened;</a:t>
            </a:r>
          </a:p>
          <a:p>
            <a:pPr lvl="1"/>
            <a:r>
              <a:rPr lang="en-US" dirty="0"/>
              <a:t>For example: a particular method should be called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First with parameters “foo” and 42;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Then with parameters “quux” and -88.</a:t>
            </a:r>
          </a:p>
          <a:p>
            <a:r>
              <a:rPr lang="en-US" dirty="0"/>
              <a:t>A spy can be useful on the “real” object:</a:t>
            </a:r>
          </a:p>
          <a:p>
            <a:pPr lvl="1"/>
            <a:r>
              <a:rPr lang="en-US" dirty="0"/>
              <a:t>What was sent on the network?</a:t>
            </a:r>
          </a:p>
          <a:p>
            <a:pPr lvl="1"/>
            <a:r>
              <a:rPr lang="en-US" dirty="0"/>
              <a:t>How many times a problem was logged?</a:t>
            </a:r>
          </a:p>
          <a:p>
            <a:pPr lvl="1"/>
            <a:r>
              <a:rPr lang="en-US" dirty="0"/>
              <a:t>What was inserted in the database?</a:t>
            </a:r>
          </a:p>
          <a:p>
            <a:r>
              <a:rPr lang="en-US" dirty="0"/>
              <a:t>But most often used with a “mock.”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F8449-65EA-A842-AAEF-7C83D463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70448-0377-43FF-B9A5-BEC04C1A837D}"/>
              </a:ext>
            </a:extLst>
          </p:cNvPr>
          <p:cNvSpPr/>
          <p:nvPr/>
        </p:nvSpPr>
        <p:spPr>
          <a:xfrm>
            <a:off x="9223924" y="3073594"/>
            <a:ext cx="2129876" cy="866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Spy “remembers”</a:t>
            </a:r>
          </a:p>
        </p:txBody>
      </p:sp>
    </p:spTree>
    <p:extLst>
      <p:ext uri="{BB962C8B-B14F-4D97-AF65-F5344CB8AC3E}">
        <p14:creationId xmlns:p14="http://schemas.microsoft.com/office/powerpoint/2010/main" val="7896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895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Verdana</vt:lpstr>
      <vt:lpstr>Helvetica</vt:lpstr>
      <vt:lpstr>Calibri</vt:lpstr>
      <vt:lpstr>Arial</vt:lpstr>
      <vt:lpstr>Helvetica CY Plain</vt:lpstr>
      <vt:lpstr>Calibri Light</vt:lpstr>
      <vt:lpstr>Ink Free</vt:lpstr>
      <vt:lpstr>Office Theme</vt:lpstr>
      <vt:lpstr>CS 4350: Fundamentals of Software Engineering  Lesson 7.4 Testing Systems</vt:lpstr>
      <vt:lpstr>Outline of this lesson</vt:lpstr>
      <vt:lpstr>Learning Objectives for this Lesson</vt:lpstr>
      <vt:lpstr>Large Systems are Hard to Test</vt:lpstr>
      <vt:lpstr>Unit Testing is not sufficient</vt:lpstr>
      <vt:lpstr>Two Ways to Handle Difficulties</vt:lpstr>
      <vt:lpstr>Test Double Example</vt:lpstr>
      <vt:lpstr>Test Stub</vt:lpstr>
      <vt:lpstr>Test Spies</vt:lpstr>
      <vt:lpstr>Test Mocks</vt:lpstr>
      <vt:lpstr>Test Fakes</vt:lpstr>
      <vt:lpstr>Random Input</vt:lpstr>
      <vt:lpstr>Related: Random Testing</vt:lpstr>
      <vt:lpstr>Weaknesses of Test Doubles </vt:lpstr>
      <vt:lpstr>Review: Learning Objectives for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6.4 Testing Systems</dc:title>
  <dc:creator>John T Boyland</dc:creator>
  <cp:lastModifiedBy>Bhutta, Adeel</cp:lastModifiedBy>
  <cp:revision>37</cp:revision>
  <dcterms:created xsi:type="dcterms:W3CDTF">2021-01-29T13:39:02Z</dcterms:created>
  <dcterms:modified xsi:type="dcterms:W3CDTF">2021-10-20T18:17:57Z</dcterms:modified>
</cp:coreProperties>
</file>