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485" r:id="rId2"/>
    <p:sldId id="396" r:id="rId3"/>
    <p:sldId id="497" r:id="rId4"/>
    <p:sldId id="533" r:id="rId5"/>
    <p:sldId id="519" r:id="rId6"/>
    <p:sldId id="520" r:id="rId7"/>
    <p:sldId id="535" r:id="rId8"/>
    <p:sldId id="544" r:id="rId9"/>
    <p:sldId id="536" r:id="rId10"/>
    <p:sldId id="537" r:id="rId11"/>
    <p:sldId id="540" r:id="rId12"/>
    <p:sldId id="542" r:id="rId13"/>
    <p:sldId id="538" r:id="rId14"/>
    <p:sldId id="541" r:id="rId15"/>
    <p:sldId id="546" r:id="rId16"/>
    <p:sldId id="547" r:id="rId17"/>
    <p:sldId id="545" r:id="rId18"/>
    <p:sldId id="543" r:id="rId19"/>
    <p:sldId id="272" r:id="rId20"/>
    <p:sldId id="518"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Ink Free" panose="03080402000500000000" pitchFamily="66" charset="0"/>
      <p:regular r:id="rId29"/>
    </p:embeddedFont>
    <p:embeddedFont>
      <p:font typeface="Verdana" panose="020B0604030504040204" pitchFamily="3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497"/>
            <p14:sldId id="533"/>
            <p14:sldId id="519"/>
            <p14:sldId id="520"/>
            <p14:sldId id="535"/>
            <p14:sldId id="544"/>
            <p14:sldId id="536"/>
            <p14:sldId id="537"/>
            <p14:sldId id="540"/>
            <p14:sldId id="542"/>
            <p14:sldId id="538"/>
            <p14:sldId id="541"/>
            <p14:sldId id="546"/>
            <p14:sldId id="547"/>
            <p14:sldId id="545"/>
            <p14:sldId id="543"/>
            <p14:sldId id="272"/>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2" autoAdjust="0"/>
    <p:restoredTop sz="56648" autoAdjust="0"/>
  </p:normalViewPr>
  <p:slideViewPr>
    <p:cSldViewPr snapToGrid="0">
      <p:cViewPr varScale="1">
        <p:scale>
          <a:sx n="38" d="100"/>
          <a:sy n="38" d="100"/>
        </p:scale>
        <p:origin x="1488" y="48"/>
      </p:cViewPr>
      <p:guideLst/>
    </p:cSldViewPr>
  </p:slideViewPr>
  <p:notesTextViewPr>
    <p:cViewPr>
      <p:scale>
        <a:sx n="110" d="100"/>
        <a:sy n="110" d="100"/>
      </p:scale>
      <p:origin x="0" y="0"/>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sprint backlog that decomposes two of the </a:t>
            </a:r>
            <a:r>
              <a:rPr lang="en-US" dirty="0" err="1"/>
              <a:t>plowtracker</a:t>
            </a:r>
            <a:r>
              <a:rPr lang="en-US" dirty="0"/>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dirty="0"/>
          </a:p>
          <a:p>
            <a:r>
              <a:rPr lang="en-US" dirty="0"/>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694661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us is as smart as all of us, particularly when it comes to thinking through the complexities and details of development tasks: how long will something really take? Estimation is a team process, best performed </a:t>
            </a:r>
            <a:r>
              <a:rPr lang="en-US" b="1" dirty="0"/>
              <a:t>by the group who will be doing the work</a:t>
            </a:r>
            <a:r>
              <a:rPr lang="en-US" b="0" dirty="0"/>
              <a:t>: that is, the development team who will be performing the tasks should be the ones who make the estimate.</a:t>
            </a:r>
            <a:endParaRPr lang="en-US" dirty="0"/>
          </a:p>
          <a:p>
            <a:endParaRPr lang="en-US" dirty="0"/>
          </a:p>
          <a:p>
            <a:r>
              <a:rPr lang="en-US" dirty="0"/>
              <a:t>Once you get your team together, there are two high–level approaches to take for estimation.</a:t>
            </a:r>
          </a:p>
          <a:p>
            <a:r>
              <a:rPr lang="en-US" dirty="0"/>
              <a:t>First, you can try to estimate the time that each task will take, assigning say, 30 minutes, one or two hours, a day, or a week to a task. Estimating tasks at this level can be really hard: good estimates come from experience, and even a seasoned, experienced developer may not be able to come to a good estimate for a new project.</a:t>
            </a:r>
          </a:p>
          <a:p>
            <a:endParaRPr lang="en-US" dirty="0"/>
          </a:p>
          <a:p>
            <a:r>
              <a:rPr lang="en-US" dirty="0"/>
              <a:t>An alternative approach which is more common is to avoid estimating the actual hours that some task will take, and instead measuring the relative complexity/size of each task. Some tasks are small, others are medium, others are large. This strategy is often called “T-shirt sizing”. Let’s see an example of how one of these meetings might go.</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676446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 are things we really know how to do quite quickly</a:t>
            </a:r>
          </a:p>
          <a:p>
            <a:r>
              <a:rPr lang="en-US" dirty="0"/>
              <a:t>S are a bit bigger. We’ve done this exact task before, it takes more than a few minutes, but we know it can be done with ease</a:t>
            </a:r>
          </a:p>
          <a:p>
            <a:endParaRPr lang="en-US" dirty="0"/>
          </a:p>
          <a:p>
            <a:r>
              <a:rPr lang="en-US" dirty="0"/>
              <a:t>M – maybe things we have experience with, but not that exact task.</a:t>
            </a:r>
          </a:p>
          <a:p>
            <a:endParaRPr lang="en-US" dirty="0"/>
          </a:p>
          <a:p>
            <a:r>
              <a:rPr lang="en-US" dirty="0"/>
              <a:t>L– challenging task that will need investigation. </a:t>
            </a:r>
          </a:p>
          <a:p>
            <a:br>
              <a:rPr lang="en-US" dirty="0"/>
            </a:br>
            <a:r>
              <a:rPr lang="en-US" dirty="0"/>
              <a:t>XL – huge amount of work and complexity. </a:t>
            </a:r>
          </a:p>
          <a:p>
            <a:endParaRPr lang="en-US" dirty="0"/>
          </a:p>
          <a:p>
            <a:r>
              <a:rPr lang="en-US" dirty="0"/>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083387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our sprint plan for </a:t>
            </a:r>
            <a:r>
              <a:rPr lang="en-US" dirty="0" err="1"/>
              <a:t>PlowTracker</a:t>
            </a:r>
            <a:r>
              <a:rPr lang="en-US" dirty="0"/>
              <a:t>, and see how the team ended up. (Read slide. Remember that this is a fictitious app, there are more tasks not shown on this slide, we don’t know the background of the team, and there is no claim that this is a “perfect” estimation. We don’t want to make “perfect” estimates anyway, and hopefully there is enough here that it can start some discussion amongst the class).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06911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planning process, the team might have decided to create some explicit knowledge acquisition tasks: doing some research on a potential API to use for displaying the map (</a:t>
            </a:r>
            <a:r>
              <a:rPr lang="en-US" dirty="0" err="1"/>
              <a:t>openstreetmap</a:t>
            </a:r>
            <a:r>
              <a:rPr lang="en-US" dirty="0"/>
              <a:t>), and </a:t>
            </a:r>
            <a:r>
              <a:rPr lang="en-US" dirty="0" err="1"/>
              <a:t>expliclty</a:t>
            </a:r>
            <a:r>
              <a:rPr lang="en-US" dirty="0"/>
              <a:t> building a throwaway prototype: a trivial interface that doesn’t satisfy the requirements of your </a:t>
            </a:r>
            <a:r>
              <a:rPr lang="en-US" dirty="0" err="1"/>
              <a:t>plowtracker</a:t>
            </a:r>
            <a:r>
              <a:rPr lang="en-US" dirty="0"/>
              <a:t> app, but gets you experience working with </a:t>
            </a:r>
            <a:r>
              <a:rPr lang="en-US" dirty="0" err="1"/>
              <a:t>openstreetmap</a:t>
            </a:r>
            <a:r>
              <a:rPr lang="en-US" dirty="0"/>
              <a:t>. Then, the actual task of putting the map into our app should be more attainable.</a:t>
            </a:r>
          </a:p>
          <a:p>
            <a:endParaRPr lang="en-US" dirty="0"/>
          </a:p>
          <a:p>
            <a:r>
              <a:rPr lang="en-US" dirty="0"/>
              <a:t>[Good spot to pause for activity: Look at HW2. What are the user stories? What are </a:t>
            </a:r>
            <a:r>
              <a:rPr lang="en-US"/>
              <a:t>the implementation tasks</a:t>
            </a:r>
            <a:r>
              <a:rPr lang="en-US" dirty="0"/>
              <a: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42255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we are trying this for the first time. Maybe you are planning out your team project. In the context of the project in the second half of the semester, you might find that there are some technologies that you want to work with, but have no idea how to estimate how hard it is. Starting a truly “greenfield” project (no existing code or design) will involve even more of these issues, particularly if your solution space is vast (what language do we use? What off-the-shelf components can we reuse?). Thankfully, for the term project you won’t be starting entirely from scratch, because you are building on an existing codebase, and you will have completed three sprints to get up to speed on it (HW2, HW3, HW4).</a:t>
            </a:r>
          </a:p>
          <a:p>
            <a:endParaRPr lang="en-US" dirty="0"/>
          </a:p>
          <a:p>
            <a:r>
              <a:rPr lang="en-US" dirty="0"/>
              <a:t>A general strategy to improve estimations is to create a “sprint 0” that focuses on knowledge-generation techniques to help you learn what you need to do. Here are some examples of those kinds of tasks and questions that they might help answer. (read slide)</a:t>
            </a:r>
          </a:p>
          <a:p>
            <a:endParaRPr lang="en-US" dirty="0"/>
          </a:p>
          <a:p>
            <a:r>
              <a:rPr lang="en-US" dirty="0"/>
              <a:t>Note that the goal here is NOT to learn _everything_ that you need to know in order to complete the project: if you did that, you would be doing the waterfall thing. Instead, the goal is to learn just enough to create a responsible estimate. Not a perfect one. Not an </a:t>
            </a:r>
            <a:r>
              <a:rPr lang="en-US" dirty="0" err="1"/>
              <a:t>illinformed</a:t>
            </a:r>
            <a:r>
              <a:rPr lang="en-US" dirty="0"/>
              <a:t> one. Just a “responsible” estimate.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71224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sprint planned and the sprint backlogged defined, it’s time to start to actually do the work and complete the tasks. During the sprint, we have a recurring meeting called the Daily Scrum.</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388396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questions)</a:t>
            </a:r>
          </a:p>
          <a:p>
            <a:endParaRPr lang="en-US" dirty="0"/>
          </a:p>
          <a:p>
            <a:r>
              <a:rPr lang="en-US" dirty="0"/>
              <a:t>Why?</a:t>
            </a:r>
          </a:p>
          <a:p>
            <a:r>
              <a:rPr lang="en-US" dirty="0"/>
              <a:t>Provides a framework for team to share information. What are people working on? How are we aligned with delivering value?</a:t>
            </a:r>
          </a:p>
          <a:p>
            <a:r>
              <a:rPr lang="en-US" dirty="0"/>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883911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a:t>
            </a:r>
            <a:r>
              <a:rPr lang="en-US"/>
              <a:t>:/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124655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1509609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3813056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in lesson 3.1, in the context of requirements, we talked briefly about how it can be difficult to determine which requirements we could actually implement. Assuming that we are starting off on some new project, we might be negotiating the requirements for the project with a customer – having an opportunity to determine the scope and quality of a project, given a certain cost, and possibly given a certain duration.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(Maybe you did an example for user story generation like the snow plow app: that example would be </a:t>
            </a:r>
            <a:r>
              <a:rPr lang="en-US" dirty="0" err="1"/>
              <a:t>ncie</a:t>
            </a:r>
            <a:r>
              <a:rPr lang="en-US" dirty="0"/>
              <a:t> to reference here – “Remember how many different features we came up with? How the heck do we pick some?”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might have flexibility to say “we need more developers”, but once you’re in the thick of developing some project it can be very hard to all of a sudden “add developers”, because they need to be onboarded, get up to speed,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big big big big question I show do we determine a feasible scope, timeline and quality goals for our project? This topic is the focus for this lesson. This will become extremely relevant once students start to plan their projects!</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dirty="0"/>
          </a:p>
          <a:p>
            <a:r>
              <a:rPr lang="en-US" dirty="0"/>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dirty="0"/>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dirty="0"/>
          </a:p>
          <a:p>
            <a:r>
              <a:rPr lang="en-US" b="0" u="none" dirty="0"/>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204492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dirty="0" err="1"/>
              <a:t>yag</a:t>
            </a:r>
            <a:r>
              <a:rPr lang="en-US" dirty="0"/>
              <a:t>-knee).</a:t>
            </a:r>
          </a:p>
          <a:p>
            <a:endParaRPr lang="en-US" dirty="0"/>
          </a:p>
          <a:p>
            <a:r>
              <a:rPr lang="en-US" dirty="0"/>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dirty="0"/>
          </a:p>
          <a:p>
            <a:r>
              <a:rPr lang="en-US" dirty="0"/>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dirty="0"/>
          </a:p>
          <a:p>
            <a:r>
              <a:rPr lang="en-US" dirty="0"/>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6507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backlog is a key tool in agile planning and estimation. The backlog lists all of the user stories for the product. In this case, I took a small sample of the user stories that we discussed (if you did the activity) for the plow tracker application.</a:t>
            </a:r>
          </a:p>
          <a:p>
            <a:endParaRPr lang="en-US" dirty="0"/>
          </a:p>
          <a:p>
            <a:r>
              <a:rPr lang="en-US" dirty="0"/>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dirty="0"/>
            </a:br>
            <a:r>
              <a:rPr lang="en-US" dirty="0"/>
              <a:t>For example, in the four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dirty="0" err="1"/>
              <a:t>PlowTracker</a:t>
            </a:r>
            <a:r>
              <a:rPr lang="en-US" dirty="0"/>
              <a:t>, too, but they don’t fit on this slide.</a:t>
            </a:r>
          </a:p>
          <a:p>
            <a:endParaRPr lang="en-US" dirty="0"/>
          </a:p>
          <a:p>
            <a:r>
              <a:rPr lang="en-US" dirty="0"/>
              <a:t>The third user story has a medium priority, and focuses on providing an interface to allow city officials to project when different streets will be plowed, so that they can have better data to answer complaints when people call in. There may be uncertainty in this user story. While from a technical perspective it might be easy to say “oh yes, we can build another map display quite easily”, the customer might re-evaluate the value that this feature adds. 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Something will need to shift though, how do we still deliver the product? By examining the </a:t>
            </a:r>
            <a:r>
              <a:rPr lang="en-US" i="1" dirty="0"/>
              <a:t>value</a:t>
            </a:r>
            <a:r>
              <a:rPr lang="en-US" i="0" dirty="0"/>
              <a:t> that each user story adds, we might be able to come to the conclusion that we can drop the priority of the internal interface (medium), and raise the priority of the public view.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835814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dirty="0"/>
          </a:p>
          <a:p>
            <a:r>
              <a:rPr lang="en-US" dirty="0"/>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6539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dirty="0"/>
          </a:p>
          <a:p>
            <a:r>
              <a:rPr lang="en-US" dirty="0"/>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dirty="0"/>
          </a:p>
          <a:p>
            <a:r>
              <a:rPr lang="en-US" dirty="0"/>
              <a:t>The first phase of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 </a:t>
            </a:r>
          </a:p>
          <a:p>
            <a:endParaRPr lang="en-US" dirty="0"/>
          </a:p>
          <a:p>
            <a:r>
              <a:rPr lang="en-US" dirty="0"/>
              <a:t>During the sprint, there are short, “Daily Scrum” meetings – timeboxed to 15 minutes.</a:t>
            </a:r>
          </a:p>
          <a:p>
            <a:endParaRPr lang="en-US" dirty="0"/>
          </a:p>
          <a:p>
            <a:r>
              <a:rPr lang="en-US" dirty="0"/>
              <a:t>At the end, there is a sprint review of what was done, including key stakeholders and users, and a retrospective of what went well or could be improved.</a:t>
            </a:r>
          </a:p>
          <a:p>
            <a:endParaRPr lang="en-US" dirty="0"/>
          </a:p>
          <a:p>
            <a:r>
              <a:rPr lang="en-US" dirty="0"/>
              <a:t>Do not plan the next sprint until the last one is complete.</a:t>
            </a:r>
          </a:p>
          <a:p>
            <a:endParaRPr lang="en-US" dirty="0"/>
          </a:p>
          <a:p>
            <a:r>
              <a:rPr lang="en-US" dirty="0"/>
              <a:t>Implementing an effective scrum process is, however, much harder than reading this slide is – it helps to have a deep understanding of the agile principles to get into the right mindset. In particular, it’s important to reflect on the way that your team can inspect its performance and adapt to change. We’ll discuss each of these key steps, and continue to use the </a:t>
            </a:r>
            <a:r>
              <a:rPr lang="en-US" dirty="0" err="1"/>
              <a:t>PlowTracker</a:t>
            </a:r>
            <a:r>
              <a:rPr lang="en-US" dirty="0"/>
              <a:t> app as a running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30337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plan for a sprint, we start by selecting user stories that we would like to implement, and decompose those stories into tasks. </a:t>
            </a:r>
          </a:p>
          <a:p>
            <a:endParaRPr lang="en-US" dirty="0"/>
          </a:p>
          <a:p>
            <a:r>
              <a:rPr lang="en-US" dirty="0"/>
              <a:t>Discuss prioritization: how do you determine what to do first? Hopefully based on mutual understanding of the value of each story. This is again why it is so important to talk about what the “value” of some feature is.</a:t>
            </a:r>
          </a:p>
          <a:p>
            <a:endParaRPr lang="en-US" dirty="0"/>
          </a:p>
          <a:p>
            <a:r>
              <a:rPr lang="en-US" dirty="0"/>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dirty="0"/>
          </a:p>
          <a:p>
            <a:r>
              <a:rPr lang="en-US" dirty="0"/>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dirty="0"/>
          </a:p>
          <a:p>
            <a:r>
              <a:rPr lang="en-US" dirty="0"/>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dirty="0"/>
              <a:t>Bug fixes</a:t>
            </a:r>
          </a:p>
          <a:p>
            <a:pPr marL="171450" indent="-171450">
              <a:buFont typeface="Arial" panose="020B0604020202020204" pitchFamily="34" charset="0"/>
              <a:buChar char="•"/>
            </a:pPr>
            <a:r>
              <a:rPr lang="en-US" dirty="0"/>
              <a:t>More general quality improvements: performance, security, other non-functional requirements</a:t>
            </a:r>
          </a:p>
          <a:p>
            <a:pPr marL="171450" indent="-171450">
              <a:buFont typeface="Arial" panose="020B0604020202020204" pitchFamily="34" charset="0"/>
              <a:buChar char="•"/>
            </a:pPr>
            <a:r>
              <a:rPr lang="en-US" dirty="0"/>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07569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2/2/2022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2/2/2022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2/2/2022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2/2/2022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2/2/2022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2/2/2022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2/2/2022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2/2/2022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2/2/2022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2/2/2022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2/2/2022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2/2/2022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2/2/2022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3.3: Agile Planning and Estimation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dirty="0"/>
              <a:t>Planning a Sprint Backlog</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dirty="0"/>
              <a:t>Sprint Focus:</a:t>
            </a:r>
          </a:p>
          <a:p>
            <a:pPr lvl="1"/>
            <a:r>
              <a:rPr lang="en-US" dirty="0"/>
              <a:t>“The driver’s interface should display unplowed streets”</a:t>
            </a:r>
          </a:p>
          <a:p>
            <a:pPr lvl="1"/>
            <a:r>
              <a:rPr lang="en-US" dirty="0"/>
              <a:t>“The driver’s interface should track which streets have been plowed”</a:t>
            </a:r>
          </a:p>
          <a:p>
            <a:r>
              <a:rPr lang="en-US" dirty="0"/>
              <a:t>Sprint tasks:</a:t>
            </a:r>
          </a:p>
          <a:p>
            <a:pPr lvl="1"/>
            <a:r>
              <a:rPr lang="en-US" dirty="0"/>
              <a:t>Tasks for API design</a:t>
            </a:r>
          </a:p>
          <a:p>
            <a:pPr lvl="2"/>
            <a:r>
              <a:rPr lang="en-US" dirty="0"/>
              <a:t>Work out the interface for CRUD on plowed streets</a:t>
            </a:r>
          </a:p>
          <a:p>
            <a:pPr lvl="1"/>
            <a:r>
              <a:rPr lang="en-US" dirty="0"/>
              <a:t>Tasks for app development</a:t>
            </a:r>
          </a:p>
          <a:p>
            <a:pPr lvl="2"/>
            <a:r>
              <a:rPr lang="en-US" dirty="0"/>
              <a:t>Design the interface for viewing unplowed streets</a:t>
            </a:r>
          </a:p>
          <a:p>
            <a:pPr lvl="2"/>
            <a:r>
              <a:rPr lang="en-US" dirty="0"/>
              <a:t>Create the map interface that shows streets in the city</a:t>
            </a:r>
          </a:p>
          <a:p>
            <a:pPr lvl="2"/>
            <a:r>
              <a:rPr lang="en-US" dirty="0"/>
              <a:t>Fetch unplowed streets from API and update the map</a:t>
            </a:r>
          </a:p>
          <a:p>
            <a:pPr lvl="2"/>
            <a:r>
              <a:rPr lang="en-US" dirty="0"/>
              <a:t>Update the API with current location while plowing in progress</a:t>
            </a:r>
          </a:p>
          <a:p>
            <a:pPr lvl="1"/>
            <a:r>
              <a:rPr lang="en-US" dirty="0"/>
              <a:t>Tasks for backend development</a:t>
            </a:r>
          </a:p>
          <a:p>
            <a:pPr lvl="2"/>
            <a:r>
              <a:rPr lang="en-US" dirty="0"/>
              <a:t>Determine how to model and store plowed street data</a:t>
            </a:r>
          </a:p>
          <a:p>
            <a:pPr lvl="2"/>
            <a:r>
              <a:rPr lang="en-US" dirty="0"/>
              <a:t>Implement tests for expected API behavior</a:t>
            </a:r>
          </a:p>
          <a:p>
            <a:pPr lvl="2"/>
            <a:r>
              <a:rPr lang="en-US" dirty="0"/>
              <a:t>Implement API to mark street as plowed</a:t>
            </a:r>
          </a:p>
          <a:p>
            <a:pPr lvl="2"/>
            <a:r>
              <a:rPr lang="en-US" dirty="0"/>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52474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256C72F-AF39-7041-B1CC-BF8C7B71A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2EF68D-CF6C-D44B-9592-B8B12631EAD3}"/>
              </a:ext>
            </a:extLst>
          </p:cNvPr>
          <p:cNvSpPr>
            <a:spLocks noGrp="1"/>
          </p:cNvSpPr>
          <p:nvPr>
            <p:ph type="title"/>
          </p:nvPr>
        </p:nvSpPr>
        <p:spPr>
          <a:xfrm>
            <a:off x="7531610" y="365125"/>
            <a:ext cx="3822189" cy="1899912"/>
          </a:xfrm>
        </p:spPr>
        <p:txBody>
          <a:bodyPr>
            <a:normAutofit/>
          </a:bodyPr>
          <a:lstStyle/>
          <a:p>
            <a:r>
              <a:rPr lang="en-US" sz="4000"/>
              <a:t>Estimating Task Time</a:t>
            </a:r>
          </a:p>
        </p:txBody>
      </p:sp>
      <p:sp>
        <p:nvSpPr>
          <p:cNvPr id="3" name="Content Placeholder 2">
            <a:extLst>
              <a:ext uri="{FF2B5EF4-FFF2-40B4-BE49-F238E27FC236}">
                <a16:creationId xmlns:a16="http://schemas.microsoft.com/office/drawing/2014/main" id="{E20A4316-2EC0-FC49-A9B0-5E3422E338CA}"/>
              </a:ext>
            </a:extLst>
          </p:cNvPr>
          <p:cNvSpPr>
            <a:spLocks noGrp="1"/>
          </p:cNvSpPr>
          <p:nvPr>
            <p:ph idx="1"/>
          </p:nvPr>
        </p:nvSpPr>
        <p:spPr>
          <a:xfrm>
            <a:off x="7531610" y="2434201"/>
            <a:ext cx="3822189" cy="3742762"/>
          </a:xfrm>
        </p:spPr>
        <p:txBody>
          <a:bodyPr>
            <a:normAutofit/>
          </a:bodyPr>
          <a:lstStyle/>
          <a:p>
            <a:r>
              <a:rPr lang="en-US" sz="2000" dirty="0"/>
              <a:t>Collaborative team process:</a:t>
            </a:r>
          </a:p>
          <a:p>
            <a:pPr lvl="1"/>
            <a:r>
              <a:rPr lang="en-US" sz="2000" dirty="0"/>
              <a:t>Estimate how long each task will take (hard)</a:t>
            </a:r>
          </a:p>
          <a:p>
            <a:pPr lvl="1"/>
            <a:r>
              <a:rPr lang="en-US" sz="2000" dirty="0"/>
              <a:t>Estimate relative size of each task (easier)</a:t>
            </a:r>
          </a:p>
        </p:txBody>
      </p:sp>
      <p:sp>
        <p:nvSpPr>
          <p:cNvPr id="4" name="Slide Number Placeholder 3">
            <a:extLst>
              <a:ext uri="{FF2B5EF4-FFF2-40B4-BE49-F238E27FC236}">
                <a16:creationId xmlns:a16="http://schemas.microsoft.com/office/drawing/2014/main" id="{14431E6D-1EAB-D94D-AF5B-F77F762459AB}"/>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11</a:t>
            </a:fld>
            <a:endParaRPr lang="en-US"/>
          </a:p>
        </p:txBody>
      </p:sp>
    </p:spTree>
    <p:extLst>
      <p:ext uri="{BB962C8B-B14F-4D97-AF65-F5344CB8AC3E}">
        <p14:creationId xmlns:p14="http://schemas.microsoft.com/office/powerpoint/2010/main" val="355805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dirty="0"/>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fld id="{20F37917-FD3A-4669-9018-DA04BCDD3D75}" type="slidenum">
              <a:rPr lang="en-US" smtClean="0"/>
              <a:t>12</a:t>
            </a:fld>
            <a:endParaRPr lang="en-US" dirty="0"/>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dirty="0"/>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fld id="{20F37917-FD3A-4669-9018-DA04BCDD3D75}" type="slidenum">
              <a:rPr lang="en-US" smtClean="0"/>
              <a:t>13</a:t>
            </a:fld>
            <a:endParaRPr lang="en-US"/>
          </a:p>
        </p:txBody>
      </p:sp>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extLst>
              <p:ext uri="{D42A27DB-BD31-4B8C-83A1-F6EECF244321}">
                <p14:modId xmlns:p14="http://schemas.microsoft.com/office/powerpoint/2010/main" val="1039610329"/>
              </p:ext>
            </p:extLst>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out the interface for CRUD on plowed streets</a:t>
                      </a:r>
                    </a:p>
                  </a:txBody>
                  <a:tcPr/>
                </a:tc>
                <a:tc>
                  <a:txBody>
                    <a:bodyPr/>
                    <a:lstStyle/>
                    <a:p>
                      <a:r>
                        <a:rPr lang="en-US" dirty="0"/>
                        <a:t>Medium</a:t>
                      </a:r>
                    </a:p>
                  </a:txBody>
                  <a:tcPr/>
                </a:tc>
                <a:tc>
                  <a:txBody>
                    <a:bodyPr/>
                    <a:lstStyle/>
                    <a:p>
                      <a:r>
                        <a:rPr lang="en-US" dirty="0"/>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the interface for viewing unplowed streets</a:t>
                      </a:r>
                    </a:p>
                  </a:txBody>
                  <a:tcPr/>
                </a:tc>
                <a:tc>
                  <a:txBody>
                    <a:bodyPr/>
                    <a:lstStyle/>
                    <a:p>
                      <a:r>
                        <a:rPr lang="en-US" dirty="0"/>
                        <a:t>Small</a:t>
                      </a:r>
                    </a:p>
                  </a:txBody>
                  <a:tcPr/>
                </a:tc>
                <a:tc>
                  <a:txBody>
                    <a:bodyPr/>
                    <a:lstStyle/>
                    <a:p>
                      <a:r>
                        <a:rPr lang="en-US" dirty="0"/>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Large</a:t>
                      </a:r>
                    </a:p>
                  </a:txBody>
                  <a:tcPr/>
                </a:tc>
                <a:tc>
                  <a:txBody>
                    <a:bodyPr/>
                    <a:lstStyle/>
                    <a:p>
                      <a:r>
                        <a:rPr lang="en-US" dirty="0"/>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dirty="0"/>
                        <a:t>Fetch unplowed streets from API and update the map</a:t>
                      </a:r>
                    </a:p>
                  </a:txBody>
                  <a:tcPr/>
                </a:tc>
                <a:tc>
                  <a:txBody>
                    <a:bodyPr/>
                    <a:lstStyle/>
                    <a:p>
                      <a:r>
                        <a:rPr lang="en-US" dirty="0"/>
                        <a:t>Medium</a:t>
                      </a:r>
                    </a:p>
                  </a:txBody>
                  <a:tcPr/>
                </a:tc>
                <a:tc>
                  <a:txBody>
                    <a:bodyPr/>
                    <a:lstStyle/>
                    <a:p>
                      <a:r>
                        <a:rPr lang="en-US" dirty="0"/>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API with current location while plowing in progress</a:t>
                      </a:r>
                    </a:p>
                  </a:txBody>
                  <a:tcPr/>
                </a:tc>
                <a:tc>
                  <a:txBody>
                    <a:bodyPr/>
                    <a:lstStyle/>
                    <a:p>
                      <a:r>
                        <a:rPr lang="en-US" dirty="0"/>
                        <a:t>Small</a:t>
                      </a:r>
                    </a:p>
                  </a:txBody>
                  <a:tcPr/>
                </a:tc>
                <a:tc>
                  <a:txBody>
                    <a:bodyPr/>
                    <a:lstStyle/>
                    <a:p>
                      <a:r>
                        <a:rPr lang="en-US" dirty="0"/>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Discussion: Would you accept these estimates? Why? What factors should the team consider? Are tasks missing?</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dirty="0"/>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extLst>
              <p:ext uri="{D42A27DB-BD31-4B8C-83A1-F6EECF244321}">
                <p14:modId xmlns:p14="http://schemas.microsoft.com/office/powerpoint/2010/main" val="1871623598"/>
              </p:ext>
            </p:extLst>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OpenStreetMap API and examples of its usage</a:t>
                      </a:r>
                    </a:p>
                  </a:txBody>
                  <a:tcPr/>
                </a:tc>
                <a:tc>
                  <a:txBody>
                    <a:bodyPr/>
                    <a:lstStyle/>
                    <a:p>
                      <a:r>
                        <a:rPr lang="en-US" dirty="0"/>
                        <a:t>Small</a:t>
                      </a:r>
                    </a:p>
                  </a:txBody>
                  <a:tcPr/>
                </a:tc>
                <a:tc>
                  <a:txBody>
                    <a:bodyPr/>
                    <a:lstStyle/>
                    <a:p>
                      <a:r>
                        <a:rPr lang="en-US" dirty="0"/>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OpenStreetMap prototype, showing a static map with streets</a:t>
                      </a:r>
                    </a:p>
                  </a:txBody>
                  <a:tcPr/>
                </a:tc>
                <a:tc>
                  <a:txBody>
                    <a:bodyPr/>
                    <a:lstStyle/>
                    <a:p>
                      <a:r>
                        <a:rPr lang="en-US" dirty="0"/>
                        <a:t>Small</a:t>
                      </a:r>
                    </a:p>
                  </a:txBody>
                  <a:tcPr/>
                </a:tc>
                <a:tc>
                  <a:txBody>
                    <a:bodyPr/>
                    <a:lstStyle/>
                    <a:p>
                      <a:r>
                        <a:rPr lang="en-US" dirty="0"/>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Medium</a:t>
                      </a:r>
                    </a:p>
                  </a:txBody>
                  <a:tcPr/>
                </a:tc>
                <a:tc>
                  <a:txBody>
                    <a:bodyPr/>
                    <a:lstStyle/>
                    <a:p>
                      <a:r>
                        <a:rPr lang="en-US" dirty="0"/>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32457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dirty="0"/>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dirty="0"/>
              <a:t>Find resources to gain more experience about a technology or about a problem domain</a:t>
            </a:r>
          </a:p>
          <a:p>
            <a:r>
              <a:rPr lang="en-US" dirty="0"/>
              <a:t>Create prototypes that you can throw away</a:t>
            </a:r>
          </a:p>
          <a:p>
            <a:r>
              <a:rPr lang="en-US" dirty="0"/>
              <a:t>Consider having multiple developers implement different approaches</a:t>
            </a:r>
          </a:p>
          <a:p>
            <a:r>
              <a:rPr lang="en-US" dirty="0"/>
              <a:t>Create load tests/simulations to identify the performance limits of technology or architecture</a:t>
            </a:r>
          </a:p>
          <a:p>
            <a:r>
              <a:rPr lang="en-US" dirty="0"/>
              <a:t>Learn just enough to make a </a:t>
            </a:r>
            <a:r>
              <a:rPr lang="en-US" i="1" dirty="0"/>
              <a:t>responsible</a:t>
            </a:r>
            <a:r>
              <a:rPr lang="en-US" dirty="0"/>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85100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16</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353800" cy="5519694"/>
          </a:xfrm>
          <a:prstGeom prst="rect">
            <a:avLst/>
          </a:prstGeom>
        </p:spPr>
      </p:pic>
    </p:spTree>
    <p:extLst>
      <p:ext uri="{BB962C8B-B14F-4D97-AF65-F5344CB8AC3E}">
        <p14:creationId xmlns:p14="http://schemas.microsoft.com/office/powerpoint/2010/main" val="167437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dirty="0"/>
              <a:t>Daily Scrum</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dirty="0"/>
              <a:t>15 minutes maximum “stand up” meeting</a:t>
            </a:r>
          </a:p>
          <a:p>
            <a:pPr lvl="1"/>
            <a:r>
              <a:rPr lang="en-US" dirty="0"/>
              <a:t>What have I done?</a:t>
            </a:r>
          </a:p>
          <a:p>
            <a:pPr lvl="1"/>
            <a:r>
              <a:rPr lang="en-US" dirty="0"/>
              <a:t>What am I working on?</a:t>
            </a:r>
          </a:p>
          <a:p>
            <a:pPr lvl="1"/>
            <a:r>
              <a:rPr lang="en-US" dirty="0"/>
              <a:t>What am I stuck on/need help on?</a:t>
            </a:r>
          </a:p>
          <a:p>
            <a:r>
              <a:rPr lang="en-US" dirty="0"/>
              <a:t>Conversation focuses on goals:</a:t>
            </a:r>
          </a:p>
          <a:p>
            <a:pPr lvl="1"/>
            <a:r>
              <a:rPr lang="en-US" dirty="0"/>
              <a:t>Transparency between team members</a:t>
            </a:r>
          </a:p>
          <a:p>
            <a:pPr lvl="1"/>
            <a:r>
              <a:rPr lang="en-US" dirty="0"/>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04216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dirty="0"/>
              <a:t>Sprint Review:</a:t>
            </a:r>
          </a:p>
          <a:p>
            <a:pPr lvl="1"/>
            <a:r>
              <a:rPr lang="en-US" dirty="0"/>
              <a:t>Provide a working demo</a:t>
            </a:r>
          </a:p>
          <a:p>
            <a:pPr lvl="1"/>
            <a:r>
              <a:rPr lang="en-US" dirty="0"/>
              <a:t>What did we get done?</a:t>
            </a:r>
          </a:p>
          <a:p>
            <a:pPr lvl="1"/>
            <a:r>
              <a:rPr lang="en-US" dirty="0"/>
              <a:t>What value did we deliver?</a:t>
            </a:r>
          </a:p>
          <a:p>
            <a:r>
              <a:rPr lang="en-US" dirty="0"/>
              <a:t>Sprint Retrospective</a:t>
            </a:r>
          </a:p>
          <a:p>
            <a:pPr lvl="1"/>
            <a:r>
              <a:rPr lang="en-US" dirty="0"/>
              <a:t>What went well?</a:t>
            </a:r>
          </a:p>
          <a:p>
            <a:pPr lvl="1"/>
            <a:r>
              <a:rPr lang="en-US" dirty="0"/>
              <a:t>What could we have done better?</a:t>
            </a:r>
          </a:p>
          <a:p>
            <a:pPr lvl="1"/>
            <a:r>
              <a:rPr lang="en-US" dirty="0"/>
              <a:t>If incidents occurred: conduct a blameless postmortem</a:t>
            </a:r>
          </a:p>
          <a:p>
            <a:r>
              <a:rPr lang="en-US" dirty="0"/>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66288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0F552F37-95EA-4CA9-A51E-15845F77768D}"/>
              </a:ext>
            </a:extLst>
          </p:cNvPr>
          <p:cNvSpPr>
            <a:spLocks noGrp="1" noChangeArrowheads="1"/>
          </p:cNvSpPr>
          <p:nvPr>
            <p:ph type="title"/>
          </p:nvPr>
        </p:nvSpPr>
        <p:spPr/>
        <p:txBody>
          <a:bodyPr>
            <a:normAutofit/>
          </a:bodyPr>
          <a:lstStyle/>
          <a:p>
            <a:r>
              <a:rPr lang="en-US" altLang="en-US" sz="3600" dirty="0">
                <a:solidFill>
                  <a:srgbClr val="0070C0"/>
                </a:solidFill>
              </a:rPr>
              <a:t>Why are Projects Late?</a:t>
            </a:r>
          </a:p>
        </p:txBody>
      </p:sp>
      <p:sp>
        <p:nvSpPr>
          <p:cNvPr id="24578" name="Rectangle 2">
            <a:extLst>
              <a:ext uri="{FF2B5EF4-FFF2-40B4-BE49-F238E27FC236}">
                <a16:creationId xmlns:a16="http://schemas.microsoft.com/office/drawing/2014/main" id="{0D5EEEC1-D5A1-4F56-953F-89717CF26340}"/>
              </a:ext>
            </a:extLst>
          </p:cNvPr>
          <p:cNvSpPr>
            <a:spLocks noGrp="1" noChangeArrowheads="1"/>
          </p:cNvSpPr>
          <p:nvPr>
            <p:ph type="body" idx="1"/>
          </p:nvPr>
        </p:nvSpPr>
        <p:spPr>
          <a:xfrm>
            <a:off x="838199" y="1500159"/>
            <a:ext cx="9948333" cy="4714373"/>
          </a:xfrm>
        </p:spPr>
        <p:txBody>
          <a:bodyPr>
            <a:normAutofit/>
          </a:bodyPr>
          <a:lstStyle/>
          <a:p>
            <a:pPr>
              <a:spcBef>
                <a:spcPts val="703"/>
              </a:spcBef>
            </a:pPr>
            <a:r>
              <a:rPr lang="en-US" altLang="en-US" sz="2400" dirty="0">
                <a:solidFill>
                  <a:srgbClr val="000000"/>
                </a:solidFill>
              </a:rPr>
              <a:t>an </a:t>
            </a:r>
            <a:r>
              <a:rPr lang="en-US" altLang="en-US" sz="2400" dirty="0">
                <a:solidFill>
                  <a:srgbClr val="C00000"/>
                </a:solidFill>
              </a:rPr>
              <a:t>unrealistic deadline </a:t>
            </a:r>
            <a:r>
              <a:rPr lang="en-US" altLang="en-US" sz="2400" dirty="0">
                <a:solidFill>
                  <a:srgbClr val="000000"/>
                </a:solidFill>
              </a:rPr>
              <a:t>established by someone outside the software development group</a:t>
            </a:r>
          </a:p>
          <a:p>
            <a:pPr>
              <a:spcBef>
                <a:spcPts val="703"/>
              </a:spcBef>
            </a:pPr>
            <a:r>
              <a:rPr lang="en-US" altLang="en-US" sz="2400" dirty="0">
                <a:solidFill>
                  <a:srgbClr val="C00000"/>
                </a:solidFill>
              </a:rPr>
              <a:t>changing customer requirements </a:t>
            </a:r>
            <a:r>
              <a:rPr lang="en-US" altLang="en-US" sz="2400" dirty="0">
                <a:solidFill>
                  <a:srgbClr val="000000"/>
                </a:solidFill>
              </a:rPr>
              <a:t>that are not reflected in schedule changes;</a:t>
            </a:r>
          </a:p>
          <a:p>
            <a:pPr>
              <a:spcBef>
                <a:spcPts val="703"/>
              </a:spcBef>
            </a:pPr>
            <a:r>
              <a:rPr lang="en-US" altLang="en-US" sz="2400" dirty="0">
                <a:solidFill>
                  <a:srgbClr val="000000"/>
                </a:solidFill>
              </a:rPr>
              <a:t>an </a:t>
            </a:r>
            <a:r>
              <a:rPr lang="en-US" altLang="en-US" sz="2400" dirty="0">
                <a:solidFill>
                  <a:srgbClr val="C00000"/>
                </a:solidFill>
              </a:rPr>
              <a:t>honest underestimate </a:t>
            </a:r>
            <a:r>
              <a:rPr lang="en-US" altLang="en-US" sz="2400" dirty="0">
                <a:solidFill>
                  <a:srgbClr val="000000"/>
                </a:solidFill>
              </a:rPr>
              <a:t>of the amount of effort and/or the number of resources that will be required to do the job;</a:t>
            </a:r>
          </a:p>
          <a:p>
            <a:pPr>
              <a:spcBef>
                <a:spcPts val="703"/>
              </a:spcBef>
            </a:pPr>
            <a:r>
              <a:rPr lang="en-US" altLang="en-US" sz="2400" dirty="0">
                <a:solidFill>
                  <a:srgbClr val="C00000"/>
                </a:solidFill>
              </a:rPr>
              <a:t>predictable and/or unpredictable risks </a:t>
            </a:r>
            <a:r>
              <a:rPr lang="en-US" altLang="en-US" sz="2400" dirty="0">
                <a:solidFill>
                  <a:srgbClr val="000000"/>
                </a:solidFill>
              </a:rPr>
              <a:t>that were not considered when the project commenced;</a:t>
            </a:r>
          </a:p>
          <a:p>
            <a:pPr>
              <a:spcBef>
                <a:spcPts val="703"/>
              </a:spcBef>
            </a:pPr>
            <a:r>
              <a:rPr lang="en-US" altLang="en-US" sz="2400" dirty="0">
                <a:solidFill>
                  <a:srgbClr val="C00000"/>
                </a:solidFill>
              </a:rPr>
              <a:t>technical difficulties </a:t>
            </a:r>
            <a:r>
              <a:rPr lang="en-US" altLang="en-US" sz="2400" dirty="0">
                <a:solidFill>
                  <a:srgbClr val="000000"/>
                </a:solidFill>
              </a:rPr>
              <a:t>that could not have been foreseen in advance;</a:t>
            </a:r>
          </a:p>
          <a:p>
            <a:pPr>
              <a:spcBef>
                <a:spcPts val="703"/>
              </a:spcBef>
            </a:pPr>
            <a:r>
              <a:rPr lang="en-US" altLang="en-US" sz="2400" dirty="0">
                <a:solidFill>
                  <a:srgbClr val="C00000"/>
                </a:solidFill>
              </a:rPr>
              <a:t>human difficulties </a:t>
            </a:r>
            <a:r>
              <a:rPr lang="en-US" altLang="en-US" sz="2400" dirty="0">
                <a:solidFill>
                  <a:srgbClr val="000000"/>
                </a:solidFill>
              </a:rPr>
              <a:t>that could not have been foreseen in advance;</a:t>
            </a:r>
          </a:p>
          <a:p>
            <a:pPr>
              <a:spcBef>
                <a:spcPts val="703"/>
              </a:spcBef>
            </a:pPr>
            <a:r>
              <a:rPr lang="en-US" altLang="en-US" sz="2400" dirty="0">
                <a:solidFill>
                  <a:srgbClr val="C00000"/>
                </a:solidFill>
              </a:rPr>
              <a:t>miscommunication</a:t>
            </a:r>
            <a:r>
              <a:rPr lang="en-US" altLang="en-US" sz="2400" dirty="0">
                <a:solidFill>
                  <a:srgbClr val="000000"/>
                </a:solidFill>
              </a:rPr>
              <a:t> among project staff that results in delays;</a:t>
            </a:r>
          </a:p>
          <a:p>
            <a:pPr>
              <a:spcBef>
                <a:spcPts val="703"/>
              </a:spcBef>
            </a:pPr>
            <a:r>
              <a:rPr lang="en-US" altLang="en-US" sz="2400" dirty="0">
                <a:solidFill>
                  <a:srgbClr val="000000"/>
                </a:solidFill>
              </a:rPr>
              <a:t>a failure by project management to recognize that the project is </a:t>
            </a:r>
            <a:r>
              <a:rPr lang="en-US" altLang="en-US" sz="2400" dirty="0">
                <a:solidFill>
                  <a:srgbClr val="C00000"/>
                </a:solidFill>
              </a:rPr>
              <a:t>falling behind schedule</a:t>
            </a:r>
            <a:r>
              <a:rPr lang="en-US" altLang="en-US" sz="2400" dirty="0">
                <a:solidFill>
                  <a:srgbClr val="000000"/>
                </a:solidFill>
              </a:rPr>
              <a:t> and a </a:t>
            </a:r>
            <a:r>
              <a:rPr lang="en-US" altLang="en-US" sz="2400" dirty="0">
                <a:solidFill>
                  <a:srgbClr val="C00000"/>
                </a:solidFill>
              </a:rPr>
              <a:t>lack of action to correct the problem</a:t>
            </a:r>
            <a:endParaRPr lang="en-US" altLang="en-US" sz="1600" dirty="0">
              <a:solidFill>
                <a:srgbClr val="C00000"/>
              </a:solidFill>
            </a:endParaRPr>
          </a:p>
        </p:txBody>
      </p:sp>
      <p:sp>
        <p:nvSpPr>
          <p:cNvPr id="24579" name="Text Box 3">
            <a:extLst>
              <a:ext uri="{FF2B5EF4-FFF2-40B4-BE49-F238E27FC236}">
                <a16:creationId xmlns:a16="http://schemas.microsoft.com/office/drawing/2014/main" id="{C1802033-C70C-401D-81D8-90438BC62471}"/>
              </a:ext>
            </a:extLst>
          </p:cNvPr>
          <p:cNvSpPr txBox="1">
            <a:spLocks/>
          </p:cNvSpPr>
          <p:nvPr/>
        </p:nvSpPr>
        <p:spPr bwMode="auto">
          <a:xfrm>
            <a:off x="11084571" y="6412602"/>
            <a:ext cx="213200"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defTabSz="410751" fontAlgn="base" hangingPunct="0">
              <a:spcBef>
                <a:spcPct val="0"/>
              </a:spcBef>
              <a:spcAft>
                <a:spcPct val="0"/>
              </a:spcAft>
            </a:pPr>
            <a:fld id="{DF5F2E70-75DF-449F-9F16-8040D1128174}" type="slidenum">
              <a:rPr lang="en-US" altLang="en-US" sz="984">
                <a:solidFill>
                  <a:srgbClr val="000000"/>
                </a:solidFill>
                <a:latin typeface="Helvetica Neue"/>
                <a:ea typeface="Helvetica Neue"/>
                <a:cs typeface="Helvetica Neue"/>
                <a:sym typeface="Helvetica Neue"/>
              </a:rPr>
              <a:pPr algn="r" defTabSz="410751" fontAlgn="base" hangingPunct="0">
                <a:spcBef>
                  <a:spcPct val="0"/>
                </a:spcBef>
                <a:spcAft>
                  <a:spcPct val="0"/>
                </a:spcAft>
              </a:pPr>
              <a:t>19</a:t>
            </a:fld>
            <a:endParaRPr lang="en-US" altLang="en-US" sz="984">
              <a:solidFill>
                <a:srgbClr val="000000"/>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169498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4</a:t>
            </a:fld>
            <a:endParaRPr lang="en-US">
              <a:solidFill>
                <a:schemeClr val="tx1">
                  <a:lumMod val="50000"/>
                  <a:lumOff val="50000"/>
                </a:schemeClr>
              </a:solidFill>
            </a:endParaRPr>
          </a:p>
        </p:txBody>
      </p:sp>
    </p:spTree>
    <p:extLst>
      <p:ext uri="{BB962C8B-B14F-4D97-AF65-F5344CB8AC3E}">
        <p14:creationId xmlns:p14="http://schemas.microsoft.com/office/powerpoint/2010/main" val="99284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dirty="0"/>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dirty="0">
                <a:hlinkClick r:id="rId3"/>
              </a:rPr>
              <a:t>YAGNI – “You Aren’t Going To Need It”</a:t>
            </a:r>
            <a:endParaRPr lang="en-US" dirty="0"/>
          </a:p>
          <a:p>
            <a:r>
              <a:rPr lang="en-US" dirty="0"/>
              <a:t>Do not pre-maturely plan or implement features</a:t>
            </a:r>
          </a:p>
          <a:p>
            <a:r>
              <a:rPr lang="en-US" dirty="0"/>
              <a:t>Why? Uncertainty </a:t>
            </a:r>
            <a:r>
              <a:rPr lang="en-US" i="1" dirty="0"/>
              <a:t>in what we actually need</a:t>
            </a:r>
          </a:p>
          <a:p>
            <a:r>
              <a:rPr lang="en-US" dirty="0"/>
              <a:t>Focus on </a:t>
            </a:r>
            <a:r>
              <a:rPr lang="en-US" i="1" dirty="0"/>
              <a:t>prioritization</a:t>
            </a:r>
            <a:r>
              <a:rPr lang="en-US" dirty="0"/>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200" dirty="0">
                <a:solidFill>
                  <a:schemeClr val="tx1"/>
                </a:solidFill>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3094396835"/>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Medium</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Low</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p:txBody>
      </p:sp>
    </p:spTree>
    <p:extLst>
      <p:ext uri="{BB962C8B-B14F-4D97-AF65-F5344CB8AC3E}">
        <p14:creationId xmlns:p14="http://schemas.microsoft.com/office/powerpoint/2010/main" val="264822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7</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2046472448"/>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Low</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High</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Items are prioritized</a:t>
            </a:r>
          </a:p>
          <a:p>
            <a:r>
              <a:rPr lang="en-US" dirty="0"/>
              <a:t>A living document</a:t>
            </a:r>
          </a:p>
          <a:p>
            <a:endParaRPr lang="en-US" dirty="0"/>
          </a:p>
        </p:txBody>
      </p:sp>
    </p:spTree>
    <p:extLst>
      <p:ext uri="{BB962C8B-B14F-4D97-AF65-F5344CB8AC3E}">
        <p14:creationId xmlns:p14="http://schemas.microsoft.com/office/powerpoint/2010/main" val="175930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8</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353800" cy="5519694"/>
          </a:xfrm>
          <a:prstGeom prst="rect">
            <a:avLst/>
          </a:prstGeom>
        </p:spPr>
      </p:pic>
    </p:spTree>
    <p:extLst>
      <p:ext uri="{BB962C8B-B14F-4D97-AF65-F5344CB8AC3E}">
        <p14:creationId xmlns:p14="http://schemas.microsoft.com/office/powerpoint/2010/main" val="32844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dirty="0"/>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dirty="0"/>
              <a:t>Select user stories for the sprint based on priority and value</a:t>
            </a:r>
          </a:p>
          <a:p>
            <a:r>
              <a:rPr lang="en-US" dirty="0"/>
              <a:t>Decompose stories into detailed tasks</a:t>
            </a:r>
          </a:p>
          <a:p>
            <a:r>
              <a:rPr lang="en-US" dirty="0"/>
              <a:t>Estimate duration of each task (max 1 day each)</a:t>
            </a:r>
          </a:p>
          <a:p>
            <a:r>
              <a:rPr lang="en-US" dirty="0"/>
              <a:t>Time-boxed meeting – don’t make every decision here</a:t>
            </a:r>
          </a:p>
          <a:p>
            <a:r>
              <a:rPr lang="en-US" dirty="0"/>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581241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12513</TotalTime>
  <Words>4936</Words>
  <Application>Microsoft Office PowerPoint</Application>
  <PresentationFormat>Widescreen</PresentationFormat>
  <Paragraphs>319</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 Light</vt:lpstr>
      <vt:lpstr>Arial</vt:lpstr>
      <vt:lpstr>Calibri</vt:lpstr>
      <vt:lpstr>Ink Free</vt:lpstr>
      <vt:lpstr>Verdana</vt:lpstr>
      <vt:lpstr>Helvetica Neue</vt:lpstr>
      <vt:lpstr>Office Theme</vt:lpstr>
      <vt:lpstr>CS 4350: Fundamentals of Software Engineering Lesson 3.3: Agile Planning and Estimation</vt:lpstr>
      <vt:lpstr>Learning Goals for this Lesson</vt:lpstr>
      <vt:lpstr>Requirements: Which to pick?</vt:lpstr>
      <vt:lpstr>Lesson from Meteorology: Uncertainty in Estimation</vt:lpstr>
      <vt:lpstr>Agile Principles for Effective Planning: YAGNI</vt:lpstr>
      <vt:lpstr>Tracking and Prioritizing Tasks: Product Backlog</vt:lpstr>
      <vt:lpstr>Tracking and Prioritizing Tasks: Product Backlog</vt:lpstr>
      <vt:lpstr>Scrum: Daily progress towards product goals</vt:lpstr>
      <vt:lpstr>Planning a Sprint</vt:lpstr>
      <vt:lpstr>Planning a Sprint Backlog</vt:lpstr>
      <vt:lpstr>Estimating Task Time</vt:lpstr>
      <vt:lpstr>Estimating with T-Shirt Sizes</vt:lpstr>
      <vt:lpstr>Example: Estimating with T-Shirt Sizes</vt:lpstr>
      <vt:lpstr>Planning helps us find what we don’t know</vt:lpstr>
      <vt:lpstr>”Sprint 0” Tasks to Help Estimate Stories</vt:lpstr>
      <vt:lpstr>Scrum: Daily progress towards product goals</vt:lpstr>
      <vt:lpstr>Daily Scrum</vt:lpstr>
      <vt:lpstr>Sprint Review and Retrospective</vt:lpstr>
      <vt:lpstr>Why are Projects Late?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207</cp:revision>
  <dcterms:created xsi:type="dcterms:W3CDTF">2021-01-07T15:19:22Z</dcterms:created>
  <dcterms:modified xsi:type="dcterms:W3CDTF">2022-02-02T16:54:49Z</dcterms:modified>
</cp:coreProperties>
</file>