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355" r:id="rId3"/>
    <p:sldId id="302" r:id="rId4"/>
    <p:sldId id="351" r:id="rId5"/>
    <p:sldId id="405" r:id="rId6"/>
    <p:sldId id="404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377" r:id="rId15"/>
    <p:sldId id="376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Helvetica" panose="020B0604020202020204" pitchFamily="34" charset="0"/>
      <p:regular r:id="rId24"/>
      <p:bold r:id="rId25"/>
      <p:italic r:id="rId26"/>
      <p:boldItalic r:id="rId27"/>
    </p:embeddedFont>
    <p:embeddedFont>
      <p:font typeface="Ink Free" panose="03080402000500000000" pitchFamily="66" charset="0"/>
      <p:regular r:id="rId28"/>
    </p:embeddedFont>
    <p:embeddedFont>
      <p:font typeface="Verdana" panose="020B0604030504040204" pitchFamily="3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89" autoAdjust="0"/>
    <p:restoredTop sz="94660"/>
  </p:normalViewPr>
  <p:slideViewPr>
    <p:cSldViewPr snapToGrid="0">
      <p:cViewPr varScale="1">
        <p:scale>
          <a:sx n="68" d="100"/>
          <a:sy n="68" d="100"/>
        </p:scale>
        <p:origin x="456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46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E5181-6CF5-45F7-A87A-E0E0B1FD754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37F07-1250-4CCE-B198-1B288701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219-6BA5-47F5-B7F1-6B0D754E2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3876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56012-95F5-425E-AD5B-78B7ACF1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8"/>
            <a:ext cx="1012874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56B6-995F-4046-9C61-053D0E2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E-480B-420F-9649-4F8E696E08E0}" type="datetime1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E065-1B81-411E-9A3E-A77A78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6926-26F3-46DC-9948-0AFC974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E862F-A43D-4114-BCB5-88FBB072B5E3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C82A-A252-4658-90F3-CD841E6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BDDE-3FD4-4076-B384-750403C8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6770-ADA8-4EC3-8F93-CD06C87E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6D0-8311-4107-9726-6B805E7D05BA}" type="datetime1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9407-A07E-4CD6-8B79-2C5C32D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9943-4565-4756-87D7-A459B5D6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61F6-0B3C-4567-ADE2-6CD20FC7B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20CE-3E28-49C5-A941-80470819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5335-11AE-43FA-B4FF-7C5C91A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557A-5C88-417A-A763-5AC779462A5F}" type="datetime1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B1C4-4B7A-48D9-8638-70DF828B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D15E-A1E1-4C0C-A962-2AD1B80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8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78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xfrm>
            <a:off x="535782" y="1562695"/>
            <a:ext cx="8786527" cy="4688086"/>
          </a:xfrm>
          <a:prstGeom prst="rect">
            <a:avLst/>
          </a:prstGeom>
        </p:spPr>
        <p:txBody>
          <a:bodyPr/>
          <a:lstStyle>
            <a:lvl1pPr marL="257166" indent="-257166">
              <a:defRPr>
                <a:solidFill>
                  <a:schemeClr val="tx1"/>
                </a:solidFill>
              </a:defRPr>
            </a:lvl1pPr>
            <a:lvl2pPr marL="514332" indent="-257166">
              <a:spcBef>
                <a:spcPts val="1125"/>
              </a:spcBef>
              <a:defRPr>
                <a:solidFill>
                  <a:schemeClr val="tx1"/>
                </a:solidFill>
              </a:defRPr>
            </a:lvl2pPr>
            <a:lvl3pPr marL="707206" indent="-257166">
              <a:spcBef>
                <a:spcPts val="562"/>
              </a:spcBef>
              <a:defRPr sz="2812">
                <a:solidFill>
                  <a:schemeClr val="tx1"/>
                </a:solidFill>
              </a:defRPr>
            </a:lvl3pPr>
            <a:lvl4pPr marL="900080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4pPr>
            <a:lvl5pPr marL="1092955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80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102D-7499-4BDC-8BA2-825474D9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0BCC-FEA6-4C8B-92DD-12ECC6BE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6A10-0098-476E-99F2-6C7151D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CBE2-D5BE-47AC-ADC2-9CDFC1D0CF90}" type="datetime1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9B59-28A4-457E-A9FE-D43E630E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26F7-7826-4EEA-BCF7-F8DB1CCC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FB97FE-BFE6-42A0-A36F-BB63DB3E7E5E}"/>
              </a:ext>
            </a:extLst>
          </p:cNvPr>
          <p:cNvCxnSpPr/>
          <p:nvPr userDrawn="1"/>
        </p:nvCxnSpPr>
        <p:spPr>
          <a:xfrm>
            <a:off x="831850" y="4562475"/>
            <a:ext cx="1052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8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8A4-82FA-4F62-BD67-4673378F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0252-C68E-46D7-AAA5-ABB7CE5E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2B70-F8CF-48C4-AE1C-C9CF7101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02AF-9677-413A-B99A-8C8BE955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EDB1-CE74-4951-85A2-0B01C2128E28}" type="datetime1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D4DCA-3AF1-43DA-9E55-2BF67A61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AD69-C005-4694-9D91-F1A98096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5F67E-03A6-4630-A98D-6CACA3FBDDEF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4C9-6E2F-41F7-9D31-6E37FA5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BC22-43A4-440D-AAD7-465FAB57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FE43-C4CC-4FF0-B176-0C879EF2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0B2B-FD99-4575-BC29-4A9B8A50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A5329-47DA-4A08-8E7B-D898E11B7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08467-E7C4-4D3F-99C5-6D3AC3B2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EB92-A5C2-4807-A9DC-9EDE6CBFB241}" type="datetime1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D386-C960-49F4-8E0B-5A602B21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38FD-9718-4972-A4A8-237B1A21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9689-97C8-4C74-9DA9-41C0380C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868A-EEF3-4A9B-8549-9BADCF2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5A0-C911-4F03-82FC-7E5926047D46}" type="datetime1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0DFD-410D-4C41-9994-4C58047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F3D0-5AE9-4747-A0A6-354F066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0EEB6-6E3B-42EF-B771-796D5DACD6D4}"/>
              </a:ext>
            </a:extLst>
          </p:cNvPr>
          <p:cNvCxnSpPr/>
          <p:nvPr userDrawn="1"/>
        </p:nvCxnSpPr>
        <p:spPr>
          <a:xfrm>
            <a:off x="838200" y="13255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0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A444-7D99-4911-9642-3917FA6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EE0-7771-4CD5-9B2B-3550753A54A1}" type="datetime1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2BF4-8CCE-40F5-87BF-30A8215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1BF9-93A3-4F18-ADE7-E0E4F97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BC0-2C78-4530-B512-097E3FF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D3CA-F128-4EAA-A043-41667828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E186-B06D-4105-84EF-95DBBCFD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6144-00CA-4143-8DA2-416236D7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18B3-0E87-4416-A9B8-D891968C2727}" type="datetime1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B172-43F1-4139-BF32-2DEDF278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B3DF-517A-4E87-8D32-82F85C3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2A09-5B90-4641-93CD-8F57AD55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350F3-B3CE-4CFF-8DA5-52A7B3D1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664C-6D02-4CF4-9578-EE17046F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9906-37E8-4C3E-9239-E2780C6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A42-A091-4468-A075-64A31BE59948}" type="datetime1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D540-F8F7-41A2-9AF8-CA9DC367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207D-A9AE-4993-85BC-0A490AE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artinfowler.com/articles/mocksArentStub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.oreilly.com/library/view/software-engineering-at/9781492082781/ch14.html#larger_testing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5BC5-92E6-4F5A-B981-1C5EE9758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1766952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sym typeface="Helvetica Neue" charset="0"/>
              </a:rPr>
              <a:t>CS 4350: Fundamentals of Software Engineering</a:t>
            </a:r>
            <a:br>
              <a:rPr lang="en-US" altLang="en-US" sz="3200" dirty="0">
                <a:sym typeface="Helvetica Neue" charset="0"/>
              </a:rPr>
            </a:br>
            <a:br>
              <a:rPr lang="en-US" altLang="en-US" sz="3200" dirty="0">
                <a:sym typeface="Helvetica Neue" charset="0"/>
              </a:rPr>
            </a:br>
            <a:r>
              <a:rPr lang="en-US" altLang="en-US" sz="3200" dirty="0">
                <a:sym typeface="Helvetica Neue" charset="0"/>
              </a:rPr>
              <a:t>Lesson 5</a:t>
            </a:r>
            <a:r>
              <a:rPr lang="en-US" altLang="en-US" dirty="0">
                <a:sym typeface="Helvetica Neue" charset="0"/>
              </a:rPr>
              <a:t>.3</a:t>
            </a:r>
            <a:r>
              <a:rPr lang="en-US" altLang="en-US" sz="3200" dirty="0">
                <a:sym typeface="Helvetica Neue" charset="0"/>
              </a:rPr>
              <a:t> Testing Systems</a:t>
            </a:r>
            <a:endParaRPr lang="en-US" sz="32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B356C44-32EB-4AC4-94B7-A86895491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Jonathan Bell, Adeel Bhutta, Ferdinand Vesely, Mitch Wand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Khoury College of Computer </a:t>
            </a:r>
            <a:r>
              <a:rPr lang="en-US" sz="2400" dirty="0" err="1"/>
              <a:t>Sciencesa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5E2E-7170-455B-A37A-DBAC705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220B8F-69AA-4637-BB1D-F777887FC123}"/>
              </a:ext>
            </a:extLst>
          </p:cNvPr>
          <p:cNvSpPr/>
          <p:nvPr/>
        </p:nvSpPr>
        <p:spPr>
          <a:xfrm>
            <a:off x="705730" y="586967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C5962"/>
                </a:solidFill>
              </a:rPr>
              <a:t>© 2022 Released under the </a:t>
            </a:r>
            <a:r>
              <a:rPr lang="en-US" dirty="0">
                <a:solidFill>
                  <a:srgbClr val="D41B2C"/>
                </a:solidFill>
                <a:hlinkClick r:id="rId2"/>
              </a:rPr>
              <a:t>CC BY-SA</a:t>
            </a:r>
            <a:r>
              <a:rPr lang="en-US" dirty="0">
                <a:solidFill>
                  <a:srgbClr val="5C5962"/>
                </a:solidFill>
              </a:rPr>
              <a:t> 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995E9-C50B-3645-B3B4-EF2E34B0F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Mocks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44C6B-CCC8-FC4E-85A6-583BEE66E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test mock has scripted results:</a:t>
            </a:r>
          </a:p>
          <a:p>
            <a:pPr lvl="1"/>
            <a:r>
              <a:rPr lang="en-US" dirty="0"/>
              <a:t>If such-and-such a method is called</a:t>
            </a:r>
          </a:p>
          <a:p>
            <a:pPr lvl="2"/>
            <a:r>
              <a:rPr lang="en-US" dirty="0"/>
              <a:t>return some particular value.</a:t>
            </a:r>
          </a:p>
          <a:p>
            <a:r>
              <a:rPr lang="en-US" dirty="0"/>
              <a:t>A complex mock can have many scripts:</a:t>
            </a:r>
          </a:p>
          <a:p>
            <a:pPr lvl="1"/>
            <a:r>
              <a:rPr lang="en-US" dirty="0"/>
              <a:t>Multiple methods;</a:t>
            </a:r>
          </a:p>
          <a:p>
            <a:pPr lvl="1"/>
            <a:r>
              <a:rPr lang="en-US" dirty="0"/>
              <a:t>Different results for subsequent calls.</a:t>
            </a:r>
          </a:p>
          <a:p>
            <a:r>
              <a:rPr lang="en-US" dirty="0"/>
              <a:t>Useful mocking assumes we know how mocked object will be used.</a:t>
            </a:r>
          </a:p>
          <a:p>
            <a:r>
              <a:rPr lang="en-US" dirty="0"/>
              <a:t>If a “mock” has real logic, it becomes a “fake”.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708AD-E1DB-5644-8814-B1B227A25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C2F5A4-5E0B-4497-8ADB-C757CB0915B9}"/>
              </a:ext>
            </a:extLst>
          </p:cNvPr>
          <p:cNvSpPr/>
          <p:nvPr/>
        </p:nvSpPr>
        <p:spPr>
          <a:xfrm>
            <a:off x="9223924" y="3073593"/>
            <a:ext cx="2129876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Mock has “scripted answers”</a:t>
            </a:r>
          </a:p>
        </p:txBody>
      </p:sp>
    </p:spTree>
    <p:extLst>
      <p:ext uri="{BB962C8B-B14F-4D97-AF65-F5344CB8AC3E}">
        <p14:creationId xmlns:p14="http://schemas.microsoft.com/office/powerpoint/2010/main" val="213865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7E768-7027-9A41-B88B-CB0667D14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7644B-7956-A147-9BA0-8AF6266FD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fake</a:t>
            </a:r>
            <a:r>
              <a:rPr lang="en-US" dirty="0"/>
              <a:t> has an implementation of the object being replaced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low-fidelity </a:t>
            </a:r>
            <a:r>
              <a:rPr lang="en-US" dirty="0"/>
              <a:t>fake implements things partially</a:t>
            </a:r>
          </a:p>
          <a:p>
            <a:pPr lvl="2"/>
            <a:r>
              <a:rPr lang="en-US" dirty="0"/>
              <a:t>Enough to work for the test.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high-fidelity</a:t>
            </a:r>
            <a:r>
              <a:rPr lang="en-US" dirty="0"/>
              <a:t> fake implements most aspects:</a:t>
            </a:r>
          </a:p>
          <a:p>
            <a:pPr lvl="2"/>
            <a:r>
              <a:rPr lang="en-US" dirty="0"/>
              <a:t>Usually all functional aspects;</a:t>
            </a:r>
          </a:p>
          <a:p>
            <a:pPr lvl="2"/>
            <a:r>
              <a:rPr lang="en-US" dirty="0"/>
              <a:t>Usually not as efficiently or as scalable.</a:t>
            </a:r>
          </a:p>
          <a:p>
            <a:r>
              <a:rPr lang="en-US" dirty="0"/>
              <a:t>The purpose of the fake is to avoid processes/network/cost:</a:t>
            </a:r>
          </a:p>
          <a:p>
            <a:pPr lvl="1"/>
            <a:r>
              <a:rPr lang="en-US" dirty="0"/>
              <a:t>So the test can be cheap and deterministic.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05623-B53B-C946-BF7C-65ECA2549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CCCB64-2FF5-4C88-96CA-408D2AD03DF0}"/>
              </a:ext>
            </a:extLst>
          </p:cNvPr>
          <p:cNvSpPr/>
          <p:nvPr/>
        </p:nvSpPr>
        <p:spPr>
          <a:xfrm>
            <a:off x="9223923" y="3073593"/>
            <a:ext cx="2295631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Fake has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“semi-real implementation”</a:t>
            </a:r>
          </a:p>
        </p:txBody>
      </p:sp>
    </p:spTree>
    <p:extLst>
      <p:ext uri="{BB962C8B-B14F-4D97-AF65-F5344CB8AC3E}">
        <p14:creationId xmlns:p14="http://schemas.microsoft.com/office/powerpoint/2010/main" val="87815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D4615-A4AC-2C4A-AECE-11E2CAE0F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87B55-23D0-E141-9AF2-C91AC061F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replace a user, we can program a “bot”</a:t>
            </a:r>
          </a:p>
          <a:p>
            <a:pPr lvl="1"/>
            <a:r>
              <a:rPr lang="en-US" dirty="0"/>
              <a:t>Randomly use mouse, press buttons;</a:t>
            </a:r>
          </a:p>
          <a:p>
            <a:pPr lvl="1"/>
            <a:r>
              <a:rPr lang="en-US" dirty="0"/>
              <a:t>Arbitrary text;</a:t>
            </a:r>
          </a:p>
          <a:p>
            <a:pPr lvl="1"/>
            <a:r>
              <a:rPr lang="en-US" dirty="0"/>
              <a:t>Fast or slow.</a:t>
            </a:r>
          </a:p>
          <a:p>
            <a:r>
              <a:rPr lang="en-US" dirty="0"/>
              <a:t>Smarter (“Fuzzing”)</a:t>
            </a:r>
          </a:p>
          <a:p>
            <a:pPr lvl="1"/>
            <a:r>
              <a:rPr lang="en-US" dirty="0"/>
              <a:t>Capture real actions;</a:t>
            </a:r>
          </a:p>
          <a:p>
            <a:pPr lvl="1"/>
            <a:r>
              <a:rPr lang="en-US" dirty="0"/>
              <a:t>Then make targeted mutations.</a:t>
            </a:r>
          </a:p>
          <a:p>
            <a:pPr lvl="1"/>
            <a:r>
              <a:rPr lang="en-US" dirty="0"/>
              <a:t>(This applies also to programs taking text input.)</a:t>
            </a:r>
          </a:p>
          <a:p>
            <a:r>
              <a:rPr lang="en-US" dirty="0"/>
              <a:t>Expected result can only be imprecise:</a:t>
            </a:r>
          </a:p>
          <a:p>
            <a:pPr lvl="1"/>
            <a:r>
              <a:rPr lang="en-US" dirty="0"/>
              <a:t>E.g., “not crash” or “not leak secrets”.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D07CA-8AC9-DE49-B8D6-DC6FE841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09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974E2-A314-AA45-88E1-AF35428C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Related: Random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D409E-EB67-5749-800E-5F984ED7F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13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4811687-7CED-724F-AB10-59848B9A752C}"/>
              </a:ext>
            </a:extLst>
          </p:cNvPr>
          <p:cNvSpPr>
            <a:spLocks noChangeAspect="1"/>
          </p:cNvSpPr>
          <p:nvPr/>
        </p:nvSpPr>
        <p:spPr>
          <a:xfrm>
            <a:off x="4852219" y="2168013"/>
            <a:ext cx="1371600" cy="1371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SUT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B168013-8431-6947-916B-6093A1B9F358}"/>
              </a:ext>
            </a:extLst>
          </p:cNvPr>
          <p:cNvSpPr>
            <a:spLocks noChangeAspect="1"/>
          </p:cNvSpPr>
          <p:nvPr/>
        </p:nvSpPr>
        <p:spPr>
          <a:xfrm>
            <a:off x="4852219" y="4363808"/>
            <a:ext cx="1371600" cy="1371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Ref.</a:t>
            </a:r>
          </a:p>
          <a:p>
            <a:pPr algn="ctr"/>
            <a:r>
              <a:rPr lang="en-US" sz="2400" dirty="0" err="1">
                <a:solidFill>
                  <a:schemeClr val="tx1"/>
                </a:solidFill>
              </a:rPr>
              <a:t>Impl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" name="Plaque 6">
            <a:extLst>
              <a:ext uri="{FF2B5EF4-FFF2-40B4-BE49-F238E27FC236}">
                <a16:creationId xmlns:a16="http://schemas.microsoft.com/office/drawing/2014/main" id="{48CC97E4-69E2-344C-92BA-2E3E86445794}"/>
              </a:ext>
            </a:extLst>
          </p:cNvPr>
          <p:cNvSpPr>
            <a:spLocks noChangeAspect="1"/>
          </p:cNvSpPr>
          <p:nvPr/>
        </p:nvSpPr>
        <p:spPr>
          <a:xfrm>
            <a:off x="838200" y="3082413"/>
            <a:ext cx="1828800" cy="1828800"/>
          </a:xfrm>
          <a:prstGeom prst="plaqu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Random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Generator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34C0CE96-38A4-0243-8257-9AA14EE04B4B}"/>
              </a:ext>
            </a:extLst>
          </p:cNvPr>
          <p:cNvSpPr/>
          <p:nvPr/>
        </p:nvSpPr>
        <p:spPr>
          <a:xfrm>
            <a:off x="8052619" y="3539613"/>
            <a:ext cx="914400" cy="914400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=?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F98D055A-9776-AC4F-9B3D-A2313E255F7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667000" y="2853813"/>
            <a:ext cx="2185219" cy="1143000"/>
          </a:xfrm>
          <a:prstGeom prst="curvedConnector3">
            <a:avLst/>
          </a:prstGeom>
          <a:ln w="317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870C11BF-88F2-1646-AFEE-A727D5A08ADC}"/>
              </a:ext>
            </a:extLst>
          </p:cNvPr>
          <p:cNvCxnSpPr>
            <a:cxnSpLocks/>
          </p:cNvCxnSpPr>
          <p:nvPr/>
        </p:nvCxnSpPr>
        <p:spPr>
          <a:xfrm>
            <a:off x="2667000" y="3996813"/>
            <a:ext cx="2185219" cy="1052795"/>
          </a:xfrm>
          <a:prstGeom prst="curvedConnector3">
            <a:avLst/>
          </a:prstGeom>
          <a:ln w="317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62E0BFBF-10D8-B241-B49F-B529C7FA3151}"/>
              </a:ext>
            </a:extLst>
          </p:cNvPr>
          <p:cNvCxnSpPr>
            <a:stCxn id="5" idx="3"/>
            <a:endCxn id="8" idx="0"/>
          </p:cNvCxnSpPr>
          <p:nvPr/>
        </p:nvCxnSpPr>
        <p:spPr>
          <a:xfrm>
            <a:off x="6223819" y="2853813"/>
            <a:ext cx="2286000" cy="685800"/>
          </a:xfrm>
          <a:prstGeom prst="curvedConnector2">
            <a:avLst/>
          </a:prstGeom>
          <a:ln w="317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0AE6A5F-0DB9-844F-A9F1-007EF1A479D4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6223819" y="4454013"/>
            <a:ext cx="2286000" cy="481296"/>
          </a:xfrm>
          <a:prstGeom prst="curvedConnector2">
            <a:avLst/>
          </a:prstGeom>
          <a:ln w="317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0BE967-9687-244B-ACCF-DD4B334132B8}"/>
              </a:ext>
            </a:extLst>
          </p:cNvPr>
          <p:cNvCxnSpPr>
            <a:stCxn id="8" idx="3"/>
          </p:cNvCxnSpPr>
          <p:nvPr/>
        </p:nvCxnSpPr>
        <p:spPr>
          <a:xfrm>
            <a:off x="8967019" y="3996813"/>
            <a:ext cx="1047136" cy="0"/>
          </a:xfrm>
          <a:prstGeom prst="straightConnector1">
            <a:avLst/>
          </a:prstGeom>
          <a:ln w="317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DC2A773-63C1-6D4B-A675-38A2F5E764B4}"/>
              </a:ext>
            </a:extLst>
          </p:cNvPr>
          <p:cNvSpPr txBox="1"/>
          <p:nvPr/>
        </p:nvSpPr>
        <p:spPr>
          <a:xfrm>
            <a:off x="9999070" y="3765980"/>
            <a:ext cx="929485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Errors</a:t>
            </a:r>
          </a:p>
        </p:txBody>
      </p:sp>
    </p:spTree>
    <p:extLst>
      <p:ext uri="{BB962C8B-B14F-4D97-AF65-F5344CB8AC3E}">
        <p14:creationId xmlns:p14="http://schemas.microsoft.com/office/powerpoint/2010/main" val="2173995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6A480-6DB1-4DE6-8DB4-487E55EF8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 of Test Doubles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BC942-6C09-4AFE-AAA0-16C77B95B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Mock/Fake may not behave correctly</a:t>
            </a:r>
          </a:p>
          <a:p>
            <a:pPr lvl="1"/>
            <a:r>
              <a:rPr lang="en-US" dirty="0"/>
              <a:t>The test harness may assume wrong behavior;</a:t>
            </a:r>
          </a:p>
          <a:p>
            <a:pPr lvl="1"/>
            <a:r>
              <a:rPr lang="en-US" dirty="0"/>
              <a:t>Particularly an issue if original object changes</a:t>
            </a:r>
          </a:p>
          <a:p>
            <a:pPr lvl="2"/>
            <a:r>
              <a:rPr lang="en-US" dirty="0"/>
              <a:t>Mocks have to be maintained as well!</a:t>
            </a:r>
          </a:p>
          <a:p>
            <a:pPr lvl="1"/>
            <a:r>
              <a:rPr lang="en-US" dirty="0"/>
              <a:t>Solution: Test the mock/fake against a higher fidelity fake, or against the real thing.</a:t>
            </a:r>
          </a:p>
          <a:p>
            <a:r>
              <a:rPr lang="en-US" dirty="0"/>
              <a:t>The SUT may use a different algorithm:</a:t>
            </a:r>
          </a:p>
          <a:p>
            <a:pPr lvl="1"/>
            <a:r>
              <a:rPr lang="en-US" dirty="0"/>
              <a:t>The Spies expect a particular usage of double;</a:t>
            </a:r>
          </a:p>
          <a:p>
            <a:pPr lvl="1"/>
            <a:r>
              <a:rPr lang="en-US" dirty="0"/>
              <a:t>The test is “brittle” because it depends on internal behavior of SUT;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E1C47-2495-4930-8DBF-E7B16C92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54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able to:</a:t>
            </a:r>
          </a:p>
          <a:p>
            <a:pPr lvl="1" fontAlgn="base"/>
            <a:r>
              <a:rPr lang="en-US" dirty="0"/>
              <a:t>Be familiar with test “doubles” such as “stubs, mocks, spies, fakes”</a:t>
            </a:r>
          </a:p>
          <a:p>
            <a:pPr lvl="1" fontAlgn="base"/>
            <a:r>
              <a:rPr lang="en-US" dirty="0"/>
              <a:t>Contrast “mocks” and “spies” in testing;</a:t>
            </a:r>
          </a:p>
          <a:p>
            <a:pPr lvl="1" fontAlgn="base"/>
            <a:r>
              <a:rPr lang="en-US" dirty="0"/>
              <a:t>Describe limitations of automated testing;</a:t>
            </a:r>
          </a:p>
          <a:p>
            <a:pPr lvl="1" fontAlgn="base"/>
            <a:r>
              <a:rPr lang="en-US" dirty="0"/>
              <a:t>Give some useful examples of nondeterministic testing.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22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7B5D-FB6C-436E-B15E-6071C1AF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this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947AF-DDC1-4EDB-B11F-00E505483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can we test complex systems?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some ways to substitute out parts of the system?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D1BF0-3FF8-4C70-9176-0B4EFBC9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87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9663260" cy="4351338"/>
          </a:xfrm>
        </p:spPr>
        <p:txBody>
          <a:bodyPr/>
          <a:lstStyle/>
          <a:p>
            <a:r>
              <a:rPr lang="en-US" dirty="0"/>
              <a:t>By the end of this lesson, you should be able to:</a:t>
            </a:r>
          </a:p>
          <a:p>
            <a:pPr lvl="1" fontAlgn="base"/>
            <a:r>
              <a:rPr lang="en-US" dirty="0"/>
              <a:t>Be familiar with test “doubles” such as “stubs, mocks, spies, fakes”</a:t>
            </a:r>
          </a:p>
          <a:p>
            <a:pPr lvl="1" fontAlgn="base"/>
            <a:r>
              <a:rPr lang="en-US" dirty="0"/>
              <a:t>Contrast “mocks” and “spies” in testing;</a:t>
            </a:r>
          </a:p>
          <a:p>
            <a:pPr lvl="1" fontAlgn="base"/>
            <a:r>
              <a:rPr lang="en-US" dirty="0"/>
              <a:t>Describe the limitations of automated testing;</a:t>
            </a:r>
          </a:p>
          <a:p>
            <a:pPr lvl="1" fontAlgn="base"/>
            <a:r>
              <a:rPr lang="en-US" dirty="0"/>
              <a:t>Give some useful examples of nondeterministic testing.</a:t>
            </a:r>
          </a:p>
          <a:p>
            <a:pPr lvl="1" fontAlgn="base"/>
            <a:endParaRPr lang="en-US" dirty="0"/>
          </a:p>
          <a:p>
            <a:pPr lvl="1" fontAlgn="base"/>
            <a:endParaRPr lang="en-US" dirty="0"/>
          </a:p>
          <a:p>
            <a:pPr lvl="1" fontAlgn="base"/>
            <a:r>
              <a:rPr lang="en-US" dirty="0">
                <a:solidFill>
                  <a:srgbClr val="FF0000"/>
                </a:solidFill>
              </a:rPr>
              <a:t>For Further Reading </a:t>
            </a:r>
            <a:r>
              <a:rPr lang="en-US" dirty="0"/>
              <a:t>– Check out Martin Fowler’s article, </a:t>
            </a:r>
            <a:br>
              <a:rPr lang="en-US" dirty="0"/>
            </a:br>
            <a:r>
              <a:rPr lang="en-US" dirty="0"/>
              <a:t>“Mocks Aren’t Stubs” </a:t>
            </a:r>
            <a:r>
              <a:rPr lang="en-US" dirty="0">
                <a:hlinkClick r:id="rId2"/>
              </a:rPr>
              <a:t>https://martinfowler.com/articles/mocksArentStubs.html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51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D5D6D1E-2A01-42BF-95E0-611A9FCE7D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723592"/>
            <a:ext cx="7887346" cy="4351338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Database component</a:t>
            </a:r>
          </a:p>
          <a:p>
            <a:pPr lvl="1"/>
            <a:r>
              <a:rPr lang="en-US" altLang="en-US" dirty="0"/>
              <a:t>Contents may need to reflect/simulate real-world;</a:t>
            </a:r>
          </a:p>
          <a:p>
            <a:pPr lvl="1"/>
            <a:r>
              <a:rPr lang="en-US" altLang="en-US" dirty="0"/>
              <a:t>Data may be expensive/proprietary/confidential.</a:t>
            </a:r>
          </a:p>
          <a:p>
            <a:r>
              <a:rPr lang="en-US" altLang="en-US" dirty="0"/>
              <a:t>Network connections</a:t>
            </a:r>
          </a:p>
          <a:p>
            <a:pPr lvl="1"/>
            <a:r>
              <a:rPr lang="en-US" altLang="en-US" dirty="0"/>
              <a:t>”Real” connections may be slow/flaky/disrupted;</a:t>
            </a:r>
          </a:p>
          <a:p>
            <a:pPr lvl="1"/>
            <a:r>
              <a:rPr lang="en-US" altLang="en-US" dirty="0"/>
              <a:t>Resources may have changed since test was written.</a:t>
            </a:r>
          </a:p>
          <a:p>
            <a:r>
              <a:rPr lang="en-US" altLang="en-US" dirty="0"/>
              <a:t>Environment</a:t>
            </a:r>
          </a:p>
          <a:p>
            <a:pPr lvl="1"/>
            <a:r>
              <a:rPr lang="en-US" altLang="en-US" dirty="0"/>
              <a:t>Interactions with OS, locale or other software.</a:t>
            </a:r>
          </a:p>
          <a:p>
            <a:r>
              <a:rPr lang="en-US" altLang="en-US" dirty="0"/>
              <a:t>Human actors</a:t>
            </a:r>
          </a:p>
          <a:p>
            <a:pPr lvl="1"/>
            <a:r>
              <a:rPr lang="en-US" altLang="en-US" dirty="0"/>
              <a:t>Ultimately unpredictable.</a:t>
            </a:r>
          </a:p>
          <a:p>
            <a:pPr lvl="1"/>
            <a:endParaRPr lang="en-US" altLang="en-US" dirty="0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FCD54966-636B-40B8-9A0B-F5A7E500E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Large Systems are Hard to Test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F4B0D1A4-82AE-4AEF-B842-9318DCC0894D}"/>
              </a:ext>
            </a:extLst>
          </p:cNvPr>
          <p:cNvSpPr txBox="1">
            <a:spLocks/>
          </p:cNvSpPr>
          <p:nvPr/>
        </p:nvSpPr>
        <p:spPr bwMode="auto">
          <a:xfrm>
            <a:off x="10232600" y="6454704"/>
            <a:ext cx="136256" cy="22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b">
            <a:spAutoFit/>
          </a:bodyPr>
          <a:lstStyle/>
          <a:p>
            <a:pPr algn="r"/>
            <a:fld id="{0BB2D644-9BFF-4E58-8C26-7B6E68779C53}" type="slidenum">
              <a:rPr lang="en-US" altLang="en-US" sz="984">
                <a:latin typeface="Calibri Light" panose="020F0302020204030204" pitchFamily="34" charset="0"/>
                <a:ea typeface="Helvetica Neue" charset="0"/>
                <a:cs typeface="Calibri Light" panose="020F0302020204030204" pitchFamily="34" charset="0"/>
                <a:sym typeface="Helvetica Neue" charset="0"/>
              </a:rPr>
              <a:pPr algn="r"/>
              <a:t>4</a:t>
            </a:fld>
            <a:endParaRPr lang="en-US" altLang="en-US" sz="984" dirty="0">
              <a:latin typeface="Calibri Light" panose="020F0302020204030204" pitchFamily="34" charset="0"/>
              <a:ea typeface="Helvetica Neue" charset="0"/>
              <a:cs typeface="Calibri Light" panose="020F0302020204030204" pitchFamily="34" charset="0"/>
              <a:sym typeface="Helvetica Neue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FCD54966-636B-40B8-9A0B-F5A7E500E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Unit Testing is not sufficient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F4B0D1A4-82AE-4AEF-B842-9318DCC0894D}"/>
              </a:ext>
            </a:extLst>
          </p:cNvPr>
          <p:cNvSpPr txBox="1">
            <a:spLocks/>
          </p:cNvSpPr>
          <p:nvPr/>
        </p:nvSpPr>
        <p:spPr bwMode="auto">
          <a:xfrm>
            <a:off x="10232600" y="6454704"/>
            <a:ext cx="136256" cy="22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b">
            <a:spAutoFit/>
          </a:bodyPr>
          <a:lstStyle/>
          <a:p>
            <a:pPr algn="r"/>
            <a:fld id="{0BB2D644-9BFF-4E58-8C26-7B6E68779C53}" type="slidenum">
              <a:rPr lang="en-US" altLang="en-US" sz="984">
                <a:latin typeface="Calibri Light" panose="020F0302020204030204" pitchFamily="34" charset="0"/>
                <a:ea typeface="Helvetica Neue" charset="0"/>
                <a:cs typeface="Calibri Light" panose="020F0302020204030204" pitchFamily="34" charset="0"/>
                <a:sym typeface="Helvetica Neue" charset="0"/>
              </a:rPr>
              <a:pPr algn="r"/>
              <a:t>5</a:t>
            </a:fld>
            <a:endParaRPr lang="en-US" altLang="en-US" sz="984" dirty="0">
              <a:latin typeface="Calibri Light" panose="020F0302020204030204" pitchFamily="34" charset="0"/>
              <a:ea typeface="Helvetica Neue" charset="0"/>
              <a:cs typeface="Calibri Light" panose="020F0302020204030204" pitchFamily="34" charset="0"/>
              <a:sym typeface="Helvetica Neue" charset="0"/>
            </a:endParaRPr>
          </a:p>
        </p:txBody>
      </p:sp>
      <p:grpSp>
        <p:nvGrpSpPr>
          <p:cNvPr id="5" name="Group">
            <a:extLst>
              <a:ext uri="{FF2B5EF4-FFF2-40B4-BE49-F238E27FC236}">
                <a16:creationId xmlns:a16="http://schemas.microsoft.com/office/drawing/2014/main" id="{94320377-5FCA-4F13-9956-62D15DA07829}"/>
              </a:ext>
            </a:extLst>
          </p:cNvPr>
          <p:cNvGrpSpPr/>
          <p:nvPr/>
        </p:nvGrpSpPr>
        <p:grpSpPr>
          <a:xfrm>
            <a:off x="4883850" y="1662601"/>
            <a:ext cx="5416878" cy="4473319"/>
            <a:chOff x="0" y="0"/>
            <a:chExt cx="5892800" cy="4800600"/>
          </a:xfrm>
        </p:grpSpPr>
        <p:pic>
          <p:nvPicPr>
            <p:cNvPr id="6" name="image.pdf" descr="image.pdf">
              <a:extLst>
                <a:ext uri="{FF2B5EF4-FFF2-40B4-BE49-F238E27FC236}">
                  <a16:creationId xmlns:a16="http://schemas.microsoft.com/office/drawing/2014/main" id="{D11B9416-02BE-4115-9EEA-FD695C315DB6}"/>
                </a:ext>
              </a:extLst>
            </p:cNvPr>
            <p:cNvPicPr>
              <a:picLocks/>
            </p:cNvPicPr>
            <p:nvPr/>
          </p:nvPicPr>
          <p:blipFill>
            <a:blip r:embed="rId2"/>
            <a:srcRect l="31923" t="66222" r="13717" b="14309"/>
            <a:stretch>
              <a:fillRect/>
            </a:stretch>
          </p:blipFill>
          <p:spPr>
            <a:xfrm>
              <a:off x="0" y="1739900"/>
              <a:ext cx="5384800" cy="1485900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7" name="Driver">
              <a:extLst>
                <a:ext uri="{FF2B5EF4-FFF2-40B4-BE49-F238E27FC236}">
                  <a16:creationId xmlns:a16="http://schemas.microsoft.com/office/drawing/2014/main" id="{D152BA05-0B02-43B5-A65A-0AE1AC9D0355}"/>
                </a:ext>
              </a:extLst>
            </p:cNvPr>
            <p:cNvSpPr/>
            <p:nvPr/>
          </p:nvSpPr>
          <p:spPr>
            <a:xfrm>
              <a:off x="3822700" y="0"/>
              <a:ext cx="1270000" cy="1270000"/>
            </a:xfrm>
            <a:prstGeom prst="rect">
              <a:avLst/>
            </a:prstGeom>
            <a:solidFill>
              <a:schemeClr val="accent4">
                <a:hueOff val="-858837"/>
                <a:lumOff val="-9791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CY Plain"/>
                  <a:ea typeface="Helvetica CY Plain"/>
                  <a:cs typeface="Helvetica CY Plain"/>
                  <a:sym typeface="Helvetica CY Plain"/>
                </a:defRPr>
              </a:lvl1pPr>
            </a:lstStyle>
            <a:p>
              <a:r>
                <a:t>Driver</a:t>
              </a:r>
            </a:p>
          </p:txBody>
        </p:sp>
        <p:sp>
          <p:nvSpPr>
            <p:cNvPr id="8" name="Stub">
              <a:extLst>
                <a:ext uri="{FF2B5EF4-FFF2-40B4-BE49-F238E27FC236}">
                  <a16:creationId xmlns:a16="http://schemas.microsoft.com/office/drawing/2014/main" id="{9F228A97-7EFB-4989-BB3A-DFEE6CC81A0A}"/>
                </a:ext>
              </a:extLst>
            </p:cNvPr>
            <p:cNvSpPr/>
            <p:nvPr/>
          </p:nvSpPr>
          <p:spPr>
            <a:xfrm>
              <a:off x="2921000" y="3530600"/>
              <a:ext cx="1270000" cy="1270000"/>
            </a:xfrm>
            <a:prstGeom prst="rect">
              <a:avLst/>
            </a:prstGeom>
            <a:solidFill>
              <a:srgbClr val="FFD479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CY Plain"/>
                  <a:ea typeface="Helvetica CY Plain"/>
                  <a:cs typeface="Helvetica CY Plain"/>
                  <a:sym typeface="Helvetica CY Plain"/>
                </a:defRPr>
              </a:lvl1pPr>
            </a:lstStyle>
            <a:p>
              <a:r>
                <a:t>Stub</a:t>
              </a:r>
            </a:p>
          </p:txBody>
        </p:sp>
        <p:sp>
          <p:nvSpPr>
            <p:cNvPr id="9" name="Stub">
              <a:extLst>
                <a:ext uri="{FF2B5EF4-FFF2-40B4-BE49-F238E27FC236}">
                  <a16:creationId xmlns:a16="http://schemas.microsoft.com/office/drawing/2014/main" id="{4B5A6F83-DAC8-48ED-AE5C-126039CA3361}"/>
                </a:ext>
              </a:extLst>
            </p:cNvPr>
            <p:cNvSpPr/>
            <p:nvPr/>
          </p:nvSpPr>
          <p:spPr>
            <a:xfrm>
              <a:off x="4622800" y="3530600"/>
              <a:ext cx="1270000" cy="1270000"/>
            </a:xfrm>
            <a:prstGeom prst="rect">
              <a:avLst/>
            </a:prstGeom>
            <a:solidFill>
              <a:srgbClr val="FFD479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CY Plain"/>
                  <a:ea typeface="Helvetica CY Plain"/>
                  <a:cs typeface="Helvetica CY Plain"/>
                  <a:sym typeface="Helvetica CY Plain"/>
                </a:defRPr>
              </a:lvl1pPr>
            </a:lstStyle>
            <a:p>
              <a:r>
                <a:t>Stub</a:t>
              </a:r>
            </a:p>
          </p:txBody>
        </p:sp>
        <p:sp>
          <p:nvSpPr>
            <p:cNvPr id="10" name="Line">
              <a:extLst>
                <a:ext uri="{FF2B5EF4-FFF2-40B4-BE49-F238E27FC236}">
                  <a16:creationId xmlns:a16="http://schemas.microsoft.com/office/drawing/2014/main" id="{0C1AB79F-06E4-4611-8939-8A819E2983E0}"/>
                </a:ext>
              </a:extLst>
            </p:cNvPr>
            <p:cNvSpPr/>
            <p:nvPr/>
          </p:nvSpPr>
          <p:spPr>
            <a:xfrm flipV="1">
              <a:off x="4411133" y="1261260"/>
              <a:ext cx="1" cy="52520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" name="Line">
              <a:extLst>
                <a:ext uri="{FF2B5EF4-FFF2-40B4-BE49-F238E27FC236}">
                  <a16:creationId xmlns:a16="http://schemas.microsoft.com/office/drawing/2014/main" id="{5D6B3D66-8D07-4A1B-A80A-FE249212FC9F}"/>
                </a:ext>
              </a:extLst>
            </p:cNvPr>
            <p:cNvSpPr/>
            <p:nvPr/>
          </p:nvSpPr>
          <p:spPr>
            <a:xfrm flipV="1">
              <a:off x="3496733" y="2921000"/>
              <a:ext cx="897467" cy="60960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" name="Line">
              <a:extLst>
                <a:ext uri="{FF2B5EF4-FFF2-40B4-BE49-F238E27FC236}">
                  <a16:creationId xmlns:a16="http://schemas.microsoft.com/office/drawing/2014/main" id="{932D1B1E-202E-43C6-A1F1-6A845ABE577A}"/>
                </a:ext>
              </a:extLst>
            </p:cNvPr>
            <p:cNvSpPr/>
            <p:nvPr/>
          </p:nvSpPr>
          <p:spPr>
            <a:xfrm flipH="1" flipV="1">
              <a:off x="4411133" y="2887133"/>
              <a:ext cx="914401" cy="6604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0BE1B6A-CB39-4C8D-AD3D-923719E5D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5694575" cy="4351338"/>
          </a:xfrm>
        </p:spPr>
        <p:txBody>
          <a:bodyPr/>
          <a:lstStyle/>
          <a:p>
            <a:r>
              <a:rPr lang="en-US" dirty="0"/>
              <a:t>Typical use Drivers and Stubs</a:t>
            </a:r>
          </a:p>
          <a:p>
            <a:endParaRPr lang="en-US" dirty="0"/>
          </a:p>
          <a:p>
            <a:r>
              <a:rPr lang="en-US" dirty="0"/>
              <a:t>Overall systems are “a little more” complicated</a:t>
            </a:r>
          </a:p>
        </p:txBody>
      </p:sp>
    </p:spTree>
    <p:extLst>
      <p:ext uri="{BB962C8B-B14F-4D97-AF65-F5344CB8AC3E}">
        <p14:creationId xmlns:p14="http://schemas.microsoft.com/office/powerpoint/2010/main" val="2145984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04C9672-0780-2747-A356-936B577373B5}"/>
              </a:ext>
            </a:extLst>
          </p:cNvPr>
          <p:cNvSpPr/>
          <p:nvPr/>
        </p:nvSpPr>
        <p:spPr>
          <a:xfrm>
            <a:off x="5823857" y="1857375"/>
            <a:ext cx="3951514" cy="42386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BCCCD7-D8C0-0042-B553-8F75AF55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Handle Difficulties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61A4C6-46FB-8640-AAD7-FD3FC5CF97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Pay the cost, do the test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10ACD2-0E50-8B4F-8723-85A3C9DDD0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 large test can reveal problems that smaller tests can’t.</a:t>
            </a:r>
          </a:p>
          <a:p>
            <a:r>
              <a:rPr lang="en-US" dirty="0"/>
              <a:t>Choose particular times (rare!) to do particular large tests.</a:t>
            </a:r>
          </a:p>
          <a:p>
            <a:r>
              <a:rPr lang="en-US" dirty="0"/>
              <a:t>An “enormous” test at Google simulated an earthquake in Mountain View, CA.</a:t>
            </a:r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Chapter 14 </a:t>
            </a:r>
            <a:r>
              <a:rPr lang="en-US" dirty="0"/>
              <a:t>of </a:t>
            </a:r>
            <a:r>
              <a:rPr lang="en-US" dirty="0" err="1"/>
              <a:t>SE@Google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1D51B3-0FF2-EB48-B1C6-3BB6C881D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Automate with tools: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B70601-9252-F848-A2EE-09614B74402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“Test Doubles”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Stubs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Mocks / Spies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Fakes</a:t>
            </a:r>
          </a:p>
          <a:p>
            <a:r>
              <a:rPr lang="en-US" dirty="0"/>
              <a:t>Random testing</a:t>
            </a:r>
          </a:p>
          <a:p>
            <a:pPr lvl="1"/>
            <a:r>
              <a:rPr lang="en-US" dirty="0"/>
              <a:t>“Fuzzing”</a:t>
            </a:r>
          </a:p>
          <a:p>
            <a:pPr lvl="1"/>
            <a:r>
              <a:rPr lang="en-US" dirty="0"/>
              <a:t>Against a reference implementation.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84FC3-973A-FB40-8641-F884F757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6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69D779-DFCE-414E-B6B6-EF1185BFE5EB}"/>
              </a:ext>
            </a:extLst>
          </p:cNvPr>
          <p:cNvSpPr/>
          <p:nvPr/>
        </p:nvSpPr>
        <p:spPr>
          <a:xfrm>
            <a:off x="10100616" y="5478851"/>
            <a:ext cx="1251596" cy="7108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Rest of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Lesson</a:t>
            </a:r>
          </a:p>
        </p:txBody>
      </p:sp>
    </p:spTree>
    <p:extLst>
      <p:ext uri="{BB962C8B-B14F-4D97-AF65-F5344CB8AC3E}">
        <p14:creationId xmlns:p14="http://schemas.microsoft.com/office/powerpoint/2010/main" val="63234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616BB48C-7A0E-994F-9086-93C3D0221641}"/>
              </a:ext>
            </a:extLst>
          </p:cNvPr>
          <p:cNvSpPr/>
          <p:nvPr/>
        </p:nvSpPr>
        <p:spPr>
          <a:xfrm>
            <a:off x="1445342" y="1548581"/>
            <a:ext cx="2798482" cy="3396881"/>
          </a:xfrm>
          <a:custGeom>
            <a:avLst/>
            <a:gdLst>
              <a:gd name="connsiteX0" fmla="*/ 0 w 2798482"/>
              <a:gd name="connsiteY0" fmla="*/ 0 h 3396881"/>
              <a:gd name="connsiteX1" fmla="*/ 1740310 w 2798482"/>
              <a:gd name="connsiteY1" fmla="*/ 221225 h 3396881"/>
              <a:gd name="connsiteX2" fmla="*/ 2610464 w 2798482"/>
              <a:gd name="connsiteY2" fmla="*/ 707922 h 3396881"/>
              <a:gd name="connsiteX3" fmla="*/ 2698955 w 2798482"/>
              <a:gd name="connsiteY3" fmla="*/ 2020529 h 3396881"/>
              <a:gd name="connsiteX4" fmla="*/ 1445342 w 2798482"/>
              <a:gd name="connsiteY4" fmla="*/ 3185651 h 3396881"/>
              <a:gd name="connsiteX5" fmla="*/ 29497 w 2798482"/>
              <a:gd name="connsiteY5" fmla="*/ 3392129 h 339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98482" h="3396881">
                <a:moveTo>
                  <a:pt x="0" y="0"/>
                </a:moveTo>
                <a:cubicBezTo>
                  <a:pt x="652616" y="51619"/>
                  <a:pt x="1305233" y="103238"/>
                  <a:pt x="1740310" y="221225"/>
                </a:cubicBezTo>
                <a:cubicBezTo>
                  <a:pt x="2175387" y="339212"/>
                  <a:pt x="2450690" y="408038"/>
                  <a:pt x="2610464" y="707922"/>
                </a:cubicBezTo>
                <a:cubicBezTo>
                  <a:pt x="2770238" y="1007806"/>
                  <a:pt x="2893142" y="1607574"/>
                  <a:pt x="2698955" y="2020529"/>
                </a:cubicBezTo>
                <a:cubicBezTo>
                  <a:pt x="2504768" y="2433484"/>
                  <a:pt x="1890252" y="2957051"/>
                  <a:pt x="1445342" y="3185651"/>
                </a:cubicBezTo>
                <a:cubicBezTo>
                  <a:pt x="1000432" y="3414251"/>
                  <a:pt x="514964" y="3403190"/>
                  <a:pt x="29497" y="3392129"/>
                </a:cubicBezTo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4ABB279F-DDD6-7C49-AE4A-D16A74685DF2}"/>
              </a:ext>
            </a:extLst>
          </p:cNvPr>
          <p:cNvSpPr/>
          <p:nvPr/>
        </p:nvSpPr>
        <p:spPr>
          <a:xfrm>
            <a:off x="3126658" y="3791908"/>
            <a:ext cx="5117690" cy="2903860"/>
          </a:xfrm>
          <a:custGeom>
            <a:avLst/>
            <a:gdLst>
              <a:gd name="connsiteX0" fmla="*/ 0 w 5117690"/>
              <a:gd name="connsiteY0" fmla="*/ 2859615 h 2903860"/>
              <a:gd name="connsiteX1" fmla="*/ 870155 w 5117690"/>
              <a:gd name="connsiteY1" fmla="*/ 1355279 h 2903860"/>
              <a:gd name="connsiteX2" fmla="*/ 1637071 w 5117690"/>
              <a:gd name="connsiteY2" fmla="*/ 160660 h 2903860"/>
              <a:gd name="connsiteX3" fmla="*/ 3303639 w 5117690"/>
              <a:gd name="connsiteY3" fmla="*/ 145911 h 2903860"/>
              <a:gd name="connsiteX4" fmla="*/ 4365523 w 5117690"/>
              <a:gd name="connsiteY4" fmla="*/ 1399524 h 2903860"/>
              <a:gd name="connsiteX5" fmla="*/ 5117690 w 5117690"/>
              <a:gd name="connsiteY5" fmla="*/ 2903860 h 290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17690" h="2903860">
                <a:moveTo>
                  <a:pt x="0" y="2859615"/>
                </a:moveTo>
                <a:cubicBezTo>
                  <a:pt x="298655" y="2332360"/>
                  <a:pt x="597310" y="1805105"/>
                  <a:pt x="870155" y="1355279"/>
                </a:cubicBezTo>
                <a:cubicBezTo>
                  <a:pt x="1143000" y="905453"/>
                  <a:pt x="1231490" y="362221"/>
                  <a:pt x="1637071" y="160660"/>
                </a:cubicBezTo>
                <a:cubicBezTo>
                  <a:pt x="2042652" y="-40901"/>
                  <a:pt x="2848897" y="-60566"/>
                  <a:pt x="3303639" y="145911"/>
                </a:cubicBezTo>
                <a:cubicBezTo>
                  <a:pt x="3758381" y="352388"/>
                  <a:pt x="4063181" y="939866"/>
                  <a:pt x="4365523" y="1399524"/>
                </a:cubicBezTo>
                <a:cubicBezTo>
                  <a:pt x="4667865" y="1859182"/>
                  <a:pt x="4892777" y="2381521"/>
                  <a:pt x="5117690" y="2903860"/>
                </a:cubicBezTo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2FCD613B-6976-2445-A953-E64938D642A5}"/>
              </a:ext>
            </a:extLst>
          </p:cNvPr>
          <p:cNvSpPr/>
          <p:nvPr/>
        </p:nvSpPr>
        <p:spPr>
          <a:xfrm>
            <a:off x="7013477" y="1533832"/>
            <a:ext cx="4888471" cy="3510116"/>
          </a:xfrm>
          <a:custGeom>
            <a:avLst/>
            <a:gdLst>
              <a:gd name="connsiteX0" fmla="*/ 3664355 w 4888471"/>
              <a:gd name="connsiteY0" fmla="*/ 0 h 3510116"/>
              <a:gd name="connsiteX1" fmla="*/ 1171878 w 4888471"/>
              <a:gd name="connsiteY1" fmla="*/ 117987 h 3510116"/>
              <a:gd name="connsiteX2" fmla="*/ 168988 w 4888471"/>
              <a:gd name="connsiteY2" fmla="*/ 634181 h 3510116"/>
              <a:gd name="connsiteX3" fmla="*/ 109994 w 4888471"/>
              <a:gd name="connsiteY3" fmla="*/ 2020529 h 3510116"/>
              <a:gd name="connsiteX4" fmla="*/ 1275117 w 4888471"/>
              <a:gd name="connsiteY4" fmla="*/ 2846439 h 3510116"/>
              <a:gd name="connsiteX5" fmla="*/ 3693852 w 4888471"/>
              <a:gd name="connsiteY5" fmla="*/ 3318387 h 3510116"/>
              <a:gd name="connsiteX6" fmla="*/ 4888471 w 4888471"/>
              <a:gd name="connsiteY6" fmla="*/ 3510116 h 3510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88471" h="3510116">
                <a:moveTo>
                  <a:pt x="3664355" y="0"/>
                </a:moveTo>
                <a:cubicBezTo>
                  <a:pt x="2709397" y="6145"/>
                  <a:pt x="1754439" y="12290"/>
                  <a:pt x="1171878" y="117987"/>
                </a:cubicBezTo>
                <a:cubicBezTo>
                  <a:pt x="589317" y="223684"/>
                  <a:pt x="345969" y="317091"/>
                  <a:pt x="168988" y="634181"/>
                </a:cubicBezTo>
                <a:cubicBezTo>
                  <a:pt x="-7993" y="951271"/>
                  <a:pt x="-74361" y="1651819"/>
                  <a:pt x="109994" y="2020529"/>
                </a:cubicBezTo>
                <a:cubicBezTo>
                  <a:pt x="294349" y="2389239"/>
                  <a:pt x="677807" y="2630129"/>
                  <a:pt x="1275117" y="2846439"/>
                </a:cubicBezTo>
                <a:cubicBezTo>
                  <a:pt x="1872427" y="3062749"/>
                  <a:pt x="3091626" y="3207774"/>
                  <a:pt x="3693852" y="3318387"/>
                </a:cubicBezTo>
                <a:cubicBezTo>
                  <a:pt x="4296078" y="3429000"/>
                  <a:pt x="4592274" y="3469558"/>
                  <a:pt x="4888471" y="3510116"/>
                </a:cubicBezTo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254271-F8B1-5348-B575-F509EBC4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Double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5706AB-C4DE-DD4F-982B-03DA291E0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5804BF34-0974-0A40-A4A1-DA5701A31AB5}"/>
              </a:ext>
            </a:extLst>
          </p:cNvPr>
          <p:cNvSpPr/>
          <p:nvPr/>
        </p:nvSpPr>
        <p:spPr>
          <a:xfrm>
            <a:off x="7696200" y="1819837"/>
            <a:ext cx="2347452" cy="1828799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Network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Resources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49B82D02-9D44-4D40-893A-44B6266194EE}"/>
              </a:ext>
            </a:extLst>
          </p:cNvPr>
          <p:cNvSpPr>
            <a:spLocks noChangeAspect="1"/>
          </p:cNvSpPr>
          <p:nvPr/>
        </p:nvSpPr>
        <p:spPr>
          <a:xfrm>
            <a:off x="4719483" y="4106608"/>
            <a:ext cx="1828800" cy="2432304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   Database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7D6D70F-82AB-5B40-AD99-ED863FDFF50A}"/>
              </a:ext>
            </a:extLst>
          </p:cNvPr>
          <p:cNvSpPr>
            <a:spLocks noChangeAspect="1"/>
          </p:cNvSpPr>
          <p:nvPr/>
        </p:nvSpPr>
        <p:spPr>
          <a:xfrm>
            <a:off x="4719483" y="1819836"/>
            <a:ext cx="1828800" cy="1828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Business Logic</a:t>
            </a:r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5758F995-E866-E849-9D8A-9571282BA385}"/>
              </a:ext>
            </a:extLst>
          </p:cNvPr>
          <p:cNvSpPr/>
          <p:nvPr/>
        </p:nvSpPr>
        <p:spPr>
          <a:xfrm>
            <a:off x="2418736" y="2277036"/>
            <a:ext cx="914400" cy="914400"/>
          </a:xfrm>
          <a:prstGeom prst="smileyFac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213124-4098-804B-95C8-E4BE36B43C5B}"/>
              </a:ext>
            </a:extLst>
          </p:cNvPr>
          <p:cNvCxnSpPr>
            <a:cxnSpLocks/>
            <a:stCxn id="6" idx="3"/>
            <a:endCxn id="4" idx="2"/>
          </p:cNvCxnSpPr>
          <p:nvPr/>
        </p:nvCxnSpPr>
        <p:spPr>
          <a:xfrm>
            <a:off x="6548283" y="2734236"/>
            <a:ext cx="1155198" cy="1"/>
          </a:xfrm>
          <a:prstGeom prst="straightConnector1">
            <a:avLst/>
          </a:prstGeom>
          <a:ln w="635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063EAF-544E-4A4D-963D-0593C5AACB1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633883" y="3648636"/>
            <a:ext cx="0" cy="687390"/>
          </a:xfrm>
          <a:prstGeom prst="straightConnector1">
            <a:avLst/>
          </a:prstGeom>
          <a:ln w="635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B309AD-65B8-5243-8FF7-A87F8B8154E5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3333136" y="2716086"/>
            <a:ext cx="1386347" cy="18150"/>
          </a:xfrm>
          <a:prstGeom prst="straightConnector1">
            <a:avLst/>
          </a:prstGeom>
          <a:ln w="635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465FEC2-07F6-C140-A5C6-DDFDA1CCA603}"/>
              </a:ext>
            </a:extLst>
          </p:cNvPr>
          <p:cNvSpPr txBox="1"/>
          <p:nvPr/>
        </p:nvSpPr>
        <p:spPr>
          <a:xfrm>
            <a:off x="10987548" y="4070555"/>
            <a:ext cx="0" cy="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DB216B-EC3E-C84B-BFC0-F92D5F8A9731}"/>
              </a:ext>
            </a:extLst>
          </p:cNvPr>
          <p:cNvSpPr txBox="1"/>
          <p:nvPr/>
        </p:nvSpPr>
        <p:spPr>
          <a:xfrm>
            <a:off x="9630697" y="4075697"/>
            <a:ext cx="198990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accent6"/>
                </a:solidFill>
              </a:rPr>
              <a:t>Mock network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67EF59-2A14-4A46-B127-4EC30DAD647E}"/>
              </a:ext>
            </a:extLst>
          </p:cNvPr>
          <p:cNvSpPr txBox="1"/>
          <p:nvPr/>
        </p:nvSpPr>
        <p:spPr>
          <a:xfrm flipH="1">
            <a:off x="6716075" y="6282252"/>
            <a:ext cx="1974811" cy="340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dirty="0">
                <a:solidFill>
                  <a:schemeClr val="accent6"/>
                </a:solidFill>
              </a:rPr>
              <a:t>Fake 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11A290-B7D8-EE4A-AF2B-4380247270A5}"/>
              </a:ext>
            </a:extLst>
          </p:cNvPr>
          <p:cNvSpPr txBox="1"/>
          <p:nvPr/>
        </p:nvSpPr>
        <p:spPr>
          <a:xfrm>
            <a:off x="1163995" y="3889109"/>
            <a:ext cx="1842171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accent6"/>
                </a:solidFill>
              </a:rPr>
              <a:t>Random user</a:t>
            </a:r>
          </a:p>
        </p:txBody>
      </p:sp>
    </p:spTree>
    <p:extLst>
      <p:ext uri="{BB962C8B-B14F-4D97-AF65-F5344CB8AC3E}">
        <p14:creationId xmlns:p14="http://schemas.microsoft.com/office/powerpoint/2010/main" val="389229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4" grpId="0" animBg="1"/>
      <p:bldP spid="22" grpId="0" animBg="1"/>
      <p:bldP spid="23" grpId="0"/>
      <p:bldP spid="25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20DBE-B958-2440-80F0-5258A90EE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Stub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6BAFB-589D-F24B-92EF-494F61629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Supply an object with the same interface:</a:t>
            </a:r>
          </a:p>
          <a:p>
            <a:pPr lvl="1"/>
            <a:r>
              <a:rPr lang="en-US" dirty="0"/>
              <a:t>Same methods;</a:t>
            </a:r>
          </a:p>
          <a:p>
            <a:pPr lvl="1"/>
            <a:r>
              <a:rPr lang="en-US" dirty="0"/>
              <a:t>Default result values.</a:t>
            </a:r>
          </a:p>
          <a:p>
            <a:r>
              <a:rPr lang="en-US" dirty="0"/>
              <a:t>The stub gets the test to run:</a:t>
            </a:r>
          </a:p>
          <a:p>
            <a:pPr lvl="1"/>
            <a:r>
              <a:rPr lang="en-US" dirty="0"/>
              <a:t>If the client blindly uses the stub, it can proceed;</a:t>
            </a:r>
          </a:p>
          <a:p>
            <a:pPr lvl="1"/>
            <a:r>
              <a:rPr lang="en-US" dirty="0"/>
              <a:t>If the client expects something from the object, the test will likely fail.</a:t>
            </a:r>
          </a:p>
          <a:p>
            <a:r>
              <a:rPr lang="en-US" dirty="0"/>
              <a:t>Need two more things: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Remember how the stub was used;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Tell the stub what to do when it is called.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935C3-913F-B147-BF3C-943C9491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13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0464-AB28-4140-830A-1D731774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Spies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EEF84-14BB-A447-8A37-EADB61CB5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test spy </a:t>
            </a:r>
            <a:r>
              <a:rPr lang="en-US" dirty="0">
                <a:solidFill>
                  <a:srgbClr val="FF0000"/>
                </a:solidFill>
              </a:rPr>
              <a:t>remembers</a:t>
            </a:r>
            <a:r>
              <a:rPr lang="en-US" dirty="0"/>
              <a:t> how the object was called</a:t>
            </a:r>
          </a:p>
          <a:p>
            <a:pPr lvl="1"/>
            <a:r>
              <a:rPr lang="en-US" dirty="0"/>
              <a:t>Then the test harness can check what happened;</a:t>
            </a:r>
          </a:p>
          <a:p>
            <a:pPr lvl="1"/>
            <a:r>
              <a:rPr lang="en-US" dirty="0"/>
              <a:t>For example: a particular method should be called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First with parameters “foo” and 42;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Then with parameters “quux” and -88.</a:t>
            </a:r>
          </a:p>
          <a:p>
            <a:r>
              <a:rPr lang="en-US" dirty="0"/>
              <a:t>A spy can be useful on the “real” object:</a:t>
            </a:r>
          </a:p>
          <a:p>
            <a:pPr lvl="1"/>
            <a:r>
              <a:rPr lang="en-US" dirty="0"/>
              <a:t>What was sent on the network?</a:t>
            </a:r>
          </a:p>
          <a:p>
            <a:pPr lvl="1"/>
            <a:r>
              <a:rPr lang="en-US" dirty="0"/>
              <a:t>How many times a problem was logged?</a:t>
            </a:r>
          </a:p>
          <a:p>
            <a:pPr lvl="1"/>
            <a:r>
              <a:rPr lang="en-US" dirty="0"/>
              <a:t>What was inserted in the database?</a:t>
            </a:r>
          </a:p>
          <a:p>
            <a:r>
              <a:rPr lang="en-US" dirty="0"/>
              <a:t>But most often used with a “mock.”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F8449-65EA-A842-AAEF-7C83D463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A70448-0377-43FF-B9A5-BEC04C1A837D}"/>
              </a:ext>
            </a:extLst>
          </p:cNvPr>
          <p:cNvSpPr/>
          <p:nvPr/>
        </p:nvSpPr>
        <p:spPr>
          <a:xfrm>
            <a:off x="9223924" y="3073594"/>
            <a:ext cx="2129876" cy="8668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Spy “remembers”</a:t>
            </a:r>
          </a:p>
        </p:txBody>
      </p:sp>
    </p:spTree>
    <p:extLst>
      <p:ext uri="{BB962C8B-B14F-4D97-AF65-F5344CB8AC3E}">
        <p14:creationId xmlns:p14="http://schemas.microsoft.com/office/powerpoint/2010/main" val="78963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tlCol="0" anchor="ctr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Lesson 2.1 Documenting Your Design" id="{558FD38C-8711-CB43-A1E4-12EC5E9DD09B}" vid="{406B3AE4-9970-1245-8651-E29A8F459A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701</TotalTime>
  <Words>895</Words>
  <Application>Microsoft Office PowerPoint</Application>
  <PresentationFormat>Widescreen</PresentationFormat>
  <Paragraphs>152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Ink Free</vt:lpstr>
      <vt:lpstr>Verdana</vt:lpstr>
      <vt:lpstr>Helvetica</vt:lpstr>
      <vt:lpstr>Helvetica CY Plain</vt:lpstr>
      <vt:lpstr>Calibri Light</vt:lpstr>
      <vt:lpstr>Office Theme</vt:lpstr>
      <vt:lpstr>CS 4350: Fundamentals of Software Engineering  Lesson 5.3 Testing Systems</vt:lpstr>
      <vt:lpstr>Outline of this lesson</vt:lpstr>
      <vt:lpstr>Learning Objectives for this Lesson</vt:lpstr>
      <vt:lpstr>Large Systems are Hard to Test</vt:lpstr>
      <vt:lpstr>Unit Testing is not sufficient</vt:lpstr>
      <vt:lpstr>Two Ways to Handle Difficulties</vt:lpstr>
      <vt:lpstr>Test Double Example</vt:lpstr>
      <vt:lpstr>Test Stub</vt:lpstr>
      <vt:lpstr>Test Spies</vt:lpstr>
      <vt:lpstr>Test Mocks</vt:lpstr>
      <vt:lpstr>Test Fakes</vt:lpstr>
      <vt:lpstr>Random Input</vt:lpstr>
      <vt:lpstr>Related: Random Testing</vt:lpstr>
      <vt:lpstr>Weaknesses of Test Doubles </vt:lpstr>
      <vt:lpstr>Review: Learning Objectives for this Lesson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4350: Fundamentals of Software Engineering CS 5500: Foundations of Software Engineering  Lesson 6.4 Testing Systems</dc:title>
  <dc:creator>John T Boyland</dc:creator>
  <cp:lastModifiedBy>Bhutta, Adeel</cp:lastModifiedBy>
  <cp:revision>38</cp:revision>
  <dcterms:created xsi:type="dcterms:W3CDTF">2021-01-29T13:39:02Z</dcterms:created>
  <dcterms:modified xsi:type="dcterms:W3CDTF">2022-02-09T03:22:34Z</dcterms:modified>
</cp:coreProperties>
</file>