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1"/>
  </p:notesMasterIdLst>
  <p:sldIdLst>
    <p:sldId id="485" r:id="rId2"/>
    <p:sldId id="355" r:id="rId3"/>
    <p:sldId id="396" r:id="rId4"/>
    <p:sldId id="397" r:id="rId5"/>
    <p:sldId id="488" r:id="rId6"/>
    <p:sldId id="351" r:id="rId7"/>
    <p:sldId id="377" r:id="rId8"/>
    <p:sldId id="378" r:id="rId9"/>
    <p:sldId id="398" r:id="rId10"/>
    <p:sldId id="489" r:id="rId11"/>
    <p:sldId id="490" r:id="rId12"/>
    <p:sldId id="495" r:id="rId13"/>
    <p:sldId id="491" r:id="rId14"/>
    <p:sldId id="492" r:id="rId15"/>
    <p:sldId id="493" r:id="rId16"/>
    <p:sldId id="405" r:id="rId17"/>
    <p:sldId id="494" r:id="rId18"/>
    <p:sldId id="496" r:id="rId19"/>
    <p:sldId id="497" r:id="rId20"/>
  </p:sldIdLst>
  <p:sldSz cx="12192000" cy="6858000"/>
  <p:notesSz cx="6858000" cy="9144000"/>
  <p:embeddedFontLst>
    <p:embeddedFont>
      <p:font typeface="Calibri" panose="020F0502020204030204" pitchFamily="34" charset="0"/>
      <p:regular r:id="rId22"/>
      <p:bold r:id="rId23"/>
      <p:italic r:id="rId24"/>
      <p:boldItalic r:id="rId25"/>
    </p:embeddedFont>
    <p:embeddedFont>
      <p:font typeface="Calibri Light" panose="020F0302020204030204" pitchFamily="34" charset="0"/>
      <p:regular r:id="rId26"/>
      <p:italic r:id="rId27"/>
    </p:embeddedFont>
    <p:embeddedFont>
      <p:font typeface="Verdana" panose="020B0604030504040204" pitchFamily="34" charset="0"/>
      <p:regular r:id="rId28"/>
      <p:bold r:id="rId29"/>
      <p:italic r:id="rId30"/>
      <p:boldItalic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02DCAB-7EC0-4111-9861-E7B0CB1DC221}">
          <p14:sldIdLst>
            <p14:sldId id="485"/>
            <p14:sldId id="355"/>
            <p14:sldId id="396"/>
            <p14:sldId id="397"/>
            <p14:sldId id="488"/>
            <p14:sldId id="351"/>
            <p14:sldId id="377"/>
            <p14:sldId id="378"/>
            <p14:sldId id="398"/>
            <p14:sldId id="489"/>
            <p14:sldId id="490"/>
            <p14:sldId id="495"/>
            <p14:sldId id="491"/>
            <p14:sldId id="492"/>
            <p14:sldId id="493"/>
            <p14:sldId id="405"/>
            <p14:sldId id="494"/>
            <p14:sldId id="496"/>
            <p14:sldId id="49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70" autoAdjust="0"/>
    <p:restoredTop sz="56566" autoAdjust="0"/>
  </p:normalViewPr>
  <p:slideViewPr>
    <p:cSldViewPr snapToGrid="0">
      <p:cViewPr>
        <p:scale>
          <a:sx n="50" d="100"/>
          <a:sy n="50" d="100"/>
        </p:scale>
        <p:origin x="2296" y="264"/>
      </p:cViewPr>
      <p:guideLst/>
    </p:cSldViewPr>
  </p:slideViewPr>
  <p:notesTextViewPr>
    <p:cViewPr>
      <p:scale>
        <a:sx n="3" d="2"/>
        <a:sy n="3" d="2"/>
      </p:scale>
      <p:origin x="0" y="0"/>
    </p:cViewPr>
  </p:notesTextViewPr>
  <p:sorterViewPr>
    <p:cViewPr varScale="1">
      <p:scale>
        <a:sx n="1" d="1"/>
        <a:sy n="1" d="1"/>
      </p:scale>
      <p:origin x="0" y="-19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ableStyles" Target="tableStyle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51135E-E593-49EB-9C66-FB8F80DCC8E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BB0E679-4682-422A-B4B3-34D44CC4C90C}">
      <dgm:prSet/>
      <dgm:spPr/>
      <dgm:t>
        <a:bodyPr/>
        <a:lstStyle/>
        <a:p>
          <a:pPr>
            <a:lnSpc>
              <a:spcPct val="100000"/>
            </a:lnSpc>
          </a:pPr>
          <a:r>
            <a:rPr lang="en-US" dirty="0"/>
            <a:t>Problems of understanding</a:t>
          </a:r>
        </a:p>
      </dgm:t>
    </dgm:pt>
    <dgm:pt modelId="{C9D64042-2460-46F4-8F63-C93F33A90216}" type="parTrans" cxnId="{83E0F1C1-6D64-42DC-A4C0-CB5C67C8476D}">
      <dgm:prSet/>
      <dgm:spPr/>
      <dgm:t>
        <a:bodyPr/>
        <a:lstStyle/>
        <a:p>
          <a:endParaRPr lang="en-US"/>
        </a:p>
      </dgm:t>
    </dgm:pt>
    <dgm:pt modelId="{0E101382-25A9-48EE-8392-88ABE71DA086}" type="sibTrans" cxnId="{83E0F1C1-6D64-42DC-A4C0-CB5C67C8476D}">
      <dgm:prSet/>
      <dgm:spPr/>
      <dgm:t>
        <a:bodyPr/>
        <a:lstStyle/>
        <a:p>
          <a:endParaRPr lang="en-US"/>
        </a:p>
      </dgm:t>
    </dgm:pt>
    <dgm:pt modelId="{79B77230-D940-49CC-AF47-BF1D40797D89}">
      <dgm:prSet/>
      <dgm:spPr/>
      <dgm:t>
        <a:bodyPr/>
        <a:lstStyle/>
        <a:p>
          <a:pPr>
            <a:lnSpc>
              <a:spcPct val="100000"/>
            </a:lnSpc>
          </a:pPr>
          <a:r>
            <a:rPr lang="en-US"/>
            <a:t>Do users know what they want?</a:t>
          </a:r>
        </a:p>
      </dgm:t>
    </dgm:pt>
    <dgm:pt modelId="{C50558CC-69DA-4C28-8CB9-2982E9088524}" type="parTrans" cxnId="{BBA2886E-1FC2-4FFE-BF42-BABB70DB9D54}">
      <dgm:prSet/>
      <dgm:spPr/>
      <dgm:t>
        <a:bodyPr/>
        <a:lstStyle/>
        <a:p>
          <a:endParaRPr lang="en-US"/>
        </a:p>
      </dgm:t>
    </dgm:pt>
    <dgm:pt modelId="{01A261DD-4242-4987-8459-53BA826F65E4}" type="sibTrans" cxnId="{BBA2886E-1FC2-4FFE-BF42-BABB70DB9D54}">
      <dgm:prSet/>
      <dgm:spPr/>
      <dgm:t>
        <a:bodyPr/>
        <a:lstStyle/>
        <a:p>
          <a:endParaRPr lang="en-US"/>
        </a:p>
      </dgm:t>
    </dgm:pt>
    <dgm:pt modelId="{2CC7D121-8A41-44D9-89BD-244AA28A42A0}">
      <dgm:prSet/>
      <dgm:spPr/>
      <dgm:t>
        <a:bodyPr/>
        <a:lstStyle/>
        <a:p>
          <a:pPr>
            <a:lnSpc>
              <a:spcPct val="100000"/>
            </a:lnSpc>
          </a:pPr>
          <a:r>
            <a:rPr lang="en-US"/>
            <a:t>Do users know what we don’t know?</a:t>
          </a:r>
        </a:p>
      </dgm:t>
    </dgm:pt>
    <dgm:pt modelId="{9DE9134D-6150-4859-A323-7D13FB96F531}" type="parTrans" cxnId="{98EB21E0-6CF3-4F15-AC40-72E97BB1B30C}">
      <dgm:prSet/>
      <dgm:spPr/>
      <dgm:t>
        <a:bodyPr/>
        <a:lstStyle/>
        <a:p>
          <a:endParaRPr lang="en-US"/>
        </a:p>
      </dgm:t>
    </dgm:pt>
    <dgm:pt modelId="{0E0A4C2E-CF9A-4E5B-A9DA-A4F62E584BE3}" type="sibTrans" cxnId="{98EB21E0-6CF3-4F15-AC40-72E97BB1B30C}">
      <dgm:prSet/>
      <dgm:spPr/>
      <dgm:t>
        <a:bodyPr/>
        <a:lstStyle/>
        <a:p>
          <a:endParaRPr lang="en-US"/>
        </a:p>
      </dgm:t>
    </dgm:pt>
    <dgm:pt modelId="{8859CDF6-BBF5-4A76-8A76-407071531CB6}">
      <dgm:prSet/>
      <dgm:spPr/>
      <dgm:t>
        <a:bodyPr/>
        <a:lstStyle/>
        <a:p>
          <a:pPr>
            <a:lnSpc>
              <a:spcPct val="100000"/>
            </a:lnSpc>
          </a:pPr>
          <a:r>
            <a:rPr lang="en-US"/>
            <a:t>Do we know who are users even are?</a:t>
          </a:r>
        </a:p>
      </dgm:t>
    </dgm:pt>
    <dgm:pt modelId="{4553293F-765F-468C-A52D-17712ED16F1F}" type="parTrans" cxnId="{07AC9C4A-377E-4379-B550-8DB49E3862F9}">
      <dgm:prSet/>
      <dgm:spPr/>
      <dgm:t>
        <a:bodyPr/>
        <a:lstStyle/>
        <a:p>
          <a:endParaRPr lang="en-US"/>
        </a:p>
      </dgm:t>
    </dgm:pt>
    <dgm:pt modelId="{CD3D3010-EDC9-481C-A822-9AFA251D0BAD}" type="sibTrans" cxnId="{07AC9C4A-377E-4379-B550-8DB49E3862F9}">
      <dgm:prSet/>
      <dgm:spPr/>
      <dgm:t>
        <a:bodyPr/>
        <a:lstStyle/>
        <a:p>
          <a:endParaRPr lang="en-US"/>
        </a:p>
      </dgm:t>
    </dgm:pt>
    <dgm:pt modelId="{289B9B18-ED8C-4F8C-B57D-E359AFC29DCD}">
      <dgm:prSet/>
      <dgm:spPr/>
      <dgm:t>
        <a:bodyPr/>
        <a:lstStyle/>
        <a:p>
          <a:pPr>
            <a:lnSpc>
              <a:spcPct val="100000"/>
            </a:lnSpc>
          </a:pPr>
          <a:r>
            <a:rPr lang="en-US"/>
            <a:t>Problems of scope</a:t>
          </a:r>
        </a:p>
      </dgm:t>
    </dgm:pt>
    <dgm:pt modelId="{DFB0D9D2-5A30-4081-9EC5-9B49CEBEA520}" type="parTrans" cxnId="{B135C7DE-63EC-4038-AD9B-BF4AE8EC9E48}">
      <dgm:prSet/>
      <dgm:spPr/>
      <dgm:t>
        <a:bodyPr/>
        <a:lstStyle/>
        <a:p>
          <a:endParaRPr lang="en-US"/>
        </a:p>
      </dgm:t>
    </dgm:pt>
    <dgm:pt modelId="{01035273-0EF6-4E5E-8BB1-B75422350993}" type="sibTrans" cxnId="{B135C7DE-63EC-4038-AD9B-BF4AE8EC9E48}">
      <dgm:prSet/>
      <dgm:spPr/>
      <dgm:t>
        <a:bodyPr/>
        <a:lstStyle/>
        <a:p>
          <a:endParaRPr lang="en-US"/>
        </a:p>
      </dgm:t>
    </dgm:pt>
    <dgm:pt modelId="{A898EC3E-4F02-462D-8397-BC48F29AE81B}">
      <dgm:prSet/>
      <dgm:spPr/>
      <dgm:t>
        <a:bodyPr/>
        <a:lstStyle/>
        <a:p>
          <a:pPr>
            <a:lnSpc>
              <a:spcPct val="100000"/>
            </a:lnSpc>
          </a:pPr>
          <a:r>
            <a:rPr lang="en-US"/>
            <a:t>What are we building?</a:t>
          </a:r>
        </a:p>
      </dgm:t>
    </dgm:pt>
    <dgm:pt modelId="{AD9DCD49-7708-4181-B664-3E4D3C91E37D}" type="parTrans" cxnId="{D9C411B4-474A-4FB0-9E9B-1E92A378E566}">
      <dgm:prSet/>
      <dgm:spPr/>
      <dgm:t>
        <a:bodyPr/>
        <a:lstStyle/>
        <a:p>
          <a:endParaRPr lang="en-US"/>
        </a:p>
      </dgm:t>
    </dgm:pt>
    <dgm:pt modelId="{5F251CD8-B93E-4310-9598-EB0F0D698564}" type="sibTrans" cxnId="{D9C411B4-474A-4FB0-9E9B-1E92A378E566}">
      <dgm:prSet/>
      <dgm:spPr/>
      <dgm:t>
        <a:bodyPr/>
        <a:lstStyle/>
        <a:p>
          <a:endParaRPr lang="en-US"/>
        </a:p>
      </dgm:t>
    </dgm:pt>
    <dgm:pt modelId="{2E2B9329-B007-4CD0-85A7-2630A8E162B0}">
      <dgm:prSet/>
      <dgm:spPr/>
      <dgm:t>
        <a:bodyPr/>
        <a:lstStyle/>
        <a:p>
          <a:pPr>
            <a:lnSpc>
              <a:spcPct val="100000"/>
            </a:lnSpc>
          </a:pPr>
          <a:r>
            <a:rPr lang="en-US"/>
            <a:t>What non-functional quality attributes are included?</a:t>
          </a:r>
        </a:p>
      </dgm:t>
    </dgm:pt>
    <dgm:pt modelId="{30C76577-F362-41FE-BC13-849D7770E466}" type="parTrans" cxnId="{A5A3EABD-125B-49CA-881A-D915A3146F96}">
      <dgm:prSet/>
      <dgm:spPr/>
      <dgm:t>
        <a:bodyPr/>
        <a:lstStyle/>
        <a:p>
          <a:endParaRPr lang="en-US"/>
        </a:p>
      </dgm:t>
    </dgm:pt>
    <dgm:pt modelId="{1F9E35F3-00D0-4526-8C6D-B1D5C8B52722}" type="sibTrans" cxnId="{A5A3EABD-125B-49CA-881A-D915A3146F96}">
      <dgm:prSet/>
      <dgm:spPr/>
      <dgm:t>
        <a:bodyPr/>
        <a:lstStyle/>
        <a:p>
          <a:endParaRPr lang="en-US"/>
        </a:p>
      </dgm:t>
    </dgm:pt>
    <dgm:pt modelId="{0F25331F-8FB8-4E3A-87F2-3F285D74EB32}">
      <dgm:prSet/>
      <dgm:spPr/>
      <dgm:t>
        <a:bodyPr/>
        <a:lstStyle/>
        <a:p>
          <a:pPr>
            <a:lnSpc>
              <a:spcPct val="100000"/>
            </a:lnSpc>
          </a:pPr>
          <a:r>
            <a:rPr lang="en-US"/>
            <a:t>Problems of volatility</a:t>
          </a:r>
        </a:p>
      </dgm:t>
    </dgm:pt>
    <dgm:pt modelId="{324E124D-8500-4C04-A0BA-6F6C2D553D81}" type="parTrans" cxnId="{16B49D51-0857-4A44-AD1A-0C1006418460}">
      <dgm:prSet/>
      <dgm:spPr/>
      <dgm:t>
        <a:bodyPr/>
        <a:lstStyle/>
        <a:p>
          <a:endParaRPr lang="en-US"/>
        </a:p>
      </dgm:t>
    </dgm:pt>
    <dgm:pt modelId="{4716CEE8-C882-4DFA-8AAE-CB3797F9F69F}" type="sibTrans" cxnId="{16B49D51-0857-4A44-AD1A-0C1006418460}">
      <dgm:prSet/>
      <dgm:spPr/>
      <dgm:t>
        <a:bodyPr/>
        <a:lstStyle/>
        <a:p>
          <a:endParaRPr lang="en-US"/>
        </a:p>
      </dgm:t>
    </dgm:pt>
    <dgm:pt modelId="{CB3B2CC4-92AF-4FC8-A179-56AA7CBFFB9A}">
      <dgm:prSet/>
      <dgm:spPr/>
      <dgm:t>
        <a:bodyPr/>
        <a:lstStyle/>
        <a:p>
          <a:pPr>
            <a:lnSpc>
              <a:spcPct val="100000"/>
            </a:lnSpc>
          </a:pPr>
          <a:r>
            <a:rPr lang="en-US"/>
            <a:t>Changing requirements over time</a:t>
          </a:r>
        </a:p>
      </dgm:t>
    </dgm:pt>
    <dgm:pt modelId="{6D8C96C8-507C-40B5-9F1C-C398FAA98553}" type="parTrans" cxnId="{B9675BFE-7824-40EC-8F31-10A7D7973451}">
      <dgm:prSet/>
      <dgm:spPr/>
      <dgm:t>
        <a:bodyPr/>
        <a:lstStyle/>
        <a:p>
          <a:endParaRPr lang="en-US"/>
        </a:p>
      </dgm:t>
    </dgm:pt>
    <dgm:pt modelId="{ABF5C046-9B4C-488C-88A7-786B810BC851}" type="sibTrans" cxnId="{B9675BFE-7824-40EC-8F31-10A7D7973451}">
      <dgm:prSet/>
      <dgm:spPr/>
      <dgm:t>
        <a:bodyPr/>
        <a:lstStyle/>
        <a:p>
          <a:endParaRPr lang="en-US"/>
        </a:p>
      </dgm:t>
    </dgm:pt>
    <dgm:pt modelId="{F91F48F0-416F-409A-A4DF-2AB884A889BA}" type="pres">
      <dgm:prSet presAssocID="{7851135E-E593-49EB-9C66-FB8F80DCC8EB}" presName="root" presStyleCnt="0">
        <dgm:presLayoutVars>
          <dgm:dir/>
          <dgm:resizeHandles val="exact"/>
        </dgm:presLayoutVars>
      </dgm:prSet>
      <dgm:spPr/>
    </dgm:pt>
    <dgm:pt modelId="{FC98E3C8-E7C4-4905-8B69-39244AD5644B}" type="pres">
      <dgm:prSet presAssocID="{ABB0E679-4682-422A-B4B3-34D44CC4C90C}" presName="compNode" presStyleCnt="0"/>
      <dgm:spPr/>
    </dgm:pt>
    <dgm:pt modelId="{744C9803-894E-44D2-889B-76A5CCA8AA03}" type="pres">
      <dgm:prSet presAssocID="{ABB0E679-4682-422A-B4B3-34D44CC4C90C}" presName="bgRect" presStyleLbl="bgShp" presStyleIdx="0" presStyleCnt="3"/>
      <dgm:spPr/>
    </dgm:pt>
    <dgm:pt modelId="{A72C947F-10ED-4AC9-86DE-CDAD3C879254}" type="pres">
      <dgm:prSet presAssocID="{ABB0E679-4682-422A-B4B3-34D44CC4C90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ustomer Review"/>
        </a:ext>
      </dgm:extLst>
    </dgm:pt>
    <dgm:pt modelId="{C109F829-E202-4C7F-A334-6F9428EDC96C}" type="pres">
      <dgm:prSet presAssocID="{ABB0E679-4682-422A-B4B3-34D44CC4C90C}" presName="spaceRect" presStyleCnt="0"/>
      <dgm:spPr/>
    </dgm:pt>
    <dgm:pt modelId="{BBEC7333-A5CB-4B43-A34A-870E516E4DD6}" type="pres">
      <dgm:prSet presAssocID="{ABB0E679-4682-422A-B4B3-34D44CC4C90C}" presName="parTx" presStyleLbl="revTx" presStyleIdx="0" presStyleCnt="6">
        <dgm:presLayoutVars>
          <dgm:chMax val="0"/>
          <dgm:chPref val="0"/>
        </dgm:presLayoutVars>
      </dgm:prSet>
      <dgm:spPr/>
    </dgm:pt>
    <dgm:pt modelId="{D527155E-0657-496B-926B-6BBC0B628D07}" type="pres">
      <dgm:prSet presAssocID="{ABB0E679-4682-422A-B4B3-34D44CC4C90C}" presName="desTx" presStyleLbl="revTx" presStyleIdx="1" presStyleCnt="6">
        <dgm:presLayoutVars/>
      </dgm:prSet>
      <dgm:spPr/>
    </dgm:pt>
    <dgm:pt modelId="{1F8516E6-8828-4592-BFF8-887E9086A7BC}" type="pres">
      <dgm:prSet presAssocID="{0E101382-25A9-48EE-8392-88ABE71DA086}" presName="sibTrans" presStyleCnt="0"/>
      <dgm:spPr/>
    </dgm:pt>
    <dgm:pt modelId="{5C7297C6-91FF-41AF-818A-17F31F68621E}" type="pres">
      <dgm:prSet presAssocID="{289B9B18-ED8C-4F8C-B57D-E359AFC29DCD}" presName="compNode" presStyleCnt="0"/>
      <dgm:spPr/>
    </dgm:pt>
    <dgm:pt modelId="{2E54C961-84EA-43A2-844C-C3CE78516CB0}" type="pres">
      <dgm:prSet presAssocID="{289B9B18-ED8C-4F8C-B57D-E359AFC29DCD}" presName="bgRect" presStyleLbl="bgShp" presStyleIdx="1" presStyleCnt="3"/>
      <dgm:spPr/>
    </dgm:pt>
    <dgm:pt modelId="{A3DBAEA5-2FDA-46C9-9482-7655B37F1E0E}" type="pres">
      <dgm:prSet presAssocID="{289B9B18-ED8C-4F8C-B57D-E359AFC29DC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ilding"/>
        </a:ext>
      </dgm:extLst>
    </dgm:pt>
    <dgm:pt modelId="{56237200-6F76-4251-BCFC-EAF1C363E346}" type="pres">
      <dgm:prSet presAssocID="{289B9B18-ED8C-4F8C-B57D-E359AFC29DCD}" presName="spaceRect" presStyleCnt="0"/>
      <dgm:spPr/>
    </dgm:pt>
    <dgm:pt modelId="{28C88A3C-4FEA-440F-9B29-481800E6F0BE}" type="pres">
      <dgm:prSet presAssocID="{289B9B18-ED8C-4F8C-B57D-E359AFC29DCD}" presName="parTx" presStyleLbl="revTx" presStyleIdx="2" presStyleCnt="6">
        <dgm:presLayoutVars>
          <dgm:chMax val="0"/>
          <dgm:chPref val="0"/>
        </dgm:presLayoutVars>
      </dgm:prSet>
      <dgm:spPr/>
    </dgm:pt>
    <dgm:pt modelId="{4FB2F518-2BF4-4FD7-A56E-47F3A3918E17}" type="pres">
      <dgm:prSet presAssocID="{289B9B18-ED8C-4F8C-B57D-E359AFC29DCD}" presName="desTx" presStyleLbl="revTx" presStyleIdx="3" presStyleCnt="6">
        <dgm:presLayoutVars/>
      </dgm:prSet>
      <dgm:spPr/>
    </dgm:pt>
    <dgm:pt modelId="{89FD899A-D4F4-4C55-8909-E662326770E6}" type="pres">
      <dgm:prSet presAssocID="{01035273-0EF6-4E5E-8BB1-B75422350993}" presName="sibTrans" presStyleCnt="0"/>
      <dgm:spPr/>
    </dgm:pt>
    <dgm:pt modelId="{D72C3A6E-5881-40B9-9893-82CCB0549164}" type="pres">
      <dgm:prSet presAssocID="{0F25331F-8FB8-4E3A-87F2-3F285D74EB32}" presName="compNode" presStyleCnt="0"/>
      <dgm:spPr/>
    </dgm:pt>
    <dgm:pt modelId="{E18A13F9-D7A2-436B-8993-77DFC272C62C}" type="pres">
      <dgm:prSet presAssocID="{0F25331F-8FB8-4E3A-87F2-3F285D74EB32}" presName="bgRect" presStyleLbl="bgShp" presStyleIdx="2" presStyleCnt="3"/>
      <dgm:spPr/>
    </dgm:pt>
    <dgm:pt modelId="{933C83E9-3F13-4531-A494-B128397A40AE}" type="pres">
      <dgm:prSet presAssocID="{0F25331F-8FB8-4E3A-87F2-3F285D74EB3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opwatch"/>
        </a:ext>
      </dgm:extLst>
    </dgm:pt>
    <dgm:pt modelId="{0B330141-BDA3-4D12-AFE4-A5C53FC9730A}" type="pres">
      <dgm:prSet presAssocID="{0F25331F-8FB8-4E3A-87F2-3F285D74EB32}" presName="spaceRect" presStyleCnt="0"/>
      <dgm:spPr/>
    </dgm:pt>
    <dgm:pt modelId="{1649E94B-5A94-485B-93A6-2EB4D5F91B9A}" type="pres">
      <dgm:prSet presAssocID="{0F25331F-8FB8-4E3A-87F2-3F285D74EB32}" presName="parTx" presStyleLbl="revTx" presStyleIdx="4" presStyleCnt="6">
        <dgm:presLayoutVars>
          <dgm:chMax val="0"/>
          <dgm:chPref val="0"/>
        </dgm:presLayoutVars>
      </dgm:prSet>
      <dgm:spPr/>
    </dgm:pt>
    <dgm:pt modelId="{EA9947D3-2998-4B00-9B2A-15D759EFA191}" type="pres">
      <dgm:prSet presAssocID="{0F25331F-8FB8-4E3A-87F2-3F285D74EB32}" presName="desTx" presStyleLbl="revTx" presStyleIdx="5" presStyleCnt="6">
        <dgm:presLayoutVars/>
      </dgm:prSet>
      <dgm:spPr/>
    </dgm:pt>
  </dgm:ptLst>
  <dgm:cxnLst>
    <dgm:cxn modelId="{AAD6A029-21A4-41FA-9349-A97938C2044E}" type="presOf" srcId="{289B9B18-ED8C-4F8C-B57D-E359AFC29DCD}" destId="{28C88A3C-4FEA-440F-9B29-481800E6F0BE}" srcOrd="0" destOrd="0" presId="urn:microsoft.com/office/officeart/2018/2/layout/IconVerticalSolidList"/>
    <dgm:cxn modelId="{D33A192E-099E-4C7E-8AC9-B6B62017C60A}" type="presOf" srcId="{2E2B9329-B007-4CD0-85A7-2630A8E162B0}" destId="{4FB2F518-2BF4-4FD7-A56E-47F3A3918E17}" srcOrd="0" destOrd="1" presId="urn:microsoft.com/office/officeart/2018/2/layout/IconVerticalSolidList"/>
    <dgm:cxn modelId="{0D619939-DF3D-4D20-BB53-412AF78EA558}" type="presOf" srcId="{ABB0E679-4682-422A-B4B3-34D44CC4C90C}" destId="{BBEC7333-A5CB-4B43-A34A-870E516E4DD6}" srcOrd="0" destOrd="0" presId="urn:microsoft.com/office/officeart/2018/2/layout/IconVerticalSolidList"/>
    <dgm:cxn modelId="{07AC9C4A-377E-4379-B550-8DB49E3862F9}" srcId="{ABB0E679-4682-422A-B4B3-34D44CC4C90C}" destId="{8859CDF6-BBF5-4A76-8A76-407071531CB6}" srcOrd="2" destOrd="0" parTransId="{4553293F-765F-468C-A52D-17712ED16F1F}" sibTransId="{CD3D3010-EDC9-481C-A822-9AFA251D0BAD}"/>
    <dgm:cxn modelId="{F7C5F74B-BB11-4F28-9F7E-23FE778011DC}" type="presOf" srcId="{79B77230-D940-49CC-AF47-BF1D40797D89}" destId="{D527155E-0657-496B-926B-6BBC0B628D07}" srcOrd="0" destOrd="0" presId="urn:microsoft.com/office/officeart/2018/2/layout/IconVerticalSolidList"/>
    <dgm:cxn modelId="{16B49D51-0857-4A44-AD1A-0C1006418460}" srcId="{7851135E-E593-49EB-9C66-FB8F80DCC8EB}" destId="{0F25331F-8FB8-4E3A-87F2-3F285D74EB32}" srcOrd="2" destOrd="0" parTransId="{324E124D-8500-4C04-A0BA-6F6C2D553D81}" sibTransId="{4716CEE8-C882-4DFA-8AAE-CB3797F9F69F}"/>
    <dgm:cxn modelId="{BBA2886E-1FC2-4FFE-BF42-BABB70DB9D54}" srcId="{ABB0E679-4682-422A-B4B3-34D44CC4C90C}" destId="{79B77230-D940-49CC-AF47-BF1D40797D89}" srcOrd="0" destOrd="0" parTransId="{C50558CC-69DA-4C28-8CB9-2982E9088524}" sibTransId="{01A261DD-4242-4987-8459-53BA826F65E4}"/>
    <dgm:cxn modelId="{6F534F79-49C3-49F2-B767-CA8451407698}" type="presOf" srcId="{2CC7D121-8A41-44D9-89BD-244AA28A42A0}" destId="{D527155E-0657-496B-926B-6BBC0B628D07}" srcOrd="0" destOrd="1" presId="urn:microsoft.com/office/officeart/2018/2/layout/IconVerticalSolidList"/>
    <dgm:cxn modelId="{83B9F09E-EAE2-4CC8-ADD5-C1D9758C0071}" type="presOf" srcId="{A898EC3E-4F02-462D-8397-BC48F29AE81B}" destId="{4FB2F518-2BF4-4FD7-A56E-47F3A3918E17}" srcOrd="0" destOrd="0" presId="urn:microsoft.com/office/officeart/2018/2/layout/IconVerticalSolidList"/>
    <dgm:cxn modelId="{D9C411B4-474A-4FB0-9E9B-1E92A378E566}" srcId="{289B9B18-ED8C-4F8C-B57D-E359AFC29DCD}" destId="{A898EC3E-4F02-462D-8397-BC48F29AE81B}" srcOrd="0" destOrd="0" parTransId="{AD9DCD49-7708-4181-B664-3E4D3C91E37D}" sibTransId="{5F251CD8-B93E-4310-9598-EB0F0D698564}"/>
    <dgm:cxn modelId="{05D2A0B4-F01C-4184-9E55-260CFB8DB7F3}" type="presOf" srcId="{7851135E-E593-49EB-9C66-FB8F80DCC8EB}" destId="{F91F48F0-416F-409A-A4DF-2AB884A889BA}" srcOrd="0" destOrd="0" presId="urn:microsoft.com/office/officeart/2018/2/layout/IconVerticalSolidList"/>
    <dgm:cxn modelId="{A5A3EABD-125B-49CA-881A-D915A3146F96}" srcId="{289B9B18-ED8C-4F8C-B57D-E359AFC29DCD}" destId="{2E2B9329-B007-4CD0-85A7-2630A8E162B0}" srcOrd="1" destOrd="0" parTransId="{30C76577-F362-41FE-BC13-849D7770E466}" sibTransId="{1F9E35F3-00D0-4526-8C6D-B1D5C8B52722}"/>
    <dgm:cxn modelId="{83E0F1C1-6D64-42DC-A4C0-CB5C67C8476D}" srcId="{7851135E-E593-49EB-9C66-FB8F80DCC8EB}" destId="{ABB0E679-4682-422A-B4B3-34D44CC4C90C}" srcOrd="0" destOrd="0" parTransId="{C9D64042-2460-46F4-8F63-C93F33A90216}" sibTransId="{0E101382-25A9-48EE-8392-88ABE71DA086}"/>
    <dgm:cxn modelId="{DDC6D8C5-BBB2-461C-83FA-36349F6F2DA4}" type="presOf" srcId="{CB3B2CC4-92AF-4FC8-A179-56AA7CBFFB9A}" destId="{EA9947D3-2998-4B00-9B2A-15D759EFA191}" srcOrd="0" destOrd="0" presId="urn:microsoft.com/office/officeart/2018/2/layout/IconVerticalSolidList"/>
    <dgm:cxn modelId="{6DA49FCE-B0B4-44FD-96DE-E91348D0DC06}" type="presOf" srcId="{0F25331F-8FB8-4E3A-87F2-3F285D74EB32}" destId="{1649E94B-5A94-485B-93A6-2EB4D5F91B9A}" srcOrd="0" destOrd="0" presId="urn:microsoft.com/office/officeart/2018/2/layout/IconVerticalSolidList"/>
    <dgm:cxn modelId="{F47C6FD6-29E6-4AA6-A457-9DD86BFC36E5}" type="presOf" srcId="{8859CDF6-BBF5-4A76-8A76-407071531CB6}" destId="{D527155E-0657-496B-926B-6BBC0B628D07}" srcOrd="0" destOrd="2" presId="urn:microsoft.com/office/officeart/2018/2/layout/IconVerticalSolidList"/>
    <dgm:cxn modelId="{B135C7DE-63EC-4038-AD9B-BF4AE8EC9E48}" srcId="{7851135E-E593-49EB-9C66-FB8F80DCC8EB}" destId="{289B9B18-ED8C-4F8C-B57D-E359AFC29DCD}" srcOrd="1" destOrd="0" parTransId="{DFB0D9D2-5A30-4081-9EC5-9B49CEBEA520}" sibTransId="{01035273-0EF6-4E5E-8BB1-B75422350993}"/>
    <dgm:cxn modelId="{98EB21E0-6CF3-4F15-AC40-72E97BB1B30C}" srcId="{ABB0E679-4682-422A-B4B3-34D44CC4C90C}" destId="{2CC7D121-8A41-44D9-89BD-244AA28A42A0}" srcOrd="1" destOrd="0" parTransId="{9DE9134D-6150-4859-A323-7D13FB96F531}" sibTransId="{0E0A4C2E-CF9A-4E5B-A9DA-A4F62E584BE3}"/>
    <dgm:cxn modelId="{B9675BFE-7824-40EC-8F31-10A7D7973451}" srcId="{0F25331F-8FB8-4E3A-87F2-3F285D74EB32}" destId="{CB3B2CC4-92AF-4FC8-A179-56AA7CBFFB9A}" srcOrd="0" destOrd="0" parTransId="{6D8C96C8-507C-40B5-9F1C-C398FAA98553}" sibTransId="{ABF5C046-9B4C-488C-88A7-786B810BC851}"/>
    <dgm:cxn modelId="{6301B435-160A-435E-972D-336C66302088}" type="presParOf" srcId="{F91F48F0-416F-409A-A4DF-2AB884A889BA}" destId="{FC98E3C8-E7C4-4905-8B69-39244AD5644B}" srcOrd="0" destOrd="0" presId="urn:microsoft.com/office/officeart/2018/2/layout/IconVerticalSolidList"/>
    <dgm:cxn modelId="{D4300C5E-D0B6-43FA-AE33-964064733925}" type="presParOf" srcId="{FC98E3C8-E7C4-4905-8B69-39244AD5644B}" destId="{744C9803-894E-44D2-889B-76A5CCA8AA03}" srcOrd="0" destOrd="0" presId="urn:microsoft.com/office/officeart/2018/2/layout/IconVerticalSolidList"/>
    <dgm:cxn modelId="{92EBE634-6053-4558-99E7-6C9318EC79C7}" type="presParOf" srcId="{FC98E3C8-E7C4-4905-8B69-39244AD5644B}" destId="{A72C947F-10ED-4AC9-86DE-CDAD3C879254}" srcOrd="1" destOrd="0" presId="urn:microsoft.com/office/officeart/2018/2/layout/IconVerticalSolidList"/>
    <dgm:cxn modelId="{A291A2F6-08F1-4DC4-9043-87D4DF29CA86}" type="presParOf" srcId="{FC98E3C8-E7C4-4905-8B69-39244AD5644B}" destId="{C109F829-E202-4C7F-A334-6F9428EDC96C}" srcOrd="2" destOrd="0" presId="urn:microsoft.com/office/officeart/2018/2/layout/IconVerticalSolidList"/>
    <dgm:cxn modelId="{999E7C01-2071-4F06-AA68-0CF124414884}" type="presParOf" srcId="{FC98E3C8-E7C4-4905-8B69-39244AD5644B}" destId="{BBEC7333-A5CB-4B43-A34A-870E516E4DD6}" srcOrd="3" destOrd="0" presId="urn:microsoft.com/office/officeart/2018/2/layout/IconVerticalSolidList"/>
    <dgm:cxn modelId="{C47CC53C-9A70-4B92-B63C-88BCFF133900}" type="presParOf" srcId="{FC98E3C8-E7C4-4905-8B69-39244AD5644B}" destId="{D527155E-0657-496B-926B-6BBC0B628D07}" srcOrd="4" destOrd="0" presId="urn:microsoft.com/office/officeart/2018/2/layout/IconVerticalSolidList"/>
    <dgm:cxn modelId="{BE259B5F-67E3-4C1F-BCE1-7F3BDD0C971B}" type="presParOf" srcId="{F91F48F0-416F-409A-A4DF-2AB884A889BA}" destId="{1F8516E6-8828-4592-BFF8-887E9086A7BC}" srcOrd="1" destOrd="0" presId="urn:microsoft.com/office/officeart/2018/2/layout/IconVerticalSolidList"/>
    <dgm:cxn modelId="{E83C380D-B12F-4B89-964E-488132B9669B}" type="presParOf" srcId="{F91F48F0-416F-409A-A4DF-2AB884A889BA}" destId="{5C7297C6-91FF-41AF-818A-17F31F68621E}" srcOrd="2" destOrd="0" presId="urn:microsoft.com/office/officeart/2018/2/layout/IconVerticalSolidList"/>
    <dgm:cxn modelId="{B28A0D11-13FA-4C31-931A-F07B14A621E1}" type="presParOf" srcId="{5C7297C6-91FF-41AF-818A-17F31F68621E}" destId="{2E54C961-84EA-43A2-844C-C3CE78516CB0}" srcOrd="0" destOrd="0" presId="urn:microsoft.com/office/officeart/2018/2/layout/IconVerticalSolidList"/>
    <dgm:cxn modelId="{C8B62CA3-713E-4E33-9937-BB3AC4CEE8E1}" type="presParOf" srcId="{5C7297C6-91FF-41AF-818A-17F31F68621E}" destId="{A3DBAEA5-2FDA-46C9-9482-7655B37F1E0E}" srcOrd="1" destOrd="0" presId="urn:microsoft.com/office/officeart/2018/2/layout/IconVerticalSolidList"/>
    <dgm:cxn modelId="{D3F949F5-58E5-4DE4-964C-B09CFDC582DB}" type="presParOf" srcId="{5C7297C6-91FF-41AF-818A-17F31F68621E}" destId="{56237200-6F76-4251-BCFC-EAF1C363E346}" srcOrd="2" destOrd="0" presId="urn:microsoft.com/office/officeart/2018/2/layout/IconVerticalSolidList"/>
    <dgm:cxn modelId="{84ADD7C0-7528-46C1-8490-4E90524033B5}" type="presParOf" srcId="{5C7297C6-91FF-41AF-818A-17F31F68621E}" destId="{28C88A3C-4FEA-440F-9B29-481800E6F0BE}" srcOrd="3" destOrd="0" presId="urn:microsoft.com/office/officeart/2018/2/layout/IconVerticalSolidList"/>
    <dgm:cxn modelId="{FABE2793-4FC5-477D-AA30-7475D163304D}" type="presParOf" srcId="{5C7297C6-91FF-41AF-818A-17F31F68621E}" destId="{4FB2F518-2BF4-4FD7-A56E-47F3A3918E17}" srcOrd="4" destOrd="0" presId="urn:microsoft.com/office/officeart/2018/2/layout/IconVerticalSolidList"/>
    <dgm:cxn modelId="{D567229F-E8CD-4A49-BB67-2CDA0C9A835B}" type="presParOf" srcId="{F91F48F0-416F-409A-A4DF-2AB884A889BA}" destId="{89FD899A-D4F4-4C55-8909-E662326770E6}" srcOrd="3" destOrd="0" presId="urn:microsoft.com/office/officeart/2018/2/layout/IconVerticalSolidList"/>
    <dgm:cxn modelId="{B9713A3B-CC3E-437E-932A-CDD67BF2A72A}" type="presParOf" srcId="{F91F48F0-416F-409A-A4DF-2AB884A889BA}" destId="{D72C3A6E-5881-40B9-9893-82CCB0549164}" srcOrd="4" destOrd="0" presId="urn:microsoft.com/office/officeart/2018/2/layout/IconVerticalSolidList"/>
    <dgm:cxn modelId="{6B837D76-6E10-4105-A653-1122AC2A2C1E}" type="presParOf" srcId="{D72C3A6E-5881-40B9-9893-82CCB0549164}" destId="{E18A13F9-D7A2-436B-8993-77DFC272C62C}" srcOrd="0" destOrd="0" presId="urn:microsoft.com/office/officeart/2018/2/layout/IconVerticalSolidList"/>
    <dgm:cxn modelId="{6EED0E54-6B9F-4CAF-BF27-C791A7A189A5}" type="presParOf" srcId="{D72C3A6E-5881-40B9-9893-82CCB0549164}" destId="{933C83E9-3F13-4531-A494-B128397A40AE}" srcOrd="1" destOrd="0" presId="urn:microsoft.com/office/officeart/2018/2/layout/IconVerticalSolidList"/>
    <dgm:cxn modelId="{5DF4BFEC-80F6-488D-B7E5-05C95FB7EA7D}" type="presParOf" srcId="{D72C3A6E-5881-40B9-9893-82CCB0549164}" destId="{0B330141-BDA3-4D12-AFE4-A5C53FC9730A}" srcOrd="2" destOrd="0" presId="urn:microsoft.com/office/officeart/2018/2/layout/IconVerticalSolidList"/>
    <dgm:cxn modelId="{AAB7E9FB-1418-4BF0-94D2-6A5346D61A47}" type="presParOf" srcId="{D72C3A6E-5881-40B9-9893-82CCB0549164}" destId="{1649E94B-5A94-485B-93A6-2EB4D5F91B9A}" srcOrd="3" destOrd="0" presId="urn:microsoft.com/office/officeart/2018/2/layout/IconVerticalSolidList"/>
    <dgm:cxn modelId="{EFB83674-A40A-4E29-B154-E710E1CED88D}" type="presParOf" srcId="{D72C3A6E-5881-40B9-9893-82CCB0549164}" destId="{EA9947D3-2998-4B00-9B2A-15D759EFA191}"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4C9803-894E-44D2-889B-76A5CCA8AA03}">
      <dsp:nvSpPr>
        <dsp:cNvPr id="0" name=""/>
        <dsp:cNvSpPr/>
      </dsp:nvSpPr>
      <dsp:spPr>
        <a:xfrm>
          <a:off x="0" y="531"/>
          <a:ext cx="7887346"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2C947F-10ED-4AC9-86DE-CDAD3C879254}">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EC7333-A5CB-4B43-A34A-870E516E4DD6}">
      <dsp:nvSpPr>
        <dsp:cNvPr id="0" name=""/>
        <dsp:cNvSpPr/>
      </dsp:nvSpPr>
      <dsp:spPr>
        <a:xfrm>
          <a:off x="1435590" y="531"/>
          <a:ext cx="354930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understanding</a:t>
          </a:r>
        </a:p>
      </dsp:txBody>
      <dsp:txXfrm>
        <a:off x="1435590" y="531"/>
        <a:ext cx="3549305" cy="1242935"/>
      </dsp:txXfrm>
    </dsp:sp>
    <dsp:sp modelId="{D527155E-0657-496B-926B-6BBC0B628D07}">
      <dsp:nvSpPr>
        <dsp:cNvPr id="0" name=""/>
        <dsp:cNvSpPr/>
      </dsp:nvSpPr>
      <dsp:spPr>
        <a:xfrm>
          <a:off x="4984896" y="531"/>
          <a:ext cx="290244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a:t>Do users know what they want?</a:t>
          </a:r>
        </a:p>
        <a:p>
          <a:pPr marL="0" lvl="0" indent="0" algn="l" defTabSz="577850">
            <a:lnSpc>
              <a:spcPct val="100000"/>
            </a:lnSpc>
            <a:spcBef>
              <a:spcPct val="0"/>
            </a:spcBef>
            <a:spcAft>
              <a:spcPct val="35000"/>
            </a:spcAft>
            <a:buNone/>
          </a:pPr>
          <a:r>
            <a:rPr lang="en-US" sz="1300" kern="1200"/>
            <a:t>Do users know what we don’t know?</a:t>
          </a:r>
        </a:p>
        <a:p>
          <a:pPr marL="0" lvl="0" indent="0" algn="l" defTabSz="577850">
            <a:lnSpc>
              <a:spcPct val="100000"/>
            </a:lnSpc>
            <a:spcBef>
              <a:spcPct val="0"/>
            </a:spcBef>
            <a:spcAft>
              <a:spcPct val="35000"/>
            </a:spcAft>
            <a:buNone/>
          </a:pPr>
          <a:r>
            <a:rPr lang="en-US" sz="1300" kern="1200"/>
            <a:t>Do we know who are users even are?</a:t>
          </a:r>
        </a:p>
      </dsp:txBody>
      <dsp:txXfrm>
        <a:off x="4984896" y="531"/>
        <a:ext cx="2902449" cy="1242935"/>
      </dsp:txXfrm>
    </dsp:sp>
    <dsp:sp modelId="{2E54C961-84EA-43A2-844C-C3CE78516CB0}">
      <dsp:nvSpPr>
        <dsp:cNvPr id="0" name=""/>
        <dsp:cNvSpPr/>
      </dsp:nvSpPr>
      <dsp:spPr>
        <a:xfrm>
          <a:off x="0" y="1554201"/>
          <a:ext cx="7887346"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DBAEA5-2FDA-46C9-9482-7655B37F1E0E}">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C88A3C-4FEA-440F-9B29-481800E6F0BE}">
      <dsp:nvSpPr>
        <dsp:cNvPr id="0" name=""/>
        <dsp:cNvSpPr/>
      </dsp:nvSpPr>
      <dsp:spPr>
        <a:xfrm>
          <a:off x="1435590" y="1554201"/>
          <a:ext cx="354930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a:t>Problems of scope</a:t>
          </a:r>
        </a:p>
      </dsp:txBody>
      <dsp:txXfrm>
        <a:off x="1435590" y="1554201"/>
        <a:ext cx="3549305" cy="1242935"/>
      </dsp:txXfrm>
    </dsp:sp>
    <dsp:sp modelId="{4FB2F518-2BF4-4FD7-A56E-47F3A3918E17}">
      <dsp:nvSpPr>
        <dsp:cNvPr id="0" name=""/>
        <dsp:cNvSpPr/>
      </dsp:nvSpPr>
      <dsp:spPr>
        <a:xfrm>
          <a:off x="4984896" y="1554201"/>
          <a:ext cx="290244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a:t>What are we building?</a:t>
          </a:r>
        </a:p>
        <a:p>
          <a:pPr marL="0" lvl="0" indent="0" algn="l" defTabSz="577850">
            <a:lnSpc>
              <a:spcPct val="100000"/>
            </a:lnSpc>
            <a:spcBef>
              <a:spcPct val="0"/>
            </a:spcBef>
            <a:spcAft>
              <a:spcPct val="35000"/>
            </a:spcAft>
            <a:buNone/>
          </a:pPr>
          <a:r>
            <a:rPr lang="en-US" sz="1300" kern="1200"/>
            <a:t>What non-functional quality attributes are included?</a:t>
          </a:r>
        </a:p>
      </dsp:txBody>
      <dsp:txXfrm>
        <a:off x="4984896" y="1554201"/>
        <a:ext cx="2902449" cy="1242935"/>
      </dsp:txXfrm>
    </dsp:sp>
    <dsp:sp modelId="{E18A13F9-D7A2-436B-8993-77DFC272C62C}">
      <dsp:nvSpPr>
        <dsp:cNvPr id="0" name=""/>
        <dsp:cNvSpPr/>
      </dsp:nvSpPr>
      <dsp:spPr>
        <a:xfrm>
          <a:off x="0" y="3107870"/>
          <a:ext cx="7887346"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3C83E9-3F13-4531-A494-B128397A40AE}">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49E94B-5A94-485B-93A6-2EB4D5F91B9A}">
      <dsp:nvSpPr>
        <dsp:cNvPr id="0" name=""/>
        <dsp:cNvSpPr/>
      </dsp:nvSpPr>
      <dsp:spPr>
        <a:xfrm>
          <a:off x="1435590" y="3107870"/>
          <a:ext cx="354930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a:t>Problems of volatility</a:t>
          </a:r>
        </a:p>
      </dsp:txBody>
      <dsp:txXfrm>
        <a:off x="1435590" y="3107870"/>
        <a:ext cx="3549305" cy="1242935"/>
      </dsp:txXfrm>
    </dsp:sp>
    <dsp:sp modelId="{EA9947D3-2998-4B00-9B2A-15D759EFA191}">
      <dsp:nvSpPr>
        <dsp:cNvPr id="0" name=""/>
        <dsp:cNvSpPr/>
      </dsp:nvSpPr>
      <dsp:spPr>
        <a:xfrm>
          <a:off x="4984896" y="3107870"/>
          <a:ext cx="290244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a:t>Changing requirements over time</a:t>
          </a:r>
        </a:p>
      </dsp:txBody>
      <dsp:txXfrm>
        <a:off x="4984896" y="3107870"/>
        <a:ext cx="2902449" cy="12429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1/25/22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way to specify requirements is with a formal specification. That is, you specify all possible inputs and all expected outputs and side effects.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is an example of the specification for HTTP. You can tell that it is “formal” because it includes a definitions section that goes so far as to clarify the usage of the term “MUST” or “SHOULD”, plus domain-specific terms like “connection” and “message”. The specification aims to have no ambiguities, whatsoever.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Ask class: When would such a specification be desirable?</a:t>
            </a:r>
          </a:p>
          <a:p>
            <a:r>
              <a:rPr lang="en-US" dirty="0"/>
              <a:t>Examples:</a:t>
            </a:r>
          </a:p>
          <a:p>
            <a:pPr marL="171450" indent="-171450">
              <a:buFont typeface="Arial" panose="020B0604020202020204" pitchFamily="34" charset="0"/>
              <a:buChar char="•"/>
            </a:pPr>
            <a:r>
              <a:rPr lang="en-US" dirty="0"/>
              <a:t>Well, obviously for HTTP (on the slide), and similarly for other protocols that require interoperability: want to make sure that a different team can implement a browser from a server from a caching proxy or content filter</a:t>
            </a:r>
          </a:p>
          <a:p>
            <a:pPr marL="171450" indent="-171450">
              <a:buFont typeface="Arial" panose="020B0604020202020204" pitchFamily="34" charset="0"/>
              <a:buChar char="•"/>
            </a:pPr>
            <a:r>
              <a:rPr lang="en-US" dirty="0"/>
              <a:t>Safety-critical systems (someone’s life is at risk; want to have formal review of formal specs)</a:t>
            </a:r>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21011117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stories are another approach for documenting requirements, which are structured to put the user first. A user story is a short simple description of ONE feature that can fit on a 3x5” card, written in the user’s language.</a:t>
            </a:r>
          </a:p>
          <a:p>
            <a:endParaRPr lang="en-US" dirty="0"/>
          </a:p>
          <a:p>
            <a:r>
              <a:rPr lang="en-US" dirty="0"/>
              <a:t>Why do we focus on the value? Because ultimately our goal with building software is presumably to deliver value – do something that helps some user accomplish some goal. That “something of value” is really what the requirement is. The customer probably doesn’t care to define every possible output for their system for every possible input – instead they just want to tell you what they want to have happen, in language that is as close to their own as possible.</a:t>
            </a:r>
          </a:p>
          <a:p>
            <a:endParaRPr lang="en-US" dirty="0"/>
          </a:p>
          <a:p>
            <a:r>
              <a:rPr lang="en-US" dirty="0"/>
              <a:t>Not called “customer” stories, they are “user stories”. You might develop software for a self-driving car, and your customer is Tesla. But your users is Tesla’s customer. User stories force both you and your customer to focus on your user, who is presumably the one who wants to extract value from your software</a:t>
            </a:r>
          </a:p>
          <a:p>
            <a:endParaRPr lang="en-US" dirty="0"/>
          </a:p>
          <a:p>
            <a:r>
              <a:rPr lang="en-US" dirty="0"/>
              <a:t>“Role” lets us distinguish between the different ways that our software might be used: Canvas is used by both instructors and students. However, there are even more roles, which have different capabilities: TAs can also view grades, but they can’t add new Tas. “Course observers” can see course content, but not grades, and are not enrolled in the class. There are quite a few different roles in Canvas, and maybe you can see how it would help to organize features in that way.</a:t>
            </a:r>
          </a:p>
          <a:p>
            <a:endParaRPr lang="en-US" dirty="0"/>
          </a:p>
          <a:p>
            <a:r>
              <a:rPr lang="en-US" dirty="0"/>
              <a:t>What makes a good user story?</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18559430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Popular mnemonic for describing what makes a good user story</a:t>
            </a:r>
          </a:p>
          <a:p>
            <a:endParaRPr lang="en-US" dirty="0"/>
          </a:p>
          <a:p>
            <a:r>
              <a:rPr lang="en-US" dirty="0"/>
              <a:t>Independent – Stories should not be coupled between each other, except where obviously necessary. Want to make it so that a user can examine a story on its own</a:t>
            </a:r>
          </a:p>
          <a:p>
            <a:br>
              <a:rPr lang="en-US" dirty="0"/>
            </a:br>
            <a:r>
              <a:rPr lang="en-US" dirty="0"/>
              <a:t>Negotiable – Best stories are result of a negotiation between a client and a developer – how do we come to some </a:t>
            </a:r>
            <a:r>
              <a:rPr lang="en-US" dirty="0" err="1"/>
              <a:t>utual</a:t>
            </a:r>
            <a:r>
              <a:rPr lang="en-US" dirty="0"/>
              <a:t> agreement about what we are going to build, and why? Goal is to develop what the customer needs</a:t>
            </a:r>
          </a:p>
          <a:p>
            <a:endParaRPr lang="en-US" dirty="0"/>
          </a:p>
          <a:p>
            <a:r>
              <a:rPr lang="en-US" dirty="0"/>
              <a:t>Valuable – Each story should have some benefit that the user can recognize. Value might include value to your business, not just value to the user.</a:t>
            </a:r>
          </a:p>
          <a:p>
            <a:endParaRPr lang="en-US" dirty="0"/>
          </a:p>
          <a:p>
            <a:r>
              <a:rPr lang="en-US" dirty="0"/>
              <a:t>Estimable – As we will see in a bit, being able to estimate how long it will take to implement a user story is key to determining a reasonable scope for your project</a:t>
            </a:r>
          </a:p>
          <a:p>
            <a:endParaRPr lang="en-US" dirty="0"/>
          </a:p>
          <a:p>
            <a:r>
              <a:rPr lang="en-US" dirty="0"/>
              <a:t>Small – A rule of thumb is to average 3-4 days of work per-story. Again, we’ll see this fit in with estimation.</a:t>
            </a:r>
          </a:p>
          <a:p>
            <a:endParaRPr lang="en-US" dirty="0"/>
          </a:p>
          <a:p>
            <a:r>
              <a:rPr lang="en-US" dirty="0"/>
              <a:t>Testable – There must be some way to judge completion: for the person implementing the software, and for the end-user. </a:t>
            </a:r>
          </a:p>
          <a:p>
            <a:endParaRPr lang="en-US" dirty="0"/>
          </a:p>
          <a:p>
            <a:r>
              <a:rPr lang="en-US" dirty="0"/>
              <a:t>https://</a:t>
            </a:r>
            <a:r>
              <a:rPr lang="en-US" dirty="0" err="1"/>
              <a:t>agileforall.com</a:t>
            </a:r>
            <a:r>
              <a:rPr lang="en-US" dirty="0"/>
              <a:t>/new-to-agile-invest-in-good-user-stories/</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Let’s see an example and work through some of the tricky bits</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1695675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9171517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these potential special cases, can do brainstorming to get some ideas going about what conditions of satisfaction are for backups</a:t>
            </a:r>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16718073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Conditions of satisfaction are, effectively, test cases – or templates for test cases. These kinds of tests are sometimes called “acceptance tests” because they constitute the end-user accepting that your software does what they want. Cool! </a:t>
            </a:r>
          </a:p>
          <a:p>
            <a:r>
              <a:rPr lang="en-US" dirty="0"/>
              <a:t>They are usually much more lengthy than user stories, and are stored elsewhere (particularly if you are using 3x5” cards!), maybe in a project management tool</a:t>
            </a:r>
          </a:p>
          <a:p>
            <a:endParaRPr lang="en-US" dirty="0"/>
          </a:p>
          <a:p>
            <a:r>
              <a:rPr lang="en-US" dirty="0"/>
              <a:t>Discuss conditions of satisfaction. Do students think these are clear? Will we end up with a system that we are satisfied with?</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30533469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“Can I retrieve my files, and if so, how long will it take?” is probably another use case</a:t>
            </a:r>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36233877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Non-functional requirements capture the </a:t>
            </a:r>
            <a:r>
              <a:rPr lang="en-US" i="1" dirty="0"/>
              <a:t>quality goals</a:t>
            </a:r>
            <a:r>
              <a:rPr lang="en-US" i="0" dirty="0"/>
              <a:t> of a system. As we saw in this backups example, the product that you end up building might satisfy the functional requirements, while resulting in something that is totally useless as a backup system, because you didn’t realize that backed up files shouldn’t be listed publicly on the internet – </a:t>
            </a:r>
            <a:r>
              <a:rPr lang="en-US" i="0" dirty="0" err="1"/>
              <a:t>oops,I</a:t>
            </a:r>
            <a:r>
              <a:rPr lang="en-US" i="0" dirty="0"/>
              <a:t> guess that should have been documented in the requirements.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Here is a partial list of some quality goals, or non-functional requirements that you might need to consider on a project. Note that this is only a partial list, but we included some examples to demonstrate how precise you can be.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For example, one high-level goal is to say “I want performance”. But what does performance mean? You probably mean to say that you expect that the system has some particular capacity (in terms of simultaneous users), who can simultaneously have their requests satisfied within some response time. That’s still not the whole picture though, because you didn’t specify the efficiency of your system: what hardware resources does it use to achieve that performance?</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15395191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Non-functional requirements might also impact the static existence of the system, or its evolution.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if a customer intends for your software to be particularly long-lasting, and to be able to be extended – this needs to be said. Similarly, if there are specific testing requirements that your customer needs to comply with, there may be testability requirements, that define the effort needed to test the behaviors of that system.</a:t>
            </a:r>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35235263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346195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3002489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1624675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we have some typescript under our belts, we have some ideas of how to start to design our software, what is it that we are building, and how?</a:t>
            </a:r>
          </a:p>
          <a:p>
            <a:endParaRPr lang="en-US" dirty="0"/>
          </a:p>
          <a:p>
            <a:r>
              <a:rPr lang="en-US" dirty="0"/>
              <a:t>This meme does a great job capturing the many ways in which we can get off course, and end up building the wrong thing.</a:t>
            </a:r>
          </a:p>
          <a:p>
            <a:r>
              <a:rPr lang="en-US" dirty="0"/>
              <a:t>Ask students to raise hands if they have seen this meme before; it floats around in a variety of forms and surely someone has, this will be useful to point out on the next slide</a:t>
            </a:r>
          </a:p>
          <a:p>
            <a:endParaRPr lang="en-US" dirty="0"/>
          </a:p>
          <a:p>
            <a:r>
              <a:rPr lang="en-US" dirty="0"/>
              <a:t>Notice that we might as well call the panels:</a:t>
            </a:r>
          </a:p>
          <a:p>
            <a:br>
              <a:rPr lang="en-US" dirty="0"/>
            </a:br>
            <a:r>
              <a:rPr lang="en-US" dirty="0"/>
              <a:t>(click to show the build) ”Requirements”, “Design”, “Implementation” – This week we are going to discuss this theme of “are we building the right thing” in each of these phases. In today’s lesson, we start at square one: how the customer explained it</a:t>
            </a:r>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4169133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may not be surprising that this meme dates back to at least the 1970’s, and long before the internet, was photocopied and hung up on the wall in many offices, particularly at software companies. These are not new problems: understanding what the customer wants the software to be, and then ensuring that we implement something that solves that problem is not easy. We’ll provide some historical context of how software was built between the 1960’s and today. </a:t>
            </a:r>
          </a:p>
          <a:p>
            <a:endParaRPr lang="en-US" dirty="0"/>
          </a:p>
          <a:p>
            <a:r>
              <a:rPr lang="en-US" dirty="0"/>
              <a:t>Throughout this historical journey, we will see that each approach had proponents who insisted that as long as some particular process was followed, success was surely guaranteed. Using the power of hindsight, we’ll try to tease apart some best practices that work better than others, and more importantly, under what contexts you might want to try each approach</a:t>
            </a:r>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1160973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right now an example developing of a virtual meeting platform. With the start of the COVID-19 pandemic, and shift to virtual meetings, there has been an enormous demand for software to help substitute for physical events. But, even today, two years into this, many platforms still don’t provide the experience that users want: how do you replace some physical interactions with a software product? These kind of challenges come up all of the time in software projects.</a:t>
            </a:r>
          </a:p>
          <a:p>
            <a:endParaRPr lang="en-US" dirty="0"/>
          </a:p>
          <a:p>
            <a:r>
              <a:rPr lang="en-US" dirty="0"/>
              <a:t>Sometimes, clients want to bring software in to solve some problem that is currently not being addressed, but don’t know exactly how to solve it. In other times, new software is brought in as a technology to improve an existing process. There is a way that things are done, and your software is going to help that get done better. In those situations, the client may simply not know what will work best for them. </a:t>
            </a:r>
          </a:p>
          <a:p>
            <a:endParaRPr lang="en-US" dirty="0"/>
          </a:p>
          <a:p>
            <a:r>
              <a:rPr lang="en-US" dirty="0"/>
              <a:t>Software engineering aims to provide answers, or at least a framework for answers to these questions</a:t>
            </a:r>
          </a:p>
          <a:p>
            <a:endParaRPr lang="en-US" dirty="0"/>
          </a:p>
          <a:p>
            <a:r>
              <a:rPr lang="en-US" dirty="0"/>
              <a:t>Examples of problems of understanding corresponding to the bullets:</a:t>
            </a:r>
          </a:p>
          <a:p>
            <a:pPr marL="171450" indent="-171450">
              <a:buFont typeface="Arial" panose="020B0604020202020204" pitchFamily="34" charset="0"/>
              <a:buChar char="•"/>
            </a:pPr>
            <a:r>
              <a:rPr lang="en-US" dirty="0"/>
              <a:t>What they want? -&gt; Simply don’t know what is possible, won’t know it until they see it, often know what the problem is that they want the software to solve, but not the solution. Coming up with the solution is a design problem. Good to have a buddy who is a user experience designer.</a:t>
            </a:r>
          </a:p>
          <a:p>
            <a:pPr marL="171450" indent="-171450">
              <a:buFont typeface="Arial" panose="020B0604020202020204" pitchFamily="34" charset="0"/>
              <a:buChar char="•"/>
            </a:pPr>
            <a:r>
              <a:rPr lang="en-US" dirty="0"/>
              <a:t>What we don’t know? -&gt; Most software is not “general purpose”, but exists within some domain.</a:t>
            </a:r>
          </a:p>
          <a:p>
            <a:pPr marL="171450" indent="-171450">
              <a:buFont typeface="Arial" panose="020B0604020202020204" pitchFamily="34" charset="0"/>
              <a:buChar char="•"/>
            </a:pPr>
            <a:r>
              <a:rPr lang="en-US" dirty="0"/>
              <a:t>Who are our users? -&gt; Maybe most common in startups, where you have a client (moneybags investors) who are guessing who your users will be and what they want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Scope - What are we building? -&gt; How to agree with client on a statement of work that is feasible given constraints, how to make sure that we stay on track?</a:t>
            </a:r>
          </a:p>
          <a:p>
            <a:pPr marL="171450" indent="-171450">
              <a:buFont typeface="Arial" panose="020B0604020202020204" pitchFamily="34" charset="0"/>
              <a:buChar char="•"/>
            </a:pPr>
            <a:r>
              <a:rPr lang="en-US" dirty="0"/>
              <a:t>Scope – quality attributes -&gt; How to specify things like performance, usability, maintainability, security, </a:t>
            </a:r>
            <a:r>
              <a:rPr lang="en-US" dirty="0" err="1"/>
              <a:t>etc</a:t>
            </a: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Volatility -&gt; Long projects subject to changes in world around them</a:t>
            </a:r>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345792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one to getting a better understanding of our requirements is to decide how to solicit them from our customers. We have two options, this is the first.</a:t>
            </a:r>
          </a:p>
          <a:p>
            <a:endParaRPr lang="en-US" dirty="0"/>
          </a:p>
          <a:p>
            <a:r>
              <a:rPr lang="en-US" dirty="0"/>
              <a:t>What is good about asking clients what they want, what is bad?</a:t>
            </a:r>
          </a:p>
          <a:p>
            <a:endParaRPr lang="en-US" dirty="0"/>
          </a:p>
          <a:p>
            <a:r>
              <a:rPr lang="en-US" dirty="0"/>
              <a:t>Good:</a:t>
            </a:r>
          </a:p>
          <a:p>
            <a:pPr marL="171450" indent="-171450">
              <a:buFont typeface="Arial" panose="020B0604020202020204" pitchFamily="34" charset="0"/>
              <a:buChar char="•"/>
            </a:pPr>
            <a:r>
              <a:rPr lang="en-US" dirty="0"/>
              <a:t>If client is clear about what they want, you are clear in understanding it, then client can’t complain when they are unhappy with what meets their spec.</a:t>
            </a:r>
            <a:br>
              <a:rPr lang="en-US" dirty="0"/>
            </a:br>
            <a:endParaRPr lang="en-US" dirty="0"/>
          </a:p>
          <a:p>
            <a:pPr marL="171450" indent="-171450">
              <a:buFont typeface="Arial" panose="020B0604020202020204" pitchFamily="34" charset="0"/>
              <a:buChar char="•"/>
            </a:pPr>
            <a:r>
              <a:rPr lang="en-US" dirty="0"/>
              <a:t>Bad:</a:t>
            </a:r>
          </a:p>
          <a:p>
            <a:pPr marL="171450" indent="-171450">
              <a:buFont typeface="Arial" panose="020B0604020202020204" pitchFamily="34" charset="0"/>
              <a:buChar char="•"/>
            </a:pPr>
            <a:r>
              <a:rPr lang="en-US" dirty="0"/>
              <a:t>Client can still be unhappy with you</a:t>
            </a:r>
          </a:p>
          <a:p>
            <a:r>
              <a:rPr lang="en-US" dirty="0"/>
              <a:t>Likely to have some ambiguities in the requirements provided, consider domain-specific knowledge.</a:t>
            </a:r>
            <a:r>
              <a:rPr lang="en-US" sz="1200" b="0" kern="1200" dirty="0">
                <a:solidFill>
                  <a:schemeClr val="tx1"/>
                </a:solidFill>
                <a:effectLst/>
                <a:latin typeface="+mn-lt"/>
                <a:ea typeface="+mn-ea"/>
                <a:cs typeface="+mn-cs"/>
              </a:rPr>
              <a:t> Assumptions or domain knowledge: existing behavior that is unchanged by the proposed system. </a:t>
            </a:r>
            <a:endParaRPr lang="en-US" dirty="0">
              <a:effectLst/>
            </a:endParaRPr>
          </a:p>
          <a:p>
            <a:pPr lvl="1"/>
            <a:r>
              <a:rPr lang="en-US" sz="1000" kern="1200" dirty="0">
                <a:solidFill>
                  <a:schemeClr val="tx1"/>
                </a:solidFill>
                <a:effectLst/>
                <a:latin typeface="+mn-lt"/>
                <a:ea typeface="+mn-ea"/>
                <a:cs typeface="+mn-cs"/>
              </a:rPr>
              <a:t>○  </a:t>
            </a:r>
            <a:r>
              <a:rPr lang="en-US" sz="1200" b="0" kern="1200" dirty="0">
                <a:solidFill>
                  <a:schemeClr val="tx1"/>
                </a:solidFill>
                <a:effectLst/>
                <a:latin typeface="+mn-lt"/>
                <a:ea typeface="+mn-ea"/>
                <a:cs typeface="+mn-cs"/>
              </a:rPr>
              <a:t>Conditions under which the system is guaranteed to operate correctly. </a:t>
            </a:r>
            <a:endParaRPr lang="en-US" dirty="0">
              <a:effectLst/>
            </a:endParaRPr>
          </a:p>
          <a:p>
            <a:pPr lvl="1"/>
            <a:r>
              <a:rPr lang="en-US" sz="1000" kern="1200" dirty="0">
                <a:solidFill>
                  <a:schemeClr val="tx1"/>
                </a:solidFill>
                <a:effectLst/>
                <a:latin typeface="+mn-lt"/>
                <a:ea typeface="+mn-ea"/>
                <a:cs typeface="+mn-cs"/>
              </a:rPr>
              <a:t>○  </a:t>
            </a:r>
            <a:r>
              <a:rPr lang="en-US" sz="1200" b="0" kern="1200" dirty="0">
                <a:solidFill>
                  <a:schemeClr val="tx1"/>
                </a:solidFill>
                <a:effectLst/>
                <a:latin typeface="+mn-lt"/>
                <a:ea typeface="+mn-ea"/>
                <a:cs typeface="+mn-cs"/>
              </a:rPr>
              <a:t>How the environment will behave in response to the system’s outputs. </a:t>
            </a:r>
            <a:endParaRPr lang="en-US" dirty="0">
              <a:effectLst/>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18853428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Needfinding</a:t>
            </a:r>
            <a:r>
              <a:rPr lang="en-US" dirty="0"/>
              <a:t> broadly describes a form of design research where we use qualitative methods to understand what product is needed. Product design research is quite literally the topic of another class, so we won’t go too far into depth here, other than to be sure that you are aware of its existence and its benefits</a:t>
            </a:r>
          </a:p>
          <a:p>
            <a:endParaRPr lang="en-US" dirty="0"/>
          </a:p>
          <a:p>
            <a:r>
              <a:rPr lang="en-US" dirty="0"/>
              <a:t>Kinds of qualitative data that you can gather: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behaviors, attitudes, aptitudes of potential and existing users </a:t>
            </a: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technical, business, and environmental contexts - domain </a:t>
            </a: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vocabulary and social aspects of domain</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how existing products are used</a:t>
            </a:r>
            <a:endParaRPr lang="en-US" dirty="0">
              <a:effectLst/>
            </a:endParaRPr>
          </a:p>
          <a:p>
            <a:endParaRPr lang="en-US" dirty="0"/>
          </a:p>
          <a:p>
            <a:r>
              <a:rPr lang="en-US" dirty="0"/>
              <a:t>In addition to helping drive requirements, this can also empower your team with more credibility + authority when working with client, helping inform decisions while making a better product</a:t>
            </a:r>
          </a:p>
          <a:p>
            <a:endParaRPr lang="en-US" dirty="0"/>
          </a:p>
          <a:p>
            <a:r>
              <a:rPr lang="en-US" dirty="0"/>
              <a:t>Note – market research (who are our users, and what factors would influence their adoption of our product?) is yet another topic for yet another course, and probably shouldn’t be mentioned at all</a:t>
            </a:r>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1731608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Whatever combination of methods we choose to </a:t>
            </a:r>
            <a:r>
              <a:rPr lang="en-US" dirty="0" err="1"/>
              <a:t>solict</a:t>
            </a:r>
            <a:r>
              <a:rPr lang="en-US" dirty="0"/>
              <a:t> our requirements, we probably need to document them somehow. Having documented requirements can certainly help make sure that the whole team is on board with what is being made, and to try to minimize having things “lost in translation” – you have something to look back on and say “did I make the thing I said I would make”</a:t>
            </a:r>
          </a:p>
          <a:p>
            <a:endParaRPr lang="en-US" dirty="0"/>
          </a:p>
          <a:p>
            <a:r>
              <a:rPr lang="en-US" dirty="0"/>
              <a:t>It’s very important for our requirements documentation to include non-functional requirements, too, which might otherwise be implicit (unspoken)</a:t>
            </a:r>
          </a:p>
          <a:p>
            <a:endParaRPr lang="en-US" dirty="0"/>
          </a:p>
          <a:p>
            <a:r>
              <a:rPr lang="en-US" dirty="0"/>
              <a:t>This documentation can also serve as a point of reference for us to iterate with a customer, refining the requirements, and ensuring that all stakeholders agree on their completeness/correctness.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a lot of options for how to do this…</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2747267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1/25/22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1/25/22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1/25/22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1/25/22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1/25/22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1/25/22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1/25/22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1/25/22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1/25/22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1/25/22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1/25/22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1/25/22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1/25/22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www.businessballs.com/amusement-stress-relief/tree-swing-cartoon-pictures-early-versions/"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4350: Fundamentals of Software Engineering</a:t>
            </a:r>
            <a:br>
              <a:rPr lang="en-US" altLang="en-US" sz="3200" dirty="0">
                <a:sym typeface="Helvetica Neue" charset="0"/>
              </a:rPr>
            </a:br>
            <a:r>
              <a:rPr lang="en-US" altLang="en-US" sz="3200" dirty="0">
                <a:sym typeface="Helvetica Neue" charset="0"/>
              </a:rPr>
              <a:t>Lesson </a:t>
            </a:r>
            <a:r>
              <a:rPr lang="en-US" altLang="en-US" dirty="0">
                <a:sym typeface="Helvetica Neue" charset="0"/>
              </a:rPr>
              <a:t>3.1: Capturing User Requirements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Jonathan Bell, Adeel </a:t>
            </a:r>
            <a:r>
              <a:rPr lang="en-US" sz="2400" dirty="0" err="1"/>
              <a:t>Bhutta</a:t>
            </a:r>
            <a:r>
              <a:rPr lang="en-US" sz="2400" dirty="0"/>
              <a:t>, Ferdinand Vesely,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2022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B4A7557-5B1C-1F4D-B269-464364F62CBB}"/>
              </a:ext>
            </a:extLst>
          </p:cNvPr>
          <p:cNvSpPr>
            <a:spLocks noGrp="1"/>
          </p:cNvSpPr>
          <p:nvPr>
            <p:ph type="title"/>
          </p:nvPr>
        </p:nvSpPr>
        <p:spPr>
          <a:xfrm>
            <a:off x="630936" y="457200"/>
            <a:ext cx="4343400" cy="1929384"/>
          </a:xfrm>
        </p:spPr>
        <p:txBody>
          <a:bodyPr anchor="ctr">
            <a:normAutofit/>
          </a:bodyPr>
          <a:lstStyle/>
          <a:p>
            <a:r>
              <a:rPr lang="en-US" sz="4400"/>
              <a:t>Documenting Requirements: Specifications</a:t>
            </a:r>
          </a:p>
        </p:txBody>
      </p:sp>
      <p:sp>
        <p:nvSpPr>
          <p:cNvPr id="24"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89FC48A-16C8-684B-A1DE-CE9B7D5AB066}"/>
              </a:ext>
            </a:extLst>
          </p:cNvPr>
          <p:cNvSpPr>
            <a:spLocks noGrp="1"/>
          </p:cNvSpPr>
          <p:nvPr>
            <p:ph idx="1"/>
          </p:nvPr>
        </p:nvSpPr>
        <p:spPr>
          <a:xfrm>
            <a:off x="5541263" y="457200"/>
            <a:ext cx="6007608" cy="1929384"/>
          </a:xfrm>
        </p:spPr>
        <p:txBody>
          <a:bodyPr anchor="ctr">
            <a:normAutofit/>
          </a:bodyPr>
          <a:lstStyle/>
          <a:p>
            <a:pPr marL="0" indent="0">
              <a:buNone/>
            </a:pPr>
            <a:r>
              <a:rPr lang="en-US" sz="2200" dirty="0"/>
              <a:t>Define all expected behaviors under all expected conditions</a:t>
            </a:r>
          </a:p>
        </p:txBody>
      </p:sp>
      <p:pic>
        <p:nvPicPr>
          <p:cNvPr id="5" name="Picture 4">
            <a:extLst>
              <a:ext uri="{FF2B5EF4-FFF2-40B4-BE49-F238E27FC236}">
                <a16:creationId xmlns:a16="http://schemas.microsoft.com/office/drawing/2014/main" id="{79728BFA-4CAF-1E42-BDD7-55E69FF85A88}"/>
              </a:ext>
            </a:extLst>
          </p:cNvPr>
          <p:cNvPicPr>
            <a:picLocks noChangeAspect="1"/>
          </p:cNvPicPr>
          <p:nvPr/>
        </p:nvPicPr>
        <p:blipFill>
          <a:blip r:embed="rId3"/>
          <a:stretch>
            <a:fillRect/>
          </a:stretch>
        </p:blipFill>
        <p:spPr>
          <a:xfrm>
            <a:off x="1063442" y="2386584"/>
            <a:ext cx="3478388" cy="4502769"/>
          </a:xfrm>
          <a:prstGeom prst="rect">
            <a:avLst/>
          </a:prstGeom>
        </p:spPr>
      </p:pic>
      <p:sp>
        <p:nvSpPr>
          <p:cNvPr id="4" name="Slide Number Placeholder 3">
            <a:extLst>
              <a:ext uri="{FF2B5EF4-FFF2-40B4-BE49-F238E27FC236}">
                <a16:creationId xmlns:a16="http://schemas.microsoft.com/office/drawing/2014/main" id="{650B8364-D9D9-4E4B-8AFC-E583DAE2A6AD}"/>
              </a:ext>
            </a:extLst>
          </p:cNvPr>
          <p:cNvSpPr>
            <a:spLocks noGrp="1"/>
          </p:cNvSpPr>
          <p:nvPr>
            <p:ph type="sldNum" sz="quarter" idx="12"/>
          </p:nvPr>
        </p:nvSpPr>
        <p:spPr>
          <a:xfrm>
            <a:off x="8610600" y="6356350"/>
            <a:ext cx="2743200" cy="365125"/>
          </a:xfrm>
        </p:spPr>
        <p:txBody>
          <a:bodyPr>
            <a:normAutofit/>
          </a:bodyPr>
          <a:lstStyle/>
          <a:p>
            <a:pPr>
              <a:spcAft>
                <a:spcPts val="600"/>
              </a:spcAft>
            </a:pPr>
            <a:fld id="{20F37917-FD3A-4669-9018-DA04BCDD3D75}" type="slidenum">
              <a:rPr lang="en-US"/>
              <a:pPr>
                <a:spcAft>
                  <a:spcPts val="600"/>
                </a:spcAft>
              </a:pPr>
              <a:t>10</a:t>
            </a:fld>
            <a:endParaRPr lang="en-US"/>
          </a:p>
        </p:txBody>
      </p:sp>
      <p:sp>
        <p:nvSpPr>
          <p:cNvPr id="7" name="TextBox 6">
            <a:extLst>
              <a:ext uri="{FF2B5EF4-FFF2-40B4-BE49-F238E27FC236}">
                <a16:creationId xmlns:a16="http://schemas.microsoft.com/office/drawing/2014/main" id="{407EA542-10B3-024E-B436-4C61D2A09483}"/>
              </a:ext>
            </a:extLst>
          </p:cNvPr>
          <p:cNvSpPr txBox="1"/>
          <p:nvPr/>
        </p:nvSpPr>
        <p:spPr>
          <a:xfrm>
            <a:off x="7389845" y="989045"/>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pic>
        <p:nvPicPr>
          <p:cNvPr id="8" name="Picture 7">
            <a:extLst>
              <a:ext uri="{FF2B5EF4-FFF2-40B4-BE49-F238E27FC236}">
                <a16:creationId xmlns:a16="http://schemas.microsoft.com/office/drawing/2014/main" id="{8B275341-2189-EB4C-ACE5-C3C82F9D918B}"/>
              </a:ext>
            </a:extLst>
          </p:cNvPr>
          <p:cNvPicPr>
            <a:picLocks noChangeAspect="1"/>
          </p:cNvPicPr>
          <p:nvPr/>
        </p:nvPicPr>
        <p:blipFill>
          <a:blip r:embed="rId4"/>
          <a:stretch>
            <a:fillRect/>
          </a:stretch>
        </p:blipFill>
        <p:spPr>
          <a:xfrm>
            <a:off x="5497898" y="2199132"/>
            <a:ext cx="6094337" cy="5310632"/>
          </a:xfrm>
          <a:prstGeom prst="rect">
            <a:avLst/>
          </a:prstGeom>
        </p:spPr>
      </p:pic>
    </p:spTree>
    <p:extLst>
      <p:ext uri="{BB962C8B-B14F-4D97-AF65-F5344CB8AC3E}">
        <p14:creationId xmlns:p14="http://schemas.microsoft.com/office/powerpoint/2010/main" val="3918717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79C1-5AB5-8040-9F6A-9C0389FE1DBA}"/>
              </a:ext>
            </a:extLst>
          </p:cNvPr>
          <p:cNvSpPr>
            <a:spLocks noGrp="1"/>
          </p:cNvSpPr>
          <p:nvPr>
            <p:ph type="title"/>
          </p:nvPr>
        </p:nvSpPr>
        <p:spPr/>
        <p:txBody>
          <a:bodyPr/>
          <a:lstStyle/>
          <a:p>
            <a:r>
              <a:rPr lang="en-US" dirty="0"/>
              <a:t>Documenting Requirements: User Stories</a:t>
            </a:r>
          </a:p>
        </p:txBody>
      </p:sp>
      <p:sp>
        <p:nvSpPr>
          <p:cNvPr id="4" name="Slide Number Placeholder 3">
            <a:extLst>
              <a:ext uri="{FF2B5EF4-FFF2-40B4-BE49-F238E27FC236}">
                <a16:creationId xmlns:a16="http://schemas.microsoft.com/office/drawing/2014/main" id="{EB6258F6-2673-A748-BCFD-B5E43D7D4D9E}"/>
              </a:ext>
            </a:extLst>
          </p:cNvPr>
          <p:cNvSpPr>
            <a:spLocks noGrp="1"/>
          </p:cNvSpPr>
          <p:nvPr>
            <p:ph type="sldNum" sz="quarter" idx="12"/>
          </p:nvPr>
        </p:nvSpPr>
        <p:spPr/>
        <p:txBody>
          <a:bodyPr/>
          <a:lstStyle/>
          <a:p>
            <a:fld id="{20F37917-FD3A-4669-9018-DA04BCDD3D75}" type="slidenum">
              <a:rPr lang="en-US" smtClean="0"/>
              <a:t>11</a:t>
            </a:fld>
            <a:endParaRPr lang="en-US"/>
          </a:p>
        </p:txBody>
      </p:sp>
      <p:sp>
        <p:nvSpPr>
          <p:cNvPr id="6" name="TextBox 5">
            <a:extLst>
              <a:ext uri="{FF2B5EF4-FFF2-40B4-BE49-F238E27FC236}">
                <a16:creationId xmlns:a16="http://schemas.microsoft.com/office/drawing/2014/main" id="{F6747E78-6B8D-0744-800C-E0D00FD1DEEE}"/>
              </a:ext>
            </a:extLst>
          </p:cNvPr>
          <p:cNvSpPr txBox="1"/>
          <p:nvPr/>
        </p:nvSpPr>
        <p:spPr>
          <a:xfrm>
            <a:off x="838200" y="2978690"/>
            <a:ext cx="5271206" cy="10772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3200" dirty="0">
                <a:solidFill>
                  <a:schemeClr val="tx1"/>
                </a:solidFill>
              </a:rPr>
              <a:t>As a &lt;role&gt; I can &lt;capability&gt;, so that &lt;receive benefit&gt; </a:t>
            </a:r>
          </a:p>
        </p:txBody>
      </p:sp>
      <p:sp>
        <p:nvSpPr>
          <p:cNvPr id="7" name="TextBox 6">
            <a:extLst>
              <a:ext uri="{FF2B5EF4-FFF2-40B4-BE49-F238E27FC236}">
                <a16:creationId xmlns:a16="http://schemas.microsoft.com/office/drawing/2014/main" id="{C8D9F47F-9A3B-9A40-A394-806CEB943C75}"/>
              </a:ext>
            </a:extLst>
          </p:cNvPr>
          <p:cNvSpPr txBox="1"/>
          <p:nvPr/>
        </p:nvSpPr>
        <p:spPr>
          <a:xfrm>
            <a:off x="838200" y="1901986"/>
            <a:ext cx="6102220" cy="36933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1" dirty="0">
                <a:solidFill>
                  <a:schemeClr val="tx1"/>
                </a:solidFill>
              </a:rPr>
              <a:t>Specifying what should happen, for who, and why</a:t>
            </a:r>
          </a:p>
        </p:txBody>
      </p:sp>
      <p:pic>
        <p:nvPicPr>
          <p:cNvPr id="6146" name="Picture 2">
            <a:extLst>
              <a:ext uri="{FF2B5EF4-FFF2-40B4-BE49-F238E27FC236}">
                <a16:creationId xmlns:a16="http://schemas.microsoft.com/office/drawing/2014/main" id="{66DAC521-22D0-8744-8B8B-0A309AD686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9359" y="1787085"/>
            <a:ext cx="5375210" cy="3583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7274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412C-C21C-9A47-9132-9BC666325FD4}"/>
              </a:ext>
            </a:extLst>
          </p:cNvPr>
          <p:cNvSpPr>
            <a:spLocks noGrp="1"/>
          </p:cNvSpPr>
          <p:nvPr>
            <p:ph type="title"/>
          </p:nvPr>
        </p:nvSpPr>
        <p:spPr/>
        <p:txBody>
          <a:bodyPr/>
          <a:lstStyle/>
          <a:p>
            <a:r>
              <a:rPr lang="en-US" dirty="0"/>
              <a:t>Writing User Stories: INVEST</a:t>
            </a:r>
          </a:p>
        </p:txBody>
      </p:sp>
      <p:sp>
        <p:nvSpPr>
          <p:cNvPr id="3" name="Content Placeholder 2">
            <a:extLst>
              <a:ext uri="{FF2B5EF4-FFF2-40B4-BE49-F238E27FC236}">
                <a16:creationId xmlns:a16="http://schemas.microsoft.com/office/drawing/2014/main" id="{11941FC8-FFC2-1F49-A3A9-4CFFD656BF92}"/>
              </a:ext>
            </a:extLst>
          </p:cNvPr>
          <p:cNvSpPr>
            <a:spLocks noGrp="1"/>
          </p:cNvSpPr>
          <p:nvPr>
            <p:ph sz="half" idx="1"/>
          </p:nvPr>
        </p:nvSpPr>
        <p:spPr/>
        <p:txBody>
          <a:bodyPr/>
          <a:lstStyle/>
          <a:p>
            <a:r>
              <a:rPr lang="en-US" dirty="0"/>
              <a:t>Independent</a:t>
            </a:r>
          </a:p>
          <a:p>
            <a:r>
              <a:rPr lang="en-US" dirty="0"/>
              <a:t>Negotiable</a:t>
            </a:r>
          </a:p>
          <a:p>
            <a:r>
              <a:rPr lang="en-US" dirty="0"/>
              <a:t>Valuable</a:t>
            </a:r>
          </a:p>
          <a:p>
            <a:r>
              <a:rPr lang="en-US" dirty="0"/>
              <a:t>Estimable</a:t>
            </a:r>
          </a:p>
          <a:p>
            <a:r>
              <a:rPr lang="en-US" dirty="0"/>
              <a:t>Small</a:t>
            </a:r>
          </a:p>
          <a:p>
            <a:r>
              <a:rPr lang="en-US" dirty="0"/>
              <a:t>Testable</a:t>
            </a:r>
          </a:p>
        </p:txBody>
      </p:sp>
      <p:sp>
        <p:nvSpPr>
          <p:cNvPr id="5" name="Slide Number Placeholder 4">
            <a:extLst>
              <a:ext uri="{FF2B5EF4-FFF2-40B4-BE49-F238E27FC236}">
                <a16:creationId xmlns:a16="http://schemas.microsoft.com/office/drawing/2014/main" id="{265C9ABC-1744-7548-B688-830A5F2FD5A0}"/>
              </a:ext>
            </a:extLst>
          </p:cNvPr>
          <p:cNvSpPr>
            <a:spLocks noGrp="1"/>
          </p:cNvSpPr>
          <p:nvPr>
            <p:ph type="sldNum" sz="quarter" idx="12"/>
          </p:nvPr>
        </p:nvSpPr>
        <p:spPr/>
        <p:txBody>
          <a:bodyPr/>
          <a:lstStyle/>
          <a:p>
            <a:fld id="{20F37917-FD3A-4669-9018-DA04BCDD3D75}" type="slidenum">
              <a:rPr lang="en-US" smtClean="0"/>
              <a:t>12</a:t>
            </a:fld>
            <a:endParaRPr lang="en-US"/>
          </a:p>
        </p:txBody>
      </p:sp>
      <p:sp>
        <p:nvSpPr>
          <p:cNvPr id="6" name="TextBox 5">
            <a:extLst>
              <a:ext uri="{FF2B5EF4-FFF2-40B4-BE49-F238E27FC236}">
                <a16:creationId xmlns:a16="http://schemas.microsoft.com/office/drawing/2014/main" id="{61E7EF1A-2F4D-AC4C-8E5B-665911F8DE5B}"/>
              </a:ext>
            </a:extLst>
          </p:cNvPr>
          <p:cNvSpPr txBox="1"/>
          <p:nvPr/>
        </p:nvSpPr>
        <p:spPr>
          <a:xfrm>
            <a:off x="6172202" y="1825625"/>
            <a:ext cx="5271206" cy="10772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3200" dirty="0">
                <a:solidFill>
                  <a:schemeClr val="tx1"/>
                </a:solidFill>
              </a:rPr>
              <a:t>As a &lt;role&gt; I can &lt;capability&gt;, so that &lt;receive benefit&gt; </a:t>
            </a:r>
          </a:p>
        </p:txBody>
      </p:sp>
    </p:spTree>
    <p:extLst>
      <p:ext uri="{BB962C8B-B14F-4D97-AF65-F5344CB8AC3E}">
        <p14:creationId xmlns:p14="http://schemas.microsoft.com/office/powerpoint/2010/main" val="2607597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79C1-5AB5-8040-9F6A-9C0389FE1DBA}"/>
              </a:ext>
            </a:extLst>
          </p:cNvPr>
          <p:cNvSpPr>
            <a:spLocks noGrp="1"/>
          </p:cNvSpPr>
          <p:nvPr>
            <p:ph type="title"/>
          </p:nvPr>
        </p:nvSpPr>
        <p:spPr/>
        <p:txBody>
          <a:bodyPr/>
          <a:lstStyle/>
          <a:p>
            <a:r>
              <a:rPr lang="en-US" dirty="0"/>
              <a:t>User Stories: Example – Backup Software</a:t>
            </a:r>
          </a:p>
        </p:txBody>
      </p:sp>
      <p:sp>
        <p:nvSpPr>
          <p:cNvPr id="4" name="Slide Number Placeholder 3">
            <a:extLst>
              <a:ext uri="{FF2B5EF4-FFF2-40B4-BE49-F238E27FC236}">
                <a16:creationId xmlns:a16="http://schemas.microsoft.com/office/drawing/2014/main" id="{EB6258F6-2673-A748-BCFD-B5E43D7D4D9E}"/>
              </a:ext>
            </a:extLst>
          </p:cNvPr>
          <p:cNvSpPr>
            <a:spLocks noGrp="1"/>
          </p:cNvSpPr>
          <p:nvPr>
            <p:ph type="sldNum" sz="quarter" idx="12"/>
          </p:nvPr>
        </p:nvSpPr>
        <p:spPr/>
        <p:txBody>
          <a:bodyPr/>
          <a:lstStyle/>
          <a:p>
            <a:fld id="{20F37917-FD3A-4669-9018-DA04BCDD3D75}" type="slidenum">
              <a:rPr lang="en-US" smtClean="0"/>
              <a:t>13</a:t>
            </a:fld>
            <a:endParaRPr lang="en-US"/>
          </a:p>
        </p:txBody>
      </p:sp>
      <p:sp>
        <p:nvSpPr>
          <p:cNvPr id="6" name="TextBox 5">
            <a:extLst>
              <a:ext uri="{FF2B5EF4-FFF2-40B4-BE49-F238E27FC236}">
                <a16:creationId xmlns:a16="http://schemas.microsoft.com/office/drawing/2014/main" id="{F6747E78-6B8D-0744-800C-E0D00FD1DEEE}"/>
              </a:ext>
            </a:extLst>
          </p:cNvPr>
          <p:cNvSpPr txBox="1"/>
          <p:nvPr/>
        </p:nvSpPr>
        <p:spPr>
          <a:xfrm>
            <a:off x="838200" y="1859340"/>
            <a:ext cx="10515600" cy="10772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3200" dirty="0">
                <a:solidFill>
                  <a:schemeClr val="tx1"/>
                </a:solidFill>
              </a:rPr>
              <a:t>As a computer user, I want to backup my entire hard drive so that my files are safe</a:t>
            </a:r>
          </a:p>
        </p:txBody>
      </p:sp>
      <p:sp>
        <p:nvSpPr>
          <p:cNvPr id="8" name="TextBox 7">
            <a:extLst>
              <a:ext uri="{FF2B5EF4-FFF2-40B4-BE49-F238E27FC236}">
                <a16:creationId xmlns:a16="http://schemas.microsoft.com/office/drawing/2014/main" id="{B847A91B-07C4-4348-8B25-012ADF97741B}"/>
              </a:ext>
            </a:extLst>
          </p:cNvPr>
          <p:cNvSpPr txBox="1"/>
          <p:nvPr/>
        </p:nvSpPr>
        <p:spPr>
          <a:xfrm>
            <a:off x="838200" y="3323015"/>
            <a:ext cx="10515600" cy="10772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3200" dirty="0">
                <a:solidFill>
                  <a:schemeClr val="tx1"/>
                </a:solidFill>
              </a:rPr>
              <a:t>As a typical computer user, I want to specify folders to backup, so that my most important files are safe</a:t>
            </a:r>
          </a:p>
        </p:txBody>
      </p:sp>
      <p:sp>
        <p:nvSpPr>
          <p:cNvPr id="9" name="TextBox 8">
            <a:extLst>
              <a:ext uri="{FF2B5EF4-FFF2-40B4-BE49-F238E27FC236}">
                <a16:creationId xmlns:a16="http://schemas.microsoft.com/office/drawing/2014/main" id="{720DCD03-6567-1444-8736-912A72325AEA}"/>
              </a:ext>
            </a:extLst>
          </p:cNvPr>
          <p:cNvSpPr txBox="1"/>
          <p:nvPr/>
        </p:nvSpPr>
        <p:spPr>
          <a:xfrm>
            <a:off x="838200" y="4769515"/>
            <a:ext cx="10515600" cy="156966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3200" dirty="0">
                <a:solidFill>
                  <a:schemeClr val="tx1"/>
                </a:solidFill>
              </a:rPr>
              <a:t>As a power user, I want to specify subfolders and filetypes NOT to backup, so that my backup doesn’t fill up with things that I don’t need to preserve</a:t>
            </a:r>
          </a:p>
        </p:txBody>
      </p:sp>
    </p:spTree>
    <p:extLst>
      <p:ext uri="{BB962C8B-B14F-4D97-AF65-F5344CB8AC3E}">
        <p14:creationId xmlns:p14="http://schemas.microsoft.com/office/powerpoint/2010/main" val="3059941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79C1-5AB5-8040-9F6A-9C0389FE1DBA}"/>
              </a:ext>
            </a:extLst>
          </p:cNvPr>
          <p:cNvSpPr>
            <a:spLocks noGrp="1"/>
          </p:cNvSpPr>
          <p:nvPr>
            <p:ph type="title"/>
          </p:nvPr>
        </p:nvSpPr>
        <p:spPr/>
        <p:txBody>
          <a:bodyPr/>
          <a:lstStyle/>
          <a:p>
            <a:r>
              <a:rPr lang="en-US" dirty="0"/>
              <a:t>User Stories: Conditions of Satisfaction</a:t>
            </a:r>
          </a:p>
        </p:txBody>
      </p:sp>
      <p:sp>
        <p:nvSpPr>
          <p:cNvPr id="3" name="Content Placeholder 2">
            <a:extLst>
              <a:ext uri="{FF2B5EF4-FFF2-40B4-BE49-F238E27FC236}">
                <a16:creationId xmlns:a16="http://schemas.microsoft.com/office/drawing/2014/main" id="{34D3B817-F974-FA4D-8F92-DB80E73C89ED}"/>
              </a:ext>
            </a:extLst>
          </p:cNvPr>
          <p:cNvSpPr>
            <a:spLocks noGrp="1"/>
          </p:cNvSpPr>
          <p:nvPr>
            <p:ph sz="half" idx="1"/>
          </p:nvPr>
        </p:nvSpPr>
        <p:spPr>
          <a:xfrm>
            <a:off x="838200" y="1825625"/>
            <a:ext cx="10515600" cy="4351338"/>
          </a:xfrm>
        </p:spPr>
        <p:txBody>
          <a:bodyPr/>
          <a:lstStyle/>
          <a:p>
            <a:r>
              <a:rPr lang="en-US" dirty="0"/>
              <a:t>How do we know if we have satisfied the user? Lots of detail doesn’t fit onto 3x5 card:</a:t>
            </a:r>
          </a:p>
          <a:p>
            <a:pPr lvl="1"/>
            <a:r>
              <a:rPr lang="en-US" dirty="0"/>
              <a:t>Where do backups get saved?</a:t>
            </a:r>
          </a:p>
          <a:p>
            <a:pPr lvl="1"/>
            <a:r>
              <a:rPr lang="en-US" dirty="0"/>
              <a:t>What if backup system is unavailable?</a:t>
            </a:r>
          </a:p>
          <a:p>
            <a:pPr lvl="1"/>
            <a:r>
              <a:rPr lang="en-US" dirty="0"/>
              <a:t>What if backup system is full?</a:t>
            </a:r>
          </a:p>
          <a:p>
            <a:pPr lvl="1"/>
            <a:r>
              <a:rPr lang="en-US" dirty="0"/>
              <a:t>Do backups ever get rotated/deleted?</a:t>
            </a:r>
          </a:p>
          <a:p>
            <a:r>
              <a:rPr lang="en-US" dirty="0"/>
              <a:t>Conditions of satisfaction are a list of common cases and special cases that must work</a:t>
            </a:r>
          </a:p>
        </p:txBody>
      </p:sp>
      <p:sp>
        <p:nvSpPr>
          <p:cNvPr id="4" name="Slide Number Placeholder 3">
            <a:extLst>
              <a:ext uri="{FF2B5EF4-FFF2-40B4-BE49-F238E27FC236}">
                <a16:creationId xmlns:a16="http://schemas.microsoft.com/office/drawing/2014/main" id="{EB6258F6-2673-A748-BCFD-B5E43D7D4D9E}"/>
              </a:ext>
            </a:extLst>
          </p:cNvPr>
          <p:cNvSpPr>
            <a:spLocks noGrp="1"/>
          </p:cNvSpPr>
          <p:nvPr>
            <p:ph type="sldNum" sz="quarter" idx="12"/>
          </p:nvPr>
        </p:nvSpPr>
        <p:spPr/>
        <p:txBody>
          <a:bodyPr/>
          <a:lstStyle/>
          <a:p>
            <a:fld id="{20F37917-FD3A-4669-9018-DA04BCDD3D75}" type="slidenum">
              <a:rPr lang="en-US" smtClean="0"/>
              <a:t>14</a:t>
            </a:fld>
            <a:endParaRPr lang="en-US"/>
          </a:p>
        </p:txBody>
      </p:sp>
    </p:spTree>
    <p:extLst>
      <p:ext uri="{BB962C8B-B14F-4D97-AF65-F5344CB8AC3E}">
        <p14:creationId xmlns:p14="http://schemas.microsoft.com/office/powerpoint/2010/main" val="547370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A0EE3-B568-5449-9113-14FAA57F43C7}"/>
              </a:ext>
            </a:extLst>
          </p:cNvPr>
          <p:cNvSpPr>
            <a:spLocks noGrp="1"/>
          </p:cNvSpPr>
          <p:nvPr>
            <p:ph type="title"/>
          </p:nvPr>
        </p:nvSpPr>
        <p:spPr/>
        <p:txBody>
          <a:bodyPr/>
          <a:lstStyle/>
          <a:p>
            <a:r>
              <a:rPr lang="en-US" dirty="0"/>
              <a:t>Conditions of Satisfaction: Backup Software</a:t>
            </a:r>
          </a:p>
        </p:txBody>
      </p:sp>
      <p:sp>
        <p:nvSpPr>
          <p:cNvPr id="3" name="Content Placeholder 2">
            <a:extLst>
              <a:ext uri="{FF2B5EF4-FFF2-40B4-BE49-F238E27FC236}">
                <a16:creationId xmlns:a16="http://schemas.microsoft.com/office/drawing/2014/main" id="{BA47FD3B-0CCF-E74C-BEAA-A6EB69823A43}"/>
              </a:ext>
            </a:extLst>
          </p:cNvPr>
          <p:cNvSpPr>
            <a:spLocks noGrp="1"/>
          </p:cNvSpPr>
          <p:nvPr>
            <p:ph sz="half" idx="1"/>
          </p:nvPr>
        </p:nvSpPr>
        <p:spPr>
          <a:xfrm>
            <a:off x="838200" y="1825625"/>
            <a:ext cx="9982200" cy="4351338"/>
          </a:xfrm>
        </p:spPr>
        <p:txBody>
          <a:bodyPr/>
          <a:lstStyle/>
          <a:p>
            <a:r>
              <a:rPr lang="en-US" dirty="0"/>
              <a:t>“As a t</a:t>
            </a:r>
            <a:r>
              <a:rPr lang="en-US" u="sng" dirty="0"/>
              <a:t>ypical computer user</a:t>
            </a:r>
            <a:r>
              <a:rPr lang="en-US" dirty="0"/>
              <a:t>, I want to </a:t>
            </a:r>
            <a:r>
              <a:rPr lang="en-US" u="sng" dirty="0"/>
              <a:t>specify folders to backup</a:t>
            </a:r>
            <a:r>
              <a:rPr lang="en-US" dirty="0"/>
              <a:t>, so that </a:t>
            </a:r>
            <a:r>
              <a:rPr lang="en-US" u="sng" dirty="0"/>
              <a:t>my most important files are safe</a:t>
            </a:r>
            <a:r>
              <a:rPr lang="en-US" dirty="0"/>
              <a:t>”</a:t>
            </a:r>
          </a:p>
          <a:p>
            <a:r>
              <a:rPr lang="en-US" dirty="0"/>
              <a:t>My conditions of satisfaction are:</a:t>
            </a:r>
          </a:p>
          <a:p>
            <a:pPr lvl="1"/>
            <a:r>
              <a:rPr lang="en-US" dirty="0"/>
              <a:t>If the network and remote backup service are available, and I am not over my storage quota, the backup should be successful.</a:t>
            </a:r>
          </a:p>
          <a:p>
            <a:pPr lvl="1"/>
            <a:r>
              <a:rPr lang="en-US" dirty="0"/>
              <a:t>After successfully running, an updated copy of each of the files that I have requested to be backed up are stored in a redundant, cloud filesystem</a:t>
            </a:r>
          </a:p>
          <a:p>
            <a:pPr lvl="1"/>
            <a:r>
              <a:rPr lang="en-US" dirty="0"/>
              <a:t>If a backup is not successful, an error message is prominently displayed indicating the cause of failure to be in the software, the network, the remote backup storage, or other</a:t>
            </a:r>
          </a:p>
        </p:txBody>
      </p:sp>
      <p:sp>
        <p:nvSpPr>
          <p:cNvPr id="5" name="Slide Number Placeholder 4">
            <a:extLst>
              <a:ext uri="{FF2B5EF4-FFF2-40B4-BE49-F238E27FC236}">
                <a16:creationId xmlns:a16="http://schemas.microsoft.com/office/drawing/2014/main" id="{735C1EAC-F071-1843-9A3A-04DC5304ACC7}"/>
              </a:ext>
            </a:extLst>
          </p:cNvPr>
          <p:cNvSpPr>
            <a:spLocks noGrp="1"/>
          </p:cNvSpPr>
          <p:nvPr>
            <p:ph type="sldNum" sz="quarter" idx="12"/>
          </p:nvPr>
        </p:nvSpPr>
        <p:spPr/>
        <p:txBody>
          <a:bodyPr/>
          <a:lstStyle/>
          <a:p>
            <a:fld id="{20F37917-FD3A-4669-9018-DA04BCDD3D75}" type="slidenum">
              <a:rPr lang="en-US" smtClean="0"/>
              <a:t>15</a:t>
            </a:fld>
            <a:endParaRPr lang="en-US"/>
          </a:p>
        </p:txBody>
      </p:sp>
    </p:spTree>
    <p:extLst>
      <p:ext uri="{BB962C8B-B14F-4D97-AF65-F5344CB8AC3E}">
        <p14:creationId xmlns:p14="http://schemas.microsoft.com/office/powerpoint/2010/main" val="2121797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Non-Functional Requirements: Backup Software</a:t>
            </a:r>
          </a:p>
        </p:txBody>
      </p:sp>
      <p:sp>
        <p:nvSpPr>
          <p:cNvPr id="3" name="Content Placeholder 2">
            <a:extLst>
              <a:ext uri="{FF2B5EF4-FFF2-40B4-BE49-F238E27FC236}">
                <a16:creationId xmlns:a16="http://schemas.microsoft.com/office/drawing/2014/main" id="{E9F968A6-CC31-4AE6-83F3-85021744E177}"/>
              </a:ext>
            </a:extLst>
          </p:cNvPr>
          <p:cNvSpPr>
            <a:spLocks noGrp="1"/>
          </p:cNvSpPr>
          <p:nvPr>
            <p:ph idx="1"/>
          </p:nvPr>
        </p:nvSpPr>
        <p:spPr>
          <a:xfrm>
            <a:off x="838200" y="1500160"/>
            <a:ext cx="10515600" cy="4351338"/>
          </a:xfrm>
        </p:spPr>
        <p:txBody>
          <a:bodyPr/>
          <a:lstStyle/>
          <a:p>
            <a:r>
              <a:rPr lang="en-US" dirty="0"/>
              <a:t>Does “After successfully running, an updated copy of each of the files that I have requested to be backed up are stored in a redundant, cloud filesystem” guarantee success?</a:t>
            </a:r>
          </a:p>
          <a:p>
            <a:pPr lvl="1"/>
            <a:r>
              <a:rPr lang="en-US" dirty="0"/>
              <a:t>What was the transfer speed? (Performance)</a:t>
            </a:r>
          </a:p>
          <a:p>
            <a:pPr lvl="1"/>
            <a:r>
              <a:rPr lang="en-US" dirty="0"/>
              <a:t>How much temporary disk space did it use to create the backup? (Performance)</a:t>
            </a:r>
          </a:p>
          <a:p>
            <a:pPr lvl="1"/>
            <a:r>
              <a:rPr lang="en-US" dirty="0"/>
              <a:t>How long did I spend on the phone with support to set up the software? (Usability)</a:t>
            </a:r>
          </a:p>
          <a:p>
            <a:pPr lvl="1"/>
            <a:r>
              <a:rPr lang="en-US" dirty="0"/>
              <a:t>Are my files encrypted, or access controlled at all? (Security)</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16</a:t>
            </a:fld>
            <a:endParaRPr lang="en-US"/>
          </a:p>
        </p:txBody>
      </p:sp>
    </p:spTree>
    <p:extLst>
      <p:ext uri="{BB962C8B-B14F-4D97-AF65-F5344CB8AC3E}">
        <p14:creationId xmlns:p14="http://schemas.microsoft.com/office/powerpoint/2010/main" val="3635116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Common Non-Functional Requirements</a:t>
            </a:r>
          </a:p>
        </p:txBody>
      </p:sp>
      <p:sp>
        <p:nvSpPr>
          <p:cNvPr id="3" name="Content Placeholder 2">
            <a:extLst>
              <a:ext uri="{FF2B5EF4-FFF2-40B4-BE49-F238E27FC236}">
                <a16:creationId xmlns:a16="http://schemas.microsoft.com/office/drawing/2014/main" id="{E9F968A6-CC31-4AE6-83F3-85021744E177}"/>
              </a:ext>
            </a:extLst>
          </p:cNvPr>
          <p:cNvSpPr>
            <a:spLocks noGrp="1"/>
          </p:cNvSpPr>
          <p:nvPr>
            <p:ph idx="1"/>
          </p:nvPr>
        </p:nvSpPr>
        <p:spPr>
          <a:xfrm>
            <a:off x="838200" y="1500160"/>
            <a:ext cx="10515600" cy="4351338"/>
          </a:xfrm>
        </p:spPr>
        <p:txBody>
          <a:bodyPr>
            <a:normAutofit fontScale="92500" lnSpcReduction="20000"/>
          </a:bodyPr>
          <a:lstStyle/>
          <a:p>
            <a:r>
              <a:rPr lang="en-US" dirty="0"/>
              <a:t>Qualities that reflect the execution of the system</a:t>
            </a:r>
          </a:p>
          <a:p>
            <a:pPr lvl="1"/>
            <a:r>
              <a:rPr lang="en-US" dirty="0"/>
              <a:t>Accessibility</a:t>
            </a:r>
          </a:p>
          <a:p>
            <a:pPr lvl="1"/>
            <a:r>
              <a:rPr lang="en-US" dirty="0"/>
              <a:t>Availability</a:t>
            </a:r>
          </a:p>
          <a:p>
            <a:pPr lvl="1"/>
            <a:r>
              <a:rPr lang="en-US" dirty="0"/>
              <a:t>Capacity</a:t>
            </a:r>
          </a:p>
          <a:p>
            <a:pPr lvl="1"/>
            <a:r>
              <a:rPr lang="en-US" dirty="0"/>
              <a:t>Efficiency</a:t>
            </a:r>
          </a:p>
          <a:p>
            <a:pPr lvl="1"/>
            <a:r>
              <a:rPr lang="en-US" dirty="0"/>
              <a:t>Performance</a:t>
            </a:r>
          </a:p>
          <a:p>
            <a:pPr lvl="1"/>
            <a:r>
              <a:rPr lang="en-US" dirty="0"/>
              <a:t>Privacy</a:t>
            </a:r>
          </a:p>
          <a:p>
            <a:pPr lvl="1"/>
            <a:r>
              <a:rPr lang="en-US" dirty="0"/>
              <a:t>Response Time</a:t>
            </a:r>
          </a:p>
          <a:p>
            <a:pPr lvl="1"/>
            <a:r>
              <a:rPr lang="en-US" dirty="0"/>
              <a:t>Security</a:t>
            </a:r>
          </a:p>
          <a:p>
            <a:pPr lvl="1"/>
            <a:r>
              <a:rPr lang="en-US" dirty="0"/>
              <a:t>Supportability</a:t>
            </a:r>
          </a:p>
          <a:p>
            <a:pPr lvl="1"/>
            <a:r>
              <a:rPr lang="en-US" dirty="0"/>
              <a:t>Usability</a:t>
            </a:r>
          </a:p>
          <a:p>
            <a:r>
              <a:rPr lang="en-US" dirty="0"/>
              <a:t>Example: “A 4-core server with 16 GB RAM should be able to service at least 200 simultaneous clients with less than 300ms latency”</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17</a:t>
            </a:fld>
            <a:endParaRPr lang="en-US"/>
          </a:p>
        </p:txBody>
      </p:sp>
    </p:spTree>
    <p:extLst>
      <p:ext uri="{BB962C8B-B14F-4D97-AF65-F5344CB8AC3E}">
        <p14:creationId xmlns:p14="http://schemas.microsoft.com/office/powerpoint/2010/main" val="2709284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Common Non-Functional Requirements</a:t>
            </a:r>
          </a:p>
        </p:txBody>
      </p:sp>
      <p:sp>
        <p:nvSpPr>
          <p:cNvPr id="3" name="Content Placeholder 2">
            <a:extLst>
              <a:ext uri="{FF2B5EF4-FFF2-40B4-BE49-F238E27FC236}">
                <a16:creationId xmlns:a16="http://schemas.microsoft.com/office/drawing/2014/main" id="{E9F968A6-CC31-4AE6-83F3-85021744E177}"/>
              </a:ext>
            </a:extLst>
          </p:cNvPr>
          <p:cNvSpPr>
            <a:spLocks noGrp="1"/>
          </p:cNvSpPr>
          <p:nvPr>
            <p:ph idx="1"/>
          </p:nvPr>
        </p:nvSpPr>
        <p:spPr>
          <a:xfrm>
            <a:off x="838200" y="1500160"/>
            <a:ext cx="10515600" cy="4351338"/>
          </a:xfrm>
        </p:spPr>
        <p:txBody>
          <a:bodyPr>
            <a:normAutofit/>
          </a:bodyPr>
          <a:lstStyle/>
          <a:p>
            <a:r>
              <a:rPr lang="en-US" dirty="0"/>
              <a:t>Qualities that reflect the evolution of the system</a:t>
            </a:r>
          </a:p>
          <a:p>
            <a:pPr lvl="1"/>
            <a:r>
              <a:rPr lang="en-US" dirty="0"/>
              <a:t>Testability</a:t>
            </a:r>
          </a:p>
          <a:p>
            <a:pPr lvl="1"/>
            <a:r>
              <a:rPr lang="en-US" dirty="0"/>
              <a:t>Maintainability</a:t>
            </a:r>
          </a:p>
          <a:p>
            <a:pPr lvl="1"/>
            <a:r>
              <a:rPr lang="en-US" dirty="0"/>
              <a:t>Extensibility</a:t>
            </a:r>
          </a:p>
          <a:p>
            <a:pPr lvl="1"/>
            <a:r>
              <a:rPr lang="en-US" dirty="0"/>
              <a:t>Scalability</a:t>
            </a:r>
          </a:p>
          <a:p>
            <a:r>
              <a:rPr lang="en-US" dirty="0"/>
              <a:t>Example: “A 3</a:t>
            </a:r>
            <a:r>
              <a:rPr lang="en-US" baseline="30000" dirty="0"/>
              <a:t>rd</a:t>
            </a:r>
            <a:r>
              <a:rPr lang="en-US" dirty="0"/>
              <a:t> party component built conforming to the API defined in XYZ can interface with the backup system and access files on behalf of a user”</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18</a:t>
            </a:fld>
            <a:endParaRPr lang="en-US"/>
          </a:p>
        </p:txBody>
      </p:sp>
    </p:spTree>
    <p:extLst>
      <p:ext uri="{BB962C8B-B14F-4D97-AF65-F5344CB8AC3E}">
        <p14:creationId xmlns:p14="http://schemas.microsoft.com/office/powerpoint/2010/main" val="667178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Requirements: Which to pick?</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19</a:t>
            </a:fld>
            <a:endParaRPr lang="en-US"/>
          </a:p>
        </p:txBody>
      </p:sp>
      <p:sp>
        <p:nvSpPr>
          <p:cNvPr id="7" name="Content Placeholder 6">
            <a:extLst>
              <a:ext uri="{FF2B5EF4-FFF2-40B4-BE49-F238E27FC236}">
                <a16:creationId xmlns:a16="http://schemas.microsoft.com/office/drawing/2014/main" id="{695B468C-8A4C-334E-9ECE-6E4EE06EEA36}"/>
              </a:ext>
            </a:extLst>
          </p:cNvPr>
          <p:cNvSpPr>
            <a:spLocks noGrp="1"/>
          </p:cNvSpPr>
          <p:nvPr>
            <p:ph idx="1"/>
          </p:nvPr>
        </p:nvSpPr>
        <p:spPr>
          <a:xfrm>
            <a:off x="838200" y="1500160"/>
            <a:ext cx="10515600" cy="4351338"/>
          </a:xfrm>
        </p:spPr>
        <p:txBody>
          <a:bodyPr/>
          <a:lstStyle/>
          <a:p>
            <a:r>
              <a:rPr lang="en-US" dirty="0"/>
              <a:t>There are four knobs you can adjust when negotiating requirements:</a:t>
            </a:r>
          </a:p>
          <a:p>
            <a:pPr lvl="1"/>
            <a:r>
              <a:rPr lang="en-US" dirty="0"/>
              <a:t>Project scope</a:t>
            </a:r>
          </a:p>
          <a:p>
            <a:pPr lvl="1"/>
            <a:r>
              <a:rPr lang="en-US" dirty="0"/>
              <a:t>Project duration</a:t>
            </a:r>
          </a:p>
          <a:p>
            <a:pPr lvl="1"/>
            <a:r>
              <a:rPr lang="en-US" dirty="0"/>
              <a:t>Project quality</a:t>
            </a:r>
          </a:p>
          <a:p>
            <a:pPr lvl="1"/>
            <a:r>
              <a:rPr lang="en-US" dirty="0"/>
              <a:t>Project cost</a:t>
            </a:r>
          </a:p>
          <a:p>
            <a:r>
              <a:rPr lang="en-US" dirty="0"/>
              <a:t>Usually cost is most constrained: you have a budget to spend, and you have a headcount of developers to pay</a:t>
            </a:r>
          </a:p>
          <a:p>
            <a:r>
              <a:rPr lang="en-US" dirty="0"/>
              <a:t>Determining feasible scope, timeline and maximizing quality is the subject of much software engineering research, see next lesson</a:t>
            </a:r>
          </a:p>
        </p:txBody>
      </p:sp>
      <p:sp>
        <p:nvSpPr>
          <p:cNvPr id="8" name="TextBox 7">
            <a:extLst>
              <a:ext uri="{FF2B5EF4-FFF2-40B4-BE49-F238E27FC236}">
                <a16:creationId xmlns:a16="http://schemas.microsoft.com/office/drawing/2014/main" id="{F62F96CF-020C-774F-947B-42E422E24849}"/>
              </a:ext>
            </a:extLst>
          </p:cNvPr>
          <p:cNvSpPr txBox="1"/>
          <p:nvPr/>
        </p:nvSpPr>
        <p:spPr>
          <a:xfrm>
            <a:off x="3683000" y="2641600"/>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Tree>
    <p:extLst>
      <p:ext uri="{BB962C8B-B14F-4D97-AF65-F5344CB8AC3E}">
        <p14:creationId xmlns:p14="http://schemas.microsoft.com/office/powerpoint/2010/main" val="537342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F7B5D-FB6C-436E-B15E-6071C1AF4E43}"/>
              </a:ext>
            </a:extLst>
          </p:cNvPr>
          <p:cNvSpPr>
            <a:spLocks noGrp="1"/>
          </p:cNvSpPr>
          <p:nvPr>
            <p:ph type="title"/>
          </p:nvPr>
        </p:nvSpPr>
        <p:spPr/>
        <p:txBody>
          <a:bodyPr/>
          <a:lstStyle/>
          <a:p>
            <a:r>
              <a:rPr lang="en-US" dirty="0"/>
              <a:t>Outline of this week’s lessons</a:t>
            </a:r>
          </a:p>
        </p:txBody>
      </p:sp>
      <p:sp>
        <p:nvSpPr>
          <p:cNvPr id="3" name="Content Placeholder 2">
            <a:extLst>
              <a:ext uri="{FF2B5EF4-FFF2-40B4-BE49-F238E27FC236}">
                <a16:creationId xmlns:a16="http://schemas.microsoft.com/office/drawing/2014/main" id="{A35947AF-DDC1-4EDB-B11F-00E505483FD1}"/>
              </a:ext>
            </a:extLst>
          </p:cNvPr>
          <p:cNvSpPr>
            <a:spLocks noGrp="1"/>
          </p:cNvSpPr>
          <p:nvPr>
            <p:ph idx="1"/>
          </p:nvPr>
        </p:nvSpPr>
        <p:spPr/>
        <p:txBody>
          <a:bodyPr/>
          <a:lstStyle/>
          <a:p>
            <a:pPr marL="0" indent="0">
              <a:buNone/>
            </a:pPr>
            <a:r>
              <a:rPr lang="en-US" dirty="0"/>
              <a:t>TODO</a:t>
            </a:r>
          </a:p>
        </p:txBody>
      </p:sp>
      <p:sp>
        <p:nvSpPr>
          <p:cNvPr id="4" name="Slide Number Placeholder 3">
            <a:extLst>
              <a:ext uri="{FF2B5EF4-FFF2-40B4-BE49-F238E27FC236}">
                <a16:creationId xmlns:a16="http://schemas.microsoft.com/office/drawing/2014/main" id="{80BD1BF0-3FF8-4C70-9176-0B4EFBC93609}"/>
              </a:ext>
            </a:extLst>
          </p:cNvPr>
          <p:cNvSpPr>
            <a:spLocks noGrp="1"/>
          </p:cNvSpPr>
          <p:nvPr>
            <p:ph type="sldNum" sz="quarter" idx="12"/>
          </p:nvPr>
        </p:nvSpPr>
        <p:spPr/>
        <p:txBody>
          <a:bodyPr/>
          <a:lstStyle/>
          <a:p>
            <a:fld id="{20F37917-FD3A-4669-9018-DA04BCDD3D75}" type="slidenum">
              <a:rPr lang="en-US" smtClean="0"/>
              <a:t>2</a:t>
            </a:fld>
            <a:endParaRPr lang="en-US"/>
          </a:p>
        </p:txBody>
      </p:sp>
      <p:sp>
        <p:nvSpPr>
          <p:cNvPr id="5" name="TextBox 4">
            <a:extLst>
              <a:ext uri="{FF2B5EF4-FFF2-40B4-BE49-F238E27FC236}">
                <a16:creationId xmlns:a16="http://schemas.microsoft.com/office/drawing/2014/main" id="{BD8C1BDE-2A0A-3247-80EA-CF159CF1347E}"/>
              </a:ext>
            </a:extLst>
          </p:cNvPr>
          <p:cNvSpPr txBox="1"/>
          <p:nvPr/>
        </p:nvSpPr>
        <p:spPr>
          <a:xfrm>
            <a:off x="9151775" y="1500160"/>
            <a:ext cx="2202025" cy="14369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4800" dirty="0">
                <a:solidFill>
                  <a:schemeClr val="tx1"/>
                </a:solidFill>
                <a:highlight>
                  <a:srgbClr val="FFFF00"/>
                </a:highlight>
              </a:rPr>
              <a:t>TODO</a:t>
            </a:r>
          </a:p>
        </p:txBody>
      </p:sp>
    </p:spTree>
    <p:extLst>
      <p:ext uri="{BB962C8B-B14F-4D97-AF65-F5344CB8AC3E}">
        <p14:creationId xmlns:p14="http://schemas.microsoft.com/office/powerpoint/2010/main" val="986787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the end of this lesson, you should be able to</a:t>
            </a:r>
          </a:p>
          <a:p>
            <a:pPr lvl="1"/>
            <a:r>
              <a:rPr lang="en-US" dirty="0"/>
              <a:t>explain why design is important</a:t>
            </a:r>
          </a:p>
          <a:p>
            <a:pPr lvl="1"/>
            <a:r>
              <a:rPr lang="en-US" dirty="0"/>
              <a:t>identify three different scales of design</a:t>
            </a:r>
          </a:p>
          <a:p>
            <a:pPr lvl="1"/>
            <a:r>
              <a:rPr lang="en-US" dirty="0"/>
              <a:t>for each of the scales:</a:t>
            </a:r>
          </a:p>
          <a:p>
            <a:pPr lvl="2"/>
            <a:r>
              <a:rPr lang="en-US" dirty="0"/>
              <a:t>be able to give examples of vocabulary words at each scale</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3</a:t>
            </a:fld>
            <a:endParaRPr lang="en-US"/>
          </a:p>
        </p:txBody>
      </p:sp>
      <p:sp>
        <p:nvSpPr>
          <p:cNvPr id="5" name="TextBox 4">
            <a:extLst>
              <a:ext uri="{FF2B5EF4-FFF2-40B4-BE49-F238E27FC236}">
                <a16:creationId xmlns:a16="http://schemas.microsoft.com/office/drawing/2014/main" id="{8CF12720-26FE-E242-9384-F836843CC352}"/>
              </a:ext>
            </a:extLst>
          </p:cNvPr>
          <p:cNvSpPr txBox="1"/>
          <p:nvPr/>
        </p:nvSpPr>
        <p:spPr>
          <a:xfrm>
            <a:off x="9151775" y="1500160"/>
            <a:ext cx="2202025" cy="14369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4800" dirty="0">
                <a:solidFill>
                  <a:schemeClr val="tx1"/>
                </a:solidFill>
                <a:highlight>
                  <a:srgbClr val="FFFF00"/>
                </a:highlight>
              </a:rPr>
              <a:t>TODO</a:t>
            </a:r>
          </a:p>
        </p:txBody>
      </p:sp>
    </p:spTree>
    <p:extLst>
      <p:ext uri="{BB962C8B-B14F-4D97-AF65-F5344CB8AC3E}">
        <p14:creationId xmlns:p14="http://schemas.microsoft.com/office/powerpoint/2010/main" val="3019279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6A195-BA59-40E7-8521-87B75EE15054}"/>
              </a:ext>
            </a:extLst>
          </p:cNvPr>
          <p:cNvSpPr>
            <a:spLocks noGrp="1"/>
          </p:cNvSpPr>
          <p:nvPr>
            <p:ph type="title"/>
          </p:nvPr>
        </p:nvSpPr>
        <p:spPr/>
        <p:txBody>
          <a:bodyPr>
            <a:normAutofit fontScale="90000"/>
          </a:bodyPr>
          <a:lstStyle/>
          <a:p>
            <a:r>
              <a:rPr lang="en-US" dirty="0"/>
              <a:t>Overall question:</a:t>
            </a:r>
            <a:br>
              <a:rPr lang="en-US" dirty="0"/>
            </a:br>
            <a:r>
              <a:rPr lang="en-US" dirty="0"/>
              <a:t>How to make sure we are building the right thing</a:t>
            </a:r>
          </a:p>
        </p:txBody>
      </p:sp>
      <p:sp>
        <p:nvSpPr>
          <p:cNvPr id="4" name="Slide Number Placeholder 3">
            <a:extLst>
              <a:ext uri="{FF2B5EF4-FFF2-40B4-BE49-F238E27FC236}">
                <a16:creationId xmlns:a16="http://schemas.microsoft.com/office/drawing/2014/main" id="{2257FCDD-253D-4273-9467-54F4E684C4C6}"/>
              </a:ext>
            </a:extLst>
          </p:cNvPr>
          <p:cNvSpPr>
            <a:spLocks noGrp="1"/>
          </p:cNvSpPr>
          <p:nvPr>
            <p:ph type="sldNum" sz="quarter" idx="12"/>
          </p:nvPr>
        </p:nvSpPr>
        <p:spPr/>
        <p:txBody>
          <a:bodyPr/>
          <a:lstStyle/>
          <a:p>
            <a:fld id="{20F37917-FD3A-4669-9018-DA04BCDD3D75}" type="slidenum">
              <a:rPr lang="en-US" smtClean="0"/>
              <a:t>4</a:t>
            </a:fld>
            <a:endParaRPr lang="en-US" dirty="0"/>
          </a:p>
        </p:txBody>
      </p:sp>
      <p:pic>
        <p:nvPicPr>
          <p:cNvPr id="1028" name="Picture 4">
            <a:extLst>
              <a:ext uri="{FF2B5EF4-FFF2-40B4-BE49-F238E27FC236}">
                <a16:creationId xmlns:a16="http://schemas.microsoft.com/office/drawing/2014/main" id="{1540FDF9-740E-4147-9A42-ABFE3E325A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0" y="1968500"/>
            <a:ext cx="7874000" cy="292100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1B86DD88-2F37-6248-95B3-4893EAAE5819}"/>
              </a:ext>
            </a:extLst>
          </p:cNvPr>
          <p:cNvGrpSpPr/>
          <p:nvPr/>
        </p:nvGrpSpPr>
        <p:grpSpPr>
          <a:xfrm>
            <a:off x="3148044" y="4889500"/>
            <a:ext cx="5286828" cy="624682"/>
            <a:chOff x="3148044" y="4889500"/>
            <a:chExt cx="5286828" cy="624682"/>
          </a:xfrm>
        </p:grpSpPr>
        <p:sp>
          <p:nvSpPr>
            <p:cNvPr id="8" name="TextBox 7">
              <a:extLst>
                <a:ext uri="{FF2B5EF4-FFF2-40B4-BE49-F238E27FC236}">
                  <a16:creationId xmlns:a16="http://schemas.microsoft.com/office/drawing/2014/main" id="{6951C109-4264-AB4E-81F6-D4385927F2D9}"/>
                </a:ext>
              </a:extLst>
            </p:cNvPr>
            <p:cNvSpPr txBox="1"/>
            <p:nvPr/>
          </p:nvSpPr>
          <p:spPr>
            <a:xfrm>
              <a:off x="3148044" y="4889500"/>
              <a:ext cx="1591906"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Requirements Analysis</a:t>
              </a:r>
            </a:p>
          </p:txBody>
        </p:sp>
        <p:sp>
          <p:nvSpPr>
            <p:cNvPr id="18" name="TextBox 17">
              <a:extLst>
                <a:ext uri="{FF2B5EF4-FFF2-40B4-BE49-F238E27FC236}">
                  <a16:creationId xmlns:a16="http://schemas.microsoft.com/office/drawing/2014/main" id="{63A4BF3C-3808-FC47-A7CD-C8F31D31CC90}"/>
                </a:ext>
              </a:extLst>
            </p:cNvPr>
            <p:cNvSpPr txBox="1"/>
            <p:nvPr/>
          </p:nvSpPr>
          <p:spPr>
            <a:xfrm>
              <a:off x="4998616" y="4889500"/>
              <a:ext cx="1308878"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Planning &amp; Design</a:t>
              </a:r>
            </a:p>
          </p:txBody>
        </p:sp>
        <p:sp>
          <p:nvSpPr>
            <p:cNvPr id="20" name="TextBox 19">
              <a:extLst>
                <a:ext uri="{FF2B5EF4-FFF2-40B4-BE49-F238E27FC236}">
                  <a16:creationId xmlns:a16="http://schemas.microsoft.com/office/drawing/2014/main" id="{2210E374-624F-7547-8CA2-A45FCB2B9290}"/>
                </a:ext>
              </a:extLst>
            </p:cNvPr>
            <p:cNvSpPr txBox="1"/>
            <p:nvPr/>
          </p:nvSpPr>
          <p:spPr>
            <a:xfrm>
              <a:off x="6590521" y="4889500"/>
              <a:ext cx="1844351"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Implementation</a:t>
              </a:r>
            </a:p>
          </p:txBody>
        </p:sp>
      </p:grpSp>
    </p:spTree>
    <p:extLst>
      <p:ext uri="{BB962C8B-B14F-4D97-AF65-F5344CB8AC3E}">
        <p14:creationId xmlns:p14="http://schemas.microsoft.com/office/powerpoint/2010/main" val="3346099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6A195-BA59-40E7-8521-87B75EE15054}"/>
              </a:ext>
            </a:extLst>
          </p:cNvPr>
          <p:cNvSpPr>
            <a:spLocks noGrp="1"/>
          </p:cNvSpPr>
          <p:nvPr>
            <p:ph type="title"/>
          </p:nvPr>
        </p:nvSpPr>
        <p:spPr/>
        <p:txBody>
          <a:bodyPr>
            <a:normAutofit/>
          </a:bodyPr>
          <a:lstStyle/>
          <a:p>
            <a:r>
              <a:rPr lang="en-US" dirty="0"/>
              <a:t>What has changed in the past 50 years?</a:t>
            </a:r>
          </a:p>
        </p:txBody>
      </p:sp>
      <p:sp>
        <p:nvSpPr>
          <p:cNvPr id="4" name="Slide Number Placeholder 3">
            <a:extLst>
              <a:ext uri="{FF2B5EF4-FFF2-40B4-BE49-F238E27FC236}">
                <a16:creationId xmlns:a16="http://schemas.microsoft.com/office/drawing/2014/main" id="{2257FCDD-253D-4273-9467-54F4E684C4C6}"/>
              </a:ext>
            </a:extLst>
          </p:cNvPr>
          <p:cNvSpPr>
            <a:spLocks noGrp="1"/>
          </p:cNvSpPr>
          <p:nvPr>
            <p:ph type="sldNum" sz="quarter" idx="12"/>
          </p:nvPr>
        </p:nvSpPr>
        <p:spPr/>
        <p:txBody>
          <a:bodyPr/>
          <a:lstStyle/>
          <a:p>
            <a:fld id="{20F37917-FD3A-4669-9018-DA04BCDD3D75}" type="slidenum">
              <a:rPr lang="en-US" smtClean="0"/>
              <a:t>5</a:t>
            </a:fld>
            <a:endParaRPr lang="en-US"/>
          </a:p>
        </p:txBody>
      </p:sp>
      <p:pic>
        <p:nvPicPr>
          <p:cNvPr id="1026" name="Picture 2">
            <a:extLst>
              <a:ext uri="{FF2B5EF4-FFF2-40B4-BE49-F238E27FC236}">
                <a16:creationId xmlns:a16="http://schemas.microsoft.com/office/drawing/2014/main" id="{4544C0FE-8988-6149-9291-9DA7124BEE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9850" y="1646634"/>
            <a:ext cx="6972300" cy="44069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06E0F4D-4DB6-4A40-9DA6-3A1D7F76A50B}"/>
              </a:ext>
            </a:extLst>
          </p:cNvPr>
          <p:cNvSpPr txBox="1"/>
          <p:nvPr/>
        </p:nvSpPr>
        <p:spPr>
          <a:xfrm>
            <a:off x="7910804" y="6031625"/>
            <a:ext cx="3080657" cy="5072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dirty="0">
                <a:solidFill>
                  <a:schemeClr val="tx1"/>
                </a:solidFill>
                <a:hlinkClick r:id="rId4"/>
              </a:rPr>
              <a:t>History of the tire swing meme</a:t>
            </a:r>
            <a:endParaRPr lang="en-US" dirty="0">
              <a:solidFill>
                <a:schemeClr val="tx1"/>
              </a:solidFill>
            </a:endParaRPr>
          </a:p>
        </p:txBody>
      </p:sp>
    </p:spTree>
    <p:extLst>
      <p:ext uri="{BB962C8B-B14F-4D97-AF65-F5344CB8AC3E}">
        <p14:creationId xmlns:p14="http://schemas.microsoft.com/office/powerpoint/2010/main" val="163549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FCD54966-636B-40B8-9A0B-F5A7E500E446}"/>
              </a:ext>
            </a:extLst>
          </p:cNvPr>
          <p:cNvSpPr>
            <a:spLocks noGrp="1" noChangeArrowheads="1"/>
          </p:cNvSpPr>
          <p:nvPr>
            <p:ph type="title"/>
          </p:nvPr>
        </p:nvSpPr>
        <p:spPr/>
        <p:txBody>
          <a:bodyPr/>
          <a:lstStyle/>
          <a:p>
            <a:r>
              <a:rPr lang="en-US" altLang="en-US" dirty="0"/>
              <a:t>Why is requirements engineering hard?</a:t>
            </a:r>
          </a:p>
        </p:txBody>
      </p:sp>
      <p:graphicFrame>
        <p:nvGraphicFramePr>
          <p:cNvPr id="5125" name="Rectangle 2">
            <a:extLst>
              <a:ext uri="{FF2B5EF4-FFF2-40B4-BE49-F238E27FC236}">
                <a16:creationId xmlns:a16="http://schemas.microsoft.com/office/drawing/2014/main" id="{042DA56E-1CBE-437C-8295-D010F5813C74}"/>
              </a:ext>
            </a:extLst>
          </p:cNvPr>
          <p:cNvGraphicFramePr>
            <a:graphicFrameLocks noGrp="1"/>
          </p:cNvGraphicFramePr>
          <p:nvPr>
            <p:ph idx="1"/>
          </p:nvPr>
        </p:nvGraphicFramePr>
        <p:xfrm>
          <a:off x="838200" y="1500160"/>
          <a:ext cx="7887346"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123" name="Text Box 3">
            <a:extLst>
              <a:ext uri="{FF2B5EF4-FFF2-40B4-BE49-F238E27FC236}">
                <a16:creationId xmlns:a16="http://schemas.microsoft.com/office/drawing/2014/main" id="{F4B0D1A4-82AE-4AEF-B842-9318DCC0894D}"/>
              </a:ext>
            </a:extLst>
          </p:cNvPr>
          <p:cNvSpPr txBox="1">
            <a:spLocks/>
          </p:cNvSpPr>
          <p:nvPr/>
        </p:nvSpPr>
        <p:spPr bwMode="auto">
          <a:xfrm>
            <a:off x="10232600" y="6454704"/>
            <a:ext cx="136256"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0BB2D644-9BFF-4E58-8C26-7B6E68779C53}" type="slidenum">
              <a:rPr lang="en-US" altLang="en-US" sz="984">
                <a:latin typeface="Calibri Light" panose="020F0302020204030204" pitchFamily="34" charset="0"/>
                <a:ea typeface="Helvetica Neue" charset="0"/>
                <a:cs typeface="Calibri Light" panose="020F0302020204030204" pitchFamily="34" charset="0"/>
                <a:sym typeface="Helvetica Neue" charset="0"/>
              </a:rPr>
              <a:pPr algn="r"/>
              <a:t>6</a:t>
            </a:fld>
            <a:endParaRPr lang="en-US" altLang="en-US" sz="984" dirty="0">
              <a:latin typeface="Calibri Light" panose="020F0302020204030204" pitchFamily="34" charset="0"/>
              <a:ea typeface="Helvetica Neue" charset="0"/>
              <a:cs typeface="Calibri Light" panose="020F0302020204030204" pitchFamily="34" charset="0"/>
              <a:sym typeface="Helvetica Neue" charset="0"/>
            </a:endParaRPr>
          </a:p>
        </p:txBody>
      </p:sp>
      <p:pic>
        <p:nvPicPr>
          <p:cNvPr id="2" name="Picture 1">
            <a:extLst>
              <a:ext uri="{FF2B5EF4-FFF2-40B4-BE49-F238E27FC236}">
                <a16:creationId xmlns:a16="http://schemas.microsoft.com/office/drawing/2014/main" id="{20C0AE1E-00E3-4942-9AAD-E05E6117B462}"/>
              </a:ext>
            </a:extLst>
          </p:cNvPr>
          <p:cNvPicPr>
            <a:picLocks noChangeAspect="1"/>
          </p:cNvPicPr>
          <p:nvPr/>
        </p:nvPicPr>
        <p:blipFill rotWithShape="1">
          <a:blip r:embed="rId8"/>
          <a:srcRect r="48948"/>
          <a:stretch/>
        </p:blipFill>
        <p:spPr>
          <a:xfrm>
            <a:off x="8825548" y="1524000"/>
            <a:ext cx="1037381" cy="1905000"/>
          </a:xfrm>
          <a:prstGeom prst="rect">
            <a:avLst/>
          </a:prstGeom>
        </p:spPr>
      </p:pic>
      <p:pic>
        <p:nvPicPr>
          <p:cNvPr id="3" name="Picture 2">
            <a:extLst>
              <a:ext uri="{FF2B5EF4-FFF2-40B4-BE49-F238E27FC236}">
                <a16:creationId xmlns:a16="http://schemas.microsoft.com/office/drawing/2014/main" id="{9D0ABD5D-EBC5-AD4A-89E8-3DBE63E03806}"/>
              </a:ext>
            </a:extLst>
          </p:cNvPr>
          <p:cNvPicPr>
            <a:picLocks noChangeAspect="1"/>
          </p:cNvPicPr>
          <p:nvPr/>
        </p:nvPicPr>
        <p:blipFill>
          <a:blip r:embed="rId9"/>
          <a:stretch>
            <a:fillRect/>
          </a:stretch>
        </p:blipFill>
        <p:spPr>
          <a:xfrm>
            <a:off x="8829889" y="4010047"/>
            <a:ext cx="1028700" cy="1943100"/>
          </a:xfrm>
          <a:prstGeom prst="rect">
            <a:avLst/>
          </a:prstGeom>
        </p:spPr>
      </p:pic>
      <p:pic>
        <p:nvPicPr>
          <p:cNvPr id="8" name="Picture 7">
            <a:extLst>
              <a:ext uri="{FF2B5EF4-FFF2-40B4-BE49-F238E27FC236}">
                <a16:creationId xmlns:a16="http://schemas.microsoft.com/office/drawing/2014/main" id="{A3A69FEC-CE32-4A48-BD47-A3E23897431C}"/>
              </a:ext>
            </a:extLst>
          </p:cNvPr>
          <p:cNvPicPr>
            <a:picLocks noChangeAspect="1"/>
          </p:cNvPicPr>
          <p:nvPr/>
        </p:nvPicPr>
        <p:blipFill rotWithShape="1">
          <a:blip r:embed="rId8"/>
          <a:srcRect l="48948" b="1704"/>
          <a:stretch/>
        </p:blipFill>
        <p:spPr>
          <a:xfrm>
            <a:off x="9971456" y="2739560"/>
            <a:ext cx="1037381" cy="187253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6" name="Rectangle 7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4362B31C-546B-BA47-B1B8-6CBACAEB72A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436"/>
          <a:stretch/>
        </p:blipFill>
        <p:spPr bwMode="auto">
          <a:xfrm>
            <a:off x="1"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C6A480-6DB1-4DE6-8DB4-487E55EF86FE}"/>
              </a:ext>
            </a:extLst>
          </p:cNvPr>
          <p:cNvSpPr>
            <a:spLocks noGrp="1"/>
          </p:cNvSpPr>
          <p:nvPr>
            <p:ph type="title"/>
          </p:nvPr>
        </p:nvSpPr>
        <p:spPr>
          <a:xfrm>
            <a:off x="7531610" y="365125"/>
            <a:ext cx="3822189" cy="1899912"/>
          </a:xfrm>
        </p:spPr>
        <p:txBody>
          <a:bodyPr>
            <a:normAutofit/>
          </a:bodyPr>
          <a:lstStyle/>
          <a:p>
            <a:r>
              <a:rPr lang="en-US" sz="4000" dirty="0"/>
              <a:t>Soliciting Requirements</a:t>
            </a:r>
            <a:endParaRPr lang="en-US" sz="3700" dirty="0"/>
          </a:p>
        </p:txBody>
      </p:sp>
      <p:sp>
        <p:nvSpPr>
          <p:cNvPr id="3" name="Content Placeholder 2">
            <a:extLst>
              <a:ext uri="{FF2B5EF4-FFF2-40B4-BE49-F238E27FC236}">
                <a16:creationId xmlns:a16="http://schemas.microsoft.com/office/drawing/2014/main" id="{E69BC942-6C09-4AFE-AAA0-16C77B95BD8E}"/>
              </a:ext>
            </a:extLst>
          </p:cNvPr>
          <p:cNvSpPr>
            <a:spLocks noGrp="1"/>
          </p:cNvSpPr>
          <p:nvPr>
            <p:ph idx="1"/>
          </p:nvPr>
        </p:nvSpPr>
        <p:spPr>
          <a:xfrm>
            <a:off x="7531610" y="2434201"/>
            <a:ext cx="3822189" cy="3742762"/>
          </a:xfrm>
        </p:spPr>
        <p:txBody>
          <a:bodyPr>
            <a:normAutofit fontScale="92500" lnSpcReduction="10000"/>
          </a:bodyPr>
          <a:lstStyle/>
          <a:p>
            <a:pPr marL="0" indent="0">
              <a:buNone/>
            </a:pPr>
            <a:r>
              <a:rPr lang="en-US" sz="2000" dirty="0"/>
              <a:t>Option 1: Users tell developers what they want</a:t>
            </a:r>
          </a:p>
          <a:p>
            <a:r>
              <a:rPr lang="en-US" sz="2400" dirty="0"/>
              <a:t>Client determines the problem and the solution</a:t>
            </a:r>
          </a:p>
          <a:p>
            <a:r>
              <a:rPr lang="en-US" sz="2400" dirty="0"/>
              <a:t>Requirements might be formally provided in the form of a contract or statement of work</a:t>
            </a:r>
          </a:p>
          <a:p>
            <a:r>
              <a:rPr lang="en-US" sz="2400" dirty="0"/>
              <a:t>Client might provide all requirements, or just some subset (e.g. “must be HIPPA compliant”)</a:t>
            </a:r>
          </a:p>
        </p:txBody>
      </p:sp>
      <p:sp>
        <p:nvSpPr>
          <p:cNvPr id="4" name="Slide Number Placeholder 3">
            <a:extLst>
              <a:ext uri="{FF2B5EF4-FFF2-40B4-BE49-F238E27FC236}">
                <a16:creationId xmlns:a16="http://schemas.microsoft.com/office/drawing/2014/main" id="{D0FE1C47-2495-4930-8DBF-E7B16C92BB91}"/>
              </a:ext>
            </a:extLst>
          </p:cNvPr>
          <p:cNvSpPr>
            <a:spLocks noGrp="1"/>
          </p:cNvSpPr>
          <p:nvPr>
            <p:ph type="sldNum" sz="quarter" idx="12"/>
          </p:nvPr>
        </p:nvSpPr>
        <p:spPr>
          <a:xfrm>
            <a:off x="8610600" y="6356350"/>
            <a:ext cx="2743200" cy="365125"/>
          </a:xfrm>
        </p:spPr>
        <p:txBody>
          <a:bodyPr>
            <a:normAutofit/>
          </a:bodyPr>
          <a:lstStyle/>
          <a:p>
            <a:pPr>
              <a:spcAft>
                <a:spcPts val="600"/>
              </a:spcAft>
            </a:pPr>
            <a:fld id="{20F37917-FD3A-4669-9018-DA04BCDD3D75}" type="slidenum">
              <a:rPr lang="en-US" smtClean="0"/>
              <a:pPr>
                <a:spcAft>
                  <a:spcPts val="600"/>
                </a:spcAft>
              </a:pPr>
              <a:t>7</a:t>
            </a:fld>
            <a:endParaRPr lang="en-US"/>
          </a:p>
        </p:txBody>
      </p:sp>
    </p:spTree>
    <p:extLst>
      <p:ext uri="{BB962C8B-B14F-4D97-AF65-F5344CB8AC3E}">
        <p14:creationId xmlns:p14="http://schemas.microsoft.com/office/powerpoint/2010/main" val="3783954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D99C9-20A3-48BC-BCE3-E5051B3BC8D1}"/>
              </a:ext>
            </a:extLst>
          </p:cNvPr>
          <p:cNvSpPr>
            <a:spLocks noGrp="1"/>
          </p:cNvSpPr>
          <p:nvPr>
            <p:ph type="title"/>
          </p:nvPr>
        </p:nvSpPr>
        <p:spPr>
          <a:xfrm>
            <a:off x="298581" y="3752849"/>
            <a:ext cx="3473320" cy="2293388"/>
          </a:xfrm>
        </p:spPr>
        <p:txBody>
          <a:bodyPr anchor="ctr">
            <a:normAutofit/>
          </a:bodyPr>
          <a:lstStyle/>
          <a:p>
            <a:r>
              <a:rPr lang="en-US" sz="3300" dirty="0"/>
              <a:t>Soliciting Requirements</a:t>
            </a:r>
          </a:p>
        </p:txBody>
      </p:sp>
      <p:pic>
        <p:nvPicPr>
          <p:cNvPr id="4098" name="Picture 2">
            <a:extLst>
              <a:ext uri="{FF2B5EF4-FFF2-40B4-BE49-F238E27FC236}">
                <a16:creationId xmlns:a16="http://schemas.microsoft.com/office/drawing/2014/main" id="{5E6A2B9F-FE9B-7644-9C83-4CE9562AF8B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7202" b="27203"/>
          <a:stretch/>
        </p:blipFill>
        <p:spPr bwMode="auto">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3D6177C-D9F4-4944-BC94-26B1642EE91F}"/>
              </a:ext>
            </a:extLst>
          </p:cNvPr>
          <p:cNvSpPr>
            <a:spLocks noGrp="1"/>
          </p:cNvSpPr>
          <p:nvPr>
            <p:ph idx="1"/>
          </p:nvPr>
        </p:nvSpPr>
        <p:spPr>
          <a:xfrm>
            <a:off x="4223982" y="3752850"/>
            <a:ext cx="7485413" cy="2452687"/>
          </a:xfrm>
        </p:spPr>
        <p:txBody>
          <a:bodyPr anchor="ctr">
            <a:normAutofit fontScale="92500" lnSpcReduction="20000"/>
          </a:bodyPr>
          <a:lstStyle/>
          <a:p>
            <a:pPr marL="0" indent="0">
              <a:buNone/>
            </a:pPr>
            <a:r>
              <a:rPr lang="en-US" sz="2200" dirty="0"/>
              <a:t>Option 2: Direct research</a:t>
            </a:r>
          </a:p>
          <a:p>
            <a:r>
              <a:rPr lang="en-US" sz="2200" dirty="0"/>
              <a:t>Interview users, ask questions about their problems, propose potential solutions, examine those solutions</a:t>
            </a:r>
          </a:p>
          <a:p>
            <a:r>
              <a:rPr lang="en-US" sz="2200" dirty="0"/>
              <a:t>Embed your client in your design team, or better yet, become an anthropologist in your client’s environment </a:t>
            </a:r>
          </a:p>
          <a:p>
            <a:r>
              <a:rPr lang="en-US" sz="2200" dirty="0"/>
              <a:t>Build requirements documents that demonstrate your understanding of the requirements, iterate</a:t>
            </a:r>
          </a:p>
          <a:p>
            <a:r>
              <a:rPr lang="en-US" sz="2200" dirty="0"/>
              <a:t>Empowers your team with credibility and authority </a:t>
            </a:r>
          </a:p>
        </p:txBody>
      </p:sp>
      <p:sp>
        <p:nvSpPr>
          <p:cNvPr id="4" name="Slide Number Placeholder 3">
            <a:extLst>
              <a:ext uri="{FF2B5EF4-FFF2-40B4-BE49-F238E27FC236}">
                <a16:creationId xmlns:a16="http://schemas.microsoft.com/office/drawing/2014/main" id="{66D614FE-95E5-41EB-BA7D-B041E7BE28F1}"/>
              </a:ext>
            </a:extLst>
          </p:cNvPr>
          <p:cNvSpPr>
            <a:spLocks noGrp="1"/>
          </p:cNvSpPr>
          <p:nvPr>
            <p:ph type="sldNum" sz="quarter" idx="12"/>
          </p:nvPr>
        </p:nvSpPr>
        <p:spPr>
          <a:xfrm>
            <a:off x="8864600" y="6356350"/>
            <a:ext cx="2743200" cy="365125"/>
          </a:xfrm>
        </p:spPr>
        <p:txBody>
          <a:bodyPr>
            <a:normAutofit/>
          </a:bodyPr>
          <a:lstStyle/>
          <a:p>
            <a:pPr>
              <a:spcAft>
                <a:spcPts val="600"/>
              </a:spcAft>
            </a:pPr>
            <a:fld id="{20F37917-FD3A-4669-9018-DA04BCDD3D75}" type="slidenum">
              <a:rPr lang="en-US">
                <a:solidFill>
                  <a:schemeClr val="tx1">
                    <a:lumMod val="75000"/>
                    <a:lumOff val="25000"/>
                  </a:schemeClr>
                </a:solidFill>
              </a:rPr>
              <a:pPr>
                <a:spcAft>
                  <a:spcPts val="600"/>
                </a:spcAft>
              </a:pPr>
              <a:t>8</a:t>
            </a:fld>
            <a:endParaRPr lang="en-US">
              <a:solidFill>
                <a:schemeClr val="tx1">
                  <a:lumMod val="75000"/>
                  <a:lumOff val="25000"/>
                </a:schemeClr>
              </a:solidFill>
            </a:endParaRPr>
          </a:p>
        </p:txBody>
      </p:sp>
    </p:spTree>
    <p:extLst>
      <p:ext uri="{BB962C8B-B14F-4D97-AF65-F5344CB8AC3E}">
        <p14:creationId xmlns:p14="http://schemas.microsoft.com/office/powerpoint/2010/main" val="337844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7C1F06-ED21-403A-B6A6-FEA376B409EE}"/>
              </a:ext>
            </a:extLst>
          </p:cNvPr>
          <p:cNvSpPr>
            <a:spLocks noGrp="1"/>
          </p:cNvSpPr>
          <p:nvPr>
            <p:ph type="title"/>
          </p:nvPr>
        </p:nvSpPr>
        <p:spPr>
          <a:xfrm>
            <a:off x="640080" y="325369"/>
            <a:ext cx="4368602" cy="1956841"/>
          </a:xfrm>
        </p:spPr>
        <p:txBody>
          <a:bodyPr anchor="b">
            <a:normAutofit/>
          </a:bodyPr>
          <a:lstStyle/>
          <a:p>
            <a:r>
              <a:rPr lang="en-US" sz="3400"/>
              <a:t>Addressing Problems of Understanding: Documentation</a:t>
            </a:r>
          </a:p>
        </p:txBody>
      </p:sp>
      <p:sp>
        <p:nvSpPr>
          <p:cNvPr id="7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2B42B4B-1CA2-4719-81B9-B018D78713C4}"/>
              </a:ext>
            </a:extLst>
          </p:cNvPr>
          <p:cNvSpPr>
            <a:spLocks noGrp="1"/>
          </p:cNvSpPr>
          <p:nvPr>
            <p:ph idx="1"/>
          </p:nvPr>
        </p:nvSpPr>
        <p:spPr>
          <a:xfrm>
            <a:off x="640080" y="2872899"/>
            <a:ext cx="4243589" cy="3320668"/>
          </a:xfrm>
        </p:spPr>
        <p:txBody>
          <a:bodyPr>
            <a:normAutofit/>
          </a:bodyPr>
          <a:lstStyle/>
          <a:p>
            <a:r>
              <a:rPr lang="en-US" sz="2200" dirty="0"/>
              <a:t>Documentation helps our whole team make sure they are building the right thing</a:t>
            </a:r>
          </a:p>
          <a:p>
            <a:r>
              <a:rPr lang="en-US" sz="2200" dirty="0"/>
              <a:t>Documentation can help specify implicit requirements</a:t>
            </a:r>
          </a:p>
          <a:p>
            <a:r>
              <a:rPr lang="en-US" sz="2200" dirty="0"/>
              <a:t>Documentation can also serve as an artifact to iterate on with a client</a:t>
            </a:r>
          </a:p>
        </p:txBody>
      </p:sp>
      <p:pic>
        <p:nvPicPr>
          <p:cNvPr id="5122" name="Picture 2">
            <a:extLst>
              <a:ext uri="{FF2B5EF4-FFF2-40B4-BE49-F238E27FC236}">
                <a16:creationId xmlns:a16="http://schemas.microsoft.com/office/drawing/2014/main" id="{3A77A357-8C86-E643-ABFD-8DBD5812090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341" r="16432"/>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99C40FE6-1836-48FB-AC25-D22F80147B14}"/>
              </a:ext>
            </a:extLst>
          </p:cNvPr>
          <p:cNvSpPr>
            <a:spLocks noGrp="1"/>
          </p:cNvSpPr>
          <p:nvPr>
            <p:ph type="sldNum" sz="quarter" idx="12"/>
          </p:nvPr>
        </p:nvSpPr>
        <p:spPr>
          <a:xfrm>
            <a:off x="10439400" y="6356350"/>
            <a:ext cx="914400" cy="365125"/>
          </a:xfrm>
        </p:spPr>
        <p:txBody>
          <a:bodyPr>
            <a:normAutofit/>
          </a:bodyPr>
          <a:lstStyle/>
          <a:p>
            <a:pPr>
              <a:spcAft>
                <a:spcPts val="600"/>
              </a:spcAft>
            </a:pPr>
            <a:fld id="{20F37917-FD3A-4669-9018-DA04BCDD3D75}" type="slidenum">
              <a:rPr lang="en-US">
                <a:solidFill>
                  <a:srgbClr val="FFFFFF"/>
                </a:solidFill>
              </a:rPr>
              <a:pPr>
                <a:spcAft>
                  <a:spcPts val="600"/>
                </a:spcAft>
              </a:pPr>
              <a:t>9</a:t>
            </a:fld>
            <a:endParaRPr lang="en-US">
              <a:solidFill>
                <a:srgbClr val="FFFFFF"/>
              </a:solidFill>
            </a:endParaRPr>
          </a:p>
        </p:txBody>
      </p:sp>
    </p:spTree>
    <p:extLst>
      <p:ext uri="{BB962C8B-B14F-4D97-AF65-F5344CB8AC3E}">
        <p14:creationId xmlns:p14="http://schemas.microsoft.com/office/powerpoint/2010/main" val="22362933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10571</TotalTime>
  <Words>3218</Words>
  <Application>Microsoft Macintosh PowerPoint</Application>
  <PresentationFormat>Widescreen</PresentationFormat>
  <Paragraphs>249</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Calibri</vt:lpstr>
      <vt:lpstr>Arial</vt:lpstr>
      <vt:lpstr>Verdana</vt:lpstr>
      <vt:lpstr>Calibri Light</vt:lpstr>
      <vt:lpstr>Office Theme</vt:lpstr>
      <vt:lpstr>CS 4350: Fundamentals of Software Engineering Lesson 3.1: Capturing User Requirements</vt:lpstr>
      <vt:lpstr>Outline of this week’s lessons</vt:lpstr>
      <vt:lpstr>Learning Goals for this Lesson</vt:lpstr>
      <vt:lpstr>Overall question: How to make sure we are building the right thing</vt:lpstr>
      <vt:lpstr>What has changed in the past 50 years?</vt:lpstr>
      <vt:lpstr>Why is requirements engineering hard?</vt:lpstr>
      <vt:lpstr>Soliciting Requirements</vt:lpstr>
      <vt:lpstr>Soliciting Requirements</vt:lpstr>
      <vt:lpstr>Addressing Problems of Understanding: Documentation</vt:lpstr>
      <vt:lpstr>Documenting Requirements: Specifications</vt:lpstr>
      <vt:lpstr>Documenting Requirements: User Stories</vt:lpstr>
      <vt:lpstr>Writing User Stories: INVEST</vt:lpstr>
      <vt:lpstr>User Stories: Example – Backup Software</vt:lpstr>
      <vt:lpstr>User Stories: Conditions of Satisfaction</vt:lpstr>
      <vt:lpstr>Conditions of Satisfaction: Backup Software</vt:lpstr>
      <vt:lpstr>Non-Functional Requirements: Backup Software</vt:lpstr>
      <vt:lpstr>Common Non-Functional Requirements</vt:lpstr>
      <vt:lpstr>Common Non-Functional Requirements</vt:lpstr>
      <vt:lpstr>Requirements: Which to pick?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Bell, Jonathan</cp:lastModifiedBy>
  <cp:revision>161</cp:revision>
  <dcterms:created xsi:type="dcterms:W3CDTF">2021-01-07T15:19:22Z</dcterms:created>
  <dcterms:modified xsi:type="dcterms:W3CDTF">2022-01-25T21:08:26Z</dcterms:modified>
</cp:coreProperties>
</file>