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79" r:id="rId2"/>
    <p:sldId id="355" r:id="rId3"/>
    <p:sldId id="302" r:id="rId4"/>
    <p:sldId id="351" r:id="rId5"/>
    <p:sldId id="353" r:id="rId6"/>
    <p:sldId id="357" r:id="rId7"/>
    <p:sldId id="360" r:id="rId8"/>
    <p:sldId id="361" r:id="rId9"/>
    <p:sldId id="362" r:id="rId10"/>
    <p:sldId id="363" r:id="rId11"/>
    <p:sldId id="358" r:id="rId12"/>
    <p:sldId id="364" r:id="rId13"/>
    <p:sldId id="365" r:id="rId14"/>
    <p:sldId id="366" r:id="rId15"/>
    <p:sldId id="377" r:id="rId16"/>
    <p:sldId id="367" r:id="rId17"/>
    <p:sldId id="368" r:id="rId18"/>
    <p:sldId id="370" r:id="rId19"/>
    <p:sldId id="371" r:id="rId20"/>
    <p:sldId id="369" r:id="rId21"/>
    <p:sldId id="274" r:id="rId22"/>
    <p:sldId id="372" r:id="rId23"/>
    <p:sldId id="373" r:id="rId24"/>
    <p:sldId id="374" r:id="rId25"/>
    <p:sldId id="375" r:id="rId26"/>
    <p:sldId id="376" r:id="rId27"/>
    <p:sldId id="2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49714" autoAdjust="0"/>
  </p:normalViewPr>
  <p:slideViewPr>
    <p:cSldViewPr snapToGrid="0">
      <p:cViewPr varScale="1">
        <p:scale>
          <a:sx n="39" d="100"/>
          <a:sy n="39" d="100"/>
        </p:scale>
        <p:origin x="11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E5181-6CF5-45F7-A87A-E0E0B1FD7549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37F07-1250-4CCE-B198-1B288701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7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6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“Design Your Data By What It Means”.  What does that mean?  It means that when you design your data, you need to do three things: &lt;read bullets&gt;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5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4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define a type Shirt, which will be the data type that represent shirts.  Inside that data type, there will be a field called color, and we need to record the fact that this field represents the color of the shirt.</a:t>
            </a:r>
          </a:p>
          <a:p>
            <a:r>
              <a:rPr lang="en-US" dirty="0"/>
              <a:t>We need to define a type Color, which will be the data type for representing colors.</a:t>
            </a:r>
          </a:p>
          <a:p>
            <a:endParaRPr lang="en-US" dirty="0"/>
          </a:p>
          <a:p>
            <a:r>
              <a:rPr lang="en-US" dirty="0"/>
              <a:t>And when we need to represent my shirt, we’ll define a variable </a:t>
            </a:r>
            <a:r>
              <a:rPr lang="en-US" dirty="0" err="1"/>
              <a:t>myShirt</a:t>
            </a:r>
            <a:r>
              <a:rPr lang="en-US" dirty="0"/>
              <a:t>, and we need to record the fact that this variable contains a representation of my shirt.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3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big picture. On the left, we have a fact about the real world: my shirt is red. </a:t>
            </a:r>
          </a:p>
          <a:p>
            <a:r>
              <a:rPr lang="en-US" dirty="0"/>
              <a:t>On the right, we see how that real-world fact is represented in our code.</a:t>
            </a:r>
          </a:p>
          <a:p>
            <a:endParaRPr lang="en-US" dirty="0"/>
          </a:p>
          <a:p>
            <a:r>
              <a:rPr lang="en-US" dirty="0"/>
              <a:t>We *represent* a real-world fact in code</a:t>
            </a:r>
          </a:p>
          <a:p>
            <a:r>
              <a:rPr lang="en-US" dirty="0"/>
              <a:t>We *interpret* the code as a real-world fact.</a:t>
            </a:r>
          </a:p>
          <a:p>
            <a:endParaRPr lang="en-US" dirty="0"/>
          </a:p>
          <a:p>
            <a:r>
              <a:rPr lang="en-US" dirty="0"/>
              <a:t>How do we know these are connected? We have to *write it down*.  </a:t>
            </a:r>
          </a:p>
          <a:p>
            <a:r>
              <a:rPr lang="en-US" dirty="0"/>
              <a:t>Otherwise the next person who looks at this code won’t know what we meant.</a:t>
            </a:r>
          </a:p>
          <a:p>
            <a:endParaRPr lang="en-US" dirty="0"/>
          </a:p>
          <a:p>
            <a:r>
              <a:rPr lang="en-US" dirty="0"/>
              <a:t>In our Typescript system, we do that in the comments.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56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another example.</a:t>
            </a:r>
          </a:p>
          <a:p>
            <a:r>
              <a:rPr lang="en-US" dirty="0"/>
              <a:t>&lt;read slide, and click 3 times to view the whole animation&gt;</a:t>
            </a:r>
          </a:p>
          <a:p>
            <a:r>
              <a:rPr lang="en-US" dirty="0"/>
              <a:t>Note that this UML diagram gives us some information about this:  it says that each wheel object is “had” by exactly one car object. </a:t>
            </a:r>
          </a:p>
          <a:p>
            <a:r>
              <a:rPr lang="en-US" dirty="0"/>
              <a:t>But this is pretty well-hidden.  It would have been helpful if the person who wrote this UML documented exactly what they meant.  In UML this could be done with a “remark”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5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The fancy name for this is "The Single Responsibility Principle".  You can use this if you want to impress your coop interviewer.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89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have some quantity that you use more than once, give it a name and use the name.</a:t>
            </a:r>
          </a:p>
          <a:p>
            <a:r>
              <a:rPr lang="en-US" dirty="0"/>
              <a:t>That way you only need to change it in one place!</a:t>
            </a:r>
          </a:p>
          <a:p>
            <a:r>
              <a:rPr lang="en-US" dirty="0"/>
              <a:t>If you have some task that you do in many places, make it into a procedure.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This is called "Single Point of Control"</a:t>
            </a:r>
          </a:p>
          <a:p>
            <a:endParaRPr lang="en-US" dirty="0"/>
          </a:p>
          <a:p>
            <a:r>
              <a:rPr lang="en-US" dirty="0"/>
              <a:t>And of course you should use a good name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12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an actual example, from a couple of semesters ago, in Jest, which is our preferred testing language.</a:t>
            </a:r>
          </a:p>
          <a:p>
            <a:endParaRPr lang="en-US" dirty="0"/>
          </a:p>
          <a:p>
            <a:r>
              <a:rPr lang="en-US" dirty="0"/>
              <a:t>Think of how much typing this saves!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Plus, if I ever need to change what </a:t>
            </a:r>
            <a:r>
              <a:rPr lang="en-US" dirty="0" err="1">
                <a:solidFill>
                  <a:schemeClr val="tx1"/>
                </a:solidFill>
              </a:rPr>
              <a:t>testequal</a:t>
            </a:r>
            <a:r>
              <a:rPr lang="en-US" dirty="0">
                <a:solidFill>
                  <a:schemeClr val="tx1"/>
                </a:solidFill>
              </a:rPr>
              <a:t> does, I can do it all in one place.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7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31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did that 1.06 come from?</a:t>
            </a:r>
          </a:p>
          <a:p>
            <a:r>
              <a:rPr lang="en-US" dirty="0">
                <a:solidFill>
                  <a:schemeClr val="tx1"/>
                </a:solidFill>
              </a:rPr>
              <a:t>Oh, it's the sales tax?  Are there many occurrences of that 1.06 in your code? (Probably!) Will the sales tax rate ever change? (Probably!)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Let's fix it!&lt;click&gt;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2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7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68362BC4-107F-42E8-A938-AE715D11E7E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15605B7-FEB4-40C4-BDFD-0C35E8284AE3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If you search for “100”, you’ll miss the “99” :-(</a:t>
            </a:r>
          </a:p>
          <a:p>
            <a:pPr>
              <a:lnSpc>
                <a:spcPct val="100000"/>
              </a:lnSpc>
            </a:pP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&lt;click&gt;</a:t>
            </a:r>
          </a:p>
          <a:p>
            <a:pPr>
              <a:lnSpc>
                <a:spcPct val="100000"/>
              </a:lnSpc>
            </a:pP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&lt;click&gt;</a:t>
            </a:r>
          </a:p>
          <a:p>
            <a:pPr>
              <a:lnSpc>
                <a:spcPct val="100000"/>
              </a:lnSpc>
            </a:pP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But don’t forget Principle #1: use GOOD names!</a:t>
            </a:r>
          </a:p>
          <a:p>
            <a:pPr>
              <a:lnSpc>
                <a:spcPct val="100000"/>
              </a:lnSpc>
            </a:pPr>
            <a:endParaRPr lang="en-US" altLang="en-US" sz="1200" dirty="0"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  <a:sym typeface="Helvetica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200" dirty="0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rPr>
              <a:t>This is also an example of Principle #2: Make your data mean something.</a:t>
            </a:r>
          </a:p>
        </p:txBody>
      </p:sp>
    </p:spTree>
    <p:extLst>
      <p:ext uri="{BB962C8B-B14F-4D97-AF65-F5344CB8AC3E}">
        <p14:creationId xmlns:p14="http://schemas.microsoft.com/office/powerpoint/2010/main" val="3214718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&lt;You can skip this example if you are worried about time&gt;</a:t>
            </a:r>
          </a:p>
          <a:p>
            <a:r>
              <a:rPr lang="en-US" dirty="0"/>
              <a:t>Here’s another example:</a:t>
            </a:r>
          </a:p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9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possible piece of code.  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Here we’ve hard-coded the information about the tax brackets.</a:t>
            </a:r>
          </a:p>
          <a:p>
            <a:r>
              <a:rPr lang="en-US" dirty="0">
                <a:solidFill>
                  <a:schemeClr val="tx1"/>
                </a:solidFill>
              </a:rPr>
              <a:t>But those might certainly change.  What might change?</a:t>
            </a:r>
          </a:p>
          <a:p>
            <a:r>
              <a:rPr lang="en-US" dirty="0"/>
              <a:t>The boundaries of the tax brackets might change </a:t>
            </a:r>
          </a:p>
          <a:p>
            <a:r>
              <a:rPr lang="en-US" dirty="0"/>
              <a:t>The number of brackets might change.   </a:t>
            </a:r>
          </a:p>
          <a:p>
            <a:endParaRPr lang="en-US" dirty="0"/>
          </a:p>
          <a:p>
            <a:r>
              <a:rPr lang="en-US" dirty="0"/>
              <a:t>This tells us that the notion of a “tax bracket” is an important concept.</a:t>
            </a:r>
          </a:p>
          <a:p>
            <a:endParaRPr lang="en-US" dirty="0"/>
          </a:p>
          <a:p>
            <a:r>
              <a:rPr lang="en-US" dirty="0"/>
              <a:t>But this concept is not explicit in the code we’re looking at– it’s hard-wired into the code.</a:t>
            </a:r>
          </a:p>
          <a:p>
            <a:endParaRPr lang="en-US" dirty="0"/>
          </a:p>
          <a:p>
            <a:r>
              <a:rPr lang="en-US" dirty="0"/>
              <a:t>So probably we should have a representation of “a tax bracket” as a piece of data.</a:t>
            </a:r>
          </a:p>
          <a:p>
            <a:endParaRPr lang="en-US" dirty="0"/>
          </a:p>
          <a:p>
            <a:r>
              <a:rPr lang="en-US" dirty="0"/>
              <a:t>And once we realize that “tax bracket” is an important concept, we can  also see that this piece of code violates One Function/One Job:</a:t>
            </a:r>
          </a:p>
          <a:p>
            <a:r>
              <a:rPr lang="en-US" dirty="0"/>
              <a:t>It finds the appropriate bracket AND calculates the appropriate tax.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here’s a possible representation of a tax bracket.   Note the comment on the first two lines, which tells us what a value of type </a:t>
            </a:r>
            <a:r>
              <a:rPr lang="en-US" dirty="0" err="1"/>
              <a:t>TaxBracket</a:t>
            </a:r>
            <a:r>
              <a:rPr lang="en-US" dirty="0"/>
              <a:t> means in the real world.</a:t>
            </a:r>
          </a:p>
          <a:p>
            <a:endParaRPr lang="en-US" dirty="0"/>
          </a:p>
          <a:p>
            <a:r>
              <a:rPr lang="en-US" dirty="0"/>
              <a:t>Among other things, we now have a single point of control if we ever need to change the brackets.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56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here’s our rewritten code.  And we are back to one function/one job.</a:t>
            </a:r>
          </a:p>
          <a:p>
            <a:endParaRPr lang="en-US" dirty="0"/>
          </a:p>
          <a:p>
            <a:r>
              <a:rPr lang="en-US" dirty="0"/>
              <a:t>Professor Wand says: “True story: My first draft of this code was quite different and had several bugs.  I eventually located the bugs by rewriting the code with one function/one job.   When I did that, it was easy to see which part was broken.”</a:t>
            </a:r>
          </a:p>
          <a:p>
            <a:endParaRPr lang="en-US" dirty="0"/>
          </a:p>
          <a:p>
            <a:r>
              <a:rPr lang="en-US" dirty="0"/>
              <a:t>&lt;if anybody asks about the definition of income2bracket, tell them it’s easy– challenge them to do it, and then ask the question: what assumptions does your function make about the order of the brackets in ‘brackets’?&gt;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7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3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5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Here are five general-purpose principles that apply to just about all programming tasks.  We’ve phrased this in terms of programming practices: things that you can do to make your </a:t>
            </a:r>
            <a:r>
              <a:rPr lang="en-US" sz="1200">
                <a:solidFill>
                  <a:schemeClr val="tx1"/>
                </a:solidFill>
              </a:rPr>
              <a:t>code better.</a:t>
            </a: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I suggest that you make a sticky note with this list and keep it on your laptop screen or somewhere in your workspace so that you will be constantly reminded of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00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these variables mean?</a:t>
            </a:r>
          </a:p>
          <a:p>
            <a:r>
              <a:rPr lang="en-US" dirty="0"/>
              <a:t>Better names would give the reader a clue</a:t>
            </a:r>
          </a:p>
          <a:p>
            <a:r>
              <a:rPr lang="en-US" dirty="0"/>
              <a:t>&lt;click&gt;</a:t>
            </a:r>
          </a:p>
          <a:p>
            <a:r>
              <a:rPr lang="en-US" dirty="0"/>
              <a:t>This is a little better.  But does </a:t>
            </a:r>
            <a:r>
              <a:rPr lang="en-US" dirty="0">
                <a:solidFill>
                  <a:schemeClr val="tx1"/>
                </a:solidFill>
              </a:rPr>
              <a:t>'temp' mean 'temporary', or 'temperature', or something else?</a:t>
            </a:r>
          </a:p>
          <a:p>
            <a:r>
              <a:rPr lang="en-US" dirty="0">
                <a:solidFill>
                  <a:schemeClr val="tx1"/>
                </a:solidFill>
              </a:rPr>
              <a:t>&lt;click&gt;</a:t>
            </a:r>
          </a:p>
          <a:p>
            <a:r>
              <a:rPr lang="en-US" dirty="0">
                <a:solidFill>
                  <a:schemeClr val="tx1"/>
                </a:solidFill>
              </a:rPr>
              <a:t>Better names for the data types would be even better.  We’ll say more about this in a minute, when we get to Principle 2: Design Your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60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What are you checking it for? Length? Illegal Syntax? or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&lt;click&gt;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Ahh, now we know!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1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In the real world, your workplace should have coding standards for things like this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This particular convention is part of Prof. Wand's personal coding practice. .  You’ll see similar conventions in the names we chose for the functions in Homework 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</a:rPr>
              <a:t>When you work on your team project, you may want to decide about the coding conventions you will use.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7219-6BA5-47F5-B7F1-6B0D754E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3876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56012-95F5-425E-AD5B-78B7ACF1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8"/>
            <a:ext cx="10128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7E862F-A43D-4114-BCB5-88FBB072B5E3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7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C82A-A252-4658-90F3-CD841E69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6BDDE-3FD4-4076-B384-750403C87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16770-ADA8-4EC3-8F93-CD06C87E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16D0-8311-4107-9726-6B805E7D05BA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9407-A07E-4CD6-8B79-2C5C32D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9943-4565-4756-87D7-A459B5D6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5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161F6-0B3C-4567-ADE2-6CD20FC7B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20CE-3E28-49C5-A941-80470819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5335-11AE-43FA-B4FF-7C5C91A9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2557A-5C88-417A-A763-5AC779462A5F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DB1C4-4B7A-48D9-8638-70DF828B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D15E-A1E1-4C0C-A962-2AD1B80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2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7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535782" y="1562695"/>
            <a:ext cx="8786527" cy="4688086"/>
          </a:xfrm>
          <a:prstGeom prst="rect">
            <a:avLst/>
          </a:prstGeom>
        </p:spPr>
        <p:txBody>
          <a:bodyPr/>
          <a:lstStyle>
            <a:lvl1pPr marL="257166" indent="-257166">
              <a:defRPr>
                <a:solidFill>
                  <a:schemeClr val="tx1"/>
                </a:solidFill>
              </a:defRPr>
            </a:lvl1pPr>
            <a:lvl2pPr marL="514332" indent="-257166">
              <a:spcBef>
                <a:spcPts val="1125"/>
              </a:spcBef>
              <a:defRPr>
                <a:solidFill>
                  <a:schemeClr val="tx1"/>
                </a:solidFill>
              </a:defRPr>
            </a:lvl2pPr>
            <a:lvl3pPr marL="707206" indent="-257166">
              <a:spcBef>
                <a:spcPts val="562"/>
              </a:spcBef>
              <a:defRPr sz="2812">
                <a:solidFill>
                  <a:schemeClr val="tx1"/>
                </a:solidFill>
              </a:defRPr>
            </a:lvl3pPr>
            <a:lvl4pPr marL="900080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4pPr>
            <a:lvl5pPr marL="1092955" indent="-257166">
              <a:spcBef>
                <a:spcPts val="0"/>
              </a:spcBef>
              <a:defRPr sz="2812">
                <a:solidFill>
                  <a:schemeClr val="tx1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447360" y="6405248"/>
            <a:ext cx="278388" cy="274159"/>
          </a:xfrm>
          <a:prstGeom prst="rect">
            <a:avLst/>
          </a:prstGeom>
        </p:spPr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9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3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102D-7499-4BDC-8BA2-825474D95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50BCC-FEA6-4C8B-92DD-12ECC6BE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10-0098-476E-99F2-6C7151D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CBE2-D5BE-47AC-ADC2-9CDFC1D0CF90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9B59-28A4-457E-A9FE-D43E630E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26F7-7826-4EEA-BCF7-F8DB1CCC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FB97FE-BFE6-42A0-A36F-BB63DB3E7E5E}"/>
              </a:ext>
            </a:extLst>
          </p:cNvPr>
          <p:cNvCxnSpPr/>
          <p:nvPr userDrawn="1"/>
        </p:nvCxnSpPr>
        <p:spPr>
          <a:xfrm>
            <a:off x="831850" y="4562475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8A4-82FA-4F62-BD67-4673378F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0252-C68E-46D7-AAA5-ABB7CE5E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52B70-F8CF-48C4-AE1C-C9CF7101D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002AF-9677-413A-B99A-8C8BE955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EDB1-CE74-4951-85A2-0B01C2128E28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D4DCA-3AF1-43DA-9E55-2BF67A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3AD69-C005-4694-9D91-F1A9809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05F67E-03A6-4630-A98D-6CACA3FBDDEF}"/>
              </a:ext>
            </a:extLst>
          </p:cNvPr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4C9-6E2F-41F7-9D31-6E37FA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BC22-43A4-440D-AAD7-465FAB57B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EFE43-C4CC-4FF0-B176-0C879EF2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20B2B-FD99-4575-BC29-4A9B8A50B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7A5329-47DA-4A08-8E7B-D898E11B7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08467-E7C4-4D3F-99C5-6D3AC3B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EB92-A5C2-4807-A9DC-9EDE6CBFB241}" type="datetime1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2D386-C960-49F4-8E0B-5A602B21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938FD-9718-4972-A4A8-237B1A21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9689-97C8-4C74-9DA9-41C0380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10EEB6-6E3B-42EF-B771-796D5DACD6D4}"/>
              </a:ext>
            </a:extLst>
          </p:cNvPr>
          <p:cNvCxnSpPr/>
          <p:nvPr userDrawn="1"/>
        </p:nvCxnSpPr>
        <p:spPr>
          <a:xfrm>
            <a:off x="838200" y="132556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0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BC0-2C78-4530-B512-097E3FF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D3CA-F128-4EAA-A043-41667828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186-B06D-4105-84EF-95DBBCFDA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86144-00CA-4143-8DA2-416236D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318B3-0E87-4416-A9B8-D891968C2727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8B172-43F1-4139-BF32-2DEDF27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CB3DF-517A-4E87-8D32-82F85C3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4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2A09-5B90-4641-93CD-8F57AD55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350F3-B3CE-4CFF-8DA5-52A7B3D17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6664C-6D02-4CF4-9578-EE17046F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9906-37E8-4C3E-9239-E2780C69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A42-A091-4468-A075-64A31BE59948}" type="datetime1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D540-F8F7-41A2-9AF8-CA9DC367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207D-A9AE-4993-85BC-0A490AE0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5BC5-92E6-4F5A-B981-1C5EE9758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en-US" sz="3200" dirty="0">
                <a:sym typeface="Helvetica Neue" charset="0"/>
              </a:rPr>
              <a:t>CS 4350: Fundamentals of Software Engineering</a:t>
            </a:r>
            <a:br>
              <a:rPr lang="en-US" altLang="en-US" sz="3200" dirty="0">
                <a:sym typeface="Helvetica Neue" charset="0"/>
              </a:rPr>
            </a:br>
            <a:r>
              <a:rPr lang="en-US" altLang="en-US" sz="3200" dirty="0">
                <a:sym typeface="Helvetica Neue" charset="0"/>
              </a:rPr>
              <a:t>Lesson 1.2 General Program Design Principles</a:t>
            </a:r>
            <a:endParaRPr lang="en-US" sz="3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B356C44-32EB-4AC4-94B7-A86895491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59" y="3237828"/>
            <a:ext cx="10814539" cy="1655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Jonathan Bell, Adeel </a:t>
            </a:r>
            <a:r>
              <a:rPr lang="en-US" dirty="0" err="1"/>
              <a:t>Bhutta</a:t>
            </a:r>
            <a:r>
              <a:rPr lang="en-US" dirty="0"/>
              <a:t>, Ferdinand Vesely, Mitch Wand</a:t>
            </a:r>
          </a:p>
          <a:p>
            <a:pPr>
              <a:lnSpc>
                <a:spcPct val="100000"/>
              </a:lnSpc>
            </a:pPr>
            <a:r>
              <a:rPr lang="en-US" dirty="0"/>
              <a:t>Khoury College of Computer Sciences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5E2E-7170-455B-A37A-DBAC705C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7BC06A-54D1-4D10-B536-9DF33B2C3997}"/>
              </a:ext>
            </a:extLst>
          </p:cNvPr>
          <p:cNvSpPr/>
          <p:nvPr/>
        </p:nvSpPr>
        <p:spPr>
          <a:xfrm>
            <a:off x="539260" y="57100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2022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2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7083-5B57-44C3-A19B-EF3066FD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9DEC-F851-4A05-BB1B-78C3DCAB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363"/>
            <a:ext cx="7887346" cy="4351338"/>
          </a:xfrm>
        </p:spPr>
        <p:txBody>
          <a:bodyPr/>
          <a:lstStyle/>
          <a:p>
            <a:r>
              <a:rPr lang="en-US" dirty="0"/>
              <a:t>Use noun-like names for functions or methods that return values, e.g.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not:</a:t>
            </a:r>
          </a:p>
          <a:p>
            <a:endParaRPr lang="en-US" dirty="0"/>
          </a:p>
          <a:p>
            <a:r>
              <a:rPr lang="en-US" dirty="0"/>
              <a:t>Reserve verb-like names for functions or methods that perform actions,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E109-2D23-4BF0-A99D-86469D0A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EF10A-F451-4D47-B00A-2D711BE90266}"/>
              </a:ext>
            </a:extLst>
          </p:cNvPr>
          <p:cNvSpPr/>
          <p:nvPr/>
        </p:nvSpPr>
        <p:spPr>
          <a:xfrm>
            <a:off x="2365717" y="259672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Circle(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initRadius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742CDD-C1E7-4BBA-89C5-767A9BCB1EEB}"/>
              </a:ext>
            </a:extLst>
          </p:cNvPr>
          <p:cNvSpPr/>
          <p:nvPr/>
        </p:nvSpPr>
        <p:spPr>
          <a:xfrm>
            <a:off x="2365717" y="3821166"/>
            <a:ext cx="5077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c.calculateDiameter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66FBA-4BD6-4272-B866-25292504D244}"/>
              </a:ext>
            </a:extLst>
          </p:cNvPr>
          <p:cNvSpPr/>
          <p:nvPr/>
        </p:nvSpPr>
        <p:spPr>
          <a:xfrm>
            <a:off x="2365717" y="5599610"/>
            <a:ext cx="5452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table1.addItem(student1,grade1)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89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64D3-DB18-47AC-A7AB-3A25B3E6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2. Make Your Data Mean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3E90-2199-4165-994B-CEA593C94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need to do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Decide </a:t>
            </a:r>
            <a:r>
              <a:rPr lang="en-US" sz="2800" dirty="0">
                <a:solidFill>
                  <a:srgbClr val="FF0000"/>
                </a:solidFill>
              </a:rPr>
              <a:t>what part </a:t>
            </a:r>
            <a:r>
              <a:rPr lang="en-US" sz="2800" dirty="0"/>
              <a:t>of the information in the "real world"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Decide </a:t>
            </a:r>
            <a:r>
              <a:rPr lang="en-US" sz="2800" dirty="0">
                <a:solidFill>
                  <a:srgbClr val="FF0000"/>
                </a:solidFill>
              </a:rPr>
              <a:t>how</a:t>
            </a:r>
            <a:r>
              <a:rPr lang="en-US" sz="2800" dirty="0"/>
              <a:t> that information needs to be represented as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Document how to </a:t>
            </a:r>
            <a:r>
              <a:rPr lang="en-US" sz="2800" dirty="0">
                <a:solidFill>
                  <a:srgbClr val="FF0000"/>
                </a:solidFill>
              </a:rPr>
              <a:t>interpret</a:t>
            </a:r>
            <a:r>
              <a:rPr lang="en-US" sz="2800" dirty="0"/>
              <a:t> the data in your computer as information about the real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E97EA-3784-4131-9864-3DF175ED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2AF3-1C1C-4313-978C-8444DAC2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692-0DF3-462C-9CF8-014C7068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 I am wearing a red shirt, and I've decided I need to represent that fact in my program.</a:t>
            </a:r>
          </a:p>
          <a:p>
            <a:r>
              <a:rPr lang="en-US" dirty="0"/>
              <a:t>How should I represent that in my program?</a:t>
            </a:r>
          </a:p>
          <a:p>
            <a:r>
              <a:rPr lang="en-US" dirty="0"/>
              <a:t>We need to decide:</a:t>
            </a:r>
          </a:p>
          <a:p>
            <a:pPr lvl="1"/>
            <a:r>
              <a:rPr lang="en-US" dirty="0"/>
              <a:t>how to represent shirts (including their color)</a:t>
            </a:r>
          </a:p>
          <a:p>
            <a:pPr lvl="1"/>
            <a:r>
              <a:rPr lang="en-US" dirty="0"/>
              <a:t>how to represent colors</a:t>
            </a:r>
          </a:p>
          <a:p>
            <a:pPr lvl="1"/>
            <a:r>
              <a:rPr lang="en-US" dirty="0"/>
              <a:t>how to represent </a:t>
            </a:r>
            <a:r>
              <a:rPr lang="en-US" b="1" dirty="0"/>
              <a:t>my</a:t>
            </a:r>
            <a:r>
              <a:rPr lang="en-US" dirty="0"/>
              <a:t> shirt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AF284-2D91-4988-B282-BC762C4D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9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944F-BA6C-40FA-83A7-E0128B21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(cont'd)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AC4A-0826-480B-B9D4-D6CFF76D0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we need to write something like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3FA44-B232-43A8-AF1A-A98277A5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1705D-35A9-4B62-BCE5-B393D0EFD3FA}"/>
              </a:ext>
            </a:extLst>
          </p:cNvPr>
          <p:cNvSpPr/>
          <p:nvPr/>
        </p:nvSpPr>
        <p:spPr>
          <a:xfrm>
            <a:off x="1563858" y="248710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the color 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Color { ... 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Shirt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73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AFEFC8B-3907-442E-9BD2-C4A00E794F9E}"/>
              </a:ext>
            </a:extLst>
          </p:cNvPr>
          <p:cNvSpPr/>
          <p:nvPr/>
        </p:nvSpPr>
        <p:spPr>
          <a:xfrm>
            <a:off x="7180125" y="1811362"/>
            <a:ext cx="4918089" cy="23245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45527-D100-4B4F-829D-1B696CAF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4D6C-6E60-4E4C-BE55-5674B33B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know that these are connected?</a:t>
            </a:r>
          </a:p>
          <a:p>
            <a:r>
              <a:rPr lang="en-US" dirty="0"/>
              <a:t>Answer: we have to </a:t>
            </a:r>
            <a:r>
              <a:rPr lang="en-US" dirty="0">
                <a:solidFill>
                  <a:srgbClr val="FF0000"/>
                </a:solidFill>
              </a:rPr>
              <a:t>write down </a:t>
            </a:r>
            <a:r>
              <a:rPr lang="en-US" dirty="0"/>
              <a:t>the interpretation</a:t>
            </a:r>
          </a:p>
          <a:p>
            <a:r>
              <a:rPr lang="en-US" dirty="0"/>
              <a:t>In our Typescript infrastructure, we do that with the comments.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08C0-5033-46E4-8C40-8273E764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14</a:t>
            </a:fld>
            <a:endParaRPr lang="en-US"/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DDC06498-1D10-4E52-A107-990734307F51}"/>
              </a:ext>
            </a:extLst>
          </p:cNvPr>
          <p:cNvSpPr/>
          <p:nvPr/>
        </p:nvSpPr>
        <p:spPr>
          <a:xfrm>
            <a:off x="1467143" y="1773262"/>
            <a:ext cx="2589886" cy="236264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My shirt is red</a:t>
            </a: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1C9584D7-40B5-4E79-AD4C-A4269068A643}"/>
              </a:ext>
            </a:extLst>
          </p:cNvPr>
          <p:cNvGrpSpPr/>
          <p:nvPr/>
        </p:nvGrpSpPr>
        <p:grpSpPr>
          <a:xfrm>
            <a:off x="4399808" y="1573237"/>
            <a:ext cx="2437540" cy="2476500"/>
            <a:chOff x="3238500" y="3009900"/>
            <a:chExt cx="2438400" cy="2476500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16B6FBF3-9E25-4AA1-93A1-EDC7796617DE}"/>
                </a:ext>
              </a:extLst>
            </p:cNvPr>
            <p:cNvSpPr/>
            <p:nvPr/>
          </p:nvSpPr>
          <p:spPr>
            <a:xfrm>
              <a:off x="3238500" y="3009900"/>
              <a:ext cx="2438400" cy="12954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representation</a:t>
              </a:r>
            </a:p>
          </p:txBody>
        </p:sp>
        <p:sp>
          <p:nvSpPr>
            <p:cNvPr id="10" name="Left Arrow 10">
              <a:extLst>
                <a:ext uri="{FF2B5EF4-FFF2-40B4-BE49-F238E27FC236}">
                  <a16:creationId xmlns:a16="http://schemas.microsoft.com/office/drawing/2014/main" id="{88133D56-DDA6-46A7-9159-DFCE53D19FFA}"/>
                </a:ext>
              </a:extLst>
            </p:cNvPr>
            <p:cNvSpPr/>
            <p:nvPr/>
          </p:nvSpPr>
          <p:spPr>
            <a:xfrm>
              <a:off x="3238500" y="4267200"/>
              <a:ext cx="2438400" cy="1219200"/>
            </a:xfrm>
            <a:prstGeom prst="leftArrow">
              <a:avLst>
                <a:gd name="adj1" fmla="val 53303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interpretation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C32B8-8FA4-457C-B7F3-921F514CFFB9}"/>
              </a:ext>
            </a:extLst>
          </p:cNvPr>
          <p:cNvSpPr/>
          <p:nvPr/>
        </p:nvSpPr>
        <p:spPr>
          <a:xfrm>
            <a:off x="9639169" y="2144151"/>
            <a:ext cx="2209473" cy="724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98C4EC-C526-4417-9269-2E1ED4EA2DDD}"/>
              </a:ext>
            </a:extLst>
          </p:cNvPr>
          <p:cNvSpPr/>
          <p:nvPr/>
        </p:nvSpPr>
        <p:spPr>
          <a:xfrm>
            <a:off x="7268339" y="3263704"/>
            <a:ext cx="2209473" cy="332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FFBC32-87FF-4C01-A17B-254E0704E9BF}"/>
              </a:ext>
            </a:extLst>
          </p:cNvPr>
          <p:cNvSpPr/>
          <p:nvPr/>
        </p:nvSpPr>
        <p:spPr>
          <a:xfrm>
            <a:off x="7363880" y="2018412"/>
            <a:ext cx="50771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Color { ... }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Shirt 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// the color of the shirt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color : Color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Shirt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my shirt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myShirt.color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Color.red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2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94F-DD6B-4DB4-8395-2AB67EF7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What does an object represent?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2E71-886D-4746-8575-B7ED1728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an object of class Car represent?</a:t>
            </a:r>
          </a:p>
          <a:p>
            <a:pPr lvl="1"/>
            <a:r>
              <a:rPr lang="en-US" dirty="0"/>
              <a:t>a model of car (e.g. Dodge, Ford, Toyota)?</a:t>
            </a:r>
          </a:p>
          <a:p>
            <a:pPr lvl="1"/>
            <a:r>
              <a:rPr lang="en-US" dirty="0"/>
              <a:t>a particular car (my 2019 Toyota, VIN = 456789)?</a:t>
            </a:r>
          </a:p>
          <a:p>
            <a:r>
              <a:rPr lang="en-US" dirty="0"/>
              <a:t>What does an object of class Wheel represent?</a:t>
            </a:r>
          </a:p>
          <a:p>
            <a:pPr lvl="1"/>
            <a:r>
              <a:rPr lang="en-US" dirty="0"/>
              <a:t>a model of tire? (Goodyear GoodGrips14)</a:t>
            </a:r>
          </a:p>
          <a:p>
            <a:pPr lvl="1"/>
            <a:r>
              <a:rPr lang="en-US" dirty="0"/>
              <a:t>a particular tire? (Goodyear GoodGrips14 SN = 345678)</a:t>
            </a:r>
          </a:p>
          <a:p>
            <a:r>
              <a:rPr lang="en-US" dirty="0"/>
              <a:t>What does "has" represent?</a:t>
            </a:r>
          </a:p>
          <a:p>
            <a:pPr lvl="1"/>
            <a:r>
              <a:rPr lang="en-US" dirty="0"/>
              <a:t>depends on what Car and Wheel represent</a:t>
            </a:r>
          </a:p>
          <a:p>
            <a:pPr lvl="1"/>
            <a:r>
              <a:rPr lang="en-US" dirty="0"/>
              <a:t>this may affect the navigability of the association</a:t>
            </a:r>
          </a:p>
          <a:p>
            <a:pPr lvl="2"/>
            <a:r>
              <a:rPr lang="en-US" dirty="0"/>
              <a:t>(can you get from a car object to the associated wheels? Can you get from a wheel to the car that it’s on?)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989A4-4047-455A-9749-7BB4BF0C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5" descr="page15.pdf">
            <a:extLst>
              <a:ext uri="{FF2B5EF4-FFF2-40B4-BE49-F238E27FC236}">
                <a16:creationId xmlns:a16="http://schemas.microsoft.com/office/drawing/2014/main" id="{20627096-C1DB-4FB3-8B93-96052B082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941" y="4100071"/>
            <a:ext cx="4886400" cy="175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15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57D-EAC2-44AE-A789-A7284355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3: One Method/One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79CE1-7259-4129-8E5A-B043BC05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class, and each method of that class, should have one job, and only one job</a:t>
            </a:r>
          </a:p>
          <a:p>
            <a:r>
              <a:rPr lang="en-US" dirty="0"/>
              <a:t>If your method has more than one job, split it into 2 methods.  Why?</a:t>
            </a:r>
          </a:p>
          <a:p>
            <a:pPr lvl="1"/>
            <a:r>
              <a:rPr lang="en-US" dirty="0"/>
              <a:t>You might want one part but not the other</a:t>
            </a:r>
          </a:p>
          <a:p>
            <a:pPr lvl="1"/>
            <a:r>
              <a:rPr lang="en-US" dirty="0"/>
              <a:t>It's easier to test a method that has only one job</a:t>
            </a:r>
          </a:p>
          <a:p>
            <a:r>
              <a:rPr lang="en-US" dirty="0"/>
              <a:t>You call both of them if you need to.</a:t>
            </a:r>
          </a:p>
          <a:p>
            <a:pPr lvl="1"/>
            <a:r>
              <a:rPr lang="en-US" dirty="0"/>
              <a:t>or write a single method that calls them both</a:t>
            </a:r>
          </a:p>
          <a:p>
            <a:r>
              <a:rPr lang="en-US" dirty="0"/>
              <a:t>Same thing for classes.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2CC2-6AF6-4613-8CAD-1FD84159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C2C-D605-4F46-9A0F-CEEB3752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4: Don't Repeat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DF18-19A4-4769-930A-E5C27B6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some quantity that you use more than once, give it a name and use the name.</a:t>
            </a:r>
          </a:p>
          <a:p>
            <a:r>
              <a:rPr lang="en-US" dirty="0"/>
              <a:t>That way you only need to change it in one place!</a:t>
            </a:r>
          </a:p>
          <a:p>
            <a:r>
              <a:rPr lang="en-US" dirty="0"/>
              <a:t>And of course you should use a good name</a:t>
            </a:r>
          </a:p>
          <a:p>
            <a:r>
              <a:rPr lang="en-US" dirty="0"/>
              <a:t>If you have some task that you do in many places, make it into a procedure.</a:t>
            </a:r>
          </a:p>
          <a:p>
            <a:r>
              <a:rPr lang="en-US" dirty="0"/>
              <a:t>If the tasks are slightly different, turn the differences into parameters.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320F0-0045-44DD-A90C-8B9DCF03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0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18A6-4E56-48CD-A53E-9B714D4D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FE69B-30F2-48E6-BD88-DFBBBEA5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40F55-B2AC-4A29-B17F-8DEA798DAAE4}"/>
              </a:ext>
            </a:extLst>
          </p:cNvPr>
          <p:cNvSpPr/>
          <p:nvPr/>
        </p:nvSpPr>
        <p:spPr>
          <a:xfrm>
            <a:off x="980048" y="1604618"/>
            <a:ext cx="95469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&lt;T&gt;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string,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T,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correctVal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T)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it(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 expect(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toBe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correctVal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describe(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'tests for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'empty crew'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(ship2),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'just Mindy'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(ship3),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'two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(ship4),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testequal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'drone has no 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Morks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countOfLocalMorks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(drone1),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87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9C8A-B2F4-4F3D-8D6E-8EACF619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 5:</a:t>
            </a:r>
            <a:br>
              <a:rPr lang="en-US" dirty="0"/>
            </a:br>
            <a:r>
              <a:rPr lang="en-US" dirty="0"/>
              <a:t>Don't Hardcode Things That Are Likely To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0810-2FED-46EB-82B7-B2730F69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"No magic numbers" and "Don't Repeat Yourself" are already examples of this.</a:t>
            </a:r>
          </a:p>
          <a:p>
            <a:r>
              <a:rPr lang="en-US" dirty="0"/>
              <a:t>General strategy: If there something that might change, give it a name</a:t>
            </a:r>
          </a:p>
          <a:p>
            <a:pPr lvl="1"/>
            <a:r>
              <a:rPr lang="en-US" dirty="0"/>
              <a:t>if it's not already a "thing", refactor to make it a "thing“</a:t>
            </a:r>
          </a:p>
          <a:p>
            <a:r>
              <a:rPr lang="en-US" dirty="0"/>
              <a:t>Let’s look at a couple of examples.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7294A-D866-4728-8B14-5BBB218A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2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7B5D-FB6C-436E-B15E-6071C1AF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47AF-DDC1-4EDB-B11F-00E50548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purposes of the 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Difficulties the principles should help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Five general-purpose principles</a:t>
            </a:r>
          </a:p>
          <a:p>
            <a:pPr lvl="1"/>
            <a:r>
              <a:rPr lang="en-US" dirty="0"/>
              <a:t>usable for all programming, not just object-oriented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the next lesson, we'll present five more principles that are specific to object-oriented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D1BF0-3FF8-4C70-9176-0B4EFBC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7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F626-6C20-46F7-99BB-CDAB1FDC4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magic numbers with good names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2B58F-79E6-4966-8892-01C19AEE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magic numbers with good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8B8F1-7E78-4C30-93AF-017843AE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40DC19-940C-4417-B7DE-E77FCDC9039E}"/>
              </a:ext>
            </a:extLst>
          </p:cNvPr>
          <p:cNvSpPr/>
          <p:nvPr/>
        </p:nvSpPr>
        <p:spPr>
          <a:xfrm>
            <a:off x="1106659" y="4303431"/>
            <a:ext cx="69892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salesTaxRate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D331EB5-169C-42E5-B9CC-13F6AE91D8EF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511721" y="3190466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0C85E-D369-42A5-BF5F-D710CEBA79BF}"/>
              </a:ext>
            </a:extLst>
          </p:cNvPr>
          <p:cNvSpPr/>
          <p:nvPr/>
        </p:nvSpPr>
        <p:spPr>
          <a:xfrm>
            <a:off x="1106659" y="2192248"/>
            <a:ext cx="56220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netPrice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1.06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2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3FA1E2D5-3A32-4E5E-A562-71F0948BC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5493"/>
                </a:solidFill>
              </a:rPr>
              <a:t>But use </a:t>
            </a:r>
            <a:r>
              <a:rPr lang="en-US" altLang="en-US" dirty="0">
                <a:solidFill>
                  <a:srgbClr val="FF0000"/>
                </a:solidFill>
              </a:rPr>
              <a:t>good</a:t>
            </a:r>
            <a:r>
              <a:rPr lang="en-US" altLang="en-US" dirty="0">
                <a:solidFill>
                  <a:srgbClr val="005493"/>
                </a:solidFill>
              </a:rPr>
              <a:t> names!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80463EC2-0E50-4F2D-841E-7CCABF98744F}"/>
              </a:ext>
            </a:extLst>
          </p:cNvPr>
          <p:cNvSpPr txBox="1">
            <a:spLocks/>
          </p:cNvSpPr>
          <p:nvPr/>
        </p:nvSpPr>
        <p:spPr bwMode="auto">
          <a:xfrm>
            <a:off x="10155656" y="6454704"/>
            <a:ext cx="213200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501689D4-B149-487D-A851-37E6698D824C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21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006C355C-4BBE-4657-9151-4B6B45066CD3}"/>
              </a:ext>
            </a:extLst>
          </p:cNvPr>
          <p:cNvSpPr txBox="1">
            <a:spLocks/>
          </p:cNvSpPr>
          <p:nvPr/>
        </p:nvSpPr>
        <p:spPr bwMode="auto">
          <a:xfrm>
            <a:off x="1237371" y="2569692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ONE_HUNDRED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a[ONE_HUNDRED]; …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6917846-48DC-43AE-9C17-34FEAC29CED2}"/>
              </a:ext>
            </a:extLst>
          </p:cNvPr>
          <p:cNvSpPr txBox="1">
            <a:spLocks/>
          </p:cNvSpPr>
          <p:nvPr/>
        </p:nvSpPr>
        <p:spPr bwMode="auto">
          <a:xfrm>
            <a:off x="1237371" y="1739745"/>
            <a:ext cx="7858125" cy="44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a[100];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99;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60C182AF-D2EA-450B-A760-331D538EEF9C}"/>
              </a:ext>
            </a:extLst>
          </p:cNvPr>
          <p:cNvSpPr txBox="1">
            <a:spLocks/>
          </p:cNvSpPr>
          <p:nvPr/>
        </p:nvSpPr>
        <p:spPr bwMode="auto">
          <a:xfrm>
            <a:off x="1143609" y="5138502"/>
            <a:ext cx="8045648" cy="810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ARRAYSIZE = 100;</a:t>
            </a:r>
          </a:p>
          <a:p>
            <a:pPr algn="l"/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int a[ARRAYSIZE]; for (int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&lt;= ARRAYSIZE-1; 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++) a[</a:t>
            </a:r>
            <a:r>
              <a:rPr lang="en-US" altLang="en-US" sz="2400" dirty="0" err="1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altLang="en-US" sz="2400" dirty="0">
                <a:solidFill>
                  <a:srgbClr val="011993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] = 0;</a:t>
            </a:r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07ECCFD7-0AE3-48C3-B417-FBA5201B707E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645985" y="3806314"/>
            <a:ext cx="892969" cy="8929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96E667-0EE3-4B3D-A863-AB19C84CE5F3}"/>
              </a:ext>
            </a:extLst>
          </p:cNvPr>
          <p:cNvGrpSpPr/>
          <p:nvPr/>
        </p:nvGrpSpPr>
        <p:grpSpPr>
          <a:xfrm>
            <a:off x="1237371" y="2593562"/>
            <a:ext cx="3506019" cy="800324"/>
            <a:chOff x="1219512" y="5054615"/>
            <a:chExt cx="3506019" cy="800324"/>
          </a:xfrm>
        </p:grpSpPr>
        <p:sp>
          <p:nvSpPr>
            <p:cNvPr id="26631" name="Line 7">
              <a:extLst>
                <a:ext uri="{FF2B5EF4-FFF2-40B4-BE49-F238E27FC236}">
                  <a16:creationId xmlns:a16="http://schemas.microsoft.com/office/drawing/2014/main" id="{06094E96-18BB-433B-8550-072F71EB5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512" y="5054615"/>
              <a:ext cx="3506019" cy="800324"/>
            </a:xfrm>
            <a:prstGeom prst="line">
              <a:avLst/>
            </a:prstGeom>
            <a:noFill/>
            <a:ln w="76200" cap="flat" cmpd="sng">
              <a:solidFill>
                <a:srgbClr val="FF2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457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914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13716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algn="l"/>
              <a:endParaRPr lang="en-US" altLang="en-US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  <p:sp>
          <p:nvSpPr>
            <p:cNvPr id="26632" name="Line 8">
              <a:extLst>
                <a:ext uri="{FF2B5EF4-FFF2-40B4-BE49-F238E27FC236}">
                  <a16:creationId xmlns:a16="http://schemas.microsoft.com/office/drawing/2014/main" id="{4A712786-5D7A-49AB-95A8-A5B6C697A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7371" y="5126052"/>
              <a:ext cx="3368725" cy="702097"/>
            </a:xfrm>
            <a:prstGeom prst="line">
              <a:avLst/>
            </a:prstGeom>
            <a:noFill/>
            <a:ln w="76200" cap="flat" cmpd="sng">
              <a:solidFill>
                <a:srgbClr val="FF26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5719" tIns="35719" rIns="35719" bIns="35719" anchor="ctr"/>
            <a:lstStyle>
              <a:lvl1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1pPr>
              <a:lvl2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2pPr>
              <a:lvl3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3pPr>
              <a:lvl4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4pPr>
              <a:lvl5pPr defTabSz="457200"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5pPr>
              <a:lvl6pPr marL="457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6pPr>
              <a:lvl7pPr marL="914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7pPr>
              <a:lvl8pPr marL="13716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8pPr>
              <a:lvl9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Neue Light" charset="0"/>
                  <a:ea typeface="Helvetica Neue Light" charset="0"/>
                  <a:cs typeface="Helvetica Neue Light" charset="0"/>
                  <a:sym typeface="Helvetica Neue Light" charset="0"/>
                </a:defRPr>
              </a:lvl9pPr>
            </a:lstStyle>
            <a:p>
              <a:pPr algn="l"/>
              <a:endParaRPr lang="en-US" altLang="en-US" sz="844"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06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  <p:bldP spid="266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3DDD-ACB8-4C62-948A-EC71CD95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FD64-651F-40C8-BEBE-EE2F0C39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we are computing income tax in a state where there are four rates:</a:t>
            </a:r>
          </a:p>
          <a:p>
            <a:pPr lvl="1"/>
            <a:r>
              <a:rPr lang="en-US" dirty="0"/>
              <a:t>One on incomes less than $10,000</a:t>
            </a:r>
          </a:p>
          <a:p>
            <a:pPr lvl="1"/>
            <a:r>
              <a:rPr lang="en-US" dirty="0"/>
              <a:t>One on incomes between $10,000 and $20,000</a:t>
            </a:r>
          </a:p>
          <a:p>
            <a:pPr lvl="1"/>
            <a:r>
              <a:rPr lang="en-US" dirty="0"/>
              <a:t>One on incomes between $20,000 and $50,000</a:t>
            </a:r>
          </a:p>
          <a:p>
            <a:pPr lvl="1"/>
            <a:r>
              <a:rPr lang="en-US" dirty="0"/>
              <a:t>One on incomes greater than $50,000</a:t>
            </a:r>
          </a:p>
          <a:p>
            <a:r>
              <a:rPr lang="en-US" dirty="0"/>
              <a:t>You might write something like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7E0B7-7BEF-4780-A7AA-643299AF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BA52-56CC-4EC5-B318-2D7C3D3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might write something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B5AF0-A7B6-4DB9-ABCF-5401A8F6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might change?</a:t>
            </a:r>
          </a:p>
          <a:p>
            <a:pPr lvl="1"/>
            <a:r>
              <a:rPr lang="en-US" dirty="0"/>
              <a:t>The boundaries of the tax brackets might change</a:t>
            </a:r>
          </a:p>
          <a:p>
            <a:pPr lvl="1"/>
            <a:r>
              <a:rPr lang="en-US" dirty="0"/>
              <a:t>The number of brackets might change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984C3-71D9-4C3C-8C0F-15940E9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513D8-9D11-48BD-B5F9-3E0DC625D970}"/>
              </a:ext>
            </a:extLst>
          </p:cNvPr>
          <p:cNvSpPr/>
          <p:nvPr/>
        </p:nvSpPr>
        <p:spPr>
          <a:xfrm>
            <a:off x="973014" y="1500160"/>
            <a:ext cx="8383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grossTax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(income: number):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income) &amp;&amp; (income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B5ED-089E-4E03-AE7A-2333C7AF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let's represent our data differently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1C6DB-6747-4D33-9B99-6671974C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72F46-A124-4B14-8F16-E2C13171ECB3}"/>
              </a:ext>
            </a:extLst>
          </p:cNvPr>
          <p:cNvSpPr/>
          <p:nvPr/>
        </p:nvSpPr>
        <p:spPr>
          <a:xfrm>
            <a:off x="923778" y="1500160"/>
            <a:ext cx="91416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defines the tax bracket for income lower &lt; income &lt;= upper.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if upper is null, then lower &lt; income  (no upper bound)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lower: number,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upper: number | null,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base : number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rate : number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1FA50-933F-4201-87ED-4334941A29AD}"/>
              </a:ext>
            </a:extLst>
          </p:cNvPr>
          <p:cNvSpPr/>
          <p:nvPr/>
        </p:nvSpPr>
        <p:spPr>
          <a:xfrm>
            <a:off x="838199" y="3894800"/>
            <a:ext cx="8003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brackets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= [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   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   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   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{lower: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upper: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base: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7000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rate: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0.25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9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1C40-1E29-4003-9A54-80B59CFE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 it's easy to rewrite our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93A9D-E3AC-458F-B0A6-F819AC31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36CE8B-3D4E-4A1D-A9EF-4C9EFEAD593A}"/>
              </a:ext>
            </a:extLst>
          </p:cNvPr>
          <p:cNvSpPr/>
          <p:nvPr/>
        </p:nvSpPr>
        <p:spPr>
          <a:xfrm>
            <a:off x="944880" y="141688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defines the incomes covered by a bracket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bracket:TaxBracket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income) &amp;&amp; (income 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bracket.upper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income:number,bracket:TaxBracket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* (income -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bracket.lower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grossTax2 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income:number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brackets: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 ) : number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taxByBracket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(income,income2bracket(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income,brackets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888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now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2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82C9-1CF8-40AE-A725-0968E5F1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Next...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D61F8-F8AD-4DBB-8160-3A2A2DFC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next lesson, we'll learn about five more basic principles that are specific to an </a:t>
            </a:r>
            <a:r>
              <a:rPr lang="en-US"/>
              <a:t>object-oriented setting.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071048-C09E-4AA0-A373-2A42FFDB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47695">
              <a:defRPr/>
            </a:pPr>
            <a:fld id="{86CB4B4D-7CA3-9044-876B-883B54F8677D}" type="slidenum">
              <a:rPr lang="en-US" smtClean="0"/>
              <a:pPr defTabSz="547695"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575-0593-49FD-831F-131BB6CC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this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1ECCD-9823-405F-AA9A-D0CC235A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lesson you should be able to:</a:t>
            </a:r>
          </a:p>
          <a:p>
            <a:pPr lvl="1" fontAlgn="base"/>
            <a:r>
              <a:rPr lang="en-US" dirty="0"/>
              <a:t>Describe the purpose of our design principles </a:t>
            </a:r>
          </a:p>
          <a:p>
            <a:pPr lvl="1" fontAlgn="base"/>
            <a:r>
              <a:rPr lang="en-US" dirty="0"/>
              <a:t>List 5 general design principles and illustrate their expression in code</a:t>
            </a:r>
          </a:p>
          <a:p>
            <a:pPr lvl="1" fontAlgn="base"/>
            <a:r>
              <a:rPr lang="en-US" dirty="0"/>
              <a:t>Identify some violations of the principles and suggest ways to mitigate them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B1048-3EB8-4281-8361-E7EB70F6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5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FCD54966-636B-40B8-9A0B-F5A7E500E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Challenge: Controlling Complexity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D5D6D1E-2A01-42BF-95E0-611A9FCE7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Software systems must be comprehensible by humans</a:t>
            </a:r>
          </a:p>
          <a:p>
            <a:r>
              <a:rPr lang="en-US" altLang="en-US" dirty="0"/>
              <a:t>Why? Software needs to be maintainable</a:t>
            </a:r>
          </a:p>
          <a:p>
            <a:pPr lvl="1"/>
            <a:r>
              <a:rPr lang="en-US" altLang="en-US" dirty="0"/>
              <a:t>continuously adapted to a changing environment</a:t>
            </a:r>
          </a:p>
          <a:p>
            <a:pPr lvl="1"/>
            <a:r>
              <a:rPr lang="en-US" altLang="en-US" dirty="0"/>
              <a:t>Maintenance takes 50–80% of the cost</a:t>
            </a:r>
          </a:p>
          <a:p>
            <a:r>
              <a:rPr lang="en-US" altLang="en-US" dirty="0"/>
              <a:t>Why? Software needs to be reusable</a:t>
            </a:r>
          </a:p>
          <a:p>
            <a:pPr lvl="1"/>
            <a:r>
              <a:rPr lang="en-US" altLang="en-US" dirty="0"/>
              <a:t>Economics:  cheaper to reuse than rewrite!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F4B0D1A4-82AE-4AEF-B842-9318DCC0894D}"/>
              </a:ext>
            </a:extLst>
          </p:cNvPr>
          <p:cNvSpPr txBox="1">
            <a:spLocks/>
          </p:cNvSpPr>
          <p:nvPr/>
        </p:nvSpPr>
        <p:spPr bwMode="auto">
          <a:xfrm>
            <a:off x="10226187" y="6454704"/>
            <a:ext cx="142669" cy="223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35719" tIns="35719" rIns="35719" bIns="35719" anchor="b">
            <a:spAutoFit/>
          </a:bodyPr>
          <a:lstStyle/>
          <a:p>
            <a:pPr algn="r"/>
            <a:fld id="{0BB2D644-9BFF-4E58-8C26-7B6E68779C53}" type="slidenum">
              <a:rPr lang="en-US" altLang="en-US" sz="984"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pPr algn="r"/>
              <a:t>4</a:t>
            </a:fld>
            <a:endParaRPr lang="en-US" altLang="en-US" sz="984"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F185-60B9-4A8A-ACEC-EA4C06C9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biggest obstacle: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6E80-BC09-4368-A7F4-8B314142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pieces of code are </a:t>
            </a:r>
            <a:r>
              <a:rPr lang="en-US" i="1" dirty="0">
                <a:solidFill>
                  <a:srgbClr val="FF0000"/>
                </a:solidFill>
              </a:rPr>
              <a:t>coupled</a:t>
            </a:r>
            <a:r>
              <a:rPr lang="en-US" dirty="0"/>
              <a:t> if a change in one demands a change in the other.</a:t>
            </a:r>
          </a:p>
          <a:p>
            <a:r>
              <a:rPr lang="en-US" dirty="0"/>
              <a:t>A coupling represents an agreement between the two pieces of code.</a:t>
            </a:r>
          </a:p>
          <a:p>
            <a:pPr lvl="1"/>
            <a:r>
              <a:rPr lang="en-US" dirty="0"/>
              <a:t>They may agree on:</a:t>
            </a:r>
          </a:p>
          <a:p>
            <a:pPr lvl="2"/>
            <a:r>
              <a:rPr lang="en-US" dirty="0"/>
              <a:t>names</a:t>
            </a:r>
          </a:p>
          <a:p>
            <a:pPr lvl="2"/>
            <a:r>
              <a:rPr lang="en-US" dirty="0"/>
              <a:t>order (e.g. of arguments)</a:t>
            </a:r>
          </a:p>
          <a:p>
            <a:pPr lvl="2"/>
            <a:r>
              <a:rPr lang="en-US" dirty="0"/>
              <a:t>meaning (e.g. meaning of data)</a:t>
            </a:r>
          </a:p>
          <a:p>
            <a:pPr lvl="2"/>
            <a:r>
              <a:rPr lang="en-US" dirty="0"/>
              <a:t>algorithms</a:t>
            </a:r>
          </a:p>
          <a:p>
            <a:r>
              <a:rPr lang="en-US" dirty="0"/>
              <a:t>The more two pieces of code are coupled, the harder they are to understand and modify: you have to understand both to understand either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DC1-0599-4282-9BEC-D9104EBF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A94EB-EE25-48A2-9902-2EBB3CBA848B}"/>
              </a:ext>
            </a:extLst>
          </p:cNvPr>
          <p:cNvSpPr/>
          <p:nvPr/>
        </p:nvSpPr>
        <p:spPr>
          <a:xfrm>
            <a:off x="9176289" y="1588577"/>
            <a:ext cx="2177511" cy="17048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There's a fancy word for this: </a:t>
            </a:r>
            <a:r>
              <a:rPr lang="en-US" b="1" i="1" dirty="0" err="1">
                <a:solidFill>
                  <a:srgbClr val="FF0000"/>
                </a:solidFill>
                <a:latin typeface="Ink Free" panose="03080402000500000000" pitchFamily="66" charset="0"/>
              </a:rPr>
              <a:t>connascence</a:t>
            </a:r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 (meaning "born together")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34EB9-849C-4D6F-A118-3C3094936FE2}"/>
              </a:ext>
            </a:extLst>
          </p:cNvPr>
          <p:cNvSpPr/>
          <p:nvPr/>
        </p:nvSpPr>
        <p:spPr>
          <a:xfrm>
            <a:off x="9176288" y="4081221"/>
            <a:ext cx="2177511" cy="1018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Ink Free" panose="03080402000500000000" pitchFamily="66" charset="0"/>
              </a:rPr>
              <a:t>More coupling means less readability, less modifiability</a:t>
            </a:r>
          </a:p>
        </p:txBody>
      </p:sp>
    </p:spTree>
    <p:extLst>
      <p:ext uri="{BB962C8B-B14F-4D97-AF65-F5344CB8AC3E}">
        <p14:creationId xmlns:p14="http://schemas.microsoft.com/office/powerpoint/2010/main" val="303345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D4082E8-6316-417D-BBFA-AB16CB7A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E2BE0-6BF7-46DE-A2FA-2BE59A69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general-purpose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758A-1EB1-4A1C-8B7D-75DCD494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B03D9C-F35F-4623-9D00-2909A5B84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91411"/>
              </p:ext>
            </p:extLst>
          </p:nvPr>
        </p:nvGraphicFramePr>
        <p:xfrm>
          <a:off x="838200" y="1603070"/>
          <a:ext cx="6613041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041">
                  <a:extLst>
                    <a:ext uri="{9D8B030D-6E8A-4147-A177-3AD203B41FA5}">
                      <a16:colId xmlns:a16="http://schemas.microsoft.com/office/drawing/2014/main" val="822127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Five General Principles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1. Use Good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29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2. Make Your Data Mean Something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3. One Method/One 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5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4. Don't Repeat Yourself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899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5. Don't Hardcode Things That Are Likely To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20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59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4794-369D-44FB-B164-F6964CA1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1. Use Good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CA47-05F2-4D5A-9A18-00D41417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of a thing is a first clue to the reader about what the thing means.</a:t>
            </a:r>
          </a:p>
          <a:p>
            <a:pPr lvl="1"/>
            <a:r>
              <a:rPr lang="en-US" dirty="0"/>
              <a:t>often, it's the only clue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Use good names for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constants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variables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functions/methods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types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88DD-BA5C-448A-B165-5822928C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B7B5-A20E-4BFB-BD45-8DC608B0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Variables and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86DAE-0478-4A2C-BC40-A7FB42FB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algn="r" defTabSz="584200" rtl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algn="ctr" defTabSz="58420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2860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27432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2004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3657600" algn="l" defTabSz="914400" rtl="0" eaLnBrk="1" latinLnBrk="0" hangingPunct="1">
              <a:defRPr sz="3600" kern="12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86CB4B4D-7CA3-9044-876B-883B54F8677D}" type="slidenum">
              <a:rPr lang="en-US" smtClean="0"/>
              <a:pPr/>
              <a:t>8</a:t>
            </a:fld>
            <a:endParaRPr lang="en-US">
              <a:sym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37715-0D80-47DC-8219-FE3B73352717}"/>
              </a:ext>
            </a:extLst>
          </p:cNvPr>
          <p:cNvSpPr/>
          <p:nvPr/>
        </p:nvSpPr>
        <p:spPr>
          <a:xfrm>
            <a:off x="838200" y="5424124"/>
            <a:ext cx="4665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Temperature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</a:t>
            </a:r>
            <a:r>
              <a:rPr lang="en-US" sz="2400" dirty="0" err="1">
                <a:latin typeface="Consolas" panose="020B0609020204030204" pitchFamily="49" charset="0"/>
              </a:rPr>
              <a:t>SensorLocation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9AFE6-2303-4CE4-8200-A004DD436F97}"/>
              </a:ext>
            </a:extLst>
          </p:cNvPr>
          <p:cNvSpPr/>
          <p:nvPr/>
        </p:nvSpPr>
        <p:spPr>
          <a:xfrm>
            <a:off x="838200" y="1852361"/>
            <a:ext cx="278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 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 : number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7A4A466-9273-40BF-9FEC-1BDC36263A5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2836014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C1BAE-F029-4CC7-BCA5-8575A6ECA773}"/>
              </a:ext>
            </a:extLst>
          </p:cNvPr>
          <p:cNvSpPr/>
          <p:nvPr/>
        </p:nvSpPr>
        <p:spPr>
          <a:xfrm>
            <a:off x="838200" y="3638242"/>
            <a:ext cx="3240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temp : number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 loc  : number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F8DACF49-E768-4ACD-8435-FE882EBD6EC6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2230315" y="4621895"/>
            <a:ext cx="642938" cy="64957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5719" tIns="35719" rIns="35719" bIns="35719" anchor="ctr"/>
          <a:lstStyle/>
          <a:p>
            <a:endParaRPr lang="en-US" altLang="en-US" sz="2812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 autoUpdateAnimBg="0"/>
      <p:bldP spid="8" grpId="0"/>
      <p:bldP spid="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54A-BE1D-42CD-B723-1DA903E0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Names for Functions and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4A2B1-E945-4B23-9819-6C227319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D143B-1960-4374-9E41-96B696A829AD}"/>
              </a:ext>
            </a:extLst>
          </p:cNvPr>
          <p:cNvSpPr/>
          <p:nvPr/>
        </p:nvSpPr>
        <p:spPr>
          <a:xfrm>
            <a:off x="1193017" y="1845153"/>
            <a:ext cx="57087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checkLine</a:t>
            </a:r>
            <a:r>
              <a:rPr lang="en-US" sz="2400" dirty="0">
                <a:latin typeface="Consolas" panose="020B0609020204030204" pitchFamily="49" charset="0"/>
              </a:rPr>
              <a:t> () : </a:t>
            </a:r>
            <a:r>
              <a:rPr lang="en-US" sz="2400" dirty="0" err="1">
                <a:latin typeface="Consolas" panose="020B0609020204030204" pitchFamily="49" charset="0"/>
              </a:rPr>
              <a:t>boolean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2F578-F41C-42BE-A746-B411D0AE37EB}"/>
              </a:ext>
            </a:extLst>
          </p:cNvPr>
          <p:cNvSpPr/>
          <p:nvPr/>
        </p:nvSpPr>
        <p:spPr>
          <a:xfrm>
            <a:off x="1205424" y="3632981"/>
            <a:ext cx="6118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latin typeface="Consolas" panose="020B0609020204030204" pitchFamily="49" charset="0"/>
              </a:rPr>
              <a:t> </a:t>
            </a:r>
            <a:r>
              <a:rPr lang="en-US" sz="2400" dirty="0" err="1">
                <a:latin typeface="Consolas" panose="020B0609020204030204" pitchFamily="49" charset="0"/>
              </a:rPr>
              <a:t>LineIsTooLong</a:t>
            </a:r>
            <a:r>
              <a:rPr lang="en-US" sz="2400" dirty="0">
                <a:latin typeface="Consolas" panose="020B0609020204030204" pitchFamily="49" charset="0"/>
              </a:rPr>
              <a:t> () : </a:t>
            </a:r>
            <a:r>
              <a:rPr lang="en-US" sz="2400" dirty="0" err="1">
                <a:latin typeface="Consolas" panose="020B0609020204030204" pitchFamily="49" charset="0"/>
              </a:rPr>
              <a:t>boolean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09745AEF-CB1B-4F83-970C-A8080165F0E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547248" y="2496994"/>
            <a:ext cx="861451" cy="7280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25400" cap="flat" cmpd="sng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40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6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2">
            <a:lumMod val="20000"/>
            <a:lumOff val="80000"/>
          </a:schemeClr>
        </a:solidFill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6969</TotalTime>
  <Words>2984</Words>
  <Application>Microsoft Office PowerPoint</Application>
  <PresentationFormat>Widescreen</PresentationFormat>
  <Paragraphs>368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Consolas</vt:lpstr>
      <vt:lpstr>Gill Sans</vt:lpstr>
      <vt:lpstr>Helvetica</vt:lpstr>
      <vt:lpstr>Helvetica Neue</vt:lpstr>
      <vt:lpstr>Ink Free</vt:lpstr>
      <vt:lpstr>Monaco</vt:lpstr>
      <vt:lpstr>Verdana</vt:lpstr>
      <vt:lpstr>Office Theme</vt:lpstr>
      <vt:lpstr>CS 4350: Fundamentals of Software Engineering Lesson 1.2 General Program Design Principles</vt:lpstr>
      <vt:lpstr>Outline of this lesson</vt:lpstr>
      <vt:lpstr>Learning Objectives for this Lesson</vt:lpstr>
      <vt:lpstr>The Challenge: Controlling Complexity</vt:lpstr>
      <vt:lpstr>The biggest obstacle: coupling</vt:lpstr>
      <vt:lpstr>Five general-purpose principles</vt:lpstr>
      <vt:lpstr>Principle 1. Use Good Names</vt:lpstr>
      <vt:lpstr>Good Names for Variables and Types</vt:lpstr>
      <vt:lpstr>Good Names for Functions and Methods</vt:lpstr>
      <vt:lpstr>Good Names for Functions and Methods</vt:lpstr>
      <vt:lpstr>Principle 2. Make Your Data Mean Something</vt:lpstr>
      <vt:lpstr>Example 1:</vt:lpstr>
      <vt:lpstr>Example 1 (cont'd)</vt:lpstr>
      <vt:lpstr>The Big Picture</vt:lpstr>
      <vt:lpstr>Example 2: What does an object represent?</vt:lpstr>
      <vt:lpstr>Principle 3: One Method/One Job</vt:lpstr>
      <vt:lpstr>Principle 4: Don't Repeat Yourself</vt:lpstr>
      <vt:lpstr>A real example</vt:lpstr>
      <vt:lpstr>Principle 5: Don't Hardcode Things That Are Likely To Change</vt:lpstr>
      <vt:lpstr>Replace magic numbers with good names</vt:lpstr>
      <vt:lpstr>But use good names!</vt:lpstr>
      <vt:lpstr>Example</vt:lpstr>
      <vt:lpstr>You might write something like</vt:lpstr>
      <vt:lpstr>So let's represent our data differently</vt:lpstr>
      <vt:lpstr>And now it's easy to rewrite our function</vt:lpstr>
      <vt:lpstr>Review: Learning Objectives for this Lesson</vt:lpstr>
      <vt:lpstr>Next...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Mitchell Wand</dc:creator>
  <cp:lastModifiedBy>Mitchell Wand</cp:lastModifiedBy>
  <cp:revision>63</cp:revision>
  <dcterms:created xsi:type="dcterms:W3CDTF">2021-01-07T15:19:22Z</dcterms:created>
  <dcterms:modified xsi:type="dcterms:W3CDTF">2022-01-13T18:52:05Z</dcterms:modified>
</cp:coreProperties>
</file>