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3" r:id="rId3"/>
    <p:sldId id="259" r:id="rId4"/>
    <p:sldId id="303" r:id="rId5"/>
    <p:sldId id="291" r:id="rId6"/>
    <p:sldId id="304" r:id="rId7"/>
    <p:sldId id="268" r:id="rId8"/>
    <p:sldId id="302" r:id="rId9"/>
    <p:sldId id="300" r:id="rId10"/>
    <p:sldId id="271" r:id="rId11"/>
    <p:sldId id="292" r:id="rId12"/>
    <p:sldId id="308" r:id="rId13"/>
    <p:sldId id="299" r:id="rId14"/>
    <p:sldId id="279" r:id="rId15"/>
    <p:sldId id="280" r:id="rId16"/>
    <p:sldId id="297" r:id="rId17"/>
    <p:sldId id="306" r:id="rId18"/>
    <p:sldId id="314" r:id="rId19"/>
    <p:sldId id="305"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9" d="100"/>
          <a:sy n="79" d="100"/>
        </p:scale>
        <p:origin x="188"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other factors: careful design, extensible solutions, effective teamwork,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1/5/2022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1/5/2022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1/5/2022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1/5/2022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1/5/2022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1/5/2022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1/5/2022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1/5/2022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1/5/2022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1/5/2022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1/5/2022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nusespring2021.slack.com" TargetMode="External"/><Relationship Id="rId2" Type="http://schemas.openxmlformats.org/officeDocument/2006/relationships/hyperlink" Target="https://neu-se.github.io/CS4530-CS5500-Spring-202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144CC5-E8A6-432B-890F-819AE2E71C63}"/>
              </a:ext>
            </a:extLst>
          </p:cNvPr>
          <p:cNvSpPr/>
          <p:nvPr/>
        </p:nvSpPr>
        <p:spPr>
          <a:xfrm>
            <a:off x="539260" y="2593592"/>
            <a:ext cx="8394347" cy="6389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ysClr val="windowText" lastClr="000000"/>
              </a:solidFill>
            </a:endParaRPr>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Adeel </a:t>
            </a:r>
            <a:r>
              <a:rPr lang="en-US" dirty="0" err="1"/>
              <a:t>Bhutta</a:t>
            </a:r>
            <a:r>
              <a:rPr lang="en-US" dirty="0"/>
              <a:t>, Frank Tip, Jan </a:t>
            </a:r>
            <a:r>
              <a:rPr lang="en-US" dirty="0" err="1"/>
              <a:t>Vitek</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
        <p:nvSpPr>
          <p:cNvPr id="6" name="Rectangle 5">
            <a:extLst>
              <a:ext uri="{FF2B5EF4-FFF2-40B4-BE49-F238E27FC236}">
                <a16:creationId xmlns:a16="http://schemas.microsoft.com/office/drawing/2014/main" id="{A8E77B07-B5E8-47A0-B323-01F6707C2377}"/>
              </a:ext>
            </a:extLst>
          </p:cNvPr>
          <p:cNvSpPr/>
          <p:nvPr/>
        </p:nvSpPr>
        <p:spPr>
          <a:xfrm>
            <a:off x="6752493" y="5395912"/>
            <a:ext cx="3515084"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Update all copyright lines </a:t>
            </a:r>
            <a:r>
              <a:rPr lang="en-US" sz="2400" dirty="0">
                <a:solidFill>
                  <a:sysClr val="windowText" lastClr="000000"/>
                </a:solidFill>
                <a:sym typeface="Wingdings" panose="05000000000000000000" pitchFamily="2" charset="2"/>
              </a:rPr>
              <a:t></a:t>
            </a:r>
            <a:endParaRPr lang="en-US" sz="2400" dirty="0">
              <a:solidFill>
                <a:sysClr val="windowText" lastClr="000000"/>
              </a:solidFill>
            </a:endParaRP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Visual Studio Code as our IDE</a:t>
            </a:r>
          </a:p>
          <a:p>
            <a:pPr lvl="1"/>
            <a:r>
              <a:rPr lang="en-US" dirty="0"/>
              <a:t>REACT for web pages</a:t>
            </a:r>
          </a:p>
          <a:p>
            <a:pPr lvl="1"/>
            <a:r>
              <a:rPr lang="en-US" dirty="0"/>
              <a:t>Also git, and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50465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four homework assignments due during the first half of the term, plus a final project that will be due at the end of the term.</a:t>
            </a:r>
          </a:p>
          <a:p>
            <a:r>
              <a:rPr lang="en-US" dirty="0"/>
              <a:t>You will complete the assignments individually, and the project in a group of 4 or 5.</a:t>
            </a:r>
          </a:p>
          <a:p>
            <a:r>
              <a:rPr lang="en-US" dirty="0"/>
              <a:t>The overall grading breakdown is:</a:t>
            </a:r>
          </a:p>
          <a:p>
            <a:pPr lvl="1"/>
            <a:r>
              <a:rPr lang="en-US" dirty="0"/>
              <a:t>35% Homeworks</a:t>
            </a:r>
          </a:p>
          <a:p>
            <a:pPr lvl="1"/>
            <a:r>
              <a:rPr lang="en-US" dirty="0"/>
              <a:t>35% Team Project</a:t>
            </a:r>
          </a:p>
          <a:p>
            <a:pPr lvl="1"/>
            <a:r>
              <a:rPr lang="en-US" dirty="0"/>
              <a:t>10% Quizzes and in-class activities</a:t>
            </a:r>
          </a:p>
          <a:p>
            <a:pPr lvl="1"/>
            <a:r>
              <a:rPr lang="en-US" dirty="0"/>
              <a:t>20% Final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extLst>
      <p:ext uri="{BB962C8B-B14F-4D97-AF65-F5344CB8AC3E}">
        <p14:creationId xmlns:p14="http://schemas.microsoft.com/office/powerpoint/2010/main" val="319186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by opening a regrade request in </a:t>
            </a:r>
            <a:r>
              <a:rPr lang="en-US" dirty="0" err="1"/>
              <a:t>GradeScope</a:t>
            </a:r>
            <a:r>
              <a:rPr lang="en-US" dirty="0"/>
              <a:t>. </a:t>
            </a:r>
          </a:p>
          <a:p>
            <a:pPr lvl="1"/>
            <a:r>
              <a:rPr lang="en-US" dirty="0"/>
              <a:t>Do </a:t>
            </a:r>
            <a:r>
              <a:rPr lang="en-US" dirty="0">
                <a:solidFill>
                  <a:srgbClr val="FF0000"/>
                </a:solidFill>
              </a:rPr>
              <a:t>not</a:t>
            </a:r>
            <a:r>
              <a:rPr lang="en-US" dirty="0"/>
              <a:t> post on Piazza or email your TA or instructor </a:t>
            </a:r>
          </a:p>
          <a:p>
            <a:pPr lvl="2"/>
            <a:r>
              <a:rPr lang="en-US" dirty="0" err="1"/>
              <a:t>GradeScope</a:t>
            </a:r>
            <a:r>
              <a:rPr lang="en-US" dirty="0"/>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late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a:p>
            <a:pPr lvl="1"/>
            <a:r>
              <a:rPr lang="en-US" dirty="0"/>
              <a:t>If you have an accommodation from Disability Services, you must request it for each assignment.</a:t>
            </a:r>
          </a:p>
        </p:txBody>
      </p:sp>
      <p:sp>
        <p:nvSpPr>
          <p:cNvPr id="259" name="Slide Number"/>
          <p:cNvSpPr txBox="1">
            <a:spLocks noGrp="1"/>
          </p:cNvSpPr>
          <p:nvPr>
            <p:ph type="sldNum" sz="quarter" idx="12"/>
          </p:nvPr>
        </p:nvSpPr>
        <p:spPr/>
        <p:txBody>
          <a:bodyPr/>
          <a:lstStyle/>
          <a:p>
            <a:fld id="{86CB4B4D-7CA3-9044-876B-883B54F8677D}"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fail the class.</a:t>
            </a:r>
          </a:p>
          <a:p>
            <a:r>
              <a:rPr lang="en-US" dirty="0"/>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a:p>
        </p:txBody>
      </p:sp>
    </p:spTree>
    <p:extLst>
      <p:ext uri="{BB962C8B-B14F-4D97-AF65-F5344CB8AC3E}">
        <p14:creationId xmlns:p14="http://schemas.microsoft.com/office/powerpoint/2010/main" val="422318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17</a:t>
            </a:fld>
            <a:endParaRPr lang="en-US"/>
          </a:p>
        </p:txBody>
      </p:sp>
    </p:spTree>
    <p:extLst>
      <p:ext uri="{BB962C8B-B14F-4D97-AF65-F5344CB8AC3E}">
        <p14:creationId xmlns:p14="http://schemas.microsoft.com/office/powerpoint/2010/main" val="166563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p:txBody>
          <a:bodyPr>
            <a:normAutofit fontScale="92500" lnSpcReduction="20000"/>
          </a:bodyPr>
          <a:lstStyle/>
          <a:p>
            <a:r>
              <a:rPr lang="en-US" dirty="0"/>
              <a:t>Course web page (</a:t>
            </a:r>
            <a:r>
              <a:rPr lang="en-US" dirty="0">
                <a:hlinkClick r:id="rId2"/>
              </a:rPr>
              <a:t>https://neu-se.github.io/CS4530-CS5500-Spring-2021</a:t>
            </a:r>
            <a:r>
              <a:rPr lang="en-US" dirty="0"/>
              <a:t>)</a:t>
            </a:r>
          </a:p>
          <a:p>
            <a:r>
              <a:rPr lang="en-US" dirty="0"/>
              <a:t>Canvas</a:t>
            </a:r>
          </a:p>
          <a:p>
            <a:pPr lvl="1"/>
            <a:r>
              <a:rPr lang="en-US" dirty="0"/>
              <a:t>Canvas will mirror the course web site.</a:t>
            </a:r>
          </a:p>
          <a:p>
            <a:r>
              <a:rPr lang="en-US" dirty="0"/>
              <a:t>Piazza </a:t>
            </a:r>
          </a:p>
          <a:p>
            <a:pPr lvl="1"/>
            <a:r>
              <a:rPr lang="en-US" dirty="0"/>
              <a:t>for questions about assignments, etc.</a:t>
            </a:r>
          </a:p>
          <a:p>
            <a:r>
              <a:rPr lang="en-US" dirty="0"/>
              <a:t>Slack (</a:t>
            </a:r>
            <a:r>
              <a:rPr lang="en-US" dirty="0">
                <a:hlinkClick r:id="rId3" action="ppaction://hlinkfile"/>
              </a:rPr>
              <a:t>nusespring2021.slack.com</a:t>
            </a:r>
            <a:r>
              <a:rPr lang="en-US" dirty="0"/>
              <a:t>)</a:t>
            </a:r>
          </a:p>
          <a:p>
            <a:pPr lvl="1"/>
            <a:r>
              <a:rPr lang="en-US" dirty="0"/>
              <a:t>for more general discussions</a:t>
            </a:r>
          </a:p>
          <a:p>
            <a:pPr lvl="1"/>
            <a:r>
              <a:rPr lang="en-US" dirty="0"/>
              <a:t># ta-office-hours</a:t>
            </a:r>
          </a:p>
          <a:p>
            <a:pPr lvl="1"/>
            <a:r>
              <a:rPr lang="en-US" dirty="0"/>
              <a:t>knowledge-sharing (within the limits of the Academic Integrity Policy)</a:t>
            </a:r>
          </a:p>
          <a:p>
            <a:pPr lvl="1"/>
            <a:r>
              <a:rPr lang="en-US" dirty="0"/>
              <a:t>whatever else you might want (within the limits of the Code of Student Conduct)</a:t>
            </a:r>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47871147-8AA3-43D8-ABC2-359A0A2A51FF}"/>
              </a:ext>
            </a:extLst>
          </p:cNvPr>
          <p:cNvSpPr/>
          <p:nvPr/>
        </p:nvSpPr>
        <p:spPr>
          <a:xfrm>
            <a:off x="8725546" y="1848670"/>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Need to set up these pages and update the slide.</a:t>
            </a:r>
          </a:p>
        </p:txBody>
      </p:sp>
      <p:sp>
        <p:nvSpPr>
          <p:cNvPr id="7" name="Rectangle 6">
            <a:extLst>
              <a:ext uri="{FF2B5EF4-FFF2-40B4-BE49-F238E27FC236}">
                <a16:creationId xmlns:a16="http://schemas.microsoft.com/office/drawing/2014/main" id="{0B9A4528-889E-4992-A90F-18D2FF8F8450}"/>
              </a:ext>
            </a:extLst>
          </p:cNvPr>
          <p:cNvSpPr/>
          <p:nvPr/>
        </p:nvSpPr>
        <p:spPr>
          <a:xfrm>
            <a:off x="8725546" y="3522743"/>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Slack for Wand section only.</a:t>
            </a:r>
          </a:p>
        </p:txBody>
      </p:sp>
    </p:spTree>
    <p:extLst>
      <p:ext uri="{BB962C8B-B14F-4D97-AF65-F5344CB8AC3E}">
        <p14:creationId xmlns:p14="http://schemas.microsoft.com/office/powerpoint/2010/main" val="2855917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
        <p:nvSpPr>
          <p:cNvPr id="7" name="Rectangle 6">
            <a:extLst>
              <a:ext uri="{FF2B5EF4-FFF2-40B4-BE49-F238E27FC236}">
                <a16:creationId xmlns:a16="http://schemas.microsoft.com/office/drawing/2014/main" id="{974E239E-5903-4098-A40F-7459DA3C7DB7}"/>
              </a:ext>
            </a:extLst>
          </p:cNvPr>
          <p:cNvSpPr/>
          <p:nvPr/>
        </p:nvSpPr>
        <p:spPr>
          <a:xfrm>
            <a:off x="7880779" y="2374900"/>
            <a:ext cx="4202842" cy="105410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We told you that we were going to list the learning objectives at the beginning and end of each lesson, and here we are! </a:t>
            </a:r>
          </a:p>
        </p:txBody>
      </p:sp>
    </p:spTree>
    <p:extLst>
      <p:ext uri="{BB962C8B-B14F-4D97-AF65-F5344CB8AC3E}">
        <p14:creationId xmlns:p14="http://schemas.microsoft.com/office/powerpoint/2010/main" val="279846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2" name="Content Placeholder 11">
            <a:extLst>
              <a:ext uri="{FF2B5EF4-FFF2-40B4-BE49-F238E27FC236}">
                <a16:creationId xmlns:a16="http://schemas.microsoft.com/office/drawing/2014/main" id="{3DB4E3D8-144E-46A9-87CA-BAA8820EA13A}"/>
              </a:ext>
            </a:extLst>
          </p:cNvPr>
          <p:cNvSpPr>
            <a:spLocks noGrp="1"/>
          </p:cNvSpPr>
          <p:nvPr>
            <p:ph idx="1"/>
          </p:nvPr>
        </p:nvSpPr>
        <p:spPr/>
        <p:txBody>
          <a:bodyPr/>
          <a:lstStyle/>
          <a:p>
            <a:endParaRPr lang="en-US"/>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pic>
        <p:nvPicPr>
          <p:cNvPr id="9" name="IMG_5509.jpeg" descr="IMG_5509.jpeg">
            <a:extLst>
              <a:ext uri="{FF2B5EF4-FFF2-40B4-BE49-F238E27FC236}">
                <a16:creationId xmlns:a16="http://schemas.microsoft.com/office/drawing/2014/main" id="{AD459D4D-1C7C-43C4-9D61-8EB4894662B2}"/>
              </a:ext>
            </a:extLst>
          </p:cNvPr>
          <p:cNvPicPr>
            <a:picLocks noChangeAspect="1"/>
          </p:cNvPicPr>
          <p:nvPr/>
        </p:nvPicPr>
        <p:blipFill rotWithShape="1">
          <a:blip r:embed="rId2"/>
          <a:srcRect r="23587"/>
          <a:stretch/>
        </p:blipFill>
        <p:spPr>
          <a:xfrm>
            <a:off x="7827065" y="1961620"/>
            <a:ext cx="2883643" cy="2934762"/>
          </a:xfrm>
          <a:prstGeom prst="rect">
            <a:avLst/>
          </a:prstGeom>
          <a:ln w="12700">
            <a:miter lim="400000"/>
          </a:ln>
        </p:spPr>
      </p:pic>
      <p:pic>
        <p:nvPicPr>
          <p:cNvPr id="10" name="Picture 4" descr="[Mitch 2007-12]">
            <a:extLst>
              <a:ext uri="{FF2B5EF4-FFF2-40B4-BE49-F238E27FC236}">
                <a16:creationId xmlns:a16="http://schemas.microsoft.com/office/drawing/2014/main" id="{1D9765B5-3C73-4797-A776-47F1903B9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12" y="1961620"/>
            <a:ext cx="2529968" cy="29347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AF1A5E-CF2C-4F6C-AD06-8F79A5F94003}"/>
              </a:ext>
            </a:extLst>
          </p:cNvPr>
          <p:cNvSpPr txBox="1"/>
          <p:nvPr/>
        </p:nvSpPr>
        <p:spPr>
          <a:xfrm>
            <a:off x="1432297"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Mitch Wand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8178689"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Jonathan Bell</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808186" y="5598674"/>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ctr">
            <a:spAutoFit/>
          </a:bodyPr>
          <a:lstStyle/>
          <a:p>
            <a:r>
              <a:rPr lang="en-US" sz="2625" dirty="0">
                <a:latin typeface="Calibri" panose="020F0502020204030204" pitchFamily="34" charset="0"/>
                <a:cs typeface="Calibri" panose="020F0502020204030204" pitchFamily="34" charset="0"/>
              </a:rPr>
              <a:t>John </a:t>
            </a:r>
            <a:r>
              <a:rPr lang="en-US" sz="2625" dirty="0" err="1">
                <a:latin typeface="Calibri" panose="020F0502020204030204" pitchFamily="34" charset="0"/>
                <a:cs typeface="Calibri" panose="020F0502020204030204" pitchFamily="34" charset="0"/>
              </a:rPr>
              <a:t>Boyland</a:t>
            </a:r>
            <a:endParaRPr lang="en-US" sz="2625" dirty="0">
              <a:latin typeface="Calibri" panose="020F0502020204030204" pitchFamily="34" charset="0"/>
              <a:cs typeface="Calibri" panose="020F0502020204030204" pitchFamily="34" charset="0"/>
            </a:endParaRPr>
          </a:p>
        </p:txBody>
      </p:sp>
      <p:pic>
        <p:nvPicPr>
          <p:cNvPr id="13" name="Picture 2">
            <a:extLst>
              <a:ext uri="{FF2B5EF4-FFF2-40B4-BE49-F238E27FC236}">
                <a16:creationId xmlns:a16="http://schemas.microsoft.com/office/drawing/2014/main" id="{7AE6A8A0-9809-498E-A012-940833AD0F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73" r="15060"/>
          <a:stretch/>
        </p:blipFill>
        <p:spPr bwMode="auto">
          <a:xfrm>
            <a:off x="4322998" y="1961620"/>
            <a:ext cx="2968549" cy="2968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6F06EAC-AD07-4E62-A4C9-0BCB2A62EF72}"/>
              </a:ext>
            </a:extLst>
          </p:cNvPr>
          <p:cNvSpPr/>
          <p:nvPr/>
        </p:nvSpPr>
        <p:spPr>
          <a:xfrm>
            <a:off x="7624689" y="647114"/>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Need New Pix</a:t>
            </a:r>
          </a:p>
        </p:txBody>
      </p:sp>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OK, now let’s get down to work!</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learn about the software-engineering life cycle.</a:t>
            </a:r>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a:extLst>
              <a:ext uri="{FF2B5EF4-FFF2-40B4-BE49-F238E27FC236}">
                <a16:creationId xmlns:a16="http://schemas.microsoft.com/office/drawing/2014/main" id="{B0250046-FB39-44C1-9C66-9EA577E06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7" y="1689116"/>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164" name="Teaching Assistants"/>
          <p:cNvSpPr txBox="1">
            <a:spLocks noGrp="1"/>
          </p:cNvSpPr>
          <p:nvPr>
            <p:ph type="title"/>
          </p:nvPr>
        </p:nvSpPr>
        <p:spPr/>
        <p:txBody>
          <a:bodyPr/>
          <a:lstStyle/>
          <a:p>
            <a:r>
              <a:rPr lang="en-US" dirty="0"/>
              <a:t>Teaching Assistants</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a:xfrm>
            <a:off x="8385517" y="6356350"/>
            <a:ext cx="2743200" cy="365125"/>
          </a:xfrm>
        </p:spPr>
        <p:txBody>
          <a:bodyPr/>
          <a:lstStyle/>
          <a:p>
            <a:fld id="{86CB4B4D-7CA3-9044-876B-883B54F8677D}" type="slidenum">
              <a:rPr lang="en-US" smtClean="0"/>
              <a:pPr/>
              <a:t>3</a:t>
            </a:fld>
            <a:endParaRPr lang="en-US"/>
          </a:p>
        </p:txBody>
      </p:sp>
      <p:pic>
        <p:nvPicPr>
          <p:cNvPr id="171" name="Satyajit Gokhale.jpg" descr="Satyajit Gokhale.jpg"/>
          <p:cNvPicPr>
            <a:picLocks noChangeAspect="1"/>
          </p:cNvPicPr>
          <p:nvPr/>
        </p:nvPicPr>
        <p:blipFill>
          <a:blip r:embed="rId3"/>
          <a:srcRect/>
          <a:stretch>
            <a:fillRect/>
          </a:stretch>
        </p:blipFill>
        <p:spPr>
          <a:xfrm>
            <a:off x="547104" y="4426827"/>
            <a:ext cx="2036615" cy="2011183"/>
          </a:xfrm>
          <a:prstGeom prst="rect">
            <a:avLst/>
          </a:prstGeom>
          <a:ln w="12700">
            <a:miter lim="400000"/>
          </a:ln>
        </p:spPr>
      </p:pic>
      <p:sp>
        <p:nvSpPr>
          <p:cNvPr id="174" name="Alexi Turcotte"/>
          <p:cNvSpPr txBox="1"/>
          <p:nvPr/>
        </p:nvSpPr>
        <p:spPr>
          <a:xfrm>
            <a:off x="840277" y="3898296"/>
            <a:ext cx="12872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Joseph Burns</a:t>
            </a:r>
            <a:endParaRPr dirty="0"/>
          </a:p>
        </p:txBody>
      </p:sp>
      <p:sp>
        <p:nvSpPr>
          <p:cNvPr id="176" name="Magnus Frennberg"/>
          <p:cNvSpPr txBox="1"/>
          <p:nvPr/>
        </p:nvSpPr>
        <p:spPr>
          <a:xfrm>
            <a:off x="2891468" y="6500713"/>
            <a:ext cx="122924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err="1"/>
              <a:t>Guneet</a:t>
            </a:r>
            <a:r>
              <a:rPr lang="en-US" dirty="0"/>
              <a:t> Kaur</a:t>
            </a:r>
            <a:endParaRPr dirty="0"/>
          </a:p>
        </p:txBody>
      </p:sp>
      <p:sp>
        <p:nvSpPr>
          <p:cNvPr id="177" name="Jake Feinbaum"/>
          <p:cNvSpPr txBox="1"/>
          <p:nvPr/>
        </p:nvSpPr>
        <p:spPr>
          <a:xfrm>
            <a:off x="8139375" y="3898295"/>
            <a:ext cx="7752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err="1"/>
              <a:t>Eiki</a:t>
            </a:r>
            <a:r>
              <a:rPr lang="en-US" dirty="0"/>
              <a:t> Kan</a:t>
            </a:r>
            <a:endParaRPr dirty="0"/>
          </a:p>
        </p:txBody>
      </p:sp>
      <p:sp>
        <p:nvSpPr>
          <p:cNvPr id="178" name="Satyajit Gokhale"/>
          <p:cNvSpPr txBox="1"/>
          <p:nvPr/>
        </p:nvSpPr>
        <p:spPr>
          <a:xfrm>
            <a:off x="719117" y="6500713"/>
            <a:ext cx="156376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dirty="0"/>
              <a:t>Satyajit Gokhale</a:t>
            </a:r>
          </a:p>
        </p:txBody>
      </p:sp>
      <p:sp>
        <p:nvSpPr>
          <p:cNvPr id="179" name="Rajath Kashyap"/>
          <p:cNvSpPr txBox="1"/>
          <p:nvPr/>
        </p:nvSpPr>
        <p:spPr>
          <a:xfrm>
            <a:off x="3161619" y="3898296"/>
            <a:ext cx="179472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lang="en-US" dirty="0"/>
              <a:t>Michael </a:t>
            </a:r>
            <a:r>
              <a:rPr lang="en-US" dirty="0" err="1"/>
              <a:t>Davinroy</a:t>
            </a:r>
            <a:endParaRPr dirty="0"/>
          </a:p>
        </p:txBody>
      </p:sp>
      <p:pic>
        <p:nvPicPr>
          <p:cNvPr id="1030" name="Picture 6">
            <a:extLst>
              <a:ext uri="{FF2B5EF4-FFF2-40B4-BE49-F238E27FC236}">
                <a16:creationId xmlns:a16="http://schemas.microsoft.com/office/drawing/2014/main" id="{F8425C0B-2B85-474F-ABCD-952B493ED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854" y="1760242"/>
            <a:ext cx="20002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F50BF2F-9C2D-4AEA-97F0-CD7EFFC85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759" y="1706648"/>
            <a:ext cx="2063369" cy="20633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7C1C489-93EA-4F5B-92C2-97068C573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1811" y="1754613"/>
            <a:ext cx="1990340" cy="19970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B5F7F39-5AA8-43AD-98B0-2C81171ED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6566" y="4426827"/>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30" name="Weijie (Ben) Deng">
            <a:extLst>
              <a:ext uri="{FF2B5EF4-FFF2-40B4-BE49-F238E27FC236}">
                <a16:creationId xmlns:a16="http://schemas.microsoft.com/office/drawing/2014/main" id="{EDFAFCE9-4ACD-420B-9E71-44A8B9C66CB0}"/>
              </a:ext>
            </a:extLst>
          </p:cNvPr>
          <p:cNvSpPr txBox="1"/>
          <p:nvPr/>
        </p:nvSpPr>
        <p:spPr>
          <a:xfrm>
            <a:off x="5716123" y="3898295"/>
            <a:ext cx="1066639"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err="1"/>
              <a:t>Yuting</a:t>
            </a:r>
            <a:r>
              <a:rPr lang="en-US" dirty="0"/>
              <a:t> Gan</a:t>
            </a:r>
            <a:endParaRPr dirty="0"/>
          </a:p>
        </p:txBody>
      </p:sp>
      <p:sp>
        <p:nvSpPr>
          <p:cNvPr id="31" name="Weijie (Ben) Deng">
            <a:extLst>
              <a:ext uri="{FF2B5EF4-FFF2-40B4-BE49-F238E27FC236}">
                <a16:creationId xmlns:a16="http://schemas.microsoft.com/office/drawing/2014/main" id="{3581BE53-57AD-4437-99F9-B899981228FE}"/>
              </a:ext>
            </a:extLst>
          </p:cNvPr>
          <p:cNvSpPr txBox="1"/>
          <p:nvPr/>
        </p:nvSpPr>
        <p:spPr>
          <a:xfrm>
            <a:off x="5562680" y="6500713"/>
            <a:ext cx="1245149"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Ben Schultze</a:t>
            </a:r>
            <a:endParaRPr dirty="0"/>
          </a:p>
        </p:txBody>
      </p:sp>
      <p:pic>
        <p:nvPicPr>
          <p:cNvPr id="5" name="Picture 4">
            <a:extLst>
              <a:ext uri="{FF2B5EF4-FFF2-40B4-BE49-F238E27FC236}">
                <a16:creationId xmlns:a16="http://schemas.microsoft.com/office/drawing/2014/main" id="{3F19322F-C786-4D32-B4C9-6739D4C067E6}"/>
              </a:ext>
            </a:extLst>
          </p:cNvPr>
          <p:cNvPicPr>
            <a:picLocks noChangeAspect="1"/>
          </p:cNvPicPr>
          <p:nvPr/>
        </p:nvPicPr>
        <p:blipFill rotWithShape="1">
          <a:blip r:embed="rId8">
            <a:extLst>
              <a:ext uri="{28A0092B-C50C-407E-A947-70E740481C1C}">
                <a14:useLocalDpi xmlns:a14="http://schemas.microsoft.com/office/drawing/2010/main" val="0"/>
              </a:ext>
            </a:extLst>
          </a:blip>
          <a:srcRect l="19025" t="8228" r="6690" b="32674"/>
          <a:stretch/>
        </p:blipFill>
        <p:spPr>
          <a:xfrm>
            <a:off x="5356383" y="4426827"/>
            <a:ext cx="1887552" cy="2002230"/>
          </a:xfrm>
          <a:prstGeom prst="rect">
            <a:avLst/>
          </a:prstGeom>
        </p:spPr>
      </p:pic>
      <p:pic>
        <p:nvPicPr>
          <p:cNvPr id="4" name="Picture 3">
            <a:extLst>
              <a:ext uri="{FF2B5EF4-FFF2-40B4-BE49-F238E27FC236}">
                <a16:creationId xmlns:a16="http://schemas.microsoft.com/office/drawing/2014/main" id="{C253E4C4-061A-40E3-8B8F-1FCEE5FEF1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06711" y="4426827"/>
            <a:ext cx="2036615" cy="2036615"/>
          </a:xfrm>
          <a:prstGeom prst="rect">
            <a:avLst/>
          </a:prstGeom>
        </p:spPr>
      </p:pic>
      <p:sp>
        <p:nvSpPr>
          <p:cNvPr id="20" name="Weijie (Ben) Deng">
            <a:extLst>
              <a:ext uri="{FF2B5EF4-FFF2-40B4-BE49-F238E27FC236}">
                <a16:creationId xmlns:a16="http://schemas.microsoft.com/office/drawing/2014/main" id="{909DEB5E-6566-4619-A192-809F53977DC2}"/>
              </a:ext>
            </a:extLst>
          </p:cNvPr>
          <p:cNvSpPr txBox="1"/>
          <p:nvPr/>
        </p:nvSpPr>
        <p:spPr>
          <a:xfrm>
            <a:off x="7811141" y="6524646"/>
            <a:ext cx="1627753"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Sagar Madhu </a:t>
            </a:r>
            <a:r>
              <a:rPr lang="en-US" dirty="0" err="1"/>
              <a:t>Ayi</a:t>
            </a:r>
            <a:endParaRPr dirty="0"/>
          </a:p>
        </p:txBody>
      </p:sp>
      <p:sp>
        <p:nvSpPr>
          <p:cNvPr id="21" name="Rectangle 20">
            <a:extLst>
              <a:ext uri="{FF2B5EF4-FFF2-40B4-BE49-F238E27FC236}">
                <a16:creationId xmlns:a16="http://schemas.microsoft.com/office/drawing/2014/main" id="{9AF1D90E-714B-41CE-AD94-6BC295FB9A11}"/>
              </a:ext>
            </a:extLst>
          </p:cNvPr>
          <p:cNvSpPr/>
          <p:nvPr/>
        </p:nvSpPr>
        <p:spPr>
          <a:xfrm>
            <a:off x="7624689" y="647114"/>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Need New Pix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 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4</a:t>
            </a:fld>
            <a:endParaRPr lang="en-US"/>
          </a:p>
        </p:txBody>
      </p:sp>
    </p:spTree>
    <p:extLst>
      <p:ext uri="{BB962C8B-B14F-4D97-AF65-F5344CB8AC3E}">
        <p14:creationId xmlns:p14="http://schemas.microsoft.com/office/powerpoint/2010/main" val="171348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9160-F1CD-46BE-8FA9-539DEA7A86A8}"/>
              </a:ext>
            </a:extLst>
          </p:cNvPr>
          <p:cNvSpPr>
            <a:spLocks noGrp="1"/>
          </p:cNvSpPr>
          <p:nvPr>
            <p:ph type="title"/>
          </p:nvPr>
        </p:nvSpPr>
        <p:spPr/>
        <p:txBody>
          <a:bodyPr/>
          <a:lstStyle/>
          <a:p>
            <a:r>
              <a:rPr lang="en-US" dirty="0"/>
              <a:t>Good code is necessary but not sufficient</a:t>
            </a:r>
          </a:p>
        </p:txBody>
      </p:sp>
      <p:sp>
        <p:nvSpPr>
          <p:cNvPr id="3" name="Text Placeholder 2">
            <a:extLst>
              <a:ext uri="{FF2B5EF4-FFF2-40B4-BE49-F238E27FC236}">
                <a16:creationId xmlns:a16="http://schemas.microsoft.com/office/drawing/2014/main" id="{9B785202-0527-4BED-9195-BD1721F90A93}"/>
              </a:ext>
            </a:extLst>
          </p:cNvPr>
          <p:cNvSpPr>
            <a:spLocks noGrp="1"/>
          </p:cNvSpPr>
          <p:nvPr>
            <p:ph idx="1"/>
          </p:nvPr>
        </p:nvSpPr>
        <p:spPr/>
        <p:txBody>
          <a:bodyPr>
            <a:normAutofit/>
          </a:bodyPr>
          <a:lstStyle/>
          <a:p>
            <a:r>
              <a:rPr lang="en-US" dirty="0"/>
              <a:t>Developing software is a </a:t>
            </a:r>
            <a:r>
              <a:rPr lang="en-US" b="1" i="1" dirty="0"/>
              <a:t>systems enterprise</a:t>
            </a:r>
          </a:p>
          <a:p>
            <a:pPr lvl="1"/>
            <a:r>
              <a:rPr lang="en-US" dirty="0"/>
              <a:t>there are many stakeholders</a:t>
            </a:r>
          </a:p>
          <a:p>
            <a:pPr lvl="1"/>
            <a:r>
              <a:rPr lang="en-US" dirty="0"/>
              <a:t>how to determine the requirements?</a:t>
            </a:r>
          </a:p>
          <a:p>
            <a:pPr lvl="1"/>
            <a:r>
              <a:rPr lang="en-US" dirty="0"/>
              <a:t>how to design code for:</a:t>
            </a:r>
          </a:p>
          <a:p>
            <a:pPr lvl="2"/>
            <a:r>
              <a:rPr lang="en-US" dirty="0"/>
              <a:t> reuse, readability, scale? other factors?</a:t>
            </a:r>
          </a:p>
          <a:p>
            <a:pPr lvl="1"/>
            <a:r>
              <a:rPr lang="en-US" dirty="0"/>
              <a:t>how to organize the development process?</a:t>
            </a:r>
          </a:p>
          <a:p>
            <a:pPr lvl="1"/>
            <a:r>
              <a:rPr lang="en-US" dirty="0"/>
              <a:t>how to make sure you've built the right thing?</a:t>
            </a:r>
          </a:p>
          <a:p>
            <a:pPr lvl="1"/>
            <a:r>
              <a:rPr lang="en-US" dirty="0"/>
              <a:t>how to make sure you've built the thing right?</a:t>
            </a:r>
          </a:p>
          <a:p>
            <a:pPr lvl="1"/>
            <a:endParaRPr lang="en-US" dirty="0"/>
          </a:p>
        </p:txBody>
      </p:sp>
      <p:sp>
        <p:nvSpPr>
          <p:cNvPr id="4" name="Slide Number Placeholder 3">
            <a:extLst>
              <a:ext uri="{FF2B5EF4-FFF2-40B4-BE49-F238E27FC236}">
                <a16:creationId xmlns:a16="http://schemas.microsoft.com/office/drawing/2014/main" id="{058D416C-4FDF-4DDB-B02D-6B36EF1E1AA4}"/>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Tree>
    <p:extLst>
      <p:ext uri="{BB962C8B-B14F-4D97-AF65-F5344CB8AC3E}">
        <p14:creationId xmlns:p14="http://schemas.microsoft.com/office/powerpoint/2010/main" val="178936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SE includes Tools and Processes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The answers to those questions will depend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Tree>
    <p:extLst>
      <p:ext uri="{BB962C8B-B14F-4D97-AF65-F5344CB8AC3E}">
        <p14:creationId xmlns:p14="http://schemas.microsoft.com/office/powerpoint/2010/main" val="190933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7</a:t>
            </a:fld>
            <a:endParaRPr lang="en-US"/>
          </a:p>
        </p:txBody>
      </p:sp>
      <p:sp>
        <p:nvSpPr>
          <p:cNvPr id="5" name="Rectangle 4">
            <a:extLst>
              <a:ext uri="{FF2B5EF4-FFF2-40B4-BE49-F238E27FC236}">
                <a16:creationId xmlns:a16="http://schemas.microsoft.com/office/drawing/2014/main" id="{7C2E031C-18DB-4AE2-8E4A-873DC05E2466}"/>
              </a:ext>
            </a:extLst>
          </p:cNvPr>
          <p:cNvSpPr/>
          <p:nvPr/>
        </p:nvSpPr>
        <p:spPr>
          <a:xfrm>
            <a:off x="8560190" y="2766218"/>
            <a:ext cx="3086019" cy="1325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Update? Copy from web site.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what SE is and why it’s important</a:t>
            </a:r>
          </a:p>
          <a:p>
            <a:pPr lvl="1"/>
            <a:r>
              <a:rPr lang="en-US" dirty="0"/>
              <a:t>List your weekly obligations as a student</a:t>
            </a:r>
          </a:p>
          <a:p>
            <a:pPr lvl="1"/>
            <a:r>
              <a:rPr lang="en-US" dirty="0"/>
              <a:t>List the requirements for completing the course</a:t>
            </a:r>
          </a:p>
          <a:p>
            <a:pPr lvl="1"/>
            <a:r>
              <a:rPr lang="en-US" dirty="0"/>
              <a:t>Explain how assignments will be graded</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8</a:t>
            </a:fld>
            <a:endParaRPr lang="en-US"/>
          </a:p>
        </p:txBody>
      </p:sp>
    </p:spTree>
    <p:extLst>
      <p:ext uri="{BB962C8B-B14F-4D97-AF65-F5344CB8AC3E}">
        <p14:creationId xmlns:p14="http://schemas.microsoft.com/office/powerpoint/2010/main" val="391505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The course will mirror the steps of the software engineering life cycle</a:t>
            </a:r>
          </a:p>
          <a:p>
            <a:pPr lvl="1"/>
            <a:r>
              <a:rPr lang="en-US" dirty="0"/>
              <a:t>starting with requirements, through testing and deployment</a:t>
            </a:r>
          </a:p>
          <a:p>
            <a:pPr lvl="1"/>
            <a:r>
              <a:rPr lang="en-US" dirty="0"/>
              <a:t>we will move some material forward to make sure that you have the learning you need when you need it</a:t>
            </a:r>
          </a:p>
          <a:p>
            <a:pPr lvl="1"/>
            <a:r>
              <a:rPr lang="en-US" dirty="0"/>
              <a:t>Will start with several individual homework assignments</a:t>
            </a:r>
          </a:p>
          <a:p>
            <a:pPr lvl="1"/>
            <a:r>
              <a:rPr lang="en-US" dirty="0"/>
              <a:t>Then a group project, done in teams of about 4 people</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Tree>
    <p:extLst>
      <p:ext uri="{BB962C8B-B14F-4D97-AF65-F5344CB8AC3E}">
        <p14:creationId xmlns:p14="http://schemas.microsoft.com/office/powerpoint/2010/main" val="116515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1219</Words>
  <Application>Microsoft Office PowerPoint</Application>
  <PresentationFormat>Widescreen</PresentationFormat>
  <Paragraphs>149</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Ink Free</vt:lpstr>
      <vt:lpstr>Verdana</vt:lpstr>
      <vt:lpstr>Office Theme</vt:lpstr>
      <vt:lpstr>CS 4350: Fundamentals of Software Engineering Lesson 1.1 Course Introduction</vt:lpstr>
      <vt:lpstr>Instructors</vt:lpstr>
      <vt:lpstr>Teaching Assistants</vt:lpstr>
      <vt:lpstr>What is software engineering?</vt:lpstr>
      <vt:lpstr>Good code is necessary but not sufficient</vt:lpstr>
      <vt:lpstr>SE includes Tools and Processes</vt:lpstr>
      <vt:lpstr>Learning Objectives for this course:</vt:lpstr>
      <vt:lpstr>Learning Objectives for this Lesson</vt:lpstr>
      <vt:lpstr>Approach</vt:lpstr>
      <vt:lpstr>Technology</vt:lpstr>
      <vt:lpstr>Course Mechanics</vt:lpstr>
      <vt:lpstr>In-Class Exercises and Tutorials</vt:lpstr>
      <vt:lpstr>Course Requirements</vt:lpstr>
      <vt:lpstr>Grade Appeal Policy</vt:lpstr>
      <vt:lpstr>Late Policy</vt:lpstr>
      <vt:lpstr>Academic Integrity (1)</vt:lpstr>
      <vt:lpstr>Academic Integrity (2)</vt:lpstr>
      <vt:lpstr>Communication</vt:lpstr>
      <vt:lpstr>Review</vt:lpstr>
      <vt:lpstr>OK, now let’s get down to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41</cp:revision>
  <dcterms:created xsi:type="dcterms:W3CDTF">2021-01-07T15:19:22Z</dcterms:created>
  <dcterms:modified xsi:type="dcterms:W3CDTF">2022-01-05T15:48:56Z</dcterms:modified>
</cp:coreProperties>
</file>