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3" r:id="rId2"/>
    <p:sldMasterId id="2147483677" r:id="rId3"/>
  </p:sldMasterIdLst>
  <p:notesMasterIdLst>
    <p:notesMasterId r:id="rId34"/>
  </p:notesMasterIdLst>
  <p:sldIdLst>
    <p:sldId id="485" r:id="rId4"/>
    <p:sldId id="396" r:id="rId5"/>
    <p:sldId id="486" r:id="rId6"/>
    <p:sldId id="262" r:id="rId7"/>
    <p:sldId id="497" r:id="rId8"/>
    <p:sldId id="498" r:id="rId9"/>
    <p:sldId id="500" r:id="rId10"/>
    <p:sldId id="499" r:id="rId11"/>
    <p:sldId id="501" r:id="rId12"/>
    <p:sldId id="516" r:id="rId13"/>
    <p:sldId id="502" r:id="rId14"/>
    <p:sldId id="267" r:id="rId15"/>
    <p:sldId id="504" r:id="rId16"/>
    <p:sldId id="505" r:id="rId17"/>
    <p:sldId id="506" r:id="rId18"/>
    <p:sldId id="508" r:id="rId19"/>
    <p:sldId id="509" r:id="rId20"/>
    <p:sldId id="511" r:id="rId21"/>
    <p:sldId id="512" r:id="rId22"/>
    <p:sldId id="513" r:id="rId23"/>
    <p:sldId id="514" r:id="rId24"/>
    <p:sldId id="515" r:id="rId25"/>
    <p:sldId id="495" r:id="rId26"/>
    <p:sldId id="490" r:id="rId27"/>
    <p:sldId id="496" r:id="rId28"/>
    <p:sldId id="271" r:id="rId29"/>
    <p:sldId id="272" r:id="rId30"/>
    <p:sldId id="273" r:id="rId31"/>
    <p:sldId id="492" r:id="rId32"/>
    <p:sldId id="494" r:id="rId3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514" autoAdjust="0"/>
  </p:normalViewPr>
  <p:slideViewPr>
    <p:cSldViewPr snapToGrid="0" snapToObjects="1">
      <p:cViewPr>
        <p:scale>
          <a:sx n="80" d="100"/>
          <a:sy n="80" d="100"/>
        </p:scale>
        <p:origin x="112" y="-272"/>
      </p:cViewPr>
      <p:guideLst/>
    </p:cSldViewPr>
  </p:slideViewPr>
  <p:outlineViewPr>
    <p:cViewPr>
      <p:scale>
        <a:sx n="33" d="100"/>
        <a:sy n="33" d="100"/>
      </p:scale>
      <p:origin x="0" y="-2424"/>
    </p:cViewPr>
  </p:outlineViewPr>
  <p:notesTextViewPr>
    <p:cViewPr>
      <p:scale>
        <a:sx n="1" d="1"/>
        <a:sy n="1" d="1"/>
      </p:scale>
      <p:origin x="0" y="0"/>
    </p:cViewPr>
  </p:notesTextViewPr>
  <p:sorterViewPr>
    <p:cViewPr>
      <p:scale>
        <a:sx n="100" d="100"/>
        <a:sy n="100" d="100"/>
      </p:scale>
      <p:origin x="0" y="-36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that the current listener (the one that was running) completes its job.  (Remember, we’re doing cooperative multitasking, so this should happen pretty soon!).  </a:t>
            </a:r>
          </a:p>
        </p:txBody>
      </p:sp>
    </p:spTree>
    <p:extLst>
      <p:ext uri="{BB962C8B-B14F-4D97-AF65-F5344CB8AC3E}">
        <p14:creationId xmlns:p14="http://schemas.microsoft.com/office/powerpoint/2010/main" val="722649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that the current listener (the one that was running) completes its job.  (Remember, we’re doing cooperative multitasking, so this should happen pretty soon!).  </a:t>
            </a:r>
          </a:p>
        </p:txBody>
      </p:sp>
    </p:spTree>
    <p:extLst>
      <p:ext uri="{BB962C8B-B14F-4D97-AF65-F5344CB8AC3E}">
        <p14:creationId xmlns:p14="http://schemas.microsoft.com/office/powerpoint/2010/main" val="97276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event loop takes over.  Here we’ve expanded the event loop to show what it does, and we’ve colored it white to show that it’s running.  It asks:</a:t>
            </a:r>
          </a:p>
          <a:p>
            <a:r>
              <a:rPr lang="en-US" dirty="0"/>
              <a:t>Are there any listeners registered for this event?  </a:t>
            </a:r>
          </a:p>
        </p:txBody>
      </p:sp>
    </p:spTree>
    <p:extLst>
      <p:ext uri="{BB962C8B-B14F-4D97-AF65-F5344CB8AC3E}">
        <p14:creationId xmlns:p14="http://schemas.microsoft.com/office/powerpoint/2010/main" val="47031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yes, there is a listener registered for this event, so we run it.</a:t>
            </a:r>
          </a:p>
        </p:txBody>
      </p:sp>
    </p:spTree>
    <p:extLst>
      <p:ext uri="{BB962C8B-B14F-4D97-AF65-F5344CB8AC3E}">
        <p14:creationId xmlns:p14="http://schemas.microsoft.com/office/powerpoint/2010/main" val="3729795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that listener completes, we return to the event loop, which takes another event off the queue and asks the same question.   Again we have a listener for response #1, so we run it.</a:t>
            </a:r>
          </a:p>
        </p:txBody>
      </p:sp>
    </p:spTree>
    <p:extLst>
      <p:ext uri="{BB962C8B-B14F-4D97-AF65-F5344CB8AC3E}">
        <p14:creationId xmlns:p14="http://schemas.microsoft.com/office/powerpoint/2010/main" val="32571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that listener completes, we return to the event loop, which takes another event off the queue and asks the same question.   Again we have a listener for response #1, so we run it.</a:t>
            </a:r>
          </a:p>
        </p:txBody>
      </p:sp>
    </p:spTree>
    <p:extLst>
      <p:ext uri="{BB962C8B-B14F-4D97-AF65-F5344CB8AC3E}">
        <p14:creationId xmlns:p14="http://schemas.microsoft.com/office/powerpoint/2010/main" val="3058651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One more time… the listener for response #1 completes, and the event loop processes response #2.  And so on: 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a:p>
            <a:endParaRPr lang="en-US" dirty="0"/>
          </a:p>
        </p:txBody>
      </p:sp>
    </p:spTree>
    <p:extLst>
      <p:ext uri="{BB962C8B-B14F-4D97-AF65-F5344CB8AC3E}">
        <p14:creationId xmlns:p14="http://schemas.microsoft.com/office/powerpoint/2010/main" val="230386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We will take a look at how exactly asynchronous programming in JS works </a:t>
            </a:r>
            <a:r>
              <a:rPr lang="en-US" sz="1100" dirty="0">
                <a:effectLst/>
                <a:latin typeface="+mn-lt"/>
                <a:ea typeface="+mn-ea"/>
                <a:cs typeface="+mn-cs"/>
                <a:sym typeface="Helvetica Neue"/>
              </a:rPr>
              <a:t>using the running example of making an request to a server.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Here we see the code in the server.   (</a:t>
            </a:r>
            <a:r>
              <a:rPr lang="en-US" dirty="0"/>
              <a:t>Explain code, key objective is to understand that it just sends back some text, and it will keep track of the order of requests (always returns GET number 1, 2, 3,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Our goal is to write some code for NodeJS that will send a request to the server and display the result on the console just like the browser shows here .</a:t>
            </a:r>
          </a:p>
          <a:p>
            <a:endParaRPr lang="en-US" dirty="0"/>
          </a:p>
        </p:txBody>
      </p:sp>
    </p:spTree>
    <p:extLst>
      <p:ext uri="{BB962C8B-B14F-4D97-AF65-F5344CB8AC3E}">
        <p14:creationId xmlns:p14="http://schemas.microsoft.com/office/powerpoint/2010/main" val="268340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a:t>
            </a:r>
            <a:endParaRPr lang="en-US" sz="1100" dirty="0"/>
          </a:p>
          <a:p>
            <a:endParaRPr lang="en-US" sz="1100" dirty="0"/>
          </a:p>
          <a:p>
            <a:pPr marL="0" marR="0" lvl="0" indent="0" defTabSz="228600" eaLnBrk="1" fontAlgn="auto" latinLnBrk="0" hangingPunct="1">
              <a:lnSpc>
                <a:spcPct val="117999"/>
              </a:lnSpc>
              <a:spcBef>
                <a:spcPts val="0"/>
              </a:spcBef>
              <a:spcAft>
                <a:spcPts val="0"/>
              </a:spcAft>
              <a:buClrTx/>
              <a:buSzTx/>
              <a:buFontTx/>
              <a:buNone/>
              <a:tabLst/>
              <a:defRPr/>
            </a:pPr>
            <a:r>
              <a:rPr lang="en-US" sz="1100" dirty="0"/>
              <a:t>A Promise is a representation of a listener, and lets us request some asynchronous action to happen (in the background), and then come back to this point and keep running once it’s available.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p>
          <a:p>
            <a:r>
              <a:rPr lang="en-US" sz="1100" dirty="0"/>
              <a:t>In this case, we will use a popular library for making HTTP requests, </a:t>
            </a:r>
            <a:r>
              <a:rPr lang="en-US" sz="1100" dirty="0" err="1"/>
              <a:t>axios</a:t>
            </a:r>
            <a:r>
              <a:rPr lang="en-US" sz="1100" dirty="0"/>
              <a:t>. The method “</a:t>
            </a:r>
            <a:r>
              <a:rPr lang="en-US" sz="1100" dirty="0" err="1"/>
              <a:t>axios.get</a:t>
            </a:r>
            <a:r>
              <a:rPr lang="en-US" sz="1100" dirty="0"/>
              <a:t>” calls through the NodeJS runtime to make an HTTP GET request to a URL.</a:t>
            </a:r>
          </a:p>
          <a:p>
            <a:endParaRPr lang="en-US" sz="1100" dirty="0"/>
          </a:p>
          <a:p>
            <a:r>
              <a:rPr lang="en-US" sz="1100" dirty="0"/>
              <a:t>This method returns a promise. (Click for build, explain that to call a method that returns a promise, we should await it, and do that from within an async function)</a:t>
            </a:r>
          </a:p>
          <a:p>
            <a:endParaRPr lang="en-US" dirty="0"/>
          </a:p>
          <a:p>
            <a:r>
              <a:rPr lang="en-US" dirty="0"/>
              <a:t>(Click for build to show output, note that it runs, hooray)</a:t>
            </a:r>
          </a:p>
          <a:p>
            <a:endParaRPr lang="en-US" dirty="0"/>
          </a:p>
          <a:p>
            <a:r>
              <a:rPr lang="en-US" dirty="0"/>
              <a:t>Explain that await will prevent code in this method after ‘await’ from running until the promise resolves with the data. This is to say: ‘await’ asks NodeJS to create a new listener which will continue running this method, once the return value from </a:t>
            </a:r>
            <a:r>
              <a:rPr lang="en-US" dirty="0" err="1"/>
              <a:t>axios.get</a:t>
            </a:r>
            <a:r>
              <a:rPr lang="en-US" dirty="0"/>
              <a:t> is available.</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once to show build of output, comes line-by-line).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I</a:t>
            </a:r>
          </a:p>
          <a:p>
            <a:endParaRPr lang="en-US" dirty="0"/>
          </a:p>
          <a:p>
            <a:r>
              <a:rPr lang="en-US" dirty="0"/>
              <a:t>However, what is important to note here is that it might not be certain that listener1 will run before listener2. The order of which listener gets invokes first might be </a:t>
            </a:r>
            <a:r>
              <a:rPr lang="en-US" dirty="0" err="1"/>
              <a:t>uknowable</a:t>
            </a:r>
            <a:r>
              <a:rPr lang="en-US" dirty="0"/>
              <a:t> in some cases, and non-intuitive in others.</a:t>
            </a:r>
          </a:p>
        </p:txBody>
      </p:sp>
    </p:spTree>
    <p:extLst>
      <p:ext uri="{BB962C8B-B14F-4D97-AF65-F5344CB8AC3E}">
        <p14:creationId xmlns:p14="http://schemas.microsoft.com/office/powerpoint/2010/main" val="326175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 We’ll see in the next lesson how exactly await works, and more about promises. However, the simple rule that we can have now is: “Listeners are completed when they reach their end and return, OR when they reach an await”. </a:t>
            </a:r>
          </a:p>
          <a:p>
            <a:endParaRPr lang="en-US" dirty="0"/>
          </a:p>
          <a:p>
            <a:r>
              <a:rPr lang="en-US" dirty="0"/>
              <a:t>Based on this rule, we can think hard about what the output should be here.</a:t>
            </a:r>
          </a:p>
          <a:p>
            <a:r>
              <a:rPr lang="en-US" dirty="0"/>
              <a:t>Which </a:t>
            </a:r>
            <a:r>
              <a:rPr lang="en-US" dirty="0" err="1"/>
              <a:t>console.log</a:t>
            </a:r>
            <a:r>
              <a:rPr lang="en-US" dirty="0"/>
              <a:t> do students think will be printed first, and which second? ‘Making Request” -&gt; “Heard back”, “All Done” -&gt; “Making Request”, or other? Hopefully now clear. (build)</a:t>
            </a:r>
          </a:p>
          <a:p>
            <a:br>
              <a:rPr lang="en-US" dirty="0"/>
            </a:br>
            <a:r>
              <a:rPr lang="en-US" dirty="0"/>
              <a:t>This is our first look at seeing how we can write concurrent programs using the asynchronous program model: There was something that happened WHILE the data was being fetched from the server: the message ”all done” was printed! In the next lesson will dive deeper into concurrency.</a:t>
            </a:r>
          </a:p>
        </p:txBody>
      </p:sp>
    </p:spTree>
    <p:extLst>
      <p:ext uri="{BB962C8B-B14F-4D97-AF65-F5344CB8AC3E}">
        <p14:creationId xmlns:p14="http://schemas.microsoft.com/office/powerpoint/2010/main" val="3606524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picture of your running job.  We imagine that you have just sent off 3 http requests.  The JS runtime has called out to the OS to create 3 threads to this non-blocking I/O.  In your thread (the only thread you can see!) you have an event queue (currently empty), and 3 listeners, each waiting for a response to one of the 3 requests.  We also imagine that there is another listener that is currently running</a:t>
            </a:r>
          </a:p>
        </p:txBody>
      </p:sp>
    </p:spTree>
    <p:extLst>
      <p:ext uri="{BB962C8B-B14F-4D97-AF65-F5344CB8AC3E}">
        <p14:creationId xmlns:p14="http://schemas.microsoft.com/office/powerpoint/2010/main" val="4123331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picture of your running job.  We imagine that you have just sent off 3 http requests.  The JS runtime has called out to the OS to create 3 threads to this non-blocking I/O.  In your thread (the only thread you can see!) you have an event queue (currently empty), and 3 listeners, each waiting for a response to one of the 3 requests.  We also imagine that there is another listener that is currently running</a:t>
            </a:r>
          </a:p>
        </p:txBody>
      </p:sp>
    </p:spTree>
    <p:extLst>
      <p:ext uri="{BB962C8B-B14F-4D97-AF65-F5344CB8AC3E}">
        <p14:creationId xmlns:p14="http://schemas.microsoft.com/office/powerpoint/2010/main" val="378061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that while the other listener is running, response #3 comes in.  Thread #3 receives the response and places an event on your event queue.</a:t>
            </a:r>
          </a:p>
        </p:txBody>
      </p:sp>
    </p:spTree>
    <p:extLst>
      <p:ext uri="{BB962C8B-B14F-4D97-AF65-F5344CB8AC3E}">
        <p14:creationId xmlns:p14="http://schemas.microsoft.com/office/powerpoint/2010/main" val="1759572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further imagine that while the other listener is running, response #1 comes in.  Thread #1 receives the response and places an event on the event queue.</a:t>
            </a:r>
          </a:p>
        </p:txBody>
      </p:sp>
    </p:spTree>
    <p:extLst>
      <p:ext uri="{BB962C8B-B14F-4D97-AF65-F5344CB8AC3E}">
        <p14:creationId xmlns:p14="http://schemas.microsoft.com/office/powerpoint/2010/main" val="130290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response #2 comes in, and its thread puts response #2 on the event queue</a:t>
            </a:r>
          </a:p>
        </p:txBody>
      </p:sp>
    </p:spTree>
    <p:extLst>
      <p:ext uri="{BB962C8B-B14F-4D97-AF65-F5344CB8AC3E}">
        <p14:creationId xmlns:p14="http://schemas.microsoft.com/office/powerpoint/2010/main" val="117601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8D0C-0179-415A-AEFF-F6C0469D3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D0B5A8-8F74-4535-BAFF-442250938C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6A44B-3665-42C6-8CC9-25063E75215D}"/>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E1D5C584-288F-4E4A-866E-C083DB6BE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3F8D6-C8B7-45B9-BCD2-3F04AD5DCF93}"/>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39645428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C166-1B30-460B-88F0-B452D0B43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A97F23-BEA5-458E-A164-1BDDE6519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D8895-312F-4F64-A148-BAEAEF72EC9C}"/>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CDB8B656-9340-4EB1-8E6A-1C87BA737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CADAB-DDBB-4B24-B003-7AA777C019BC}"/>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42825880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088-8A50-4163-BF62-542A1717C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AFB35-C9A1-46B7-AA58-4A8047739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914DA-2A69-4B8A-BF7A-8CB31885AA7F}"/>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C371B69F-B1ED-4B1A-984A-A10A97A09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1DD2D-2912-4BA5-BF41-B8405EBCEDE7}"/>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864154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86C1-5ACE-4D38-8367-80F1F1D71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0A5BF-E24A-43C1-8A1C-B0F0E1DA8C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78E1AD-FB1A-490E-ACCE-C5DF35849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91683-3BDD-4D33-9617-3D387F397E1E}"/>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6" name="Footer Placeholder 5">
            <a:extLst>
              <a:ext uri="{FF2B5EF4-FFF2-40B4-BE49-F238E27FC236}">
                <a16:creationId xmlns:a16="http://schemas.microsoft.com/office/drawing/2014/main" id="{051CC707-726A-4326-BA9D-55684601A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8C427-7A2B-4BCA-AB4B-DC9A09638778}"/>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29287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D544-96A8-4112-8853-A42A0A9E7A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B0C10-3205-4A36-9F96-0E712A1B5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DA96F-5D0D-4B15-9F34-E3155C8C44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B01AA-9CA5-4C13-A83F-19BBC2ACD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9D7E3-AD91-4F45-94F7-74733FC29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E63BD-7D25-4BFB-AFAC-F7318F481E04}"/>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8" name="Footer Placeholder 7">
            <a:extLst>
              <a:ext uri="{FF2B5EF4-FFF2-40B4-BE49-F238E27FC236}">
                <a16:creationId xmlns:a16="http://schemas.microsoft.com/office/drawing/2014/main" id="{A8952721-5935-45CC-9CA1-5217AF732D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ADC58-1F4F-4330-B6A9-3243B557A079}"/>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607097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6912-C66F-4875-B683-78E5736B5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FD261-80D0-44BA-8071-F89F8075712A}"/>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4" name="Footer Placeholder 3">
            <a:extLst>
              <a:ext uri="{FF2B5EF4-FFF2-40B4-BE49-F238E27FC236}">
                <a16:creationId xmlns:a16="http://schemas.microsoft.com/office/drawing/2014/main" id="{BEA4B329-E5FB-4DD7-A75F-6D9AD6E2E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CCE82-8C96-49E0-A67E-06755962776E}"/>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10213728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4DCC3-DDCA-4A8B-9643-48613E0F4FD9}"/>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3" name="Footer Placeholder 2">
            <a:extLst>
              <a:ext uri="{FF2B5EF4-FFF2-40B4-BE49-F238E27FC236}">
                <a16:creationId xmlns:a16="http://schemas.microsoft.com/office/drawing/2014/main" id="{A758DB0B-A01F-4E01-86A4-7B2C8445E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8C4E9B-7B63-4FEE-B635-4EC67C05F5AA}"/>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31164969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E279-FCEF-48D6-BED7-525C72F1B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1D89E-D479-40E7-BC77-7EAAAB203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4A81C2-3818-4CA7-8B87-A26C638BD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D13780-1A28-41A3-B4D6-D11B3815D0F9}"/>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6" name="Footer Placeholder 5">
            <a:extLst>
              <a:ext uri="{FF2B5EF4-FFF2-40B4-BE49-F238E27FC236}">
                <a16:creationId xmlns:a16="http://schemas.microsoft.com/office/drawing/2014/main" id="{B62E466E-E2DC-4A06-930C-D061AD912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829F3-4309-43C9-ABC3-F000A3E4C058}"/>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2454753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07B9-C0A2-422F-8635-0D17B9B39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5CFD29-3653-4A08-88A4-F8078F8D9C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CBD7F-DA00-41DB-BE20-90E118D1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61A60-624F-42A9-980C-AC69CEAD6ACA}"/>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6" name="Footer Placeholder 5">
            <a:extLst>
              <a:ext uri="{FF2B5EF4-FFF2-40B4-BE49-F238E27FC236}">
                <a16:creationId xmlns:a16="http://schemas.microsoft.com/office/drawing/2014/main" id="{033AA809-9DBA-47C6-8303-392D0AD3C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CEDA7-CFB3-4C1A-86D0-034CABF8896A}"/>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2375261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CFB1-2565-4C82-AC92-7BF7BAA8C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2B49D5-0D8D-4BA9-974A-64853105C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F8890-9F4D-4160-BE93-CAA17DBC92B8}"/>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E8748CFB-1B31-4854-B321-C7087BB17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03AEF-A6AB-47E0-8A12-761C113A4E4B}"/>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18948382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9DDA3-F7ED-4ED8-BB79-738AE7EA1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ACDC9-B0D8-4F14-9B09-CAE201FCA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5CA68-4516-4FAA-B97A-72CBE547253D}"/>
              </a:ext>
            </a:extLst>
          </p:cNvPr>
          <p:cNvSpPr>
            <a:spLocks noGrp="1"/>
          </p:cNvSpPr>
          <p:nvPr>
            <p:ph type="dt" sz="half" idx="10"/>
          </p:nvPr>
        </p:nvSpPr>
        <p:spPr/>
        <p:txBody>
          <a:body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CE4F7408-0DC8-49F3-8D16-4CB9BFDB1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D0B88-B5D4-447F-9CF9-2DA03ABBE95B}"/>
              </a:ext>
            </a:extLst>
          </p:cNvPr>
          <p:cNvSpPr>
            <a:spLocks noGrp="1"/>
          </p:cNvSpPr>
          <p:nvPr>
            <p:ph type="sldNum" sz="quarter" idx="12"/>
          </p:nvPr>
        </p:nvSpPr>
        <p:spPr/>
        <p:txBody>
          <a:bodyPr/>
          <a:lstStyle/>
          <a:p>
            <a:fld id="{C97A11D7-8B90-4CF4-9BDD-9BBC48440EF4}" type="slidenum">
              <a:rPr lang="en-US" smtClean="0"/>
              <a:t>‹#›</a:t>
            </a:fld>
            <a:endParaRPr lang="en-US"/>
          </a:p>
        </p:txBody>
      </p:sp>
    </p:spTree>
    <p:extLst>
      <p:ext uri="{BB962C8B-B14F-4D97-AF65-F5344CB8AC3E}">
        <p14:creationId xmlns:p14="http://schemas.microsoft.com/office/powerpoint/2010/main" val="11126830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theme" Target="../theme/theme3.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9C35-6C2A-4D67-8711-BA93BC03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3D92C5-5DAE-40E9-9553-F52831F6A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0C5D156-18E2-4973-BB32-5F751B5E6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9BECA-59F4-4E97-8FB0-BDD54538CEDB}" type="datetimeFigureOut">
              <a:rPr lang="en-US" smtClean="0"/>
              <a:t>2/10/2022</a:t>
            </a:fld>
            <a:endParaRPr lang="en-US"/>
          </a:p>
        </p:txBody>
      </p:sp>
      <p:sp>
        <p:nvSpPr>
          <p:cNvPr id="5" name="Footer Placeholder 4">
            <a:extLst>
              <a:ext uri="{FF2B5EF4-FFF2-40B4-BE49-F238E27FC236}">
                <a16:creationId xmlns:a16="http://schemas.microsoft.com/office/drawing/2014/main" id="{F999360C-4504-4995-B1FF-2E5B8BAED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24271-6B11-40EF-A603-F2E24FE5D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11D7-8B90-4CF4-9BDD-9BBC48440EF4}" type="slidenum">
              <a:rPr lang="en-US" smtClean="0"/>
              <a:t>‹#›</a:t>
            </a:fld>
            <a:endParaRPr lang="en-US"/>
          </a:p>
        </p:txBody>
      </p:sp>
    </p:spTree>
    <p:extLst>
      <p:ext uri="{BB962C8B-B14F-4D97-AF65-F5344CB8AC3E}">
        <p14:creationId xmlns:p14="http://schemas.microsoft.com/office/powerpoint/2010/main" val="349418643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Here’s a picture of your running job</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#1</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#2</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#3</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Some other listener (currently running)</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Tree>
    <p:extLst>
      <p:ext uri="{BB962C8B-B14F-4D97-AF65-F5344CB8AC3E}">
        <p14:creationId xmlns:p14="http://schemas.microsoft.com/office/powerpoint/2010/main" val="423273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82B6-2EEF-4428-9AB3-C4D4B9F20DDC}"/>
              </a:ext>
            </a:extLst>
          </p:cNvPr>
          <p:cNvSpPr>
            <a:spLocks noGrp="1"/>
          </p:cNvSpPr>
          <p:nvPr>
            <p:ph type="title"/>
          </p:nvPr>
        </p:nvSpPr>
        <p:spPr/>
        <p:txBody>
          <a:bodyPr>
            <a:normAutofit fontScale="90000"/>
          </a:bodyPr>
          <a:lstStyle/>
          <a:p>
            <a:r>
              <a:rPr lang="en-US" dirty="0"/>
              <a:t>The JS engine relies on the OS to do non-blocking IO</a:t>
            </a:r>
          </a:p>
        </p:txBody>
      </p:sp>
      <p:sp>
        <p:nvSpPr>
          <p:cNvPr id="3" name="Text Placeholder 2">
            <a:extLst>
              <a:ext uri="{FF2B5EF4-FFF2-40B4-BE49-F238E27FC236}">
                <a16:creationId xmlns:a16="http://schemas.microsoft.com/office/drawing/2014/main" id="{6986CFD3-84B1-4103-B23C-17FB1F314F7E}"/>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06A0A678-A4FA-4AB8-AB6C-93457F821CA2}"/>
              </a:ext>
            </a:extLst>
          </p:cNvPr>
          <p:cNvSpPr>
            <a:spLocks noGrp="1"/>
          </p:cNvSpPr>
          <p:nvPr>
            <p:ph type="body" idx="1"/>
          </p:nvPr>
        </p:nvSpPr>
        <p:spPr/>
        <p:txBody>
          <a:bodyPr/>
          <a:lstStyle/>
          <a:p>
            <a:r>
              <a:rPr lang="en-US" dirty="0"/>
              <a:t>The OS will create a thread to do non-blocking IO, and your JS job will continue while the OS waits for the IO to finish</a:t>
            </a:r>
          </a:p>
          <a:p>
            <a:r>
              <a:rPr lang="en-US" dirty="0"/>
              <a:t>When the IO event concludes (say by receiving a packet), it puts an event on the JS event queue.</a:t>
            </a:r>
          </a:p>
        </p:txBody>
      </p:sp>
    </p:spTree>
    <p:extLst>
      <p:ext uri="{BB962C8B-B14F-4D97-AF65-F5344CB8AC3E}">
        <p14:creationId xmlns:p14="http://schemas.microsoft.com/office/powerpoint/2010/main" val="9980018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Here’s a picture of your running job</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#1</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#2</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#3</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Some other listener (currently running)</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Response #3 arrives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 for response #1</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Some other listener (currently running)</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305" name="response from google.com"/>
          <p:cNvSpPr/>
          <p:nvPr/>
        </p:nvSpPr>
        <p:spPr>
          <a:xfrm>
            <a:off x="1056239"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5" name="Freeform: Shape 4">
            <a:extLst>
              <a:ext uri="{FF2B5EF4-FFF2-40B4-BE49-F238E27FC236}">
                <a16:creationId xmlns:a16="http://schemas.microsoft.com/office/drawing/2014/main" id="{C9E0B95A-1965-435C-B0D7-3D3F685313F5}"/>
              </a:ext>
            </a:extLst>
          </p:cNvPr>
          <p:cNvSpPr/>
          <p:nvPr/>
        </p:nvSpPr>
        <p:spPr>
          <a:xfrm>
            <a:off x="2846567" y="1244285"/>
            <a:ext cx="8197795" cy="1554574"/>
          </a:xfrm>
          <a:custGeom>
            <a:avLst/>
            <a:gdLst>
              <a:gd name="connsiteX0" fmla="*/ 8197795 w 8197795"/>
              <a:gd name="connsiteY0" fmla="*/ 1554574 h 1554574"/>
              <a:gd name="connsiteX1" fmla="*/ 4063116 w 8197795"/>
              <a:gd name="connsiteY1" fmla="*/ 163096 h 1554574"/>
              <a:gd name="connsiteX2" fmla="*/ 15903 w 8197795"/>
              <a:gd name="connsiteY2" fmla="*/ 27924 h 1554574"/>
              <a:gd name="connsiteX3" fmla="*/ 15903 w 8197795"/>
              <a:gd name="connsiteY3" fmla="*/ 27924 h 1554574"/>
              <a:gd name="connsiteX4" fmla="*/ 0 w 8197795"/>
              <a:gd name="connsiteY4" fmla="*/ 19972 h 155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7795" h="1554574">
                <a:moveTo>
                  <a:pt x="8197795" y="1554574"/>
                </a:moveTo>
                <a:cubicBezTo>
                  <a:pt x="6812280" y="986056"/>
                  <a:pt x="5426765" y="417538"/>
                  <a:pt x="4063116" y="163096"/>
                </a:cubicBezTo>
                <a:cubicBezTo>
                  <a:pt x="2699467" y="-91346"/>
                  <a:pt x="15903" y="27924"/>
                  <a:pt x="15903" y="27924"/>
                </a:cubicBezTo>
                <a:lnTo>
                  <a:pt x="15903" y="27924"/>
                </a:lnTo>
                <a:lnTo>
                  <a:pt x="0" y="19972"/>
                </a:lnTo>
              </a:path>
            </a:pathLst>
          </a:custGeom>
          <a:ln w="76200">
            <a:tailEnd type="triangle"/>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989317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wipe(down)">
                                      <p:cBhvr>
                                        <p:cTn id="10"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Response #1 arrives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Some other listener (currently running)</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305" name="response from google.com"/>
          <p:cNvSpPr/>
          <p:nvPr/>
        </p:nvSpPr>
        <p:spPr>
          <a:xfrm>
            <a:off x="1056239"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4496" y="855499"/>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5" name="Freeform: Shape 4">
            <a:extLst>
              <a:ext uri="{FF2B5EF4-FFF2-40B4-BE49-F238E27FC236}">
                <a16:creationId xmlns:a16="http://schemas.microsoft.com/office/drawing/2014/main" id="{C9E0B95A-1965-435C-B0D7-3D3F685313F5}"/>
              </a:ext>
            </a:extLst>
          </p:cNvPr>
          <p:cNvSpPr/>
          <p:nvPr/>
        </p:nvSpPr>
        <p:spPr>
          <a:xfrm>
            <a:off x="4107853" y="1164670"/>
            <a:ext cx="3628766" cy="1525029"/>
          </a:xfrm>
          <a:custGeom>
            <a:avLst/>
            <a:gdLst>
              <a:gd name="connsiteX0" fmla="*/ 8197795 w 8197795"/>
              <a:gd name="connsiteY0" fmla="*/ 1554574 h 1554574"/>
              <a:gd name="connsiteX1" fmla="*/ 4063116 w 8197795"/>
              <a:gd name="connsiteY1" fmla="*/ 163096 h 1554574"/>
              <a:gd name="connsiteX2" fmla="*/ 15903 w 8197795"/>
              <a:gd name="connsiteY2" fmla="*/ 27924 h 1554574"/>
              <a:gd name="connsiteX3" fmla="*/ 15903 w 8197795"/>
              <a:gd name="connsiteY3" fmla="*/ 27924 h 1554574"/>
              <a:gd name="connsiteX4" fmla="*/ 0 w 8197795"/>
              <a:gd name="connsiteY4" fmla="*/ 19972 h 155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7795" h="1554574">
                <a:moveTo>
                  <a:pt x="8197795" y="1554574"/>
                </a:moveTo>
                <a:cubicBezTo>
                  <a:pt x="6812280" y="986056"/>
                  <a:pt x="5426765" y="417538"/>
                  <a:pt x="4063116" y="163096"/>
                </a:cubicBezTo>
                <a:cubicBezTo>
                  <a:pt x="2699467" y="-91346"/>
                  <a:pt x="15903" y="27924"/>
                  <a:pt x="15903" y="27924"/>
                </a:cubicBezTo>
                <a:lnTo>
                  <a:pt x="15903" y="27924"/>
                </a:lnTo>
                <a:lnTo>
                  <a:pt x="0" y="19972"/>
                </a:lnTo>
              </a:path>
            </a:pathLst>
          </a:custGeom>
          <a:ln w="76200">
            <a:tailEnd type="triangle"/>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11174459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Response #2 arrives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Some other listener (currently running)</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305" name="response from google.com"/>
          <p:cNvSpPr/>
          <p:nvPr/>
        </p:nvSpPr>
        <p:spPr>
          <a:xfrm>
            <a:off x="1056239"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2677"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Freeform: Shape 31">
            <a:extLst>
              <a:ext uri="{FF2B5EF4-FFF2-40B4-BE49-F238E27FC236}">
                <a16:creationId xmlns:a16="http://schemas.microsoft.com/office/drawing/2014/main" id="{9078ADBF-7B42-42B8-AA1C-851D522DF57A}"/>
              </a:ext>
            </a:extLst>
          </p:cNvPr>
          <p:cNvSpPr/>
          <p:nvPr/>
        </p:nvSpPr>
        <p:spPr>
          <a:xfrm>
            <a:off x="5672508" y="1164671"/>
            <a:ext cx="3590762" cy="1525029"/>
          </a:xfrm>
          <a:custGeom>
            <a:avLst/>
            <a:gdLst>
              <a:gd name="connsiteX0" fmla="*/ 8197795 w 8197795"/>
              <a:gd name="connsiteY0" fmla="*/ 1554574 h 1554574"/>
              <a:gd name="connsiteX1" fmla="*/ 4063116 w 8197795"/>
              <a:gd name="connsiteY1" fmla="*/ 163096 h 1554574"/>
              <a:gd name="connsiteX2" fmla="*/ 15903 w 8197795"/>
              <a:gd name="connsiteY2" fmla="*/ 27924 h 1554574"/>
              <a:gd name="connsiteX3" fmla="*/ 15903 w 8197795"/>
              <a:gd name="connsiteY3" fmla="*/ 27924 h 1554574"/>
              <a:gd name="connsiteX4" fmla="*/ 0 w 8197795"/>
              <a:gd name="connsiteY4" fmla="*/ 19972 h 155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7795" h="1554574">
                <a:moveTo>
                  <a:pt x="8197795" y="1554574"/>
                </a:moveTo>
                <a:cubicBezTo>
                  <a:pt x="6812280" y="986056"/>
                  <a:pt x="5426765" y="417538"/>
                  <a:pt x="4063116" y="163096"/>
                </a:cubicBezTo>
                <a:cubicBezTo>
                  <a:pt x="2699467" y="-91346"/>
                  <a:pt x="15903" y="27924"/>
                  <a:pt x="15903" y="27924"/>
                </a:cubicBezTo>
                <a:lnTo>
                  <a:pt x="15903" y="27924"/>
                </a:lnTo>
                <a:lnTo>
                  <a:pt x="0" y="19972"/>
                </a:lnTo>
              </a:path>
            </a:pathLst>
          </a:custGeom>
          <a:ln w="76200">
            <a:tailEnd type="triangle"/>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286736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The current listener completes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056239"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2677"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Tree>
    <p:extLst>
      <p:ext uri="{BB962C8B-B14F-4D97-AF65-F5344CB8AC3E}">
        <p14:creationId xmlns:p14="http://schemas.microsoft.com/office/powerpoint/2010/main" val="29801581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lang="en-US" dirty="0"/>
              <a:t>Now the event loop takes over</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5" y="694295"/>
            <a:ext cx="5719119" cy="3193289"/>
            <a:chOff x="2173547" y="1142512"/>
            <a:chExt cx="5719119" cy="3193289"/>
          </a:xfrm>
        </p:grpSpPr>
        <p:grpSp>
          <p:nvGrpSpPr>
            <p:cNvPr id="303" name="Group"/>
            <p:cNvGrpSpPr/>
            <p:nvPr/>
          </p:nvGrpSpPr>
          <p:grpSpPr>
            <a:xfrm>
              <a:off x="2173547" y="1142512"/>
              <a:ext cx="5719119" cy="3193289"/>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056239"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2677"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Tree>
    <p:extLst>
      <p:ext uri="{BB962C8B-B14F-4D97-AF65-F5344CB8AC3E}">
        <p14:creationId xmlns:p14="http://schemas.microsoft.com/office/powerpoint/2010/main" val="553158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Event Loop"/>
          <p:cNvSpPr txBox="1">
            <a:spLocks noGrp="1"/>
          </p:cNvSpPr>
          <p:nvPr>
            <p:ph type="title"/>
          </p:nvPr>
        </p:nvSpPr>
        <p:spPr>
          <a:prstGeom prst="rect">
            <a:avLst/>
          </a:prstGeom>
        </p:spPr>
        <p:txBody>
          <a:bodyPr/>
          <a:lstStyle/>
          <a:p>
            <a:r>
              <a:rPr lang="en-US" dirty="0"/>
              <a:t>The event loop handles events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6" y="694295"/>
            <a:ext cx="5719124" cy="4512757"/>
            <a:chOff x="2173548" y="1142512"/>
            <a:chExt cx="5719124" cy="4512757"/>
          </a:xfrm>
        </p:grpSpPr>
        <p:grpSp>
          <p:nvGrpSpPr>
            <p:cNvPr id="303" name="Group"/>
            <p:cNvGrpSpPr/>
            <p:nvPr/>
          </p:nvGrpSpPr>
          <p:grpSpPr>
            <a:xfrm>
              <a:off x="2173548" y="1142512"/>
              <a:ext cx="5719124" cy="4512757"/>
              <a:chOff x="0" y="0"/>
              <a:chExt cx="1003417" cy="4712290"/>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4339"/>
                <a:ext cx="1003417" cy="2037951"/>
              </a:xfrm>
              <a:prstGeom prst="rect">
                <a:avLst/>
              </a:prstGeom>
              <a:solidFill>
                <a:schemeClr val="bg1"/>
              </a:soli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endParaRPr sz="2000" b="0" dirty="0">
                  <a:latin typeface="Calibri" panose="020F0502020204030204" pitchFamily="34" charset="0"/>
                  <a:cs typeface="Calibri" panose="020F0502020204030204" pitchFamily="34" charset="0"/>
                </a:endParaRP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043156" y="3407083"/>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a:t>
            </a:r>
            <a:endParaRPr lang="en-US" sz="1600" u="sng" dirty="0"/>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2677"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Are there any listeners registered for this event?">
            <a:extLst>
              <a:ext uri="{FF2B5EF4-FFF2-40B4-BE49-F238E27FC236}">
                <a16:creationId xmlns:a16="http://schemas.microsoft.com/office/drawing/2014/main" id="{2B274051-74B6-4E58-B3B9-9BD45CE07054}"/>
              </a:ext>
            </a:extLst>
          </p:cNvPr>
          <p:cNvSpPr txBox="1"/>
          <p:nvPr/>
        </p:nvSpPr>
        <p:spPr>
          <a:xfrm>
            <a:off x="2858566" y="3329864"/>
            <a:ext cx="3237434" cy="161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pPr algn="l"/>
            <a:r>
              <a:rPr sz="2000" dirty="0">
                <a:latin typeface="Calibri" panose="020F0502020204030204" pitchFamily="34" charset="0"/>
                <a:cs typeface="Calibri" panose="020F0502020204030204" pitchFamily="34" charset="0"/>
              </a:rPr>
              <a:t>Are there any listeners registered for this event?</a:t>
            </a:r>
            <a:r>
              <a:rPr lang="en-US" sz="2000" dirty="0">
                <a:latin typeface="Calibri" panose="020F0502020204030204" pitchFamily="34" charset="0"/>
                <a:cs typeface="Calibri" panose="020F0502020204030204" pitchFamily="34" charset="0"/>
              </a:rPr>
              <a:t> </a:t>
            </a:r>
          </a:p>
          <a:p>
            <a:pPr algn="l"/>
            <a:r>
              <a:rPr lang="en-US" sz="2000" dirty="0">
                <a:latin typeface="Calibri" panose="020F0502020204030204" pitchFamily="34" charset="0"/>
                <a:cs typeface="Calibri" panose="020F0502020204030204" pitchFamily="34" charset="0"/>
              </a:rPr>
              <a:t>If so, run the listener</a:t>
            </a:r>
          </a:p>
          <a:p>
            <a:pPr algn="l"/>
            <a:r>
              <a:rPr lang="en-US" sz="2000" dirty="0">
                <a:latin typeface="Calibri" panose="020F0502020204030204" pitchFamily="34" charset="0"/>
                <a:cs typeface="Calibri" panose="020F0502020204030204" pitchFamily="34" charset="0"/>
              </a:rPr>
              <a:t>After the listener is finished, repeat</a:t>
            </a:r>
            <a:endParaRPr sz="2500" dirty="0"/>
          </a:p>
        </p:txBody>
      </p:sp>
    </p:spTree>
    <p:extLst>
      <p:ext uri="{BB962C8B-B14F-4D97-AF65-F5344CB8AC3E}">
        <p14:creationId xmlns:p14="http://schemas.microsoft.com/office/powerpoint/2010/main" val="33298132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Event Loop"/>
          <p:cNvSpPr txBox="1">
            <a:spLocks noGrp="1"/>
          </p:cNvSpPr>
          <p:nvPr>
            <p:ph type="title"/>
          </p:nvPr>
        </p:nvSpPr>
        <p:spPr>
          <a:prstGeom prst="rect">
            <a:avLst/>
          </a:prstGeom>
        </p:spPr>
        <p:txBody>
          <a:bodyPr/>
          <a:lstStyle/>
          <a:p>
            <a:r>
              <a:rPr lang="en-US" dirty="0"/>
              <a:t>The event loop handles events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85096" y="665463"/>
            <a:ext cx="5719124" cy="4512757"/>
            <a:chOff x="2173548" y="1142512"/>
            <a:chExt cx="5719124" cy="4512757"/>
          </a:xfrm>
        </p:grpSpPr>
        <p:grpSp>
          <p:nvGrpSpPr>
            <p:cNvPr id="303" name="Group"/>
            <p:cNvGrpSpPr/>
            <p:nvPr/>
          </p:nvGrpSpPr>
          <p:grpSpPr>
            <a:xfrm>
              <a:off x="2173548" y="1142512"/>
              <a:ext cx="5719124" cy="4512757"/>
              <a:chOff x="0" y="0"/>
              <a:chExt cx="1003417" cy="4712290"/>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4339"/>
                <a:ext cx="1003417" cy="2037951"/>
              </a:xfrm>
              <a:prstGeom prst="rect">
                <a:avLst/>
              </a:prstGeom>
              <a:solidFill>
                <a:schemeClr val="bg2"/>
              </a:soli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endParaRPr sz="2000" b="0" dirty="0">
                  <a:latin typeface="Calibri" panose="020F0502020204030204" pitchFamily="34" charset="0"/>
                  <a:cs typeface="Calibri" panose="020F0502020204030204" pitchFamily="34" charset="0"/>
                </a:endParaRP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139320" y="3580465"/>
            <a:ext cx="1483357" cy="679095"/>
          </a:xfrm>
          <a:prstGeom prst="rect">
            <a:avLst/>
          </a:prstGeom>
          <a:solidFill>
            <a:schemeClr val="bg2"/>
          </a:solidFill>
          <a:ln w="12700">
            <a:solidFill>
              <a:schemeClr val="tx1"/>
            </a:solidFill>
            <a:prstDash val="dashDot"/>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solidFill>
                  <a:srgbClr val="000000"/>
                </a:solidFill>
              </a:rPr>
              <a:t> </a:t>
            </a:r>
            <a:endParaRPr lang="en-US" sz="1600" u="sng" dirty="0">
              <a:solidFill>
                <a:srgbClr val="000000"/>
              </a:solidFill>
            </a:endParaRPr>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2622677"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Are there any listeners registered for this event?">
            <a:extLst>
              <a:ext uri="{FF2B5EF4-FFF2-40B4-BE49-F238E27FC236}">
                <a16:creationId xmlns:a16="http://schemas.microsoft.com/office/drawing/2014/main" id="{2B274051-74B6-4E58-B3B9-9BD45CE07054}"/>
              </a:ext>
            </a:extLst>
          </p:cNvPr>
          <p:cNvSpPr txBox="1"/>
          <p:nvPr/>
        </p:nvSpPr>
        <p:spPr>
          <a:xfrm>
            <a:off x="2858566" y="3329864"/>
            <a:ext cx="3237434" cy="1611018"/>
          </a:xfrm>
          <a:prstGeom prst="rect">
            <a:avLst/>
          </a:prstGeom>
          <a:solidFill>
            <a:schemeClr val="bg2"/>
          </a:solidFill>
          <a:ln w="12700" cap="flat">
            <a:solidFill>
              <a:schemeClr val="accent1"/>
            </a:solidFill>
            <a:miter lim="400000"/>
          </a:ln>
          <a:effectLst/>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defTabSz="825500">
              <a:defRPr sz="2000">
                <a:solidFill>
                  <a:srgbClr val="000000"/>
                </a:solidFill>
                <a:latin typeface="Calibri" panose="020F0502020204030204" pitchFamily="34" charset="0"/>
                <a:cs typeface="Calibri" panose="020F0502020204030204" pitchFamily="34" charset="0"/>
              </a:defRPr>
            </a:lvl1pPr>
          </a:lstStyle>
          <a:p>
            <a:r>
              <a:rPr dirty="0"/>
              <a:t>Are there any listeners registered for this event?</a:t>
            </a:r>
            <a:r>
              <a:rPr lang="en-US" dirty="0"/>
              <a:t> </a:t>
            </a:r>
          </a:p>
          <a:p>
            <a:r>
              <a:rPr lang="en-US" dirty="0"/>
              <a:t>If so, run the listener</a:t>
            </a:r>
          </a:p>
          <a:p>
            <a:r>
              <a:rPr lang="en-US" dirty="0"/>
              <a:t>After the listener is finished, repeat</a:t>
            </a:r>
            <a:endParaRPr dirty="0"/>
          </a:p>
        </p:txBody>
      </p:sp>
    </p:spTree>
    <p:extLst>
      <p:ext uri="{BB962C8B-B14F-4D97-AF65-F5344CB8AC3E}">
        <p14:creationId xmlns:p14="http://schemas.microsoft.com/office/powerpoint/2010/main" val="1760514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Event Loop"/>
          <p:cNvSpPr txBox="1">
            <a:spLocks noGrp="1"/>
          </p:cNvSpPr>
          <p:nvPr>
            <p:ph type="title"/>
          </p:nvPr>
        </p:nvSpPr>
        <p:spPr>
          <a:prstGeom prst="rect">
            <a:avLst/>
          </a:prstGeom>
        </p:spPr>
        <p:txBody>
          <a:bodyPr/>
          <a:lstStyle/>
          <a:p>
            <a:r>
              <a:rPr lang="en-US" dirty="0"/>
              <a:t>The event loop handles events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98014" y="694295"/>
            <a:ext cx="5719124" cy="4512757"/>
            <a:chOff x="2173548" y="1142512"/>
            <a:chExt cx="5719124" cy="4512757"/>
          </a:xfrm>
        </p:grpSpPr>
        <p:grpSp>
          <p:nvGrpSpPr>
            <p:cNvPr id="303" name="Group"/>
            <p:cNvGrpSpPr/>
            <p:nvPr/>
          </p:nvGrpSpPr>
          <p:grpSpPr>
            <a:xfrm>
              <a:off x="2173548" y="1142512"/>
              <a:ext cx="5719124" cy="4512757"/>
              <a:chOff x="0" y="0"/>
              <a:chExt cx="1003417" cy="4712290"/>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4339"/>
                <a:ext cx="1003417" cy="2037951"/>
              </a:xfrm>
              <a:prstGeom prst="rect">
                <a:avLst/>
              </a:prstGeom>
              <a:solidFill>
                <a:schemeClr val="bg1"/>
              </a:soli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endParaRPr sz="2000" b="0" dirty="0">
                  <a:latin typeface="Calibri" panose="020F0502020204030204" pitchFamily="34" charset="0"/>
                  <a:cs typeface="Calibri" panose="020F0502020204030204" pitchFamily="34" charset="0"/>
                </a:endParaRP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4764535"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 (completed)</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139320" y="3580465"/>
            <a:ext cx="1483357" cy="679095"/>
          </a:xfrm>
          <a:prstGeom prst="rect">
            <a:avLst/>
          </a:prstGeom>
          <a:solidFill>
            <a:schemeClr val="bg2"/>
          </a:solidFill>
          <a:ln w="12700">
            <a:solidFill>
              <a:schemeClr val="tx1"/>
            </a:solidFill>
            <a:prstDash val="dashDot"/>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solidFill>
                  <a:srgbClr val="000000"/>
                </a:solidFill>
              </a:rPr>
              <a:t> </a:t>
            </a:r>
            <a:endParaRPr lang="en-US" sz="1600" u="sng" dirty="0">
              <a:solidFill>
                <a:srgbClr val="000000"/>
              </a:solidFill>
            </a:endParaRPr>
          </a:p>
        </p:txBody>
      </p:sp>
      <p:sp>
        <p:nvSpPr>
          <p:cNvPr id="28" name="response from google.com">
            <a:extLst>
              <a:ext uri="{FF2B5EF4-FFF2-40B4-BE49-F238E27FC236}">
                <a16:creationId xmlns:a16="http://schemas.microsoft.com/office/drawing/2014/main" id="{8C35E1F0-15FC-4A3C-A8FE-19F7A853A059}"/>
              </a:ext>
            </a:extLst>
          </p:cNvPr>
          <p:cNvSpPr/>
          <p:nvPr/>
        </p:nvSpPr>
        <p:spPr>
          <a:xfrm>
            <a:off x="1154004" y="3558332"/>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a:t>
            </a:r>
            <a:endParaRPr lang="en-US" sz="1600" u="sng" dirty="0"/>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Are there any listeners registered for this event?">
            <a:extLst>
              <a:ext uri="{FF2B5EF4-FFF2-40B4-BE49-F238E27FC236}">
                <a16:creationId xmlns:a16="http://schemas.microsoft.com/office/drawing/2014/main" id="{2B274051-74B6-4E58-B3B9-9BD45CE07054}"/>
              </a:ext>
            </a:extLst>
          </p:cNvPr>
          <p:cNvSpPr txBox="1"/>
          <p:nvPr/>
        </p:nvSpPr>
        <p:spPr>
          <a:xfrm>
            <a:off x="2858566" y="3329864"/>
            <a:ext cx="3237434" cy="1611018"/>
          </a:xfrm>
          <a:prstGeom prst="rect">
            <a:avLst/>
          </a:prstGeom>
          <a:solidFill>
            <a:schemeClr val="bg1"/>
          </a:solidFill>
          <a:ln w="12700" cap="flat">
            <a:solidFill>
              <a:schemeClr val="accent1"/>
            </a:solidFill>
            <a:miter lim="400000"/>
          </a:ln>
          <a:effectLst/>
          <a:sp3d/>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defTabSz="825500">
              <a:defRPr sz="2000">
                <a:solidFill>
                  <a:srgbClr val="000000"/>
                </a:solidFill>
                <a:latin typeface="Calibri" panose="020F0502020204030204" pitchFamily="34" charset="0"/>
                <a:cs typeface="Calibri" panose="020F0502020204030204" pitchFamily="34" charset="0"/>
              </a:defRPr>
            </a:lvl1pPr>
          </a:lstStyle>
          <a:p>
            <a:r>
              <a:rPr dirty="0"/>
              <a:t>Are there any listeners registered for this event?</a:t>
            </a:r>
            <a:r>
              <a:rPr lang="en-US" dirty="0"/>
              <a:t> </a:t>
            </a:r>
          </a:p>
          <a:p>
            <a:r>
              <a:rPr lang="en-US" dirty="0"/>
              <a:t>If so, run the listener</a:t>
            </a:r>
          </a:p>
          <a:p>
            <a:r>
              <a:rPr lang="en-US" dirty="0"/>
              <a:t>After the listener is finished, repeat</a:t>
            </a:r>
            <a:endParaRPr dirty="0"/>
          </a:p>
        </p:txBody>
      </p:sp>
    </p:spTree>
    <p:extLst>
      <p:ext uri="{BB962C8B-B14F-4D97-AF65-F5344CB8AC3E}">
        <p14:creationId xmlns:p14="http://schemas.microsoft.com/office/powerpoint/2010/main" val="3273036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Event Loop"/>
          <p:cNvSpPr txBox="1">
            <a:spLocks noGrp="1"/>
          </p:cNvSpPr>
          <p:nvPr>
            <p:ph type="title"/>
          </p:nvPr>
        </p:nvSpPr>
        <p:spPr>
          <a:prstGeom prst="rect">
            <a:avLst/>
          </a:prstGeom>
        </p:spPr>
        <p:txBody>
          <a:bodyPr/>
          <a:lstStyle/>
          <a:p>
            <a:r>
              <a:rPr lang="en-US" dirty="0"/>
              <a:t>The event loop handles events</a:t>
            </a:r>
            <a:endParaRPr dirty="0"/>
          </a:p>
        </p:txBody>
      </p:sp>
      <p:grpSp>
        <p:nvGrpSpPr>
          <p:cNvPr id="3" name="Group 2">
            <a:extLst>
              <a:ext uri="{FF2B5EF4-FFF2-40B4-BE49-F238E27FC236}">
                <a16:creationId xmlns:a16="http://schemas.microsoft.com/office/drawing/2014/main" id="{FA6A505D-E421-4D7F-9731-7A65C7DC5E0C}"/>
              </a:ext>
            </a:extLst>
          </p:cNvPr>
          <p:cNvGrpSpPr/>
          <p:nvPr/>
        </p:nvGrpSpPr>
        <p:grpSpPr>
          <a:xfrm>
            <a:off x="898014" y="694295"/>
            <a:ext cx="5719124" cy="4512757"/>
            <a:chOff x="2173548" y="1142512"/>
            <a:chExt cx="5719124" cy="4512757"/>
          </a:xfrm>
        </p:grpSpPr>
        <p:grpSp>
          <p:nvGrpSpPr>
            <p:cNvPr id="303" name="Group"/>
            <p:cNvGrpSpPr/>
            <p:nvPr/>
          </p:nvGrpSpPr>
          <p:grpSpPr>
            <a:xfrm>
              <a:off x="2173548" y="1142512"/>
              <a:ext cx="5719124" cy="4512757"/>
              <a:chOff x="0" y="0"/>
              <a:chExt cx="1003417" cy="4712290"/>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4339"/>
                <a:ext cx="1003417" cy="2037951"/>
              </a:xfrm>
              <a:prstGeom prst="rect">
                <a:avLst/>
              </a:prstGeom>
              <a:solidFill>
                <a:schemeClr val="bg2"/>
              </a:soli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endParaRPr sz="2000" b="0" dirty="0">
                  <a:latin typeface="Calibri" panose="020F0502020204030204" pitchFamily="34" charset="0"/>
                  <a:cs typeface="Calibri" panose="020F0502020204030204" pitchFamily="34" charset="0"/>
                </a:endParaRPr>
              </a:p>
            </p:txBody>
          </p:sp>
        </p:grpSp>
        <p:sp>
          <p:nvSpPr>
            <p:cNvPr id="2" name="Rectangle 1">
              <a:extLst>
                <a:ext uri="{FF2B5EF4-FFF2-40B4-BE49-F238E27FC236}">
                  <a16:creationId xmlns:a16="http://schemas.microsoft.com/office/drawing/2014/main" id="{ED5EDC27-7C1C-4900-A705-E6057B4253A3}"/>
                </a:ext>
              </a:extLst>
            </p:cNvPr>
            <p:cNvSpPr/>
            <p:nvPr/>
          </p:nvSpPr>
          <p:spPr>
            <a:xfrm>
              <a:off x="2259792" y="2119330"/>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a:t>
              </a:r>
            </a:p>
          </p:txBody>
        </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4764535"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 (completed)</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sp>
        <p:nvSpPr>
          <p:cNvPr id="305" name="response from google.com"/>
          <p:cNvSpPr/>
          <p:nvPr/>
        </p:nvSpPr>
        <p:spPr>
          <a:xfrm>
            <a:off x="1139320" y="3580465"/>
            <a:ext cx="1483357" cy="679095"/>
          </a:xfrm>
          <a:prstGeom prst="rect">
            <a:avLst/>
          </a:prstGeom>
          <a:solidFill>
            <a:schemeClr val="bg2"/>
          </a:solidFill>
          <a:ln w="12700">
            <a:solidFill>
              <a:schemeClr val="tx1"/>
            </a:solidFill>
            <a:prstDash val="dashDot"/>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solidFill>
                  <a:srgbClr val="000000"/>
                </a:solidFill>
              </a:rPr>
              <a:t> </a:t>
            </a:r>
            <a:endParaRPr lang="en-US" sz="1600" u="sng" dirty="0">
              <a:solidFill>
                <a:srgbClr val="000000"/>
              </a:solidFill>
            </a:endParaRPr>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Are there any listeners registered for this event?">
            <a:extLst>
              <a:ext uri="{FF2B5EF4-FFF2-40B4-BE49-F238E27FC236}">
                <a16:creationId xmlns:a16="http://schemas.microsoft.com/office/drawing/2014/main" id="{2B274051-74B6-4E58-B3B9-9BD45CE07054}"/>
              </a:ext>
            </a:extLst>
          </p:cNvPr>
          <p:cNvSpPr txBox="1"/>
          <p:nvPr/>
        </p:nvSpPr>
        <p:spPr>
          <a:xfrm>
            <a:off x="2858566" y="3329864"/>
            <a:ext cx="3237434" cy="1611018"/>
          </a:xfrm>
          <a:prstGeom prst="rect">
            <a:avLst/>
          </a:prstGeom>
          <a:solidFill>
            <a:schemeClr val="bg2"/>
          </a:solidFill>
          <a:ln w="12700" cap="flat">
            <a:solidFill>
              <a:schemeClr val="accent1"/>
            </a:solidFill>
            <a:miter lim="400000"/>
          </a:ln>
          <a:effectLst/>
          <a:sp3d/>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defTabSz="825500">
              <a:defRPr sz="2000">
                <a:solidFill>
                  <a:srgbClr val="000000"/>
                </a:solidFill>
                <a:latin typeface="Calibri" panose="020F0502020204030204" pitchFamily="34" charset="0"/>
                <a:cs typeface="Calibri" panose="020F0502020204030204" pitchFamily="34" charset="0"/>
              </a:defRPr>
            </a:lvl1pPr>
          </a:lstStyle>
          <a:p>
            <a:r>
              <a:rPr dirty="0"/>
              <a:t>Are there any listeners registered for this event?</a:t>
            </a:r>
            <a:r>
              <a:rPr lang="en-US" dirty="0"/>
              <a:t> </a:t>
            </a:r>
          </a:p>
          <a:p>
            <a:r>
              <a:rPr lang="en-US" dirty="0"/>
              <a:t>If so, run the listener</a:t>
            </a:r>
          </a:p>
          <a:p>
            <a:r>
              <a:rPr lang="en-US" dirty="0"/>
              <a:t>After the listener is finished, repeat</a:t>
            </a:r>
            <a:endParaRPr dirty="0"/>
          </a:p>
        </p:txBody>
      </p:sp>
    </p:spTree>
    <p:extLst>
      <p:ext uri="{BB962C8B-B14F-4D97-AF65-F5344CB8AC3E}">
        <p14:creationId xmlns:p14="http://schemas.microsoft.com/office/powerpoint/2010/main" val="20097160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Event Loop"/>
          <p:cNvSpPr txBox="1">
            <a:spLocks noGrp="1"/>
          </p:cNvSpPr>
          <p:nvPr>
            <p:ph type="title"/>
          </p:nvPr>
        </p:nvSpPr>
        <p:spPr>
          <a:prstGeom prst="rect">
            <a:avLst/>
          </a:prstGeom>
        </p:spPr>
        <p:txBody>
          <a:bodyPr/>
          <a:lstStyle/>
          <a:p>
            <a:r>
              <a:rPr lang="en-US" dirty="0"/>
              <a:t>The event loop handles events</a:t>
            </a:r>
            <a:endParaRPr dirty="0"/>
          </a:p>
        </p:txBody>
      </p:sp>
      <p:sp>
        <p:nvSpPr>
          <p:cNvPr id="44" name="Rectangle 43">
            <a:extLst>
              <a:ext uri="{FF2B5EF4-FFF2-40B4-BE49-F238E27FC236}">
                <a16:creationId xmlns:a16="http://schemas.microsoft.com/office/drawing/2014/main" id="{519C436F-165F-4BFA-AF16-9AE0F07594DB}"/>
              </a:ext>
            </a:extLst>
          </p:cNvPr>
          <p:cNvSpPr/>
          <p:nvPr/>
        </p:nvSpPr>
        <p:spPr>
          <a:xfrm>
            <a:off x="4260254" y="1695646"/>
            <a:ext cx="2243914" cy="718145"/>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Some other listener (completed)</a:t>
            </a:r>
          </a:p>
        </p:txBody>
      </p:sp>
      <p:grpSp>
        <p:nvGrpSpPr>
          <p:cNvPr id="3" name="Group 2">
            <a:extLst>
              <a:ext uri="{FF2B5EF4-FFF2-40B4-BE49-F238E27FC236}">
                <a16:creationId xmlns:a16="http://schemas.microsoft.com/office/drawing/2014/main" id="{FA6A505D-E421-4D7F-9731-7A65C7DC5E0C}"/>
              </a:ext>
            </a:extLst>
          </p:cNvPr>
          <p:cNvGrpSpPr/>
          <p:nvPr/>
        </p:nvGrpSpPr>
        <p:grpSpPr>
          <a:xfrm>
            <a:off x="898014" y="694295"/>
            <a:ext cx="5719124" cy="4512757"/>
            <a:chOff x="2173548" y="1142512"/>
            <a:chExt cx="5719124" cy="4512757"/>
          </a:xfrm>
        </p:grpSpPr>
        <p:grpSp>
          <p:nvGrpSpPr>
            <p:cNvPr id="303" name="Group"/>
            <p:cNvGrpSpPr/>
            <p:nvPr/>
          </p:nvGrpSpPr>
          <p:grpSpPr>
            <a:xfrm>
              <a:off x="2173548" y="1142512"/>
              <a:ext cx="5719124" cy="4512757"/>
              <a:chOff x="0" y="0"/>
              <a:chExt cx="1003417" cy="4712290"/>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dirty="0"/>
              </a:p>
            </p:txBody>
          </p:sp>
          <p:sp>
            <p:nvSpPr>
              <p:cNvPr id="302" name="event loop"/>
              <p:cNvSpPr/>
              <p:nvPr/>
            </p:nvSpPr>
            <p:spPr>
              <a:xfrm>
                <a:off x="0" y="2674339"/>
                <a:ext cx="1003417" cy="2037951"/>
              </a:xfrm>
              <a:prstGeom prst="rect">
                <a:avLst/>
              </a:prstGeom>
              <a:solidFill>
                <a:schemeClr val="bg2"/>
              </a:soli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endParaRPr sz="2000" b="0" dirty="0">
                  <a:latin typeface="Calibri" panose="020F0502020204030204" pitchFamily="34" charset="0"/>
                  <a:cs typeface="Calibri" panose="020F0502020204030204" pitchFamily="34" charset="0"/>
                </a:endParaRPr>
              </a:p>
            </p:txBody>
          </p:sp>
        </p:grpSp>
        <p:sp>
          <p:nvSpPr>
            <p:cNvPr id="25" name="Rectangle 24">
              <a:extLst>
                <a:ext uri="{FF2B5EF4-FFF2-40B4-BE49-F238E27FC236}">
                  <a16:creationId xmlns:a16="http://schemas.microsoft.com/office/drawing/2014/main" id="{37618F66-6D72-4C0F-BDA1-BBE76974D8D8}"/>
                </a:ext>
              </a:extLst>
            </p:cNvPr>
            <p:cNvSpPr/>
            <p:nvPr/>
          </p:nvSpPr>
          <p:spPr>
            <a:xfrm>
              <a:off x="2259792" y="2628623"/>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#2</a:t>
              </a:r>
            </a:p>
          </p:txBody>
        </p:sp>
        <p:sp>
          <p:nvSpPr>
            <p:cNvPr id="26" name="Rectangle 25">
              <a:extLst>
                <a:ext uri="{FF2B5EF4-FFF2-40B4-BE49-F238E27FC236}">
                  <a16:creationId xmlns:a16="http://schemas.microsoft.com/office/drawing/2014/main" id="{8785CCED-6236-4255-8913-1216818620A1}"/>
                </a:ext>
              </a:extLst>
            </p:cNvPr>
            <p:cNvSpPr/>
            <p:nvPr/>
          </p:nvSpPr>
          <p:spPr>
            <a:xfrm>
              <a:off x="2259792" y="3137917"/>
              <a:ext cx="4764535"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#3 (completed)</a:t>
              </a:r>
            </a:p>
          </p:txBody>
        </p:sp>
        <p:sp>
          <p:nvSpPr>
            <p:cNvPr id="27" name="Rectangle">
              <a:extLst>
                <a:ext uri="{FF2B5EF4-FFF2-40B4-BE49-F238E27FC236}">
                  <a16:creationId xmlns:a16="http://schemas.microsoft.com/office/drawing/2014/main" id="{081A1D0C-FDAD-4B9A-9827-81E0E2597DC6}"/>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sp>
          <p:nvSpPr>
            <p:cNvPr id="2" name="Rectangle 1">
              <a:extLst>
                <a:ext uri="{FF2B5EF4-FFF2-40B4-BE49-F238E27FC236}">
                  <a16:creationId xmlns:a16="http://schemas.microsoft.com/office/drawing/2014/main" id="{ED5EDC27-7C1C-4900-A705-E6057B4253A3}"/>
                </a:ext>
              </a:extLst>
            </p:cNvPr>
            <p:cNvSpPr/>
            <p:nvPr/>
          </p:nvSpPr>
          <p:spPr>
            <a:xfrm>
              <a:off x="2259792" y="2119330"/>
              <a:ext cx="4764535" cy="410369"/>
            </a:xfrm>
            <a:prstGeom prst="rect">
              <a:avLst/>
            </a:prstGeom>
            <a:solidFill>
              <a:schemeClr val="bg2"/>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US" sz="2000" dirty="0">
                  <a:solidFill>
                    <a:srgbClr val="000000"/>
                  </a:solidFill>
                  <a:latin typeface="Calibri" panose="020F0502020204030204" pitchFamily="34" charset="0"/>
                  <a:cs typeface="Calibri" panose="020F0502020204030204" pitchFamily="34" charset="0"/>
                  <a:sym typeface="Helvetica Neue Medium"/>
                </a:rPr>
                <a:t>Listener for response #1 (completed)</a:t>
              </a:r>
            </a:p>
          </p:txBody>
        </p:sp>
      </p:grpSp>
      <p:grpSp>
        <p:nvGrpSpPr>
          <p:cNvPr id="4" name="Group 3">
            <a:extLst>
              <a:ext uri="{FF2B5EF4-FFF2-40B4-BE49-F238E27FC236}">
                <a16:creationId xmlns:a16="http://schemas.microsoft.com/office/drawing/2014/main" id="{5C3D30E7-D12A-4594-B92A-2B891908073A}"/>
              </a:ext>
            </a:extLst>
          </p:cNvPr>
          <p:cNvGrpSpPr/>
          <p:nvPr/>
        </p:nvGrpSpPr>
        <p:grpSpPr>
          <a:xfrm>
            <a:off x="7008714" y="694295"/>
            <a:ext cx="1271076" cy="3203585"/>
            <a:chOff x="6883114" y="703954"/>
            <a:chExt cx="1843135" cy="3203585"/>
          </a:xfrm>
        </p:grpSpPr>
        <p:sp>
          <p:nvSpPr>
            <p:cNvPr id="29" name="Rectangle">
              <a:extLst>
                <a:ext uri="{FF2B5EF4-FFF2-40B4-BE49-F238E27FC236}">
                  <a16:creationId xmlns:a16="http://schemas.microsoft.com/office/drawing/2014/main" id="{D20E5682-4784-4E3C-804D-EA30BFCECDA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 name="event loop">
              <a:extLst>
                <a:ext uri="{FF2B5EF4-FFF2-40B4-BE49-F238E27FC236}">
                  <a16:creationId xmlns:a16="http://schemas.microsoft.com/office/drawing/2014/main" id="{77E00FB7-ABEB-4397-955B-DC91D2C7855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E826A984-E4E6-42B3-A7EE-B8807CC47388}"/>
              </a:ext>
            </a:extLst>
          </p:cNvPr>
          <p:cNvGrpSpPr/>
          <p:nvPr/>
        </p:nvGrpSpPr>
        <p:grpSpPr>
          <a:xfrm>
            <a:off x="8684290" y="694295"/>
            <a:ext cx="1271076" cy="3203585"/>
            <a:chOff x="6883114" y="703954"/>
            <a:chExt cx="1843135" cy="3203585"/>
          </a:xfrm>
        </p:grpSpPr>
        <p:sp>
          <p:nvSpPr>
            <p:cNvPr id="39" name="Rectangle">
              <a:extLst>
                <a:ext uri="{FF2B5EF4-FFF2-40B4-BE49-F238E27FC236}">
                  <a16:creationId xmlns:a16="http://schemas.microsoft.com/office/drawing/2014/main" id="{C54E49A5-D955-40F2-973B-324213B4F75A}"/>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 name="event loop">
              <a:extLst>
                <a:ext uri="{FF2B5EF4-FFF2-40B4-BE49-F238E27FC236}">
                  <a16:creationId xmlns:a16="http://schemas.microsoft.com/office/drawing/2014/main" id="{E3F2F38F-EEDE-41FF-AA80-78CE400493E8}"/>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344AF383-AA53-4022-9FB0-8C827B6E19AF}"/>
              </a:ext>
            </a:extLst>
          </p:cNvPr>
          <p:cNvGrpSpPr/>
          <p:nvPr/>
        </p:nvGrpSpPr>
        <p:grpSpPr>
          <a:xfrm>
            <a:off x="10359866" y="694295"/>
            <a:ext cx="1271076" cy="3203585"/>
            <a:chOff x="6883114" y="703954"/>
            <a:chExt cx="1843135" cy="3203585"/>
          </a:xfrm>
        </p:grpSpPr>
        <p:sp>
          <p:nvSpPr>
            <p:cNvPr id="42" name="Rectangle">
              <a:extLst>
                <a:ext uri="{FF2B5EF4-FFF2-40B4-BE49-F238E27FC236}">
                  <a16:creationId xmlns:a16="http://schemas.microsoft.com/office/drawing/2014/main" id="{FD435299-73B9-4AD0-A76A-2DF9DCAB0BDD}"/>
                </a:ext>
              </a:extLst>
            </p:cNvPr>
            <p:cNvSpPr/>
            <p:nvPr/>
          </p:nvSpPr>
          <p:spPr>
            <a:xfrm>
              <a:off x="6883114" y="703954"/>
              <a:ext cx="1843134" cy="256109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3" name="event loop">
              <a:extLst>
                <a:ext uri="{FF2B5EF4-FFF2-40B4-BE49-F238E27FC236}">
                  <a16:creationId xmlns:a16="http://schemas.microsoft.com/office/drawing/2014/main" id="{E8D67384-21D2-421D-9AB0-3F4AD75D20AA}"/>
                </a:ext>
              </a:extLst>
            </p:cNvPr>
            <p:cNvSpPr/>
            <p:nvPr/>
          </p:nvSpPr>
          <p:spPr>
            <a:xfrm>
              <a:off x="6883115" y="3276682"/>
              <a:ext cx="1843134" cy="630857"/>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lang="en-US" sz="2000" b="0" dirty="0">
                  <a:latin typeface="Calibri" panose="020F0502020204030204" pitchFamily="34" charset="0"/>
                  <a:cs typeface="Calibri" panose="020F0502020204030204" pitchFamily="34" charset="0"/>
                </a:rPr>
                <a:t>OS thread</a:t>
              </a:r>
              <a:endParaRPr sz="2000" b="0" dirty="0">
                <a:latin typeface="Calibri" panose="020F0502020204030204" pitchFamily="34" charset="0"/>
                <a:cs typeface="Calibri" panose="020F0502020204030204" pitchFamily="34" charset="0"/>
              </a:endParaRPr>
            </a:p>
          </p:txBody>
        </p:sp>
      </p:grpSp>
      <p:sp>
        <p:nvSpPr>
          <p:cNvPr id="305" name="response from google.com"/>
          <p:cNvSpPr/>
          <p:nvPr/>
        </p:nvSpPr>
        <p:spPr>
          <a:xfrm>
            <a:off x="1139320" y="3580465"/>
            <a:ext cx="1483357" cy="679095"/>
          </a:xfrm>
          <a:prstGeom prst="rect">
            <a:avLst/>
          </a:prstGeom>
          <a:solidFill>
            <a:schemeClr val="bg2"/>
          </a:solidFill>
          <a:ln w="12700">
            <a:solidFill>
              <a:schemeClr val="tx1"/>
            </a:solidFill>
            <a:prstDash val="dashDot"/>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solidFill>
                  <a:srgbClr val="000000"/>
                </a:solidFill>
              </a:rPr>
              <a:t> </a:t>
            </a:r>
            <a:endParaRPr lang="en-US" sz="1600" u="sng" dirty="0">
              <a:solidFill>
                <a:srgbClr val="000000"/>
              </a:solidFill>
            </a:endParaRPr>
          </a:p>
        </p:txBody>
      </p:sp>
      <p:sp>
        <p:nvSpPr>
          <p:cNvPr id="31" name="response from google.com">
            <a:extLst>
              <a:ext uri="{FF2B5EF4-FFF2-40B4-BE49-F238E27FC236}">
                <a16:creationId xmlns:a16="http://schemas.microsoft.com/office/drawing/2014/main" id="{77D902AB-BBAD-411A-B5B5-F52923CA01ED}"/>
              </a:ext>
            </a:extLst>
          </p:cNvPr>
          <p:cNvSpPr/>
          <p:nvPr/>
        </p:nvSpPr>
        <p:spPr>
          <a:xfrm>
            <a:off x="4189115" y="854300"/>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a:t>
            </a:r>
            <a:endParaRPr lang="en-US" sz="1600" u="sng" dirty="0"/>
          </a:p>
        </p:txBody>
      </p:sp>
      <p:sp>
        <p:nvSpPr>
          <p:cNvPr id="32" name="Are there any listeners registered for this event?">
            <a:extLst>
              <a:ext uri="{FF2B5EF4-FFF2-40B4-BE49-F238E27FC236}">
                <a16:creationId xmlns:a16="http://schemas.microsoft.com/office/drawing/2014/main" id="{2B274051-74B6-4E58-B3B9-9BD45CE07054}"/>
              </a:ext>
            </a:extLst>
          </p:cNvPr>
          <p:cNvSpPr txBox="1"/>
          <p:nvPr/>
        </p:nvSpPr>
        <p:spPr>
          <a:xfrm>
            <a:off x="2858566" y="3329864"/>
            <a:ext cx="3237434" cy="1611018"/>
          </a:xfrm>
          <a:prstGeom prst="rect">
            <a:avLst/>
          </a:prstGeom>
          <a:solidFill>
            <a:schemeClr val="bg2"/>
          </a:solidFill>
          <a:ln w="12700" cap="flat">
            <a:solidFill>
              <a:schemeClr val="accent1"/>
            </a:solidFill>
            <a:miter lim="400000"/>
          </a:ln>
          <a:effectLst/>
          <a:sp3d/>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defTabSz="825500">
              <a:defRPr sz="2000">
                <a:solidFill>
                  <a:srgbClr val="000000"/>
                </a:solidFill>
                <a:latin typeface="Calibri" panose="020F0502020204030204" pitchFamily="34" charset="0"/>
                <a:cs typeface="Calibri" panose="020F0502020204030204" pitchFamily="34" charset="0"/>
              </a:defRPr>
            </a:lvl1pPr>
          </a:lstStyle>
          <a:p>
            <a:r>
              <a:rPr dirty="0"/>
              <a:t>Are there any listeners registered for this event?</a:t>
            </a:r>
            <a:r>
              <a:rPr lang="en-US" dirty="0"/>
              <a:t> </a:t>
            </a:r>
          </a:p>
          <a:p>
            <a:r>
              <a:rPr lang="en-US" dirty="0"/>
              <a:t>If so, run the listener</a:t>
            </a:r>
          </a:p>
          <a:p>
            <a:r>
              <a:rPr lang="en-US" dirty="0"/>
              <a:t>After the listener is finished, repeat</a:t>
            </a:r>
            <a:endParaRPr dirty="0"/>
          </a:p>
        </p:txBody>
      </p:sp>
    </p:spTree>
    <p:extLst>
      <p:ext uri="{BB962C8B-B14F-4D97-AF65-F5344CB8AC3E}">
        <p14:creationId xmlns:p14="http://schemas.microsoft.com/office/powerpoint/2010/main" val="29318513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p:tmAbs val="0"/>
                                  </p:iterate>
                                  <p:childTnLst>
                                    <p:set>
                                      <p:cBhvr>
                                        <p:cTn id="11" fill="hold"/>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148016"/>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'Making 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 Promise is a Representation of a Listener</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10000"/>
          </a:bodyPr>
          <a:lstStyle/>
          <a:p>
            <a:r>
              <a:rPr lang="en-US" dirty="0"/>
              <a:t>The “Promise” lets us register a listener for something that will come in the future</a:t>
            </a:r>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58422" y="2053542"/>
            <a:ext cx="8428309" cy="1869158"/>
            <a:chOff x="3332671" y="1922831"/>
            <a:chExt cx="8428309" cy="1869158"/>
          </a:xfrm>
        </p:grpSpPr>
        <p:sp>
          <p:nvSpPr>
            <p:cNvPr id="262" name="axios.get returns a Promise for an AxiosResponse"/>
            <p:cNvSpPr txBox="1"/>
            <p:nvPr/>
          </p:nvSpPr>
          <p:spPr>
            <a:xfrm>
              <a:off x="7409789" y="1922831"/>
              <a:ext cx="4351191"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To call a function that returns a Promise, you must ‘await’ it, from inside of an ‘async’ function</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Example: calling our </a:t>
            </a:r>
            <a:r>
              <a:rPr lang="en-US" dirty="0" err="1"/>
              <a:t>makeOneGetRequest</a:t>
            </a:r>
            <a:r>
              <a:rPr lang="en-US" dirty="0"/>
              <a:t> multiple times with await</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Making a request to rest-example…">
            <a:extLst>
              <a:ext uri="{FF2B5EF4-FFF2-40B4-BE49-F238E27FC236}">
                <a16:creationId xmlns:a16="http://schemas.microsoft.com/office/drawing/2014/main" id="{9FE548CE-971E-7447-ADF5-39CC44283CD4}"/>
              </a:ext>
            </a:extLst>
          </p:cNvPr>
          <p:cNvSpPr/>
          <p:nvPr/>
        </p:nvSpPr>
        <p:spPr>
          <a:xfrm>
            <a:off x="3302000" y="5595068"/>
            <a:ext cx="4657995" cy="76253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6141317" y="3820223"/>
            <a:ext cx="4268775" cy="88691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sp>
        <p:nvSpPr>
          <p:cNvPr id="13" name="TextBox 12">
            <a:extLst>
              <a:ext uri="{FF2B5EF4-FFF2-40B4-BE49-F238E27FC236}">
                <a16:creationId xmlns:a16="http://schemas.microsoft.com/office/drawing/2014/main" id="{FA6AE671-DA8D-B143-BDC0-E70F4ED2978F}"/>
              </a:ext>
            </a:extLst>
          </p:cNvPr>
          <p:cNvSpPr txBox="1"/>
          <p:nvPr/>
        </p:nvSpPr>
        <p:spPr>
          <a:xfrm>
            <a:off x="3219201" y="3971291"/>
            <a:ext cx="6098058"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defTabSz="410766">
              <a:defRPr sz="3400">
                <a:solidFill>
                  <a:srgbClr val="000000"/>
                </a:solidFill>
                <a:latin typeface="Menlo Regular"/>
                <a:ea typeface="Menlo Regular"/>
                <a:cs typeface="Menlo Regular"/>
                <a:sym typeface="Menlo Regular"/>
              </a:defRPr>
            </a:pPr>
            <a:r>
              <a:rPr lang="en-US" sz="3200" b="1" dirty="0">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1">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1">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Calls Listeners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a:t>
            </a:r>
            <a:r>
              <a:rPr lang="en-US" dirty="0" err="1"/>
              <a:t>listener</a:t>
            </a:r>
            <a:r>
              <a:rPr dirty="0" err="1"/>
              <a:t>handling</a:t>
            </a:r>
            <a:r>
              <a:rPr dirty="0"/>
              <a:t> an event and the functions that it (transitively) synchronously calls will keep executing until the function finishes.</a:t>
            </a:r>
          </a:p>
          <a:p>
            <a:r>
              <a:rPr dirty="0"/>
              <a:t>The JS engine will not handle the next event until the </a:t>
            </a:r>
            <a:r>
              <a:rPr lang="en-US" dirty="0"/>
              <a:t>listener </a:t>
            </a:r>
            <a:r>
              <a:rPr dirty="0"/>
              <a:t>finishes.</a:t>
            </a:r>
          </a:p>
        </p:txBody>
      </p:sp>
      <p:sp>
        <p:nvSpPr>
          <p:cNvPr id="415" name="handler1"/>
          <p:cNvSpPr txBox="1"/>
          <p:nvPr/>
        </p:nvSpPr>
        <p:spPr>
          <a:xfrm>
            <a:off x="3990360" y="46083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90360" y="5875009"/>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211111" y="4049137"/>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211111" y="5315773"/>
            <a:ext cx="944169"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dirty="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Listeners Complete when they Return or Await</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every 1 ns</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603250" y="2124252"/>
            <a:ext cx="5596864" cy="4128006"/>
          </a:xfrm>
        </p:spPr>
        <p:txBody>
          <a:bodyPr/>
          <a:lstStyle/>
          <a:p>
            <a:r>
              <a:rPr lang="en-US" dirty="0"/>
              <a:t>Utilize</a:t>
            </a:r>
            <a:r>
              <a:rPr lang="en-US" baseline="0" dirty="0"/>
              <a:t> this “wasted” time by doing something else</a:t>
            </a:r>
          </a:p>
          <a:p>
            <a:pPr lvl="1" rtl="0" latinLnBrk="0"/>
            <a:r>
              <a:rPr lang="en-US" sz="2400" b="0" i="0" u="none" strike="noStrike" cap="none" spc="0" baseline="0" dirty="0">
                <a:solidFill>
                  <a:srgbClr val="000000"/>
                </a:solidFill>
                <a:effectLst/>
                <a:uFillTx/>
                <a:latin typeface="+mn-lt"/>
                <a:ea typeface="+mn-ea"/>
                <a:cs typeface="+mn-cs"/>
                <a:sym typeface="Helvetica Neue"/>
              </a:rPr>
              <a:t>Processing data</a:t>
            </a:r>
            <a:endParaRPr lang="en-US" sz="2400"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Communicating with remote hosts</a:t>
            </a:r>
            <a:endParaRPr lang="en-US"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Timers that countdown while our app is running</a:t>
            </a:r>
            <a:endParaRPr lang="en-US"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Waiting for users to provide input</a:t>
            </a:r>
            <a:endParaRPr lang="en-US" dirty="0"/>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Shared-Memory Multiprocessing</a:t>
            </a:r>
            <a:endParaRPr dirty="0"/>
          </a:p>
        </p:txBody>
      </p:sp>
      <p:sp>
        <p:nvSpPr>
          <p:cNvPr id="192" name="Multi-Threading allows us to do more than one thing at a time…"/>
          <p:cNvSpPr txBox="1">
            <a:spLocks noGrp="1"/>
          </p:cNvSpPr>
          <p:nvPr>
            <p:ph type="body" idx="1"/>
          </p:nvPr>
        </p:nvSpPr>
        <p:spPr>
          <a:xfrm>
            <a:off x="603250" y="1736902"/>
            <a:ext cx="8926830" cy="4675110"/>
          </a:xfrm>
          <a:prstGeom prst="rect">
            <a:avLst/>
          </a:prstGeom>
        </p:spPr>
        <p:txBody>
          <a:bodyPr>
            <a:normAutofit/>
          </a:bodyPr>
          <a:lstStyle/>
          <a:p>
            <a:r>
              <a:rPr lang="en-US" dirty="0"/>
              <a:t>OS manages multiprocessing with multiple threads of execution</a:t>
            </a:r>
          </a:p>
          <a:p>
            <a:r>
              <a:rPr lang="en-US" dirty="0"/>
              <a:t>Takes advantage of multiple cores, multiple-issue architectures</a:t>
            </a:r>
          </a:p>
          <a:p>
            <a:pPr lvl="0"/>
            <a:r>
              <a:rPr lang="en-US" dirty="0" err="1"/>
              <a:t>Interprocess</a:t>
            </a:r>
            <a:r>
              <a:rPr lang="en-US" dirty="0"/>
              <a:t> communication by shared memory</a:t>
            </a:r>
          </a:p>
          <a:p>
            <a:pPr lvl="0"/>
            <a:r>
              <a:rPr lang="en-US" dirty="0"/>
              <a:t>Threads may be interrupted at unpredictable</a:t>
            </a:r>
            <a:r>
              <a:rPr lang="en-US" baseline="0" dirty="0"/>
              <a:t> times</a:t>
            </a:r>
            <a:endParaRPr lang="en-US" dirty="0"/>
          </a:p>
          <a:p>
            <a:pPr lvl="0"/>
            <a:r>
              <a:rPr lang="en-US" dirty="0"/>
              <a:t>Really, really hard to get right</a:t>
            </a:r>
          </a:p>
          <a:p>
            <a:pPr lvl="0"/>
            <a:r>
              <a:rPr lang="en-US" dirty="0"/>
              <a:t>Data races abound</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lstStyle/>
          <a:p>
            <a:r>
              <a:rPr lang="en-US" dirty="0"/>
              <a:t>Alternative: Cooperative</a:t>
            </a:r>
            <a:r>
              <a:rPr lang="en-US" baseline="0" dirty="0"/>
              <a:t> Multiprocessing</a:t>
            </a:r>
            <a:endParaRPr lang="en-US" dirty="0"/>
          </a:p>
        </p:txBody>
      </p:sp>
      <p:sp>
        <p:nvSpPr>
          <p:cNvPr id="3" name="Text Placeholder 2">
            <a:extLst>
              <a:ext uri="{FF2B5EF4-FFF2-40B4-BE49-F238E27FC236}">
                <a16:creationId xmlns:a16="http://schemas.microsoft.com/office/drawing/2014/main" id="{7114D0EC-F682-4F6F-90B3-161BF2CD20D4}"/>
              </a:ext>
            </a:extLst>
          </p:cNvPr>
          <p:cNvSpPr>
            <a:spLocks noGrp="1"/>
          </p:cNvSpPr>
          <p:nvPr>
            <p:ph type="body" sz="quarter" idx="21"/>
          </p:nvPr>
        </p:nvSpPr>
        <p:spPr/>
        <p:txBody>
          <a:bodyPr>
            <a:normAutofit fontScale="92500" lnSpcReduction="10000"/>
          </a:bodyPr>
          <a:lstStyle/>
          <a:p>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type="body" idx="1"/>
          </p:nvPr>
        </p:nvSpPr>
        <p:spPr/>
        <p:txBody>
          <a:bodyPr/>
          <a:lstStyle/>
          <a:p>
            <a:r>
              <a:rPr lang="en-US" dirty="0"/>
              <a:t>Each thread decides when it should yield to let</a:t>
            </a:r>
            <a:r>
              <a:rPr lang="en-US" baseline="0" dirty="0"/>
              <a:t> other threads execute</a:t>
            </a:r>
          </a:p>
          <a:p>
            <a:r>
              <a:rPr lang="en-US" baseline="0" dirty="0"/>
              <a:t>Typically, when it starts an I/O operation.</a:t>
            </a:r>
            <a:endParaRPr lang="en-US" dirty="0"/>
          </a:p>
        </p:txBody>
      </p:sp>
    </p:spTree>
    <p:extLst>
      <p:ext uri="{BB962C8B-B14F-4D97-AF65-F5344CB8AC3E}">
        <p14:creationId xmlns:p14="http://schemas.microsoft.com/office/powerpoint/2010/main" val="9660277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97E2-271A-4C28-B261-80F75A49F92A}"/>
              </a:ext>
            </a:extLst>
          </p:cNvPr>
          <p:cNvSpPr>
            <a:spLocks noGrp="1"/>
          </p:cNvSpPr>
          <p:nvPr>
            <p:ph type="title"/>
          </p:nvPr>
        </p:nvSpPr>
        <p:spPr/>
        <p:txBody>
          <a:bodyPr>
            <a:normAutofit fontScale="90000"/>
          </a:bodyPr>
          <a:lstStyle/>
          <a:p>
            <a:r>
              <a:rPr lang="en-US" dirty="0"/>
              <a:t>Asynchronous Programming in JavaScript is an example of cooperative multitasking</a:t>
            </a:r>
          </a:p>
        </p:txBody>
      </p:sp>
      <p:sp>
        <p:nvSpPr>
          <p:cNvPr id="3" name="Text Placeholder 2">
            <a:extLst>
              <a:ext uri="{FF2B5EF4-FFF2-40B4-BE49-F238E27FC236}">
                <a16:creationId xmlns:a16="http://schemas.microsoft.com/office/drawing/2014/main" id="{E8F79DDB-D688-440A-BB49-64EDBC75FF74}"/>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D849BD3-8C97-4BBF-9296-790C4250B1C8}"/>
              </a:ext>
            </a:extLst>
          </p:cNvPr>
          <p:cNvSpPr>
            <a:spLocks noGrp="1"/>
          </p:cNvSpPr>
          <p:nvPr>
            <p:ph type="body" idx="1"/>
          </p:nvPr>
        </p:nvSpPr>
        <p:spPr/>
        <p:txBody>
          <a:bodyPr/>
          <a:lstStyle/>
          <a:p>
            <a:pPr marL="222504" indent="-222504" defTabSz="889994">
              <a:spcBef>
                <a:spcPts val="1600"/>
              </a:spcBef>
              <a:defRPr sz="3504"/>
            </a:pPr>
            <a:r>
              <a:rPr lang="en-US" dirty="0"/>
              <a:t>All</a:t>
            </a:r>
            <a:r>
              <a:rPr lang="en-US" baseline="0" dirty="0"/>
              <a:t> your code runs in a single thread</a:t>
            </a:r>
          </a:p>
          <a:p>
            <a:pPr marL="222504" indent="-222504" defTabSz="889994">
              <a:spcBef>
                <a:spcPts val="1600"/>
              </a:spcBef>
              <a:defRPr sz="3504"/>
            </a:pPr>
            <a:r>
              <a:rPr lang="en-US" baseline="0" dirty="0"/>
              <a:t>Primitive IO operations always yield</a:t>
            </a:r>
          </a:p>
          <a:p>
            <a:pPr marL="222504" indent="-222504" defTabSz="889994">
              <a:spcBef>
                <a:spcPts val="1600"/>
              </a:spcBef>
              <a:defRPr sz="3504"/>
            </a:pPr>
            <a:r>
              <a:rPr lang="en-US" baseline="0" dirty="0"/>
              <a:t>Data races are possible, but they take work to create.</a:t>
            </a:r>
          </a:p>
          <a:p>
            <a:pPr marL="222504" indent="-222504" defTabSz="889994">
              <a:spcBef>
                <a:spcPts val="1600"/>
              </a:spcBef>
              <a:defRPr sz="3504"/>
            </a:pPr>
            <a:r>
              <a:rPr lang="en-US" dirty="0"/>
              <a:t>Two primitive notions: events and listeners</a:t>
            </a:r>
            <a:endParaRPr lang="en-US" baseline="0" dirty="0"/>
          </a:p>
          <a:p>
            <a:endParaRPr lang="en-US" dirty="0"/>
          </a:p>
        </p:txBody>
      </p:sp>
    </p:spTree>
    <p:extLst>
      <p:ext uri="{BB962C8B-B14F-4D97-AF65-F5344CB8AC3E}">
        <p14:creationId xmlns:p14="http://schemas.microsoft.com/office/powerpoint/2010/main" val="5085631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7F4-F14F-489A-8AB8-7C243CEC129B}"/>
              </a:ext>
            </a:extLst>
          </p:cNvPr>
          <p:cNvSpPr>
            <a:spLocks noGrp="1"/>
          </p:cNvSpPr>
          <p:nvPr>
            <p:ph type="title"/>
          </p:nvPr>
        </p:nvSpPr>
        <p:spPr/>
        <p:txBody>
          <a:bodyPr/>
          <a:lstStyle/>
          <a:p>
            <a:r>
              <a:rPr lang="en-US" dirty="0"/>
              <a:t>What’s an “event”?</a:t>
            </a:r>
          </a:p>
        </p:txBody>
      </p:sp>
      <p:sp>
        <p:nvSpPr>
          <p:cNvPr id="3" name="Text Placeholder 2">
            <a:extLst>
              <a:ext uri="{FF2B5EF4-FFF2-40B4-BE49-F238E27FC236}">
                <a16:creationId xmlns:a16="http://schemas.microsoft.com/office/drawing/2014/main" id="{D36895A1-E36D-4209-B602-8779E7C4B873}"/>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21447370-476E-43AA-95E2-7D17B86804E5}"/>
              </a:ext>
            </a:extLst>
          </p:cNvPr>
          <p:cNvSpPr>
            <a:spLocks noGrp="1"/>
          </p:cNvSpPr>
          <p:nvPr>
            <p:ph type="body" idx="1"/>
          </p:nvPr>
        </p:nvSpPr>
        <p:spPr/>
        <p:txBody>
          <a:bodyPr>
            <a:normAutofit lnSpcReduction="10000"/>
          </a:bodyPr>
          <a:lstStyle/>
          <a:p>
            <a:r>
              <a:rPr lang="en-US" dirty="0">
                <a:latin typeface="Calibri" panose="020F0502020204030204" pitchFamily="34" charset="0"/>
                <a:cs typeface="Calibri" panose="020F0502020204030204" pitchFamily="34" charset="0"/>
              </a:rPr>
              <a:t>An event is something that happens in the world of the JS engine.</a:t>
            </a:r>
          </a:p>
          <a:p>
            <a:r>
              <a:rPr lang="en-US" dirty="0">
                <a:latin typeface="Calibri" panose="020F0502020204030204" pitchFamily="34" charset="0"/>
                <a:cs typeface="Calibri" panose="020F0502020204030204" pitchFamily="34" charset="0"/>
              </a:rPr>
              <a:t>Examples:</a:t>
            </a:r>
          </a:p>
          <a:p>
            <a:pPr lvl="1"/>
            <a:r>
              <a:rPr lang="en-US" dirty="0">
                <a:latin typeface="Calibri" panose="020F0502020204030204" pitchFamily="34" charset="0"/>
                <a:cs typeface="Calibri" panose="020F0502020204030204" pitchFamily="34" charset="0"/>
              </a:rPr>
              <a:t>A packet was received on port 6789</a:t>
            </a:r>
          </a:p>
          <a:p>
            <a:pPr lvl="1"/>
            <a:r>
              <a:rPr lang="en-US" dirty="0">
                <a:latin typeface="Calibri" panose="020F0502020204030204" pitchFamily="34" charset="0"/>
                <a:cs typeface="Calibri" panose="020F0502020204030204" pitchFamily="34" charset="0"/>
              </a:rPr>
              <a:t>Listener 15 has completed</a:t>
            </a:r>
          </a:p>
          <a:p>
            <a:pPr lvl="1"/>
            <a:r>
              <a:rPr lang="en-US" dirty="0">
                <a:latin typeface="Calibri" panose="020F0502020204030204" pitchFamily="34" charset="0"/>
                <a:cs typeface="Calibri" panose="020F0502020204030204" pitchFamily="34" charset="0"/>
              </a:rPr>
              <a:t>Timer 5 has expired</a:t>
            </a:r>
          </a:p>
          <a:p>
            <a:pPr lvl="1"/>
            <a:r>
              <a:rPr lang="en-US" dirty="0">
                <a:latin typeface="Calibri" panose="020F0502020204030204" pitchFamily="34" charset="0"/>
                <a:cs typeface="Calibri" panose="020F0502020204030204" pitchFamily="34" charset="0"/>
              </a:rPr>
              <a:t>System call 3658 has returned with a value</a:t>
            </a:r>
          </a:p>
          <a:p>
            <a:pPr lvl="1"/>
            <a:r>
              <a:rPr lang="en-US" dirty="0">
                <a:latin typeface="Calibri" panose="020F0502020204030204" pitchFamily="34" charset="0"/>
                <a:cs typeface="Calibri" panose="020F0502020204030204" pitchFamily="34" charset="0"/>
              </a:rPr>
              <a:t>Disk head 34 has reached track 5678</a:t>
            </a:r>
          </a:p>
          <a:p>
            <a:endParaRPr lang="en-US" dirty="0"/>
          </a:p>
        </p:txBody>
      </p:sp>
    </p:spTree>
    <p:extLst>
      <p:ext uri="{BB962C8B-B14F-4D97-AF65-F5344CB8AC3E}">
        <p14:creationId xmlns:p14="http://schemas.microsoft.com/office/powerpoint/2010/main" val="249871611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D2E2-E108-4F4B-8B6D-887285C2FF5C}"/>
              </a:ext>
            </a:extLst>
          </p:cNvPr>
          <p:cNvSpPr>
            <a:spLocks noGrp="1"/>
          </p:cNvSpPr>
          <p:nvPr>
            <p:ph type="title"/>
          </p:nvPr>
        </p:nvSpPr>
        <p:spPr/>
        <p:txBody>
          <a:bodyPr>
            <a:normAutofit/>
          </a:bodyPr>
          <a:lstStyle/>
          <a:p>
            <a:r>
              <a:rPr lang="en-US" dirty="0"/>
              <a:t>What’s a listener?</a:t>
            </a:r>
          </a:p>
        </p:txBody>
      </p:sp>
      <p:sp>
        <p:nvSpPr>
          <p:cNvPr id="3" name="Text Placeholder 2">
            <a:extLst>
              <a:ext uri="{FF2B5EF4-FFF2-40B4-BE49-F238E27FC236}">
                <a16:creationId xmlns:a16="http://schemas.microsoft.com/office/drawing/2014/main" id="{7BBFB573-AF65-4851-8B40-2F1CBBEB47AC}"/>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0B32AB85-777D-4466-89CE-E88614EE08C6}"/>
              </a:ext>
            </a:extLst>
          </p:cNvPr>
          <p:cNvSpPr>
            <a:spLocks noGrp="1"/>
          </p:cNvSpPr>
          <p:nvPr>
            <p:ph type="body" idx="1"/>
          </p:nvPr>
        </p:nvSpPr>
        <p:spPr/>
        <p:txBody>
          <a:bodyPr/>
          <a:lstStyle/>
          <a:p>
            <a:r>
              <a:rPr lang="en-US" dirty="0"/>
              <a:t>A _listener_ is a piece of code that is waiting to run.  </a:t>
            </a:r>
          </a:p>
          <a:p>
            <a:r>
              <a:rPr lang="en-US" dirty="0"/>
              <a:t>Each listener is marked either with the event that it is listening for, or with notation "ready to run".</a:t>
            </a:r>
          </a:p>
          <a:p>
            <a:r>
              <a:rPr lang="en-US" dirty="0"/>
              <a:t>Listeners are often called “event handlers” or “promises” but we call them listeners because you already know the observer pattern, so you know what a listener is.</a:t>
            </a:r>
          </a:p>
        </p:txBody>
      </p:sp>
    </p:spTree>
    <p:extLst>
      <p:ext uri="{BB962C8B-B14F-4D97-AF65-F5344CB8AC3E}">
        <p14:creationId xmlns:p14="http://schemas.microsoft.com/office/powerpoint/2010/main" val="9082320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19C4-5480-494E-B080-634874703422}"/>
              </a:ext>
            </a:extLst>
          </p:cNvPr>
          <p:cNvSpPr>
            <a:spLocks noGrp="1"/>
          </p:cNvSpPr>
          <p:nvPr>
            <p:ph type="title"/>
          </p:nvPr>
        </p:nvSpPr>
        <p:spPr/>
        <p:txBody>
          <a:bodyPr>
            <a:normAutofit/>
          </a:bodyPr>
          <a:lstStyle/>
          <a:p>
            <a:r>
              <a:rPr lang="en-US" dirty="0"/>
              <a:t>The JS engine maintains two data structures</a:t>
            </a:r>
          </a:p>
        </p:txBody>
      </p:sp>
      <p:sp>
        <p:nvSpPr>
          <p:cNvPr id="3" name="Text Placeholder 2">
            <a:extLst>
              <a:ext uri="{FF2B5EF4-FFF2-40B4-BE49-F238E27FC236}">
                <a16:creationId xmlns:a16="http://schemas.microsoft.com/office/drawing/2014/main" id="{B106EADD-2BA2-48AB-A26D-6811E50DD70D}"/>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1FE0D045-D147-40F2-A020-B2E24598B595}"/>
              </a:ext>
            </a:extLst>
          </p:cNvPr>
          <p:cNvSpPr>
            <a:spLocks noGrp="1"/>
          </p:cNvSpPr>
          <p:nvPr>
            <p:ph type="body" idx="1"/>
          </p:nvPr>
        </p:nvSpPr>
        <p:spPr>
          <a:xfrm>
            <a:off x="603250" y="2124252"/>
            <a:ext cx="4382218" cy="4128006"/>
          </a:xfrm>
        </p:spPr>
        <p:txBody>
          <a:bodyPr/>
          <a:lstStyle/>
          <a:p>
            <a:r>
              <a:rPr lang="en-US" dirty="0"/>
              <a:t>The event queue, which is a list of events that have occurred but have not yet been handled.</a:t>
            </a:r>
          </a:p>
          <a:p>
            <a:r>
              <a:rPr lang="en-US" dirty="0"/>
              <a:t>The listener pool, which is a list of listeners that are waiting to run</a:t>
            </a:r>
          </a:p>
        </p:txBody>
      </p:sp>
      <p:grpSp>
        <p:nvGrpSpPr>
          <p:cNvPr id="5" name="Group 4">
            <a:extLst>
              <a:ext uri="{FF2B5EF4-FFF2-40B4-BE49-F238E27FC236}">
                <a16:creationId xmlns:a16="http://schemas.microsoft.com/office/drawing/2014/main" id="{5109D1B4-886F-4583-9C1D-3A0E51595634}"/>
              </a:ext>
            </a:extLst>
          </p:cNvPr>
          <p:cNvGrpSpPr/>
          <p:nvPr/>
        </p:nvGrpSpPr>
        <p:grpSpPr>
          <a:xfrm>
            <a:off x="5282166" y="2117744"/>
            <a:ext cx="5719119" cy="3193289"/>
            <a:chOff x="2173547" y="1142512"/>
            <a:chExt cx="5719119" cy="3193289"/>
          </a:xfrm>
        </p:grpSpPr>
        <p:grpSp>
          <p:nvGrpSpPr>
            <p:cNvPr id="6" name="Group">
              <a:extLst>
                <a:ext uri="{FF2B5EF4-FFF2-40B4-BE49-F238E27FC236}">
                  <a16:creationId xmlns:a16="http://schemas.microsoft.com/office/drawing/2014/main" id="{BCCC353B-9FD9-482C-B6FE-E2980A7DF269}"/>
                </a:ext>
              </a:extLst>
            </p:cNvPr>
            <p:cNvGrpSpPr/>
            <p:nvPr/>
          </p:nvGrpSpPr>
          <p:grpSpPr>
            <a:xfrm>
              <a:off x="2173547" y="1142512"/>
              <a:ext cx="5719119" cy="3193289"/>
              <a:chOff x="0" y="0"/>
              <a:chExt cx="1003416" cy="3334481"/>
            </a:xfrm>
          </p:grpSpPr>
          <p:sp>
            <p:nvSpPr>
              <p:cNvPr id="11" name="Rectangle">
                <a:extLst>
                  <a:ext uri="{FF2B5EF4-FFF2-40B4-BE49-F238E27FC236}">
                    <a16:creationId xmlns:a16="http://schemas.microsoft.com/office/drawing/2014/main" id="{860A4FEB-3BA3-4E92-A85F-67D2FC32D57E}"/>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12" name="event loop">
                <a:extLst>
                  <a:ext uri="{FF2B5EF4-FFF2-40B4-BE49-F238E27FC236}">
                    <a16:creationId xmlns:a16="http://schemas.microsoft.com/office/drawing/2014/main" id="{F1F4D329-0315-4B66-B0FB-143D49765782}"/>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2000" b="0" dirty="0">
                    <a:latin typeface="Calibri" panose="020F0502020204030204" pitchFamily="34" charset="0"/>
                    <a:cs typeface="Calibri" panose="020F0502020204030204" pitchFamily="34" charset="0"/>
                  </a:rPr>
                  <a:t>event loop</a:t>
                </a:r>
              </a:p>
            </p:txBody>
          </p:sp>
        </p:grpSp>
        <p:sp>
          <p:nvSpPr>
            <p:cNvPr id="7" name="Rectangle 6">
              <a:extLst>
                <a:ext uri="{FF2B5EF4-FFF2-40B4-BE49-F238E27FC236}">
                  <a16:creationId xmlns:a16="http://schemas.microsoft.com/office/drawing/2014/main" id="{BD70F77C-5BE8-43CA-83F0-6EFA5D5AC10E}"/>
                </a:ext>
              </a:extLst>
            </p:cNvPr>
            <p:cNvSpPr/>
            <p:nvPr/>
          </p:nvSpPr>
          <p:spPr>
            <a:xfrm>
              <a:off x="2259792" y="2119330"/>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8" name="Rectangle 7">
              <a:extLst>
                <a:ext uri="{FF2B5EF4-FFF2-40B4-BE49-F238E27FC236}">
                  <a16:creationId xmlns:a16="http://schemas.microsoft.com/office/drawing/2014/main" id="{4104AD68-98E4-4FCC-ACBA-36FE6523270D}"/>
                </a:ext>
              </a:extLst>
            </p:cNvPr>
            <p:cNvSpPr/>
            <p:nvPr/>
          </p:nvSpPr>
          <p:spPr>
            <a:xfrm>
              <a:off x="2259792" y="2628623"/>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9" name="Rectangle 8">
              <a:extLst>
                <a:ext uri="{FF2B5EF4-FFF2-40B4-BE49-F238E27FC236}">
                  <a16:creationId xmlns:a16="http://schemas.microsoft.com/office/drawing/2014/main" id="{BD1012A6-617C-4997-9D5B-703B0D3E8577}"/>
                </a:ext>
              </a:extLst>
            </p:cNvPr>
            <p:cNvSpPr/>
            <p:nvPr/>
          </p:nvSpPr>
          <p:spPr>
            <a:xfrm>
              <a:off x="2259792" y="3137917"/>
              <a:ext cx="3136513" cy="410369"/>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2000" dirty="0">
                  <a:solidFill>
                    <a:srgbClr val="000000"/>
                  </a:solidFill>
                  <a:latin typeface="Calibri" panose="020F0502020204030204" pitchFamily="34" charset="0"/>
                  <a:ea typeface="Helvetica Neue Medium"/>
                  <a:cs typeface="Calibri" panose="020F0502020204030204" pitchFamily="34" charset="0"/>
                  <a:sym typeface="Helvetica Neue Medium"/>
                </a:rPr>
                <a:t>Listener</a:t>
              </a:r>
              <a:endParaRPr kumimoji="0" lang="en-US" sz="2000" b="0" i="0" u="none" strike="noStrike" cap="none" spc="0" normalizeH="0" baseline="0" dirty="0">
                <a:ln>
                  <a:noFill/>
                </a:ln>
                <a:solidFill>
                  <a:srgbClr val="000000"/>
                </a:solidFill>
                <a:effectLst/>
                <a:uFillTx/>
                <a:latin typeface="Calibri" panose="020F0502020204030204" pitchFamily="34" charset="0"/>
                <a:ea typeface="Helvetica Neue Medium"/>
                <a:cs typeface="Calibri" panose="020F0502020204030204" pitchFamily="34" charset="0"/>
                <a:sym typeface="Helvetica Neue Medium"/>
              </a:endParaRPr>
            </a:p>
          </p:txBody>
        </p:sp>
        <p:sp>
          <p:nvSpPr>
            <p:cNvPr id="10" name="Rectangle">
              <a:extLst>
                <a:ext uri="{FF2B5EF4-FFF2-40B4-BE49-F238E27FC236}">
                  <a16:creationId xmlns:a16="http://schemas.microsoft.com/office/drawing/2014/main" id="{5B2228AD-F144-470C-9FC9-0C370CEF628D}"/>
                </a:ext>
              </a:extLst>
            </p:cNvPr>
            <p:cNvSpPr/>
            <p:nvPr/>
          </p:nvSpPr>
          <p:spPr>
            <a:xfrm>
              <a:off x="2259792" y="1248294"/>
              <a:ext cx="5252741"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r>
                <a:rPr lang="en-US" sz="2000" dirty="0">
                  <a:solidFill>
                    <a:schemeClr val="bg1"/>
                  </a:solidFill>
                  <a:latin typeface="Calibri" panose="020F0502020204030204" pitchFamily="34" charset="0"/>
                  <a:cs typeface="Calibri" panose="020F0502020204030204" pitchFamily="34" charset="0"/>
                </a:rPr>
                <a:t>Event Queue</a:t>
              </a:r>
            </a:p>
          </p:txBody>
        </p:sp>
      </p:grpSp>
    </p:spTree>
    <p:extLst>
      <p:ext uri="{BB962C8B-B14F-4D97-AF65-F5344CB8AC3E}">
        <p14:creationId xmlns:p14="http://schemas.microsoft.com/office/powerpoint/2010/main" val="1159224827"/>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3217</TotalTime>
  <Words>3531</Words>
  <Application>Microsoft Office PowerPoint</Application>
  <PresentationFormat>Widescreen</PresentationFormat>
  <Paragraphs>367</Paragraphs>
  <Slides>30</Slides>
  <Notes>24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30</vt:i4>
      </vt:variant>
    </vt:vector>
  </HeadingPairs>
  <TitlesOfParts>
    <vt:vector size="44" baseType="lpstr">
      <vt:lpstr>Arial</vt:lpstr>
      <vt:lpstr>Calibri</vt:lpstr>
      <vt:lpstr>Calibri Light</vt:lpstr>
      <vt:lpstr>Consolas</vt:lpstr>
      <vt:lpstr>Courier</vt:lpstr>
      <vt:lpstr>Helvetica</vt:lpstr>
      <vt:lpstr>Helvetica Light</vt:lpstr>
      <vt:lpstr>Helvetica Neue</vt:lpstr>
      <vt:lpstr>Helvetica Neue Medium</vt:lpstr>
      <vt:lpstr>Menlo Regular</vt:lpstr>
      <vt:lpstr>Verdana</vt:lpstr>
      <vt:lpstr>21_BasicWhite</vt:lpstr>
      <vt:lpstr>Custom Design</vt:lpstr>
      <vt:lpstr>22_BasicWhite</vt:lpstr>
      <vt:lpstr>CS 4350: Fundamentals of Software Engineering Lesson 4.1: Concurrent Programming Models</vt:lpstr>
      <vt:lpstr>Learning Goals for this Lesson</vt:lpstr>
      <vt:lpstr>Masking Latency with Concurrency</vt:lpstr>
      <vt:lpstr>Shared-Memory Multiprocessing</vt:lpstr>
      <vt:lpstr>Alternative: Cooperative Multiprocessing</vt:lpstr>
      <vt:lpstr>Asynchronous Programming in JavaScript is an example of cooperative multitasking</vt:lpstr>
      <vt:lpstr>What’s an “event”?</vt:lpstr>
      <vt:lpstr>What’s a listener?</vt:lpstr>
      <vt:lpstr>The JS engine maintains two data structures</vt:lpstr>
      <vt:lpstr>Here’s a picture of your running job</vt:lpstr>
      <vt:lpstr>The JS engine relies on the OS to do non-blocking IO</vt:lpstr>
      <vt:lpstr>Here’s a picture of your running job</vt:lpstr>
      <vt:lpstr>Response #3 arrives</vt:lpstr>
      <vt:lpstr>Response #1 arrives</vt:lpstr>
      <vt:lpstr>Response #2 arrives</vt:lpstr>
      <vt:lpstr>The current listener completes</vt:lpstr>
      <vt:lpstr>Now the event loop takes over</vt:lpstr>
      <vt:lpstr>The event loop handles events</vt:lpstr>
      <vt:lpstr>The event loop handles events</vt:lpstr>
      <vt:lpstr>The event loop handles events</vt:lpstr>
      <vt:lpstr>The event loop handles events</vt:lpstr>
      <vt:lpstr>The event loop handles events</vt:lpstr>
      <vt:lpstr>Running Asynchronous Example: HTTP Request</vt:lpstr>
      <vt:lpstr>A Promise is a Representation of a Listener</vt:lpstr>
      <vt:lpstr>Awaiting a Promise Prevents Your Method from Continuing</vt:lpstr>
      <vt:lpstr>The Event Loop Calls Listeners</vt:lpstr>
      <vt:lpstr>Event Handlers “Run To Completion”</vt:lpstr>
      <vt:lpstr>Implications of Run-to-Completion</vt:lpstr>
      <vt:lpstr>Listeners Complete when they Return or Await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51</cp:revision>
  <dcterms:modified xsi:type="dcterms:W3CDTF">2022-02-11T03:02:25Z</dcterms:modified>
</cp:coreProperties>
</file>