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6"/>
  </p:notesMasterIdLst>
  <p:sldIdLst>
    <p:sldId id="485" r:id="rId3"/>
    <p:sldId id="396" r:id="rId4"/>
    <p:sldId id="486" r:id="rId5"/>
    <p:sldId id="259" r:id="rId6"/>
    <p:sldId id="260" r:id="rId7"/>
    <p:sldId id="261" r:id="rId8"/>
    <p:sldId id="262" r:id="rId9"/>
    <p:sldId id="264" r:id="rId10"/>
    <p:sldId id="495" r:id="rId11"/>
    <p:sldId id="489" r:id="rId12"/>
    <p:sldId id="490" r:id="rId13"/>
    <p:sldId id="496" r:id="rId14"/>
    <p:sldId id="493" r:id="rId15"/>
    <p:sldId id="497" r:id="rId16"/>
    <p:sldId id="267" r:id="rId17"/>
    <p:sldId id="268" r:id="rId18"/>
    <p:sldId id="269" r:id="rId19"/>
    <p:sldId id="270" r:id="rId20"/>
    <p:sldId id="271" r:id="rId21"/>
    <p:sldId id="272" r:id="rId22"/>
    <p:sldId id="273" r:id="rId23"/>
    <p:sldId id="492" r:id="rId24"/>
    <p:sldId id="494" r:id="rId2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109" d="100"/>
          <a:sy n="109" d="100"/>
        </p:scale>
        <p:origin x="208" y="208"/>
      </p:cViewPr>
      <p:guideLst/>
    </p:cSldViewPr>
  </p:slideViewPr>
  <p:notesTextViewPr>
    <p:cViewPr>
      <p:scale>
        <a:sx n="1" d="1"/>
        <a:sy n="1" d="1"/>
      </p:scale>
      <p:origin x="0" y="-11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Simply put, a Promise is a </a:t>
            </a:r>
            <a:r>
              <a:rPr lang="en-US" dirty="0" err="1"/>
              <a:t>standin</a:t>
            </a:r>
            <a:r>
              <a:rPr lang="en-US" dirty="0"/>
              <a:t> for a value that will be resolved (either arrive, or throw some error) in the future.</a:t>
            </a:r>
          </a:p>
          <a:p>
            <a:endParaRPr lang="en-US" dirty="0"/>
          </a:p>
          <a:p>
            <a:r>
              <a:rPr lang="en-US" dirty="0" err="1"/>
              <a:t>Axios</a:t>
            </a:r>
            <a:r>
              <a:rPr lang="en-US" dirty="0"/>
              <a:t> is a popular library for making HTTP requests, and returns a Promise.</a:t>
            </a:r>
          </a:p>
          <a:p>
            <a:br>
              <a:rPr lang="en-US" dirty="0"/>
            </a:br>
            <a:r>
              <a:rPr lang="en-US" dirty="0"/>
              <a:t>Read code snippet, explain we are making an HTTP request, then want to print out the result.</a:t>
            </a:r>
          </a:p>
          <a:p>
            <a:endParaRPr lang="en-US" dirty="0"/>
          </a:p>
          <a:p>
            <a:r>
              <a:rPr lang="en-US" dirty="0"/>
              <a:t>This is not quite right though, (build once to show error). Note that </a:t>
            </a:r>
            <a:r>
              <a:rPr lang="en-US" dirty="0" err="1"/>
              <a:t>axios.get</a:t>
            </a:r>
            <a:r>
              <a:rPr lang="en-US" dirty="0"/>
              <a:t> returns a PROMISE for a response, not the response! This makes sense, because it’s going to do something asynchronous – we want it to go fetch some result, and do that in the background somehow. So, we get a promise.</a:t>
            </a:r>
          </a:p>
          <a:p>
            <a:endParaRPr lang="en-US" dirty="0"/>
          </a:p>
          <a:p>
            <a:r>
              <a:rPr lang="en-US" dirty="0"/>
              <a:t> </a:t>
            </a:r>
            <a:r>
              <a:rPr lang="en-US" dirty="0" err="1"/>
              <a:t>VSCode</a:t>
            </a:r>
            <a:r>
              <a:rPr lang="en-US" dirty="0"/>
              <a:t> helpfully shows this error and offers a quick fix. Let’s apply the quick fix and see if we can make it work to make this request</a:t>
            </a:r>
          </a:p>
        </p:txBody>
      </p:sp>
    </p:spTree>
    <p:extLst>
      <p:ext uri="{BB962C8B-B14F-4D97-AF65-F5344CB8AC3E}">
        <p14:creationId xmlns:p14="http://schemas.microsoft.com/office/powerpoint/2010/main" val="20097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added await. To add this we also had to add this “async” keyword to our method we’ll come back to async later. What happens when we run now? (build, show output, hooray).</a:t>
            </a:r>
          </a:p>
          <a:p>
            <a:endParaRPr lang="en-US" dirty="0"/>
          </a:p>
          <a:p>
            <a:r>
              <a:rPr lang="en-US" dirty="0"/>
              <a:t>Explain that await will prevent code in this method after ‘await’ from running until the promise resolves with the data.</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to show build of output).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Promise.all</a:t>
            </a:r>
            <a:r>
              <a:rPr lang="en-US" dirty="0"/>
              <a:t>” function to await for multiple things at once. Read the descriptor of the function </a:t>
            </a:r>
            <a:r>
              <a:rPr lang="en-US" dirty="0" err="1"/>
              <a:t>Promise.all</a:t>
            </a:r>
            <a:r>
              <a:rPr lang="en-US" dirty="0"/>
              <a:t>, noting that it takes an array of some kind of promises, and returns a single promise for an array of the values produced by those promises.</a:t>
            </a:r>
          </a:p>
          <a:p>
            <a:endParaRPr lang="en-US" dirty="0"/>
          </a:p>
          <a:p>
            <a:r>
              <a:rPr lang="en-US" dirty="0"/>
              <a:t>(Build)</a:t>
            </a:r>
          </a:p>
          <a:p>
            <a:r>
              <a:rPr lang="en-US" dirty="0"/>
              <a:t>Explain code now makes 3 requests, and then will print out an array of the responses.</a:t>
            </a:r>
          </a:p>
          <a:p>
            <a:endParaRPr lang="en-US" dirty="0"/>
          </a:p>
          <a:p>
            <a:r>
              <a:rPr lang="en-US" dirty="0"/>
              <a:t>(Build to show output, show look of confusion on face when you read the result.) Request number 1 was made on the last slide. But why 4, 2, 3 and not 2, 3, 4?</a:t>
            </a:r>
          </a:p>
        </p:txBody>
      </p:sp>
    </p:spTree>
    <p:extLst>
      <p:ext uri="{BB962C8B-B14F-4D97-AF65-F5344CB8AC3E}">
        <p14:creationId xmlns:p14="http://schemas.microsoft.com/office/powerpoint/2010/main" val="501722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a:t>
            </a:r>
            <a:r>
              <a:rPr lang="en-US" dirty="0" err="1"/>
              <a:t>i</a:t>
            </a:r>
            <a:endParaRPr lang="en-US" dirty="0"/>
          </a:p>
        </p:txBody>
      </p:sp>
    </p:spTree>
    <p:extLst>
      <p:ext uri="{BB962C8B-B14F-4D97-AF65-F5344CB8AC3E}">
        <p14:creationId xmlns:p14="http://schemas.microsoft.com/office/powerpoint/2010/main" val="3261754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t>
            </a:r>
            <a:r>
              <a:rPr lang="en-US"/>
              <a:t>async function?</a:t>
            </a:r>
            <a:endParaRPr lang="en-US" dirty="0"/>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a:t>
            </a:r>
          </a:p>
          <a:p>
            <a:endParaRPr lang="en-US" dirty="0"/>
          </a:p>
          <a:p>
            <a:r>
              <a:rPr lang="en-US" dirty="0"/>
              <a:t>Which </a:t>
            </a:r>
            <a:r>
              <a:rPr lang="en-US" dirty="0" err="1"/>
              <a:t>console.log</a:t>
            </a:r>
            <a:r>
              <a:rPr lang="en-US" dirty="0"/>
              <a:t> do students think will be printed first, and which second? ‘Making Request” -&gt; “Heard back”, “All Done” -&gt; “Making Request”, or other?</a:t>
            </a:r>
          </a:p>
          <a:p>
            <a:br>
              <a:rPr lang="en-US" dirty="0"/>
            </a:br>
            <a:r>
              <a:rPr lang="en-US" dirty="0"/>
              <a:t>(Click build)</a:t>
            </a:r>
          </a:p>
          <a:p>
            <a:r>
              <a:rPr lang="en-US" dirty="0"/>
              <a:t>This result might be confusing. &lt;Read output&gt;. Why would this happen?</a:t>
            </a:r>
          </a:p>
          <a:p>
            <a:endParaRPr lang="en-US" dirty="0"/>
          </a:p>
          <a:p>
            <a:r>
              <a:rPr lang="en-US" dirty="0"/>
              <a:t>(click build)</a:t>
            </a:r>
          </a:p>
          <a:p>
            <a:r>
              <a:rPr lang="en-US" dirty="0"/>
              <a:t>What happened is: the “await” call says to JS that the code in the rest of the method shouldn’t be called until after the request is returned. So, it returns a promise to complete </a:t>
            </a:r>
            <a:r>
              <a:rPr lang="en-US" dirty="0" err="1"/>
              <a:t>mockOneGetRequest</a:t>
            </a:r>
            <a:r>
              <a:rPr lang="en-US" dirty="0"/>
              <a:t>, printing out the result from the server when it gets it. Then, it prints all done. Then, the request comes back.</a:t>
            </a:r>
          </a:p>
          <a:p>
            <a:endParaRPr lang="en-US" dirty="0"/>
          </a:p>
          <a:p>
            <a:r>
              <a:rPr lang="en-US" dirty="0"/>
              <a:t>Is this a violation of run to completion?</a:t>
            </a:r>
          </a:p>
          <a:p>
            <a:r>
              <a:rPr lang="en-US" dirty="0"/>
              <a:t>No, it’s a horribly confusing language design choice. But that’s a topic for another course. What is important to understand is when you write “await” you are saying “let other things keep going, but don’t keep running the code in this method” – this is how we get asynchronous stuff, so that’s good! We’ll revisit this behavior in more examples in the next lesson.</a:t>
            </a:r>
          </a:p>
        </p:txBody>
      </p:sp>
    </p:spTree>
    <p:extLst>
      <p:ext uri="{BB962C8B-B14F-4D97-AF65-F5344CB8AC3E}">
        <p14:creationId xmlns:p14="http://schemas.microsoft.com/office/powerpoint/2010/main" val="360652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concurrent things at the level of threads. Brief recap of threads: read slide, show animation</a:t>
            </a:r>
          </a:p>
        </p:txBody>
      </p:sp>
    </p:spTree>
    <p:extLst>
      <p:ext uri="{BB962C8B-B14F-4D97-AF65-F5344CB8AC3E}">
        <p14:creationId xmlns:p14="http://schemas.microsoft.com/office/powerpoint/2010/main" val="30233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multiple things happen at a time by having multiple threads. Each thread is its own sequence of method calls. You might be familiar with this programming model.</a:t>
            </a:r>
          </a:p>
        </p:txBody>
      </p:sp>
    </p:spTree>
    <p:extLst>
      <p:ext uri="{BB962C8B-B14F-4D97-AF65-F5344CB8AC3E}">
        <p14:creationId xmlns:p14="http://schemas.microsoft.com/office/powerpoint/2010/main" val="329277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 look at how exactly asynchronous programming in JS works using this running example, where we make an HTTP request against a server. The code that this server runs is on the slide, as is a screenshot of how this looks when you access it in a browser.</a:t>
            </a:r>
          </a:p>
          <a:p>
            <a:endParaRPr lang="en-US" dirty="0"/>
          </a:p>
          <a:p>
            <a:r>
              <a:rPr lang="en-US" dirty="0"/>
              <a:t>Explain code, key objective is to understand that it just sends back some text, and it will keep track of the order of requests (always returns GET number 1, 2, 3, …)</a:t>
            </a:r>
          </a:p>
        </p:txBody>
      </p:sp>
    </p:spTree>
    <p:extLst>
      <p:ext uri="{BB962C8B-B14F-4D97-AF65-F5344CB8AC3E}">
        <p14:creationId xmlns:p14="http://schemas.microsoft.com/office/powerpoint/2010/main" val="268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ov"/><Relationship Id="rId7" Type="http://schemas.openxmlformats.org/officeDocument/2006/relationships/image" Target="../media/image1.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video" Target="../media/media2.mov"/><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14957" y="3368035"/>
            <a:ext cx="8180951"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function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.data</a:t>
            </a:r>
            <a:r>
              <a:rPr lang="en-US" sz="1600" dirty="0"/>
              <a:t>);</a:t>
            </a:r>
            <a:br>
              <a:rPr lang="en-US" sz="1600" dirty="0"/>
            </a:br>
            <a:r>
              <a:rPr lang="en-US" sz="1600" dirty="0"/>
              <a:t>}</a:t>
            </a:r>
            <a:br>
              <a:rPr lang="en-US" sz="1600" dirty="0"/>
            </a:b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Asynchronous Functions return a </a:t>
            </a:r>
            <a:r>
              <a:rPr lang="en-US" i="1" dirty="0"/>
              <a:t>Promise</a:t>
            </a:r>
            <a:endParaRPr i="1" dirty="0"/>
          </a:p>
        </p:txBody>
      </p:sp>
      <p:grpSp>
        <p:nvGrpSpPr>
          <p:cNvPr id="8" name="Group 7">
            <a:extLst>
              <a:ext uri="{FF2B5EF4-FFF2-40B4-BE49-F238E27FC236}">
                <a16:creationId xmlns:a16="http://schemas.microsoft.com/office/drawing/2014/main" id="{6A6FC4E5-3486-2947-8A82-A8ED907B33E3}"/>
              </a:ext>
            </a:extLst>
          </p:cNvPr>
          <p:cNvGrpSpPr/>
          <p:nvPr/>
        </p:nvGrpSpPr>
        <p:grpSpPr>
          <a:xfrm>
            <a:off x="3332671" y="2183256"/>
            <a:ext cx="8458765" cy="1725963"/>
            <a:chOff x="3332671" y="2183256"/>
            <a:chExt cx="8458765" cy="1725963"/>
          </a:xfrm>
        </p:grpSpPr>
        <p:sp>
          <p:nvSpPr>
            <p:cNvPr id="262" name="axios.get returns a Promise for an AxiosResponse"/>
            <p:cNvSpPr txBox="1"/>
            <p:nvPr/>
          </p:nvSpPr>
          <p:spPr>
            <a:xfrm>
              <a:off x="6733962" y="2183256"/>
              <a:ext cx="505747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b="1">
                  <a:solidFill>
                    <a:schemeClr val="accent5">
                      <a:hueOff val="-82419"/>
                      <a:satOff val="-9513"/>
                      <a:lumOff val="-16343"/>
                    </a:schemeClr>
                  </a:solidFill>
                </a:defRPr>
              </a:pPr>
              <a:r>
                <a:rPr sz="1800" dirty="0" err="1">
                  <a:latin typeface="Menlo Regular"/>
                  <a:ea typeface="Menlo Regular"/>
                  <a:cs typeface="Menlo Regular"/>
                  <a:sym typeface="Menlo Regular"/>
                </a:rPr>
                <a:t>axios.get</a:t>
              </a:r>
              <a:r>
                <a:rPr sz="1800" dirty="0"/>
                <a:t> returns a </a:t>
              </a:r>
              <a:r>
                <a:rPr sz="1800" i="1" dirty="0">
                  <a:latin typeface="Menlo Regular"/>
                  <a:ea typeface="Menlo Regular"/>
                  <a:cs typeface="Menlo Regular"/>
                  <a:sym typeface="Menlo Regular"/>
                </a:rPr>
                <a:t>Promise</a:t>
              </a:r>
              <a:r>
                <a:rPr sz="1800" dirty="0"/>
                <a:t> for an </a:t>
              </a:r>
              <a:r>
                <a:rPr sz="1800" dirty="0" err="1">
                  <a:latin typeface="Menlo Regular"/>
                  <a:ea typeface="Menlo Regular"/>
                  <a:cs typeface="Menlo Regular"/>
                  <a:sym typeface="Menlo Regular"/>
                </a:rPr>
                <a:t>AxiosResponse</a:t>
              </a:r>
              <a:r>
                <a:rPr lang="en-US" sz="1800" dirty="0">
                  <a:latin typeface="Menlo Regular"/>
                  <a:ea typeface="Menlo Regular"/>
                  <a:cs typeface="Menlo Regular"/>
                  <a:sym typeface="Menlo Regular"/>
                </a:rPr>
                <a:t>.</a:t>
              </a:r>
            </a:p>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VSCode</a:t>
              </a:r>
              <a:r>
                <a:rPr lang="en-US" sz="1800" dirty="0">
                  <a:latin typeface="Menlo Regular"/>
                  <a:ea typeface="Menlo Regular"/>
                  <a:cs typeface="Menlo Regular"/>
                  <a:sym typeface="Menlo Regular"/>
                </a:rPr>
                <a:t> shows the error below.</a:t>
              </a:r>
              <a:endParaRPr sz="1800" dirty="0">
                <a:latin typeface="Menlo Regular"/>
                <a:ea typeface="Menlo Regular"/>
                <a:cs typeface="Menlo Regular"/>
                <a:sym typeface="Menlo Regular"/>
              </a:endParaRPr>
            </a:p>
          </p:txBody>
        </p:sp>
        <p:sp>
          <p:nvSpPr>
            <p:cNvPr id="263" name="Callout"/>
            <p:cNvSpPr/>
            <p:nvPr/>
          </p:nvSpPr>
          <p:spPr>
            <a:xfrm rot="16200000">
              <a:off x="6404637" y="-28811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9" name="Group 8">
            <a:extLst>
              <a:ext uri="{FF2B5EF4-FFF2-40B4-BE49-F238E27FC236}">
                <a16:creationId xmlns:a16="http://schemas.microsoft.com/office/drawing/2014/main" id="{BAD19F63-6861-5A4E-911C-30AEFC66E54C}"/>
              </a:ext>
            </a:extLst>
          </p:cNvPr>
          <p:cNvGrpSpPr/>
          <p:nvPr/>
        </p:nvGrpSpPr>
        <p:grpSpPr>
          <a:xfrm>
            <a:off x="2874596" y="4350762"/>
            <a:ext cx="9042400" cy="1543736"/>
            <a:chOff x="2874596" y="4350762"/>
            <a:chExt cx="9042400" cy="1543736"/>
          </a:xfrm>
        </p:grpSpPr>
        <p:pic>
          <p:nvPicPr>
            <p:cNvPr id="2" name="Picture 1">
              <a:extLst>
                <a:ext uri="{FF2B5EF4-FFF2-40B4-BE49-F238E27FC236}">
                  <a16:creationId xmlns:a16="http://schemas.microsoft.com/office/drawing/2014/main" id="{003525BD-1677-1449-952B-4FCC0F58CAD9}"/>
                </a:ext>
              </a:extLst>
            </p:cNvPr>
            <p:cNvPicPr>
              <a:picLocks noChangeAspect="1"/>
            </p:cNvPicPr>
            <p:nvPr/>
          </p:nvPicPr>
          <p:blipFill>
            <a:blip r:embed="rId3"/>
            <a:stretch>
              <a:fillRect/>
            </a:stretch>
          </p:blipFill>
          <p:spPr>
            <a:xfrm>
              <a:off x="2874596" y="4383198"/>
              <a:ext cx="9042400" cy="1511300"/>
            </a:xfrm>
            <a:prstGeom prst="rect">
              <a:avLst/>
            </a:prstGeom>
          </p:spPr>
        </p:pic>
        <p:cxnSp>
          <p:nvCxnSpPr>
            <p:cNvPr id="6" name="Straight Connector 5">
              <a:extLst>
                <a:ext uri="{FF2B5EF4-FFF2-40B4-BE49-F238E27FC236}">
                  <a16:creationId xmlns:a16="http://schemas.microsoft.com/office/drawing/2014/main" id="{A47882A7-015E-0545-B306-737ADC260EC5}"/>
                </a:ext>
              </a:extLst>
            </p:cNvPr>
            <p:cNvCxnSpPr>
              <a:cxnSpLocks/>
            </p:cNvCxnSpPr>
            <p:nvPr/>
          </p:nvCxnSpPr>
          <p:spPr>
            <a:xfrm>
              <a:off x="3892062" y="4350762"/>
              <a:ext cx="492369"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10">
            <a:extLst>
              <a:ext uri="{FF2B5EF4-FFF2-40B4-BE49-F238E27FC236}">
                <a16:creationId xmlns:a16="http://schemas.microsoft.com/office/drawing/2014/main" id="{2F91C8FC-FC3C-EF44-A6E6-8D4A919B4A3B}"/>
              </a:ext>
            </a:extLst>
          </p:cNvPr>
          <p:cNvSpPr>
            <a:spLocks noGrp="1"/>
          </p:cNvSpPr>
          <p:nvPr>
            <p:ph type="body" sz="quarter" idx="21"/>
          </p:nvPr>
        </p:nvSpPr>
        <p:spPr/>
        <p:txBody>
          <a:bodyPr>
            <a:normAutofit fontScale="92500" lnSpcReduction="10000"/>
          </a:bodyPr>
          <a:lstStyle/>
          <a:p>
            <a:r>
              <a:rPr lang="en-US" dirty="0"/>
              <a:t>The “Promise” represents something that will come in the future</a:t>
            </a:r>
          </a:p>
        </p:txBody>
      </p:sp>
    </p:spTree>
    <p:extLst>
      <p:ext uri="{BB962C8B-B14F-4D97-AF65-F5344CB8AC3E}">
        <p14:creationId xmlns:p14="http://schemas.microsoft.com/office/powerpoint/2010/main" val="1936744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271126"/>
            <a:ext cx="9173105"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“Await” for the Promise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The “Promise” represents something that will come in the future</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32671" y="2061330"/>
            <a:ext cx="8428309" cy="1730659"/>
            <a:chOff x="3332671" y="2061330"/>
            <a:chExt cx="8428309" cy="1730659"/>
          </a:xfrm>
        </p:grpSpPr>
        <p:sp>
          <p:nvSpPr>
            <p:cNvPr id="262" name="axios.get returns a Promise for an AxiosResponse"/>
            <p:cNvSpPr txBox="1"/>
            <p:nvPr/>
          </p:nvSpPr>
          <p:spPr>
            <a:xfrm>
              <a:off x="7409789" y="2061330"/>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‘await’ to the call, and ‘async’ to our function definition solves the type error</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Example: Await calling our </a:t>
            </a:r>
            <a:r>
              <a:rPr lang="en-US" dirty="0" err="1"/>
              <a:t>makeOneGetRequest</a:t>
            </a:r>
            <a:r>
              <a:rPr lang="en-US" dirty="0"/>
              <a:t> from prior slide</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3820223"/>
            <a:ext cx="6718872" cy="253737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2538696" y="2328758"/>
            <a:ext cx="65938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“Await” for Multiple Promises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1800" dirty="0">
                <a:solidFill>
                  <a:schemeClr val="bg2">
                    <a:lumMod val="10000"/>
                  </a:schemeClr>
                </a:solidFill>
                <a:latin typeface="Helvetica" pitchFamily="2" charset="0"/>
              </a:rPr>
              <a:t>Syntax: </a:t>
            </a:r>
            <a:r>
              <a:rPr lang="en-US" sz="1800" b="1" dirty="0">
                <a:solidFill>
                  <a:schemeClr val="bg2">
                    <a:lumMod val="10000"/>
                  </a:schemeClr>
                </a:solidFill>
                <a:latin typeface="Helvetica" pitchFamily="2" charset="0"/>
              </a:rPr>
              <a:t> </a:t>
            </a:r>
            <a:r>
              <a:rPr lang="en-US" sz="1800" b="1" dirty="0" err="1">
                <a:solidFill>
                  <a:srgbClr val="660E7A"/>
                </a:solidFill>
                <a:latin typeface="Courier" pitchFamily="2" charset="0"/>
              </a:rPr>
              <a:t>Promise</a:t>
            </a:r>
            <a:r>
              <a:rPr lang="en-US" sz="1800" dirty="0" err="1">
                <a:solidFill>
                  <a:srgbClr val="5E5E5E"/>
                </a:solidFill>
                <a:latin typeface="Courier" pitchFamily="2" charset="0"/>
              </a:rPr>
              <a:t>.</a:t>
            </a:r>
            <a:r>
              <a:rPr lang="en-US" sz="1800" dirty="0" err="1">
                <a:solidFill>
                  <a:srgbClr val="7A7A43"/>
                </a:solidFill>
                <a:latin typeface="Courier" pitchFamily="2" charset="0"/>
              </a:rPr>
              <a:t>all</a:t>
            </a:r>
            <a:r>
              <a:rPr lang="en-US" sz="1800" dirty="0">
                <a:latin typeface="Courier" pitchFamily="2" charset="0"/>
              </a:rPr>
              <a:t>&lt;</a:t>
            </a:r>
            <a:r>
              <a:rPr lang="en-US" sz="1800" dirty="0">
                <a:solidFill>
                  <a:srgbClr val="20999D"/>
                </a:solidFill>
                <a:latin typeface="Courier" pitchFamily="2" charset="0"/>
              </a:rPr>
              <a:t>T</a:t>
            </a:r>
            <a:r>
              <a:rPr lang="en-US" sz="1800" dirty="0">
                <a:latin typeface="Courier" pitchFamily="2" charset="0"/>
              </a:rPr>
              <a:t>&gt;(promises: Promise&lt;</a:t>
            </a:r>
            <a:r>
              <a:rPr lang="en-US" sz="1800" dirty="0">
                <a:solidFill>
                  <a:srgbClr val="20999D"/>
                </a:solidFill>
                <a:latin typeface="Courier" pitchFamily="2" charset="0"/>
              </a:rPr>
              <a:t>T</a:t>
            </a:r>
            <a:r>
              <a:rPr lang="en-US" sz="1800" dirty="0">
                <a:latin typeface="Courier" pitchFamily="2" charset="0"/>
              </a:rPr>
              <a:t>&gt;[]): Promise&lt;</a:t>
            </a:r>
            <a:r>
              <a:rPr lang="en-US" sz="1800" dirty="0">
                <a:solidFill>
                  <a:srgbClr val="20999D"/>
                </a:solidFill>
                <a:latin typeface="Courier" pitchFamily="2" charset="0"/>
              </a:rPr>
              <a:t>T</a:t>
            </a:r>
            <a:r>
              <a:rPr lang="en-US" sz="1800" dirty="0">
                <a:latin typeface="Courier" pitchFamily="2" charset="0"/>
              </a:rPr>
              <a:t>[]&gt;</a:t>
            </a:r>
            <a:endParaRPr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2538696" y="4831761"/>
            <a:ext cx="5637500" cy="1266176"/>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0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6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600" dirty="0"/>
                <a:t>This is GET number 3 on the current server</a:t>
              </a:r>
              <a:br>
                <a:rPr lang="en-US" sz="1600" dirty="0"/>
              </a:br>
              <a:r>
                <a:rPr lang="en-US" sz="16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323054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9826"/>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US" sz="1800" dirty="0">
                <a:solidFill>
                  <a:schemeClr val="bg2">
                    <a:lumMod val="10000"/>
                  </a:schemeClr>
                </a:solidFill>
                <a:latin typeface="Helvetica" pitchFamily="2" charset="0"/>
              </a:rPr>
              <a:t>Await each request prevents next request from running. </a:t>
            </a:r>
            <a:r>
              <a:rPr lang="en-US" sz="1800" dirty="0" err="1">
                <a:solidFill>
                  <a:schemeClr val="bg2">
                    <a:lumMod val="10000"/>
                  </a:schemeClr>
                </a:solidFill>
                <a:latin typeface="Helvetica" pitchFamily="2" charset="0"/>
              </a:rPr>
              <a:t>Promise.all</a:t>
            </a:r>
            <a:r>
              <a:rPr lang="en-US" sz="1800" dirty="0">
                <a:solidFill>
                  <a:schemeClr val="bg2">
                    <a:lumMod val="10000"/>
                  </a:schemeClr>
                </a:solidFill>
                <a:latin typeface="Helvetica" pitchFamily="2" charset="0"/>
              </a:rPr>
              <a:t> makes all 3 requests and waits for all responses.</a:t>
            </a:r>
            <a:endParaRPr lang="en-US"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267871"/>
            <a:ext cx="5637500" cy="633088"/>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br>
                <a:rPr lang="en-US" sz="1400" dirty="0"/>
              </a:br>
              <a:r>
                <a:rPr lang="en-US" sz="1400" dirty="0"/>
                <a:t>Heard back from all of the requests</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31918" y="4070201"/>
            <a:ext cx="6718872" cy="253737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Making Request</a:t>
              </a:r>
            </a:p>
            <a:p>
              <a:pPr algn="l" defTabSz="410766">
                <a:defRPr sz="3400">
                  <a:solidFill>
                    <a:srgbClr val="000000"/>
                  </a:solidFill>
                  <a:latin typeface="Menlo Regular"/>
                  <a:ea typeface="Menlo Regular"/>
                  <a:cs typeface="Menlo Regular"/>
                  <a:sym typeface="Menlo Regular"/>
                </a:defRPr>
              </a:pPr>
              <a:r>
                <a:rPr lang="en-US" sz="1400" dirty="0"/>
                <a:t>Heard back from server</a:t>
              </a:r>
            </a:p>
            <a:p>
              <a:pPr algn="l" defTabSz="410766">
                <a:defRPr sz="3400">
                  <a:solidFill>
                    <a:srgbClr val="000000"/>
                  </a:solidFill>
                  <a:latin typeface="Menlo Regular"/>
                  <a:ea typeface="Menlo Regular"/>
                  <a:cs typeface="Menlo Regular"/>
                  <a:sym typeface="Menlo Regular"/>
                </a:defRPr>
              </a:pPr>
              <a:r>
                <a:rPr lang="en-US" sz="1400" dirty="0"/>
                <a:t>This is GET number 4 on the current server</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7268045" y="992926"/>
            <a:ext cx="3321209" cy="2142527"/>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7"/>
            <a:ext cx="3455238" cy="1189674"/>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2" y="1722912"/>
            <a:ext cx="4296294" cy="1273639"/>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6" name="Group"/>
          <p:cNvGrpSpPr/>
          <p:nvPr/>
        </p:nvGrpSpPr>
        <p:grpSpPr>
          <a:xfrm>
            <a:off x="3079794" y="1900553"/>
            <a:ext cx="5127726" cy="1095998"/>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7A326D7C-5F2A-DC46-B84B-D885DE2BC8A6}"/>
              </a:ext>
            </a:extLst>
          </p:cNvPr>
          <p:cNvSpPr>
            <a:spLocks noGrp="1"/>
          </p:cNvSpPr>
          <p:nvPr>
            <p:ph type="body" idx="1"/>
          </p:nvPr>
        </p:nvSpPr>
        <p:spPr/>
        <p:txBody>
          <a:bodyPr/>
          <a:lstStyle/>
          <a:p>
            <a:endParaRPr lang="en-US"/>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37" name="Group"/>
          <p:cNvGrpSpPr/>
          <p:nvPr/>
        </p:nvGrpSpPr>
        <p:grpSpPr>
          <a:xfrm>
            <a:off x="7268045" y="992926"/>
            <a:ext cx="3321209" cy="2142527"/>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40" name="Group"/>
          <p:cNvGrpSpPr/>
          <p:nvPr/>
        </p:nvGrpSpPr>
        <p:grpSpPr>
          <a:xfrm>
            <a:off x="7340407" y="1044360"/>
            <a:ext cx="501709" cy="1667242"/>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F78B458-90FD-F547-B47E-7D8E1A1F4FDE}"/>
              </a:ext>
            </a:extLst>
          </p:cNvPr>
          <p:cNvSpPr>
            <a:spLocks noGrp="1"/>
          </p:cNvSpPr>
          <p:nvPr>
            <p:ph type="body" idx="1"/>
          </p:nvPr>
        </p:nvSpPr>
        <p:spPr/>
        <p:txBody>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68" name="Group"/>
          <p:cNvGrpSpPr/>
          <p:nvPr/>
        </p:nvGrpSpPr>
        <p:grpSpPr>
          <a:xfrm>
            <a:off x="7268045" y="992926"/>
            <a:ext cx="3321209" cy="2142527"/>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71" name="Group"/>
          <p:cNvGrpSpPr/>
          <p:nvPr/>
        </p:nvGrpSpPr>
        <p:grpSpPr>
          <a:xfrm>
            <a:off x="7340407" y="1044360"/>
            <a:ext cx="501709" cy="1667242"/>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98" name="Group"/>
          <p:cNvGrpSpPr/>
          <p:nvPr/>
        </p:nvGrpSpPr>
        <p:grpSpPr>
          <a:xfrm>
            <a:off x="7268045" y="992926"/>
            <a:ext cx="3321209" cy="2142527"/>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function handling an event and the functions that it (transitively) synchronously calls will keep executing until the function finishes.</a:t>
            </a:r>
          </a:p>
          <a:p>
            <a:r>
              <a:rPr dirty="0"/>
              <a:t>The JS engine will not handle the next event until the event handler finishes.</a:t>
            </a:r>
          </a:p>
        </p:txBody>
      </p:sp>
      <p:sp>
        <p:nvSpPr>
          <p:cNvPr id="415" name="handler1"/>
          <p:cNvSpPr txBox="1"/>
          <p:nvPr/>
        </p:nvSpPr>
        <p:spPr>
          <a:xfrm>
            <a:off x="3971123" y="46083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71123" y="5875009"/>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191874" y="4049137"/>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191874" y="53157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Implications of Run-to-Completion</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b="1" dirty="0"/>
              <a:t>“await” is a syntactic exception to the rule</a:t>
            </a:r>
            <a:endParaRPr b="1"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Moving Data Takes an Eternity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697034"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t>Why Asynchronous?</a:t>
            </a:r>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thread?"/>
          <p:cNvSpPr txBox="1">
            <a:spLocks noGrp="1"/>
          </p:cNvSpPr>
          <p:nvPr>
            <p:ph type="title"/>
          </p:nvPr>
        </p:nvSpPr>
        <p:spPr>
          <a:prstGeom prst="rect">
            <a:avLst/>
          </a:prstGeom>
        </p:spPr>
        <p:txBody>
          <a:bodyPr/>
          <a:lstStyle/>
          <a:p>
            <a:r>
              <a:t>What is a thread?</a:t>
            </a:r>
          </a:p>
        </p:txBody>
      </p:sp>
      <p:sp>
        <p:nvSpPr>
          <p:cNvPr id="162"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63" name="App Starts"/>
          <p:cNvSpPr txBox="1"/>
          <p:nvPr/>
        </p:nvSpPr>
        <p:spPr>
          <a:xfrm>
            <a:off x="5302513" y="24092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64" name="Line"/>
          <p:cNvSpPr/>
          <p:nvPr/>
        </p:nvSpPr>
        <p:spPr>
          <a:xfrm>
            <a:off x="5927203" y="3076209"/>
            <a:ext cx="328878" cy="2283748"/>
          </a:xfrm>
          <a:custGeom>
            <a:avLst/>
            <a:gdLst/>
            <a:ahLst/>
            <a:cxnLst>
              <a:cxn ang="0">
                <a:pos x="wd2" y="hd2"/>
              </a:cxn>
              <a:cxn ang="5400000">
                <a:pos x="wd2" y="hd2"/>
              </a:cxn>
              <a:cxn ang="10800000">
                <a:pos x="wd2" y="hd2"/>
              </a:cxn>
              <a:cxn ang="16200000">
                <a:pos x="wd2" y="hd2"/>
              </a:cxn>
            </a:cxnLst>
            <a:rect l="0" t="0" r="r" b="b"/>
            <a:pathLst>
              <a:path w="19813" h="21586"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165" name="Star"/>
          <p:cNvSpPr/>
          <p:nvPr/>
        </p:nvSpPr>
        <p:spPr>
          <a:xfrm>
            <a:off x="6123900" y="3050080"/>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6" name="Star"/>
          <p:cNvSpPr/>
          <p:nvPr/>
        </p:nvSpPr>
        <p:spPr>
          <a:xfrm>
            <a:off x="5803764" y="328560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7" name="Star"/>
          <p:cNvSpPr/>
          <p:nvPr/>
        </p:nvSpPr>
        <p:spPr>
          <a:xfrm>
            <a:off x="6123900" y="3477258"/>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8" name="Star"/>
          <p:cNvSpPr/>
          <p:nvPr/>
        </p:nvSpPr>
        <p:spPr>
          <a:xfrm>
            <a:off x="5830553" y="3711220"/>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9" name="Star"/>
          <p:cNvSpPr/>
          <p:nvPr/>
        </p:nvSpPr>
        <p:spPr>
          <a:xfrm>
            <a:off x="6123900" y="3904436"/>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0" name="Star"/>
          <p:cNvSpPr/>
          <p:nvPr/>
        </p:nvSpPr>
        <p:spPr>
          <a:xfrm>
            <a:off x="5830553" y="4081872"/>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1" name="Star"/>
          <p:cNvSpPr/>
          <p:nvPr/>
        </p:nvSpPr>
        <p:spPr>
          <a:xfrm>
            <a:off x="6088181" y="427803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2" name="Star"/>
          <p:cNvSpPr/>
          <p:nvPr/>
        </p:nvSpPr>
        <p:spPr>
          <a:xfrm>
            <a:off x="5839483" y="445252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3" name="Star"/>
          <p:cNvSpPr/>
          <p:nvPr/>
        </p:nvSpPr>
        <p:spPr>
          <a:xfrm>
            <a:off x="6123900" y="466165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4" name="Star"/>
          <p:cNvSpPr/>
          <p:nvPr/>
        </p:nvSpPr>
        <p:spPr>
          <a:xfrm>
            <a:off x="5830553" y="4778636"/>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5" name="Star"/>
          <p:cNvSpPr/>
          <p:nvPr/>
        </p:nvSpPr>
        <p:spPr>
          <a:xfrm>
            <a:off x="6088181" y="496396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6" name="App Ends"/>
          <p:cNvSpPr txBox="1"/>
          <p:nvPr/>
        </p:nvSpPr>
        <p:spPr>
          <a:xfrm>
            <a:off x="5348199" y="5378760"/>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77" name="Program execution: a series of sequential method calls (    s)"/>
          <p:cNvSpPr txBox="1"/>
          <p:nvPr/>
        </p:nvSpPr>
        <p:spPr>
          <a:xfrm>
            <a:off x="1949686" y="186988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a:t>Program execution: a series of sequential method calls (    s)</a:t>
            </a:r>
          </a:p>
        </p:txBody>
      </p:sp>
      <p:sp>
        <p:nvSpPr>
          <p:cNvPr id="178" name="Star"/>
          <p:cNvSpPr/>
          <p:nvPr/>
        </p:nvSpPr>
        <p:spPr>
          <a:xfrm>
            <a:off x="9927337" y="194908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ID="9" presetClass="entr" fill="hold" grpId="2" nodeType="afterEffect">
                                  <p:stCondLst>
                                    <p:cond delay="800"/>
                                  </p:stCondLst>
                                  <p:iterate>
                                    <p:tmAbs val="0"/>
                                  </p:iterate>
                                  <p:childTnLst>
                                    <p:set>
                                      <p:cBhvr>
                                        <p:cTn id="9" fill="hold"/>
                                        <p:tgtEl>
                                          <p:spTgt spid="164"/>
                                        </p:tgtEl>
                                        <p:attrNameLst>
                                          <p:attrName>style.visibility</p:attrName>
                                        </p:attrNameLst>
                                      </p:cBhvr>
                                      <p:to>
                                        <p:strVal val="visible"/>
                                      </p:to>
                                    </p:set>
                                    <p:animEffect transition="in" filter="dissolve">
                                      <p:cBhvr>
                                        <p:cTn id="10" dur="7250"/>
                                        <p:tgtEl>
                                          <p:spTgt spid="164"/>
                                        </p:tgtEl>
                                      </p:cBhvr>
                                    </p:animEffect>
                                  </p:childTnLst>
                                </p:cTn>
                              </p:par>
                            </p:childTnLst>
                          </p:cTn>
                        </p:par>
                        <p:par>
                          <p:cTn id="11" fill="hold">
                            <p:stCondLst>
                              <p:cond delay="8050"/>
                            </p:stCondLst>
                            <p:childTnLst>
                              <p:par>
                                <p:cTn id="12" presetID="1" presetClass="entr" presetSubtype="0" fill="hold" grpId="3" nodeType="afterEffect">
                                  <p:stCondLst>
                                    <p:cond delay="600"/>
                                  </p:stCondLst>
                                  <p:iterate>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ID="1" presetClass="entr" presetSubtype="0" fill="hold" grpId="4" nodeType="afterEffect">
                                  <p:stCondLst>
                                    <p:cond delay="700"/>
                                  </p:stCondLst>
                                  <p:iterate>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ID="1" presetClass="entr" presetSubtype="0" fill="hold" grpId="5" nodeType="afterEffect">
                                  <p:stCondLst>
                                    <p:cond delay="600"/>
                                  </p:stCondLst>
                                  <p:iterate>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ID="1" presetClass="entr" presetSubtype="0" fill="hold" grpId="6" nodeType="afterEffect">
                                  <p:stCondLst>
                                    <p:cond delay="600"/>
                                  </p:stCondLst>
                                  <p:iterate>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ID="1" presetClass="entr" presetSubtype="0" fill="hold" grpId="7" nodeType="afterEffect">
                                  <p:stCondLst>
                                    <p:cond delay="500"/>
                                  </p:stCondLst>
                                  <p:iterate>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ID="1" presetClass="entr" presetSubtype="0" fill="hold" grpId="8" nodeType="afterEffect">
                                  <p:stCondLst>
                                    <p:cond delay="600"/>
                                  </p:stCondLst>
                                  <p:iterate>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ID="1" presetClass="entr" presetSubtype="0" fill="hold" grpId="9" nodeType="afterEffect">
                                  <p:stCondLst>
                                    <p:cond delay="600"/>
                                  </p:stCondLst>
                                  <p:iterate>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ID="1" presetClass="entr" presetSubtype="0" fill="hold" grpId="10" nodeType="afterEffect">
                                  <p:stCondLst>
                                    <p:cond delay="600"/>
                                  </p:stCondLst>
                                  <p:iterate>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ID="1" presetClass="entr" presetSubtype="0" fill="hold" grpId="11" nodeType="afterEffect">
                                  <p:stCondLst>
                                    <p:cond delay="600"/>
                                  </p:stCondLst>
                                  <p:iterate>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ID="1" presetClass="entr" presetSubtype="0" fill="hold" grpId="12" nodeType="afterEffect">
                                  <p:stCondLst>
                                    <p:cond delay="600"/>
                                  </p:stCondLst>
                                  <p:iterate>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ID="1" presetClass="entr" presetSubtype="0" fill="hold" grpId="13" nodeType="afterEffect">
                                  <p:stCondLst>
                                    <p:cond delay="600"/>
                                  </p:stCondLst>
                                  <p:iterate>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ID="1" presetClass="entr" presetSubtype="0" fill="hold" grpId="14" nodeType="afterEffect">
                                  <p:stCondLst>
                                    <p:cond delay="700"/>
                                  </p:stCondLst>
                                  <p:iterate>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P spid="164" grpId="2" animBg="1" advAuto="0"/>
      <p:bldP spid="165" grpId="3" animBg="1" advAuto="0"/>
      <p:bldP spid="166" grpId="4" animBg="1" advAuto="0"/>
      <p:bldP spid="167" grpId="5" animBg="1" advAuto="0"/>
      <p:bldP spid="168" grpId="6" animBg="1" advAuto="0"/>
      <p:bldP spid="169" grpId="7" animBg="1" advAuto="0"/>
      <p:bldP spid="170" grpId="8" animBg="1" advAuto="0"/>
      <p:bldP spid="171" grpId="9" animBg="1" advAuto="0"/>
      <p:bldP spid="172" grpId="10" animBg="1" advAuto="0"/>
      <p:bldP spid="173" grpId="11" animBg="1" advAuto="0"/>
      <p:bldP spid="174" grpId="12" animBg="1" advAuto="0"/>
      <p:bldP spid="175" grpId="13" animBg="1" advAuto="0"/>
      <p:bldP spid="176" grpId="1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thread?"/>
          <p:cNvSpPr txBox="1">
            <a:spLocks noGrp="1"/>
          </p:cNvSpPr>
          <p:nvPr>
            <p:ph type="title"/>
          </p:nvPr>
        </p:nvSpPr>
        <p:spPr>
          <a:prstGeom prst="rect">
            <a:avLst/>
          </a:prstGeom>
        </p:spPr>
        <p:txBody>
          <a:bodyPr/>
          <a:lstStyle/>
          <a:p>
            <a:r>
              <a:t>What is a thread?</a:t>
            </a:r>
          </a:p>
        </p:txBody>
      </p:sp>
      <p:sp>
        <p:nvSpPr>
          <p:cNvPr id="183"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84" name="App Starts"/>
          <p:cNvSpPr txBox="1"/>
          <p:nvPr/>
        </p:nvSpPr>
        <p:spPr>
          <a:xfrm>
            <a:off x="5302513" y="20917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85" name="App Ends"/>
          <p:cNvSpPr txBox="1"/>
          <p:nvPr/>
        </p:nvSpPr>
        <p:spPr>
          <a:xfrm>
            <a:off x="5231218" y="5675409"/>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86" name="Program execution: a series of sequential method calls (    s)"/>
          <p:cNvSpPr txBox="1"/>
          <p:nvPr/>
        </p:nvSpPr>
        <p:spPr>
          <a:xfrm>
            <a:off x="1921873" y="185236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dirty="0"/>
              <a:t>Program execution: a series of sequential method calls (    s)</a:t>
            </a:r>
          </a:p>
        </p:txBody>
      </p:sp>
      <p:sp>
        <p:nvSpPr>
          <p:cNvPr id="187" name="Star"/>
          <p:cNvSpPr/>
          <p:nvPr/>
        </p:nvSpPr>
        <p:spPr>
          <a:xfrm>
            <a:off x="9837885" y="1957932"/>
            <a:ext cx="281442" cy="267667"/>
          </a:xfrm>
          <a:prstGeom prst="star5">
            <a:avLst>
              <a:gd name="adj" fmla="val 19100"/>
              <a:gd name="hf" fmla="val 105146"/>
              <a:gd name="vf" fmla="val 110557"/>
            </a:avLst>
          </a:prstGeom>
          <a:blipFill>
            <a:blip r:embed="rId7"/>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88" name="Multiple threads can run at once -&gt; allows for asynchronous code"/>
          <p:cNvSpPr txBox="1"/>
          <p:nvPr/>
        </p:nvSpPr>
        <p:spPr>
          <a:xfrm>
            <a:off x="1189060" y="6210767"/>
            <a:ext cx="10079683"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Multiple threads can run at once -&gt; allows for asynchronous code</a:t>
            </a:r>
          </a:p>
        </p:txBody>
      </p:sp>
      <p:pic>
        <p:nvPicPr>
          <p:cNvPr id="2" name="thread2" descr="thread2">
            <a:hlinkClick r:id="" action="ppaction://media"/>
            <a:extLst>
              <a:ext uri="{FF2B5EF4-FFF2-40B4-BE49-F238E27FC236}">
                <a16:creationId xmlns:a16="http://schemas.microsoft.com/office/drawing/2014/main" id="{6DFAF747-8C05-FB48-9DB6-472E31CAB3F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33615" y="2356941"/>
            <a:ext cx="1427737" cy="3606914"/>
          </a:xfrm>
          <a:prstGeom prst="rect">
            <a:avLst/>
          </a:prstGeom>
        </p:spPr>
      </p:pic>
      <p:pic>
        <p:nvPicPr>
          <p:cNvPr id="3" name="thread1" descr="thread1">
            <a:hlinkClick r:id="" action="ppaction://media"/>
            <a:extLst>
              <a:ext uri="{FF2B5EF4-FFF2-40B4-BE49-F238E27FC236}">
                <a16:creationId xmlns:a16="http://schemas.microsoft.com/office/drawing/2014/main" id="{D5C5ACE9-8B53-6B4E-81AA-67E23F6C248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944072" y="2356941"/>
            <a:ext cx="2254658" cy="3689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913" fill="hold"/>
                                        <p:tgtEl>
                                          <p:spTgt spid="2"/>
                                        </p:tgtEl>
                                      </p:cBhvr>
                                    </p:cmd>
                                  </p:childTnLst>
                                </p:cTn>
                              </p:par>
                            </p:childTnLst>
                          </p:cTn>
                        </p:par>
                        <p:par>
                          <p:cTn id="7" fill="hold">
                            <p:stCondLst>
                              <p:cond delay="8913"/>
                            </p:stCondLst>
                            <p:childTnLst>
                              <p:par>
                                <p:cTn id="8" presetID="1" presetClass="mediacall" presetSubtype="0" fill="hold" nodeType="afterEffect">
                                  <p:stCondLst>
                                    <p:cond delay="1000"/>
                                  </p:stCondLst>
                                  <p:childTnLst>
                                    <p:cmd type="call" cmd="playFrom(0.0)">
                                      <p:cBhvr>
                                        <p:cTn id="9" dur="81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t>Asynchronous Computation with Threads</a:t>
            </a:r>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lstStyle/>
          <a:p>
            <a:r>
              <a:t>Multi-Threading in JS</a:t>
            </a:r>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t>Everything you write will run in a single thread* (event loop)</a:t>
            </a:r>
          </a:p>
          <a:p>
            <a:pPr marL="222504" indent="-222504" defTabSz="889994">
              <a:spcBef>
                <a:spcPts val="1600"/>
              </a:spcBef>
              <a:defRPr sz="3504"/>
            </a:pPr>
            <a:r>
              <a:t>Since you are not sharing data between threads, races don’t happen as easily</a:t>
            </a:r>
          </a:p>
          <a:p>
            <a:pPr marL="222504" indent="-222504" defTabSz="889994">
              <a:spcBef>
                <a:spcPts val="1600"/>
              </a:spcBef>
              <a:defRPr sz="3504"/>
            </a:pPr>
            <a:r>
              <a:t>Inside of JS engine: many threads</a:t>
            </a:r>
          </a:p>
          <a:p>
            <a:pPr marL="222504" indent="-222504" defTabSz="889994">
              <a:spcBef>
                <a:spcPts val="1600"/>
              </a:spcBef>
              <a:defRPr sz="3504"/>
            </a:pPr>
            <a:r>
              <a:t>Event loop processes events, and calls your callbacks (or “event handlers”)</a:t>
            </a:r>
          </a:p>
        </p:txBody>
      </p:sp>
      <p:grpSp>
        <p:nvGrpSpPr>
          <p:cNvPr id="235" name="Group"/>
          <p:cNvGrpSpPr/>
          <p:nvPr/>
        </p:nvGrpSpPr>
        <p:grpSpPr>
          <a:xfrm>
            <a:off x="3525973" y="3289548"/>
            <a:ext cx="5140054" cy="3293242"/>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a:t>NodeJS</a:t>
              </a:r>
            </a:p>
          </p:txBody>
        </p:sp>
      </p:grpSp>
      <p:grpSp>
        <p:nvGrpSpPr>
          <p:cNvPr id="238" name="Group"/>
          <p:cNvGrpSpPr/>
          <p:nvPr/>
        </p:nvGrpSpPr>
        <p:grpSpPr>
          <a:xfrm>
            <a:off x="3688309" y="3536448"/>
            <a:ext cx="675780" cy="2245701"/>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event looper</a:t>
              </a:r>
            </a:p>
          </p:txBody>
        </p:sp>
      </p:grpSp>
      <p:grpSp>
        <p:nvGrpSpPr>
          <p:cNvPr id="241" name="Group"/>
          <p:cNvGrpSpPr/>
          <p:nvPr/>
        </p:nvGrpSpPr>
        <p:grpSpPr>
          <a:xfrm>
            <a:off x="3637965" y="3369149"/>
            <a:ext cx="776467" cy="2580299"/>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a:t>event loop</a:t>
              </a:r>
            </a:p>
          </p:txBody>
        </p:sp>
      </p:grpSp>
      <p:grpSp>
        <p:nvGrpSpPr>
          <p:cNvPr id="246" name="Group"/>
          <p:cNvGrpSpPr/>
          <p:nvPr/>
        </p:nvGrpSpPr>
        <p:grpSpPr>
          <a:xfrm>
            <a:off x="4013162" y="3522602"/>
            <a:ext cx="4456172" cy="1578197"/>
            <a:chOff x="-1" y="-218403"/>
            <a:chExt cx="8912343" cy="3156392"/>
          </a:xfrm>
        </p:grpSpPr>
        <p:grpSp>
          <p:nvGrpSpPr>
            <p:cNvPr id="244" name="All of your code runs in this one thread"/>
            <p:cNvGrpSpPr/>
            <p:nvPr/>
          </p:nvGrpSpPr>
          <p:grpSpPr>
            <a:xfrm>
              <a:off x="1862998" y="-218403"/>
              <a:ext cx="7049344" cy="1828801"/>
              <a:chOff x="134266" y="-708940"/>
              <a:chExt cx="7049342" cy="1828800"/>
            </a:xfrm>
          </p:grpSpPr>
          <p:pic>
            <p:nvPicPr>
              <p:cNvPr id="242" name="All of your code runs in this one thread All of your code runs in this one thread" descr="All of your code runs in this one thread All of your code runs in this one thread"/>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243" name="All of your code runs in this one thread"/>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sz="1800" dirty="0"/>
                  <a:t>All of your code runs in this one thread</a:t>
                </a:r>
              </a:p>
            </p:txBody>
          </p:sp>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
        <p:nvSpPr>
          <p:cNvPr id="247" name="Rectangl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248" name="event queu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a:t>event queue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4" nodeType="afterEffect">
                                  <p:stCondLst>
                                    <p:cond delay="0"/>
                                  </p:stCondLst>
                                  <p:iterate>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animBg="1" advAuto="0"/>
      <p:bldP spid="246" grpId="2" animBg="1" advAuto="0"/>
      <p:bldP spid="247" grpId="4" animBg="1" advAuto="0"/>
      <p:bldP spid="24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1446</TotalTime>
  <Words>3579</Words>
  <Application>Microsoft Macintosh PowerPoint</Application>
  <PresentationFormat>Widescreen</PresentationFormat>
  <Paragraphs>316</Paragraphs>
  <Slides>23</Slides>
  <Notes>23</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Moving Data Takes an Eternity</vt:lpstr>
      <vt:lpstr>Why Asynchronous?</vt:lpstr>
      <vt:lpstr>What is a thread?</vt:lpstr>
      <vt:lpstr>What is a thread?</vt:lpstr>
      <vt:lpstr>Asynchronous Computation with Threads</vt:lpstr>
      <vt:lpstr>Multi-Threading in JS</vt:lpstr>
      <vt:lpstr>Running Asynchronous Example: HTTP Request</vt:lpstr>
      <vt:lpstr>Asynchronous Functions return a Promise</vt:lpstr>
      <vt:lpstr>“Await” for the Promise to be Fulfilled</vt:lpstr>
      <vt:lpstr>Awaiting a Promise Prevents Your Method from Continuing</vt:lpstr>
      <vt:lpstr>“Await” for Multiple Promises to be Fulfilled</vt:lpstr>
      <vt:lpstr>Promise.all Allows for Concurrency</vt:lpstr>
      <vt:lpstr>The Event Loop Resolves Promises</vt:lpstr>
      <vt:lpstr>The Event Loop Resolves Promises</vt:lpstr>
      <vt:lpstr>The Event Loop Resolves Promises</vt:lpstr>
      <vt:lpstr>The Event Loop Resolves Promises</vt:lpstr>
      <vt:lpstr>The Event Loop Resolves Promises</vt:lpstr>
      <vt:lpstr>Event Handlers “Run To Completion”</vt:lpstr>
      <vt:lpstr>Implications of Run-to-Completion</vt:lpstr>
      <vt:lpstr>Implications of Run-to-Completion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18</cp:revision>
  <dcterms:modified xsi:type="dcterms:W3CDTF">2022-02-02T13:32:58Z</dcterms:modified>
</cp:coreProperties>
</file>