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485" r:id="rId2"/>
    <p:sldId id="396" r:id="rId3"/>
    <p:sldId id="411" r:id="rId4"/>
    <p:sldId id="413" r:id="rId5"/>
    <p:sldId id="412" r:id="rId6"/>
    <p:sldId id="430" r:id="rId7"/>
    <p:sldId id="416" r:id="rId8"/>
    <p:sldId id="417" r:id="rId9"/>
    <p:sldId id="418" r:id="rId10"/>
    <p:sldId id="419" r:id="rId11"/>
    <p:sldId id="420" r:id="rId12"/>
    <p:sldId id="421" r:id="rId13"/>
    <p:sldId id="487" r:id="rId14"/>
    <p:sldId id="422" r:id="rId15"/>
    <p:sldId id="424" r:id="rId16"/>
    <p:sldId id="486"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Lucida Console" panose="020B0609040504020204" pitchFamily="49" charset="0"/>
      <p:regular r:id="rId23"/>
    </p:embeddedFont>
    <p:embeddedFont>
      <p:font typeface="Verdana" panose="020B0604030504040204"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Architectural Scale" id="{C771A056-4B58-4AE9-ACB7-F2B5DC10824F}">
          <p14:sldIdLst>
            <p14:sldId id="485"/>
            <p14:sldId id="396"/>
            <p14:sldId id="411"/>
            <p14:sldId id="413"/>
            <p14:sldId id="412"/>
            <p14:sldId id="430"/>
            <p14:sldId id="416"/>
            <p14:sldId id="417"/>
            <p14:sldId id="418"/>
            <p14:sldId id="419"/>
            <p14:sldId id="420"/>
            <p14:sldId id="421"/>
            <p14:sldId id="487"/>
            <p14:sldId id="422"/>
            <p14:sldId id="424"/>
            <p14:sldId id="4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58171" autoAdjust="0"/>
  </p:normalViewPr>
  <p:slideViewPr>
    <p:cSldViewPr snapToGrid="0">
      <p:cViewPr varScale="1">
        <p:scale>
          <a:sx n="53" d="100"/>
          <a:sy n="53" d="100"/>
        </p:scale>
        <p:origin x="330" y="66"/>
      </p:cViewPr>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2.2: The Architectural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376059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Hardware is also commonly visualized as a pipeline.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96649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 complete the design we need to decide how the stages should communicate.  Typical alternatives are data-push, where each stage invokes the next, and demand-pull, where each stage asks its predecessor for some data.  Or one might have some kind of queue or buffer between the stages.  But that is at the level of the Interaction Scale, coming up in the next lesson.</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679480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common architecture is the Plug-In architecture.  In this architecture, the system consists of a small core that provides essential behaviors, and also provides hooks or switches by which other modules can alter that behavior.</a:t>
            </a:r>
          </a:p>
          <a:p>
            <a:endParaRPr lang="en-US" dirty="0"/>
          </a:p>
          <a:p>
            <a:r>
              <a:rPr lang="en-US" dirty="0"/>
              <a:t>Additional functionality is provided by pieces called plug-ins which implement the new behaviors.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10699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807325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popular systems use this architecture.   Visual Studio Code uses this architecture to allow users to build popular extensions.   Git provides modifications by allowing the user to substitute their own file in place of the 11 files listed</a:t>
            </a:r>
            <a:r>
              <a:rPr lang="en-US"/>
              <a:t>.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705332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last example architecture is an event-driven architecture.  This is like a pipeline architecture, except that data may take one of many paths through the system.  Each processing unit has an in-box and one or more out-boxes, which are typically asynchronous message queues.</a:t>
            </a:r>
          </a:p>
          <a:p>
            <a:endParaRPr lang="en-US" dirty="0"/>
          </a:p>
          <a:p>
            <a:r>
              <a:rPr lang="en-US" dirty="0"/>
              <a:t>Here, for example, is the workflow for a book-ordering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404351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221749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 key questions for architectural-scale design: what are the pieces?  How do they fit together to form a coherent whole?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826018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1018599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look briefly at  different architectural styles: &lt;read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488851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architectural style is the object-oriented architecture.  In this architecture, the pieces of the program correspond to entities in the real world, and the properties and operations correspond to properties and operations of the corresponding real-world objects.</a:t>
            </a:r>
          </a:p>
          <a:p>
            <a:endParaRPr lang="en-US" dirty="0"/>
          </a:p>
          <a:p>
            <a:r>
              <a:rPr lang="en-US" dirty="0"/>
              <a:t>For example, in a Solitaire game, we might have…&lt;read slide&gt;.</a:t>
            </a:r>
          </a:p>
          <a:p>
            <a:endParaRPr lang="en-US" dirty="0"/>
          </a:p>
          <a:p>
            <a:r>
              <a:rPr lang="en-US" dirty="0"/>
              <a:t>This is not about the language technology that we use to implement the system.  We could conceivably implement an object-oriented architecture using a language that was not itself object-oriented.</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03229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second architecture is a layered architecture.  In a layered architecture, the pieces correspond to levels of concern, where each layer depends on services from the layer or layers below.   This is an example of “Separation of Concerns.”   For example, the Presentation Layer depends only on the data supplied by the Business Layer; it does not have to concern itself with the details of how that data is computed.</a:t>
            </a:r>
          </a:p>
          <a:p>
            <a:endParaRPr lang="en-US" dirty="0"/>
          </a:p>
          <a:p>
            <a:r>
              <a:rPr lang="en-US" dirty="0"/>
              <a:t>One advantage of this architecture is that the different layers typically require different areas of expertise, so in a large project one might have separate teams for each layer.</a:t>
            </a:r>
          </a:p>
          <a:p>
            <a:endParaRPr lang="en-US" dirty="0"/>
          </a:p>
          <a:p>
            <a:r>
              <a:rPr lang="en-US" dirty="0"/>
              <a:t>Remember that each Layer may have its own internal architecture.  For example, the Presentation Layer may itself be implemented using an object-oriented architecture.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279339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Layered architectures are very common in Operating Systems.  You’ve probably seen pictures like this in your Operating Systems class.</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240231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68400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1/22/2022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1/22/2022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1/22/2022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1/22/2022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1/22/2022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1/22/2022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1/22/2022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1/22/2022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1/22/2022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1/22/2022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1/22/2022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2.2 The Architectural Scale</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9761-3AE9-46F6-BF8E-97FA98CAF181}"/>
              </a:ext>
            </a:extLst>
          </p:cNvPr>
          <p:cNvSpPr>
            <a:spLocks noGrp="1"/>
          </p:cNvSpPr>
          <p:nvPr>
            <p:ph type="title"/>
          </p:nvPr>
        </p:nvSpPr>
        <p:spPr/>
        <p:txBody>
          <a:bodyPr/>
          <a:lstStyle/>
          <a:p>
            <a:r>
              <a:rPr lang="en-US" dirty="0"/>
              <a:t>Also good for visualizing hardware</a:t>
            </a:r>
          </a:p>
        </p:txBody>
      </p:sp>
      <p:pic>
        <p:nvPicPr>
          <p:cNvPr id="6" name="Content Placeholder 5" descr="A picture containing chart&#10;&#10;Description automatically generated">
            <a:extLst>
              <a:ext uri="{FF2B5EF4-FFF2-40B4-BE49-F238E27FC236}">
                <a16:creationId xmlns:a16="http://schemas.microsoft.com/office/drawing/2014/main" id="{D5DC8022-0CDD-4B6C-87DB-A999B2F7DA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862" y="1841934"/>
            <a:ext cx="6962139" cy="4351337"/>
          </a:xfrm>
        </p:spPr>
      </p:pic>
      <p:sp>
        <p:nvSpPr>
          <p:cNvPr id="4" name="Slide Number Placeholder 3">
            <a:extLst>
              <a:ext uri="{FF2B5EF4-FFF2-40B4-BE49-F238E27FC236}">
                <a16:creationId xmlns:a16="http://schemas.microsoft.com/office/drawing/2014/main" id="{C3679D01-E837-49F4-8EAF-8CEAC9D36FE3}"/>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24297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83EF-B90C-404B-A538-1C59AF785368}"/>
              </a:ext>
            </a:extLst>
          </p:cNvPr>
          <p:cNvSpPr>
            <a:spLocks noGrp="1"/>
          </p:cNvSpPr>
          <p:nvPr>
            <p:ph type="title"/>
          </p:nvPr>
        </p:nvSpPr>
        <p:spPr/>
        <p:txBody>
          <a:bodyPr/>
          <a:lstStyle/>
          <a:p>
            <a:r>
              <a:rPr lang="en-US" dirty="0"/>
              <a:t>How do the stages communicate?</a:t>
            </a:r>
          </a:p>
        </p:txBody>
      </p:sp>
      <p:sp>
        <p:nvSpPr>
          <p:cNvPr id="3" name="Content Placeholder 2">
            <a:extLst>
              <a:ext uri="{FF2B5EF4-FFF2-40B4-BE49-F238E27FC236}">
                <a16:creationId xmlns:a16="http://schemas.microsoft.com/office/drawing/2014/main" id="{70F5E074-5EF0-4A81-8E01-D0C8C1D8FCCD}"/>
              </a:ext>
            </a:extLst>
          </p:cNvPr>
          <p:cNvSpPr>
            <a:spLocks noGrp="1"/>
          </p:cNvSpPr>
          <p:nvPr>
            <p:ph idx="1"/>
          </p:nvPr>
        </p:nvSpPr>
        <p:spPr/>
        <p:txBody>
          <a:bodyPr/>
          <a:lstStyle/>
          <a:p>
            <a:r>
              <a:rPr lang="en-US" dirty="0"/>
              <a:t>That's the next-level decision</a:t>
            </a:r>
          </a:p>
          <a:p>
            <a:pPr lvl="1"/>
            <a:r>
              <a:rPr lang="en-US" dirty="0"/>
              <a:t>data-push (each stage invokes the next)</a:t>
            </a:r>
          </a:p>
          <a:p>
            <a:pPr lvl="1"/>
            <a:r>
              <a:rPr lang="en-US" dirty="0"/>
              <a:t>demand-pull (each stage demands data from its predecessor)</a:t>
            </a:r>
          </a:p>
          <a:p>
            <a:pPr lvl="1"/>
            <a:r>
              <a:rPr lang="en-US" dirty="0"/>
              <a:t>queues? buffers?</a:t>
            </a:r>
          </a:p>
          <a:p>
            <a:pPr lvl="1"/>
            <a:r>
              <a:rPr lang="en-US" dirty="0"/>
              <a:t>This is at the interaction scale (coming up next lesson)</a:t>
            </a:r>
          </a:p>
        </p:txBody>
      </p:sp>
      <p:sp>
        <p:nvSpPr>
          <p:cNvPr id="4" name="Slide Number Placeholder 3">
            <a:extLst>
              <a:ext uri="{FF2B5EF4-FFF2-40B4-BE49-F238E27FC236}">
                <a16:creationId xmlns:a16="http://schemas.microsoft.com/office/drawing/2014/main" id="{099B2A19-2316-4F14-ACAC-4D9733CE5338}"/>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71694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92E0-796B-45B5-AABE-77058F2989DD}"/>
              </a:ext>
            </a:extLst>
          </p:cNvPr>
          <p:cNvSpPr>
            <a:spLocks noGrp="1"/>
          </p:cNvSpPr>
          <p:nvPr>
            <p:ph type="title"/>
          </p:nvPr>
        </p:nvSpPr>
        <p:spPr/>
        <p:txBody>
          <a:bodyPr/>
          <a:lstStyle/>
          <a:p>
            <a:r>
              <a:rPr lang="en-US" dirty="0"/>
              <a:t>Example 4: A Plugin Architecture ("microkernel")</a:t>
            </a:r>
          </a:p>
        </p:txBody>
      </p:sp>
      <p:sp>
        <p:nvSpPr>
          <p:cNvPr id="3" name="Content Placeholder 2">
            <a:extLst>
              <a:ext uri="{FF2B5EF4-FFF2-40B4-BE49-F238E27FC236}">
                <a16:creationId xmlns:a16="http://schemas.microsoft.com/office/drawing/2014/main" id="{45442D93-DBB5-4E98-93CF-3EAE0D868694}"/>
              </a:ext>
            </a:extLst>
          </p:cNvPr>
          <p:cNvSpPr>
            <a:spLocks noGrp="1"/>
          </p:cNvSpPr>
          <p:nvPr>
            <p:ph idx="1"/>
          </p:nvPr>
        </p:nvSpPr>
        <p:spPr>
          <a:xfrm>
            <a:off x="838200" y="1500160"/>
            <a:ext cx="5571836" cy="4351338"/>
          </a:xfrm>
        </p:spPr>
        <p:txBody>
          <a:bodyPr>
            <a:normAutofit lnSpcReduction="10000"/>
          </a:bodyPr>
          <a:lstStyle/>
          <a:p>
            <a:r>
              <a:rPr lang="en-US" dirty="0"/>
              <a:t>Components consist of</a:t>
            </a:r>
          </a:p>
          <a:p>
            <a:pPr lvl="1"/>
            <a:r>
              <a:rPr lang="en-US" dirty="0"/>
              <a:t>a small core (the "microkernel") for essential functions, and lots of hooks for adding other services</a:t>
            </a:r>
          </a:p>
          <a:p>
            <a:pPr lvl="1"/>
            <a:r>
              <a:rPr lang="en-US" dirty="0"/>
              <a:t>Plug-ins corresponding to different user functions</a:t>
            </a:r>
          </a:p>
          <a:p>
            <a:r>
              <a:rPr lang="en-US" dirty="0"/>
              <a:t>Highly extensible</a:t>
            </a:r>
          </a:p>
          <a:p>
            <a:r>
              <a:rPr lang="en-US" dirty="0"/>
              <a:t>Plug-ins can be designed by small, less-experienced teams– even by users!</a:t>
            </a:r>
          </a:p>
          <a:p>
            <a:r>
              <a:rPr lang="en-US" dirty="0"/>
              <a:t>Connection methods may vary</a:t>
            </a:r>
          </a:p>
          <a:p>
            <a:pPr marL="0" indent="0">
              <a:buNone/>
            </a:pPr>
            <a:endParaRPr lang="en-US" dirty="0"/>
          </a:p>
        </p:txBody>
      </p:sp>
      <p:sp>
        <p:nvSpPr>
          <p:cNvPr id="4" name="Slide Number Placeholder 3">
            <a:extLst>
              <a:ext uri="{FF2B5EF4-FFF2-40B4-BE49-F238E27FC236}">
                <a16:creationId xmlns:a16="http://schemas.microsoft.com/office/drawing/2014/main" id="{47A9034B-6A97-4A29-A9FB-9BBCE9CB49A0}"/>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6" name="Picture 5" descr="A picture containing diagram&#10;&#10;Description automatically generated">
            <a:extLst>
              <a:ext uri="{FF2B5EF4-FFF2-40B4-BE49-F238E27FC236}">
                <a16:creationId xmlns:a16="http://schemas.microsoft.com/office/drawing/2014/main" id="{F774DA18-8C67-4D38-892B-561D5730D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6491" y="1847500"/>
            <a:ext cx="4084328" cy="2331725"/>
          </a:xfrm>
          <a:prstGeom prst="rect">
            <a:avLst/>
          </a:prstGeom>
        </p:spPr>
      </p:pic>
    </p:spTree>
    <p:extLst>
      <p:ext uri="{BB962C8B-B14F-4D97-AF65-F5344CB8AC3E}">
        <p14:creationId xmlns:p14="http://schemas.microsoft.com/office/powerpoint/2010/main" val="329066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6EB5-8F04-497E-B8E1-BAD48536BC2C}"/>
              </a:ext>
            </a:extLst>
          </p:cNvPr>
          <p:cNvSpPr>
            <a:spLocks noGrp="1"/>
          </p:cNvSpPr>
          <p:nvPr>
            <p:ph type="title"/>
          </p:nvPr>
        </p:nvSpPr>
        <p:spPr/>
        <p:txBody>
          <a:bodyPr/>
          <a:lstStyle/>
          <a:p>
            <a:r>
              <a:rPr lang="en-US"/>
              <a:t>Analogy: Affordances</a:t>
            </a:r>
            <a:endParaRPr lang="en-US" dirty="0"/>
          </a:p>
        </p:txBody>
      </p:sp>
      <p:sp>
        <p:nvSpPr>
          <p:cNvPr id="6" name="Content Placeholder 5">
            <a:extLst>
              <a:ext uri="{FF2B5EF4-FFF2-40B4-BE49-F238E27FC236}">
                <a16:creationId xmlns:a16="http://schemas.microsoft.com/office/drawing/2014/main" id="{52F89A5F-6765-4316-8A54-4CCB9DFD7230}"/>
              </a:ext>
            </a:extLst>
          </p:cNvPr>
          <p:cNvSpPr>
            <a:spLocks noGrp="1"/>
          </p:cNvSpPr>
          <p:nvPr>
            <p:ph idx="1"/>
          </p:nvPr>
        </p:nvSpPr>
        <p:spPr>
          <a:xfrm>
            <a:off x="838200" y="1674415"/>
            <a:ext cx="5465064" cy="4351338"/>
          </a:xfrm>
        </p:spPr>
        <p:txBody>
          <a:bodyPr>
            <a:normAutofit fontScale="92500" lnSpcReduction="10000"/>
          </a:bodyPr>
          <a:lstStyle/>
          <a:p>
            <a:r>
              <a:rPr lang="en-US" dirty="0"/>
              <a:t>An “affordance” is a property of an object that enables some operation to be performed with/on that object</a:t>
            </a:r>
          </a:p>
          <a:p>
            <a:pPr lvl="1"/>
            <a:r>
              <a:rPr lang="en-US" dirty="0" err="1"/>
              <a:t>Eg</a:t>
            </a:r>
            <a:r>
              <a:rPr lang="en-US" dirty="0"/>
              <a:t>: zipper handles enable opening/closing</a:t>
            </a:r>
          </a:p>
          <a:p>
            <a:pPr lvl="1"/>
            <a:r>
              <a:rPr lang="en-US" dirty="0"/>
              <a:t>Door handles enable opening/closing</a:t>
            </a:r>
          </a:p>
          <a:p>
            <a:pPr lvl="1"/>
            <a:r>
              <a:rPr lang="en-US" dirty="0"/>
              <a:t>Spouts enable pouring</a:t>
            </a:r>
          </a:p>
          <a:p>
            <a:r>
              <a:rPr lang="en-US" dirty="0"/>
              <a:t>In a microkernel architecture, the core contains affordances for extension</a:t>
            </a:r>
          </a:p>
          <a:p>
            <a:r>
              <a:rPr lang="en-US" dirty="0"/>
              <a:t>These affordances may have many possible forms</a:t>
            </a:r>
          </a:p>
        </p:txBody>
      </p:sp>
      <p:sp>
        <p:nvSpPr>
          <p:cNvPr id="4" name="Slide Number Placeholder 3">
            <a:extLst>
              <a:ext uri="{FF2B5EF4-FFF2-40B4-BE49-F238E27FC236}">
                <a16:creationId xmlns:a16="http://schemas.microsoft.com/office/drawing/2014/main" id="{5D2EDE44-7B18-47DA-B7DF-74618AA294E5}"/>
              </a:ext>
            </a:extLst>
          </p:cNvPr>
          <p:cNvSpPr>
            <a:spLocks noGrp="1"/>
          </p:cNvSpPr>
          <p:nvPr>
            <p:ph type="sldNum" sz="quarter" idx="12"/>
          </p:nvPr>
        </p:nvSpPr>
        <p:spPr/>
        <p:txBody>
          <a:bodyPr/>
          <a:lstStyle/>
          <a:p>
            <a:fld id="{20F37917-FD3A-4669-9018-DA04BCDD3D75}" type="slidenum">
              <a:rPr lang="en-US" smtClean="0"/>
              <a:t>13</a:t>
            </a:fld>
            <a:endParaRPr lang="en-US"/>
          </a:p>
        </p:txBody>
      </p:sp>
      <p:pic>
        <p:nvPicPr>
          <p:cNvPr id="7" name="Picture 6">
            <a:extLst>
              <a:ext uri="{FF2B5EF4-FFF2-40B4-BE49-F238E27FC236}">
                <a16:creationId xmlns:a16="http://schemas.microsoft.com/office/drawing/2014/main" id="{4E894CCC-33A1-471B-BFB3-43B36DA13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501" y="1781157"/>
            <a:ext cx="4394247" cy="3295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94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27D48-865A-456B-B5A2-4B71B7188377}"/>
              </a:ext>
            </a:extLst>
          </p:cNvPr>
          <p:cNvSpPr>
            <a:spLocks noGrp="1"/>
          </p:cNvSpPr>
          <p:nvPr>
            <p:ph type="title"/>
          </p:nvPr>
        </p:nvSpPr>
        <p:spPr/>
        <p:txBody>
          <a:bodyPr/>
          <a:lstStyle/>
          <a:p>
            <a:r>
              <a:rPr lang="en-US" dirty="0"/>
              <a:t>Plugin Examples</a:t>
            </a:r>
          </a:p>
        </p:txBody>
      </p:sp>
      <p:sp>
        <p:nvSpPr>
          <p:cNvPr id="3" name="Content Placeholder 2">
            <a:extLst>
              <a:ext uri="{FF2B5EF4-FFF2-40B4-BE49-F238E27FC236}">
                <a16:creationId xmlns:a16="http://schemas.microsoft.com/office/drawing/2014/main" id="{32221941-0524-483D-BC8D-30E2A737946E}"/>
              </a:ext>
            </a:extLst>
          </p:cNvPr>
          <p:cNvSpPr>
            <a:spLocks noGrp="1"/>
          </p:cNvSpPr>
          <p:nvPr>
            <p:ph idx="1"/>
          </p:nvPr>
        </p:nvSpPr>
        <p:spPr>
          <a:xfrm>
            <a:off x="838200" y="1500160"/>
            <a:ext cx="8594188" cy="4351338"/>
          </a:xfrm>
        </p:spPr>
        <p:txBody>
          <a:bodyPr/>
          <a:lstStyle/>
          <a:p>
            <a:r>
              <a:rPr lang="en-US" dirty="0"/>
              <a:t>Many examples:</a:t>
            </a:r>
          </a:p>
          <a:p>
            <a:pPr lvl="1"/>
            <a:r>
              <a:rPr lang="en-US" dirty="0"/>
              <a:t>Visual Studio Code (internal org. + extension marketplace)</a:t>
            </a:r>
          </a:p>
          <a:p>
            <a:pPr lvl="1"/>
            <a:r>
              <a:rPr lang="en-US" dirty="0"/>
              <a:t>emacs (emacs-lisp + hooks)</a:t>
            </a:r>
          </a:p>
          <a:p>
            <a:pPr lvl="1"/>
            <a:r>
              <a:rPr lang="en-US" dirty="0"/>
              <a:t>git clients</a:t>
            </a:r>
          </a:p>
          <a:p>
            <a:pPr lvl="1"/>
            <a:endParaRPr lang="en-US" dirty="0"/>
          </a:p>
        </p:txBody>
      </p:sp>
      <p:sp>
        <p:nvSpPr>
          <p:cNvPr id="4" name="Slide Number Placeholder 3">
            <a:extLst>
              <a:ext uri="{FF2B5EF4-FFF2-40B4-BE49-F238E27FC236}">
                <a16:creationId xmlns:a16="http://schemas.microsoft.com/office/drawing/2014/main" id="{2E2C4ADF-5976-4227-821B-C68F3EB6FAAF}"/>
              </a:ext>
            </a:extLst>
          </p:cNvPr>
          <p:cNvSpPr>
            <a:spLocks noGrp="1"/>
          </p:cNvSpPr>
          <p:nvPr>
            <p:ph type="sldNum" sz="quarter" idx="12"/>
          </p:nvPr>
        </p:nvSpPr>
        <p:spPr/>
        <p:txBody>
          <a:bodyPr/>
          <a:lstStyle/>
          <a:p>
            <a:fld id="{20F37917-FD3A-4669-9018-DA04BCDD3D75}" type="slidenum">
              <a:rPr lang="en-US" smtClean="0"/>
              <a:pPr/>
              <a:t>14</a:t>
            </a:fld>
            <a:endParaRPr lang="en-US"/>
          </a:p>
        </p:txBody>
      </p:sp>
      <p:sp>
        <p:nvSpPr>
          <p:cNvPr id="8" name="Rectangle 7">
            <a:extLst>
              <a:ext uri="{FF2B5EF4-FFF2-40B4-BE49-F238E27FC236}">
                <a16:creationId xmlns:a16="http://schemas.microsoft.com/office/drawing/2014/main" id="{206C54B8-FC37-476B-9824-6C02CEDE32E4}"/>
              </a:ext>
            </a:extLst>
          </p:cNvPr>
          <p:cNvSpPr/>
          <p:nvPr/>
        </p:nvSpPr>
        <p:spPr>
          <a:xfrm>
            <a:off x="635000" y="3675829"/>
            <a:ext cx="11231419" cy="1477328"/>
          </a:xfrm>
          <a:prstGeom prst="rect">
            <a:avLst/>
          </a:prstGeom>
          <a:solidFill>
            <a:schemeClr val="accent6">
              <a:lumMod val="20000"/>
              <a:lumOff val="80000"/>
            </a:schemeClr>
          </a:solidFill>
        </p:spPr>
        <p:txBody>
          <a:bodyPr wrap="square">
            <a:spAutoFit/>
          </a:bodyPr>
          <a:lstStyle/>
          <a:p>
            <a:r>
              <a:rPr lang="en-US" dirty="0">
                <a:solidFill>
                  <a:prstClr val="black"/>
                </a:solidFill>
                <a:latin typeface="Lucida Console" panose="020B0609040504020204" pitchFamily="49" charset="0"/>
              </a:rPr>
              <a:t>$ ls .git/hooks</a:t>
            </a:r>
          </a:p>
          <a:p>
            <a:r>
              <a:rPr lang="en-US" dirty="0" err="1">
                <a:solidFill>
                  <a:prstClr val="black"/>
                </a:solidFill>
                <a:latin typeface="Lucida Console" panose="020B0609040504020204" pitchFamily="49" charset="0"/>
              </a:rPr>
              <a:t>applypatch-msg.sample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applypatch.sample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rebase.sample</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commit-</a:t>
            </a:r>
            <a:r>
              <a:rPr lang="en-US" dirty="0" err="1">
                <a:solidFill>
                  <a:prstClr val="black"/>
                </a:solidFill>
                <a:latin typeface="Lucida Console" panose="020B0609040504020204" pitchFamily="49" charset="0"/>
              </a:rPr>
              <a:t>msg.sample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commit.sample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receive.sample</a:t>
            </a:r>
            <a:endParaRPr lang="en-US" dirty="0">
              <a:solidFill>
                <a:prstClr val="black"/>
              </a:solidFill>
              <a:latin typeface="Lucida Console" panose="020B0609040504020204" pitchFamily="49" charset="0"/>
            </a:endParaRPr>
          </a:p>
          <a:p>
            <a:r>
              <a:rPr lang="en-US" dirty="0" err="1">
                <a:solidFill>
                  <a:prstClr val="black"/>
                </a:solidFill>
                <a:latin typeface="Lucida Console" panose="020B0609040504020204" pitchFamily="49" charset="0"/>
              </a:rPr>
              <a:t>fsmonitor-watchman.sample</a:t>
            </a:r>
            <a:r>
              <a:rPr lang="en-US" dirty="0">
                <a:solidFill>
                  <a:prstClr val="black"/>
                </a:solidFill>
                <a:latin typeface="Lucida Console" panose="020B0609040504020204" pitchFamily="49" charset="0"/>
              </a:rPr>
              <a:t>  prepare-commit-</a:t>
            </a:r>
            <a:r>
              <a:rPr lang="en-US" dirty="0" err="1">
                <a:solidFill>
                  <a:prstClr val="black"/>
                </a:solidFill>
                <a:latin typeface="Lucida Console" panose="020B0609040504020204" pitchFamily="49" charset="0"/>
              </a:rPr>
              <a:t>msg.sample</a:t>
            </a:r>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update.sample</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post-</a:t>
            </a:r>
            <a:r>
              <a:rPr lang="en-US" dirty="0" err="1">
                <a:solidFill>
                  <a:prstClr val="black"/>
                </a:solidFill>
                <a:latin typeface="Lucida Console" panose="020B0609040504020204" pitchFamily="49" charset="0"/>
              </a:rPr>
              <a:t>update.sample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push.sample</a:t>
            </a:r>
            <a:endParaRPr lang="en-US"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25374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9B9D-546F-4244-84F2-75412D3541A1}"/>
              </a:ext>
            </a:extLst>
          </p:cNvPr>
          <p:cNvSpPr>
            <a:spLocks noGrp="1"/>
          </p:cNvSpPr>
          <p:nvPr>
            <p:ph type="title"/>
          </p:nvPr>
        </p:nvSpPr>
        <p:spPr/>
        <p:txBody>
          <a:bodyPr/>
          <a:lstStyle/>
          <a:p>
            <a:r>
              <a:rPr lang="en-US" dirty="0"/>
              <a:t>Example 5: Event-Driven Architecture</a:t>
            </a:r>
          </a:p>
        </p:txBody>
      </p:sp>
      <p:sp>
        <p:nvSpPr>
          <p:cNvPr id="3" name="Content Placeholder 2">
            <a:extLst>
              <a:ext uri="{FF2B5EF4-FFF2-40B4-BE49-F238E27FC236}">
                <a16:creationId xmlns:a16="http://schemas.microsoft.com/office/drawing/2014/main" id="{5B8D90A2-4EFD-48EA-87DF-BE827A78B262}"/>
              </a:ext>
            </a:extLst>
          </p:cNvPr>
          <p:cNvSpPr>
            <a:spLocks noGrp="1"/>
          </p:cNvSpPr>
          <p:nvPr>
            <p:ph idx="1"/>
          </p:nvPr>
        </p:nvSpPr>
        <p:spPr>
          <a:xfrm>
            <a:off x="838201" y="1500160"/>
            <a:ext cx="4386082" cy="4351338"/>
          </a:xfrm>
        </p:spPr>
        <p:txBody>
          <a:bodyPr>
            <a:normAutofit fontScale="77500" lnSpcReduction="20000"/>
          </a:bodyPr>
          <a:lstStyle/>
          <a:p>
            <a:r>
              <a:rPr lang="en-US" dirty="0"/>
              <a:t>Metaphor: a bunch of bureaucrats shuffling papers</a:t>
            </a:r>
          </a:p>
          <a:p>
            <a:r>
              <a:rPr lang="en-US" dirty="0"/>
              <a:t>Components correspond to stages in the flow of data through the system (not necessarily a straight-line flow)</a:t>
            </a:r>
          </a:p>
          <a:p>
            <a:r>
              <a:rPr lang="en-US" dirty="0"/>
              <a:t>Each processing unit has an in-box and one or more out-boxes</a:t>
            </a:r>
          </a:p>
          <a:p>
            <a:r>
              <a:rPr lang="en-US" dirty="0"/>
              <a:t>Each unit takes a task from its inbox, processes it, and puts the results in one or more outboxes.</a:t>
            </a:r>
          </a:p>
          <a:p>
            <a:r>
              <a:rPr lang="en-US" dirty="0"/>
              <a:t>Stages are typically connected by asynchronous message queues.</a:t>
            </a:r>
          </a:p>
          <a:p>
            <a:r>
              <a:rPr lang="en-US" dirty="0"/>
              <a:t>Conditional flow</a:t>
            </a:r>
          </a:p>
        </p:txBody>
      </p:sp>
      <p:sp>
        <p:nvSpPr>
          <p:cNvPr id="4" name="Slide Number Placeholder 3">
            <a:extLst>
              <a:ext uri="{FF2B5EF4-FFF2-40B4-BE49-F238E27FC236}">
                <a16:creationId xmlns:a16="http://schemas.microsoft.com/office/drawing/2014/main" id="{CA35BCF9-475A-4B17-82B9-6AD6DD87C19C}"/>
              </a:ext>
            </a:extLst>
          </p:cNvPr>
          <p:cNvSpPr>
            <a:spLocks noGrp="1"/>
          </p:cNvSpPr>
          <p:nvPr>
            <p:ph type="sldNum" sz="quarter" idx="12"/>
          </p:nvPr>
        </p:nvSpPr>
        <p:spPr/>
        <p:txBody>
          <a:bodyPr/>
          <a:lstStyle/>
          <a:p>
            <a:fld id="{20F37917-FD3A-4669-9018-DA04BCDD3D75}" type="slidenum">
              <a:rPr lang="en-US" smtClean="0"/>
              <a:t>15</a:t>
            </a:fld>
            <a:endParaRPr lang="en-US"/>
          </a:p>
        </p:txBody>
      </p:sp>
      <p:pic>
        <p:nvPicPr>
          <p:cNvPr id="6" name="Picture 5" descr="Diagram, application&#10;&#10;Description automatically generated">
            <a:extLst>
              <a:ext uri="{FF2B5EF4-FFF2-40B4-BE49-F238E27FC236}">
                <a16:creationId xmlns:a16="http://schemas.microsoft.com/office/drawing/2014/main" id="{EA381D1E-91A5-4755-85E3-66E72B27F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577" y="1671246"/>
            <a:ext cx="4386081" cy="4867666"/>
          </a:xfrm>
          <a:prstGeom prst="rect">
            <a:avLst/>
          </a:prstGeom>
        </p:spPr>
      </p:pic>
    </p:spTree>
    <p:extLst>
      <p:ext uri="{BB962C8B-B14F-4D97-AF65-F5344CB8AC3E}">
        <p14:creationId xmlns:p14="http://schemas.microsoft.com/office/powerpoint/2010/main" val="3711311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this point, you should be able to</a:t>
            </a:r>
          </a:p>
          <a:p>
            <a:pPr lvl="1"/>
            <a:r>
              <a:rPr lang="en-US" dirty="0"/>
              <a:t>Give 5 examples of software architectural styles and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3158287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Give 5 examples of software architectural styles and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735D-B63A-4C7F-A1BE-64DD83F64902}"/>
              </a:ext>
            </a:extLst>
          </p:cNvPr>
          <p:cNvSpPr>
            <a:spLocks noGrp="1"/>
          </p:cNvSpPr>
          <p:nvPr>
            <p:ph type="title"/>
          </p:nvPr>
        </p:nvSpPr>
        <p:spPr/>
        <p:txBody>
          <a:bodyPr/>
          <a:lstStyle/>
          <a:p>
            <a:r>
              <a:rPr lang="en-US" dirty="0"/>
              <a:t>The Architectural Scale</a:t>
            </a:r>
          </a:p>
        </p:txBody>
      </p:sp>
      <p:sp>
        <p:nvSpPr>
          <p:cNvPr id="3" name="Content Placeholder 2">
            <a:extLst>
              <a:ext uri="{FF2B5EF4-FFF2-40B4-BE49-F238E27FC236}">
                <a16:creationId xmlns:a16="http://schemas.microsoft.com/office/drawing/2014/main" id="{F3D0B52C-B937-46F6-90CE-9ABD18B18C2B}"/>
              </a:ext>
            </a:extLst>
          </p:cNvPr>
          <p:cNvSpPr>
            <a:spLocks noGrp="1"/>
          </p:cNvSpPr>
          <p:nvPr>
            <p:ph idx="1"/>
          </p:nvPr>
        </p:nvSpPr>
        <p:spPr>
          <a:xfrm>
            <a:off x="838200" y="1500160"/>
            <a:ext cx="4537478" cy="4351338"/>
          </a:xfrm>
        </p:spPr>
        <p:txBody>
          <a:bodyPr>
            <a:normAutofit/>
          </a:bodyPr>
          <a:lstStyle/>
          <a:p>
            <a:r>
              <a:rPr lang="en-US" dirty="0"/>
              <a:t>key questions: what are the pieces? how do they fit together to form a coherent whole?</a:t>
            </a:r>
          </a:p>
          <a:p>
            <a:endParaRPr lang="en-US" dirty="0"/>
          </a:p>
        </p:txBody>
      </p:sp>
      <p:sp>
        <p:nvSpPr>
          <p:cNvPr id="4" name="Slide Number Placeholder 3">
            <a:extLst>
              <a:ext uri="{FF2B5EF4-FFF2-40B4-BE49-F238E27FC236}">
                <a16:creationId xmlns:a16="http://schemas.microsoft.com/office/drawing/2014/main" id="{328CCB5F-C7CC-46F1-A6C0-AA301AAB48FD}"/>
              </a:ext>
            </a:extLst>
          </p:cNvPr>
          <p:cNvSpPr>
            <a:spLocks noGrp="1"/>
          </p:cNvSpPr>
          <p:nvPr>
            <p:ph type="sldNum" sz="quarter" idx="12"/>
          </p:nvPr>
        </p:nvSpPr>
        <p:spPr/>
        <p:txBody>
          <a:bodyPr/>
          <a:lstStyle/>
          <a:p>
            <a:fld id="{20F37917-FD3A-4669-9018-DA04BCDD3D75}" type="slidenum">
              <a:rPr lang="en-US" smtClean="0"/>
              <a:t>3</a:t>
            </a:fld>
            <a:endParaRPr lang="en-US"/>
          </a:p>
        </p:txBody>
      </p:sp>
      <p:pic>
        <p:nvPicPr>
          <p:cNvPr id="6" name="NORTHEASTERN-UNIVERSITY-WEST-VILLAGE-RESIDENCES.png" descr="NORTHEASTERN-UNIVERSITY-WEST-VILLAGE-RESIDENCES.png">
            <a:extLst>
              <a:ext uri="{FF2B5EF4-FFF2-40B4-BE49-F238E27FC236}">
                <a16:creationId xmlns:a16="http://schemas.microsoft.com/office/drawing/2014/main" id="{E210D887-6D65-42AC-8EEA-DD8C8C941D70}"/>
              </a:ext>
            </a:extLst>
          </p:cNvPr>
          <p:cNvPicPr>
            <a:picLocks noChangeAspect="1"/>
          </p:cNvPicPr>
          <p:nvPr/>
        </p:nvPicPr>
        <p:blipFill>
          <a:blip r:embed="rId3"/>
          <a:stretch>
            <a:fillRect/>
          </a:stretch>
        </p:blipFill>
        <p:spPr>
          <a:xfrm>
            <a:off x="5470528" y="1651130"/>
            <a:ext cx="5883272" cy="4049398"/>
          </a:xfrm>
          <a:prstGeom prst="rect">
            <a:avLst/>
          </a:prstGeom>
          <a:ln w="3175">
            <a:miter lim="400000"/>
          </a:ln>
        </p:spPr>
      </p:pic>
    </p:spTree>
    <p:extLst>
      <p:ext uri="{BB962C8B-B14F-4D97-AF65-F5344CB8AC3E}">
        <p14:creationId xmlns:p14="http://schemas.microsoft.com/office/powerpoint/2010/main" val="131817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FB83-D6B9-41FA-9AED-F9CF7DE29A63}"/>
              </a:ext>
            </a:extLst>
          </p:cNvPr>
          <p:cNvSpPr>
            <a:spLocks noGrp="1"/>
          </p:cNvSpPr>
          <p:nvPr>
            <p:ph type="title"/>
          </p:nvPr>
        </p:nvSpPr>
        <p:spPr/>
        <p:txBody>
          <a:bodyPr/>
          <a:lstStyle/>
          <a:p>
            <a:r>
              <a:rPr lang="en-US" dirty="0"/>
              <a:t>What do we learn at this scale?</a:t>
            </a:r>
          </a:p>
        </p:txBody>
      </p:sp>
      <p:sp>
        <p:nvSpPr>
          <p:cNvPr id="3" name="Content Placeholder 2">
            <a:extLst>
              <a:ext uri="{FF2B5EF4-FFF2-40B4-BE49-F238E27FC236}">
                <a16:creationId xmlns:a16="http://schemas.microsoft.com/office/drawing/2014/main" id="{FDB86960-2752-48F6-A6B9-BD9714F52385}"/>
              </a:ext>
            </a:extLst>
          </p:cNvPr>
          <p:cNvSpPr>
            <a:spLocks noGrp="1"/>
          </p:cNvSpPr>
          <p:nvPr>
            <p:ph idx="1"/>
          </p:nvPr>
        </p:nvSpPr>
        <p:spPr/>
        <p:txBody>
          <a:bodyPr/>
          <a:lstStyle/>
          <a:p>
            <a:r>
              <a:rPr lang="en-US" dirty="0"/>
              <a:t>Knowing the top-level organization gives you the first clue about</a:t>
            </a:r>
          </a:p>
          <a:p>
            <a:pPr lvl="1"/>
            <a:r>
              <a:rPr lang="en-US" dirty="0"/>
              <a:t>how to understand the system</a:t>
            </a:r>
          </a:p>
          <a:p>
            <a:pPr lvl="1"/>
            <a:r>
              <a:rPr lang="en-US" dirty="0"/>
              <a:t>where to look for bugs or explain behaviors</a:t>
            </a:r>
          </a:p>
          <a:p>
            <a:pPr lvl="1"/>
            <a:r>
              <a:rPr lang="en-US" dirty="0"/>
              <a:t>how to organize into teams</a:t>
            </a:r>
          </a:p>
          <a:p>
            <a:pPr lvl="1"/>
            <a:r>
              <a:rPr lang="en-US" dirty="0"/>
              <a:t>how to find modification and extension points</a:t>
            </a:r>
          </a:p>
        </p:txBody>
      </p:sp>
      <p:sp>
        <p:nvSpPr>
          <p:cNvPr id="4" name="Slide Number Placeholder 3">
            <a:extLst>
              <a:ext uri="{FF2B5EF4-FFF2-40B4-BE49-F238E27FC236}">
                <a16:creationId xmlns:a16="http://schemas.microsoft.com/office/drawing/2014/main" id="{7A83AF68-91BA-4F88-AB81-2E4C4F815928}"/>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65411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4B5E-91AC-4C1E-A6BE-56F6BD35DC84}"/>
              </a:ext>
            </a:extLst>
          </p:cNvPr>
          <p:cNvSpPr>
            <a:spLocks noGrp="1"/>
          </p:cNvSpPr>
          <p:nvPr>
            <p:ph type="title"/>
          </p:nvPr>
        </p:nvSpPr>
        <p:spPr/>
        <p:txBody>
          <a:bodyPr/>
          <a:lstStyle/>
          <a:p>
            <a:r>
              <a:rPr lang="en-US" dirty="0"/>
              <a:t>Examples of Architectural Styles</a:t>
            </a:r>
          </a:p>
        </p:txBody>
      </p:sp>
      <p:sp>
        <p:nvSpPr>
          <p:cNvPr id="3" name="Content Placeholder 2">
            <a:extLst>
              <a:ext uri="{FF2B5EF4-FFF2-40B4-BE49-F238E27FC236}">
                <a16:creationId xmlns:a16="http://schemas.microsoft.com/office/drawing/2014/main" id="{43DDDCE9-8CC6-4685-885B-8EB6634AA878}"/>
              </a:ext>
            </a:extLst>
          </p:cNvPr>
          <p:cNvSpPr>
            <a:spLocks noGrp="1"/>
          </p:cNvSpPr>
          <p:nvPr>
            <p:ph idx="1"/>
          </p:nvPr>
        </p:nvSpPr>
        <p:spPr/>
        <p:txBody>
          <a:bodyPr/>
          <a:lstStyle/>
          <a:p>
            <a:pPr marL="514350" indent="-514350">
              <a:buFont typeface="+mj-lt"/>
              <a:buAutoNum type="arabicPeriod"/>
            </a:pPr>
            <a:r>
              <a:rPr lang="en-US" dirty="0"/>
              <a:t>Object-oriented</a:t>
            </a:r>
          </a:p>
          <a:p>
            <a:pPr marL="514350" indent="-514350">
              <a:buFont typeface="+mj-lt"/>
              <a:buAutoNum type="arabicPeriod"/>
            </a:pPr>
            <a:r>
              <a:rPr lang="en-US" dirty="0"/>
              <a:t>Layered</a:t>
            </a:r>
          </a:p>
          <a:p>
            <a:pPr marL="514350" indent="-514350">
              <a:buFont typeface="+mj-lt"/>
              <a:buAutoNum type="arabicPeriod"/>
            </a:pPr>
            <a:r>
              <a:rPr lang="en-US" dirty="0"/>
              <a:t>Pipeline</a:t>
            </a:r>
          </a:p>
          <a:p>
            <a:pPr marL="514350" indent="-514350">
              <a:buFont typeface="+mj-lt"/>
              <a:buAutoNum type="arabicPeriod"/>
            </a:pPr>
            <a:r>
              <a:rPr lang="en-US" dirty="0"/>
              <a:t>Microkernel</a:t>
            </a:r>
          </a:p>
          <a:p>
            <a:pPr marL="514350" indent="-514350">
              <a:buFont typeface="+mj-lt"/>
              <a:buAutoNum type="arabicPeriod"/>
            </a:pPr>
            <a:r>
              <a:rPr lang="en-US" dirty="0"/>
              <a:t>Event-driven</a:t>
            </a:r>
          </a:p>
          <a:p>
            <a:endParaRPr lang="en-US" dirty="0"/>
          </a:p>
        </p:txBody>
      </p:sp>
      <p:sp>
        <p:nvSpPr>
          <p:cNvPr id="4" name="Slide Number Placeholder 3">
            <a:extLst>
              <a:ext uri="{FF2B5EF4-FFF2-40B4-BE49-F238E27FC236}">
                <a16:creationId xmlns:a16="http://schemas.microsoft.com/office/drawing/2014/main" id="{07AEDDEC-6679-4327-A96C-5FE5D761FB03}"/>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368116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4C1-A4E1-4FD4-B266-9FFE28C51D1D}"/>
              </a:ext>
            </a:extLst>
          </p:cNvPr>
          <p:cNvSpPr>
            <a:spLocks noGrp="1"/>
          </p:cNvSpPr>
          <p:nvPr>
            <p:ph type="title"/>
          </p:nvPr>
        </p:nvSpPr>
        <p:spPr/>
        <p:txBody>
          <a:bodyPr/>
          <a:lstStyle/>
          <a:p>
            <a:r>
              <a:rPr lang="en-US" dirty="0"/>
              <a:t>Example 1: Object-Oriented Architecture</a:t>
            </a:r>
          </a:p>
        </p:txBody>
      </p:sp>
      <p:sp>
        <p:nvSpPr>
          <p:cNvPr id="3" name="Content Placeholder 2">
            <a:extLst>
              <a:ext uri="{FF2B5EF4-FFF2-40B4-BE49-F238E27FC236}">
                <a16:creationId xmlns:a16="http://schemas.microsoft.com/office/drawing/2014/main" id="{A83ACF0D-4A17-4131-90E7-C5D2C0B64C01}"/>
              </a:ext>
            </a:extLst>
          </p:cNvPr>
          <p:cNvSpPr>
            <a:spLocks noGrp="1"/>
          </p:cNvSpPr>
          <p:nvPr>
            <p:ph idx="1"/>
          </p:nvPr>
        </p:nvSpPr>
        <p:spPr/>
        <p:txBody>
          <a:bodyPr>
            <a:normAutofit fontScale="92500" lnSpcReduction="20000"/>
          </a:bodyPr>
          <a:lstStyle/>
          <a:p>
            <a:r>
              <a:rPr lang="en-US" dirty="0"/>
              <a:t>The pieces of the program correspond to entities in the real world.</a:t>
            </a:r>
          </a:p>
          <a:p>
            <a:r>
              <a:rPr lang="en-US" dirty="0"/>
              <a:t>Properties  &amp; operations correspond to operations in the real world</a:t>
            </a:r>
          </a:p>
          <a:p>
            <a:r>
              <a:rPr lang="en-US" dirty="0"/>
              <a:t>Example: solitaire:</a:t>
            </a:r>
          </a:p>
          <a:p>
            <a:pPr lvl="1"/>
            <a:r>
              <a:rPr lang="en-US" dirty="0"/>
              <a:t>Entities:</a:t>
            </a:r>
          </a:p>
          <a:p>
            <a:pPr lvl="2"/>
            <a:r>
              <a:rPr lang="en-US" dirty="0"/>
              <a:t>card</a:t>
            </a:r>
          </a:p>
          <a:p>
            <a:pPr lvl="2"/>
            <a:r>
              <a:rPr lang="en-US" dirty="0"/>
              <a:t>pile</a:t>
            </a:r>
          </a:p>
          <a:p>
            <a:pPr lvl="2"/>
            <a:r>
              <a:rPr lang="en-US" dirty="0"/>
              <a:t>layout</a:t>
            </a:r>
          </a:p>
          <a:p>
            <a:pPr lvl="1"/>
            <a:r>
              <a:rPr lang="en-US" dirty="0"/>
              <a:t>Operations:</a:t>
            </a:r>
          </a:p>
          <a:p>
            <a:pPr lvl="2"/>
            <a:r>
              <a:rPr lang="en-US" dirty="0"/>
              <a:t>find the number and suit of a card</a:t>
            </a:r>
          </a:p>
          <a:p>
            <a:pPr lvl="2"/>
            <a:r>
              <a:rPr lang="en-US" dirty="0"/>
              <a:t>move a card from one pile to another</a:t>
            </a:r>
          </a:p>
          <a:p>
            <a:pPr lvl="2"/>
            <a:r>
              <a:rPr lang="en-US" dirty="0"/>
              <a:t>check to see if a given move is legal</a:t>
            </a:r>
          </a:p>
          <a:p>
            <a:pPr lvl="2"/>
            <a:r>
              <a:rPr lang="en-US" dirty="0"/>
              <a:t>check to see if the layout is in a winning state</a:t>
            </a:r>
          </a:p>
        </p:txBody>
      </p:sp>
      <p:sp>
        <p:nvSpPr>
          <p:cNvPr id="4" name="Slide Number Placeholder 3">
            <a:extLst>
              <a:ext uri="{FF2B5EF4-FFF2-40B4-BE49-F238E27FC236}">
                <a16:creationId xmlns:a16="http://schemas.microsoft.com/office/drawing/2014/main" id="{A79DC1B2-C060-4001-A65A-0F576468A846}"/>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296492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2A7-92DE-423B-A904-AE88EDE1F8AE}"/>
              </a:ext>
            </a:extLst>
          </p:cNvPr>
          <p:cNvSpPr>
            <a:spLocks noGrp="1"/>
          </p:cNvSpPr>
          <p:nvPr>
            <p:ph type="title"/>
          </p:nvPr>
        </p:nvSpPr>
        <p:spPr/>
        <p:txBody>
          <a:bodyPr/>
          <a:lstStyle/>
          <a:p>
            <a:r>
              <a:rPr lang="en-US" dirty="0"/>
              <a:t>Example 2: Layered Architecture</a:t>
            </a:r>
          </a:p>
        </p:txBody>
      </p:sp>
      <p:sp>
        <p:nvSpPr>
          <p:cNvPr id="3" name="Content Placeholder 2" descr="A Layered architecture showing 4 layers: a presentation layer, a business layer, a persistence layer, and a database layer">
            <a:extLst>
              <a:ext uri="{FF2B5EF4-FFF2-40B4-BE49-F238E27FC236}">
                <a16:creationId xmlns:a16="http://schemas.microsoft.com/office/drawing/2014/main" id="{F5A32929-7727-49E3-92D6-0FD395A65342}"/>
              </a:ext>
            </a:extLst>
          </p:cNvPr>
          <p:cNvSpPr>
            <a:spLocks noGrp="1"/>
          </p:cNvSpPr>
          <p:nvPr>
            <p:ph idx="1"/>
          </p:nvPr>
        </p:nvSpPr>
        <p:spPr>
          <a:xfrm>
            <a:off x="838201" y="1500160"/>
            <a:ext cx="4075544" cy="4856190"/>
          </a:xfrm>
        </p:spPr>
        <p:txBody>
          <a:bodyPr>
            <a:normAutofit lnSpcReduction="10000"/>
          </a:bodyPr>
          <a:lstStyle/>
          <a:p>
            <a:r>
              <a:rPr lang="en-US" dirty="0"/>
              <a:t>The pieces correspond to level of concern.</a:t>
            </a:r>
          </a:p>
          <a:p>
            <a:r>
              <a:rPr lang="en-US" dirty="0"/>
              <a:t>Each layer depends on services from the layer or layers below</a:t>
            </a:r>
          </a:p>
          <a:p>
            <a:r>
              <a:rPr lang="en-US" dirty="0"/>
              <a:t>Organize teams by Layer</a:t>
            </a:r>
          </a:p>
          <a:p>
            <a:pPr lvl="1"/>
            <a:r>
              <a:rPr lang="en-US" dirty="0"/>
              <a:t>different layers require different expertise</a:t>
            </a:r>
          </a:p>
          <a:p>
            <a:r>
              <a:rPr lang="en-US" dirty="0"/>
              <a:t>When the layers are run on separate pieces of hardware, they are sometimes called "tiers"</a:t>
            </a:r>
          </a:p>
        </p:txBody>
      </p:sp>
      <p:sp>
        <p:nvSpPr>
          <p:cNvPr id="4" name="Slide Number Placeholder 3">
            <a:extLst>
              <a:ext uri="{FF2B5EF4-FFF2-40B4-BE49-F238E27FC236}">
                <a16:creationId xmlns:a16="http://schemas.microsoft.com/office/drawing/2014/main" id="{FD13566E-D051-41A6-BE37-16C4AB46068F}"/>
              </a:ext>
            </a:extLst>
          </p:cNvPr>
          <p:cNvSpPr>
            <a:spLocks noGrp="1"/>
          </p:cNvSpPr>
          <p:nvPr>
            <p:ph type="sldNum" sz="quarter" idx="12"/>
          </p:nvPr>
        </p:nvSpPr>
        <p:spPr/>
        <p:txBody>
          <a:bodyPr/>
          <a:lstStyle/>
          <a:p>
            <a:fld id="{20F37917-FD3A-4669-9018-DA04BCDD3D75}" type="slidenum">
              <a:rPr lang="en-US" smtClean="0"/>
              <a:t>7</a:t>
            </a:fld>
            <a:endParaRPr lang="en-US"/>
          </a:p>
        </p:txBody>
      </p:sp>
      <p:pic>
        <p:nvPicPr>
          <p:cNvPr id="4098" name="Picture 2" descr="Standard logical layers">
            <a:extLst>
              <a:ext uri="{FF2B5EF4-FFF2-40B4-BE49-F238E27FC236}">
                <a16:creationId xmlns:a16="http://schemas.microsoft.com/office/drawing/2014/main" id="{E3976394-7B12-4482-9B8D-AB6A58D14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081" y="1899371"/>
            <a:ext cx="6323037" cy="351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7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C60-DCAB-40CD-86D1-9E697496F4F6}"/>
              </a:ext>
            </a:extLst>
          </p:cNvPr>
          <p:cNvSpPr>
            <a:spLocks noGrp="1"/>
          </p:cNvSpPr>
          <p:nvPr>
            <p:ph type="title"/>
          </p:nvPr>
        </p:nvSpPr>
        <p:spPr/>
        <p:txBody>
          <a:bodyPr/>
          <a:lstStyle/>
          <a:p>
            <a:r>
              <a:rPr lang="en-US" dirty="0"/>
              <a:t>Layered Architecture (</a:t>
            </a:r>
            <a:r>
              <a:rPr lang="en-US" dirty="0" err="1"/>
              <a:t>contd</a:t>
            </a:r>
            <a:r>
              <a:rPr lang="en-US" dirty="0"/>
              <a:t>)</a:t>
            </a:r>
          </a:p>
        </p:txBody>
      </p:sp>
      <p:sp>
        <p:nvSpPr>
          <p:cNvPr id="3" name="Content Placeholder 2">
            <a:extLst>
              <a:ext uri="{FF2B5EF4-FFF2-40B4-BE49-F238E27FC236}">
                <a16:creationId xmlns:a16="http://schemas.microsoft.com/office/drawing/2014/main" id="{9A6A3081-1C7A-4645-886D-48D0F52F06C6}"/>
              </a:ext>
            </a:extLst>
          </p:cNvPr>
          <p:cNvSpPr>
            <a:spLocks noGrp="1"/>
          </p:cNvSpPr>
          <p:nvPr>
            <p:ph idx="1"/>
          </p:nvPr>
        </p:nvSpPr>
        <p:spPr>
          <a:xfrm>
            <a:off x="838200" y="1500160"/>
            <a:ext cx="4546600" cy="4351338"/>
          </a:xfrm>
        </p:spPr>
        <p:txBody>
          <a:bodyPr/>
          <a:lstStyle/>
          <a:p>
            <a:r>
              <a:rPr lang="en-US" dirty="0"/>
              <a:t>Typical organization for operating systems</a:t>
            </a:r>
          </a:p>
          <a:p>
            <a:r>
              <a:rPr lang="en-US" dirty="0"/>
              <a:t>Layers communicate through procedure calls and callbacks (sometimes called "up-calls")</a:t>
            </a:r>
          </a:p>
          <a:p>
            <a:endParaRPr lang="en-US" dirty="0"/>
          </a:p>
        </p:txBody>
      </p:sp>
      <p:sp>
        <p:nvSpPr>
          <p:cNvPr id="4" name="Slide Number Placeholder 3">
            <a:extLst>
              <a:ext uri="{FF2B5EF4-FFF2-40B4-BE49-F238E27FC236}">
                <a16:creationId xmlns:a16="http://schemas.microsoft.com/office/drawing/2014/main" id="{CDEBFCFF-9A68-44A8-B436-EF2F48B3A606}"/>
              </a:ext>
            </a:extLst>
          </p:cNvPr>
          <p:cNvSpPr>
            <a:spLocks noGrp="1"/>
          </p:cNvSpPr>
          <p:nvPr>
            <p:ph type="sldNum" sz="quarter" idx="12"/>
          </p:nvPr>
        </p:nvSpPr>
        <p:spPr/>
        <p:txBody>
          <a:bodyPr/>
          <a:lstStyle/>
          <a:p>
            <a:fld id="{20F37917-FD3A-4669-9018-DA04BCDD3D75}" type="slidenum">
              <a:rPr lang="en-US" smtClean="0"/>
              <a:t>8</a:t>
            </a:fld>
            <a:endParaRPr lang="en-US"/>
          </a:p>
        </p:txBody>
      </p:sp>
      <p:pic>
        <p:nvPicPr>
          <p:cNvPr id="6" name="Picture 5" descr="Chart&#10;&#10;Description automatically generated">
            <a:extLst>
              <a:ext uri="{FF2B5EF4-FFF2-40B4-BE49-F238E27FC236}">
                <a16:creationId xmlns:a16="http://schemas.microsoft.com/office/drawing/2014/main" id="{561ECD9E-E5C2-4839-851B-F136E386CBCC}"/>
              </a:ext>
            </a:extLst>
          </p:cNvPr>
          <p:cNvPicPr>
            <a:picLocks noChangeAspect="1"/>
          </p:cNvPicPr>
          <p:nvPr/>
        </p:nvPicPr>
        <p:blipFill rotWithShape="1">
          <a:blip r:embed="rId3">
            <a:extLst>
              <a:ext uri="{28A0092B-C50C-407E-A947-70E740481C1C}">
                <a14:useLocalDpi xmlns:a14="http://schemas.microsoft.com/office/drawing/2010/main" val="0"/>
              </a:ext>
            </a:extLst>
          </a:blip>
          <a:srcRect b="11590"/>
          <a:stretch/>
        </p:blipFill>
        <p:spPr>
          <a:xfrm>
            <a:off x="5864946" y="2010784"/>
            <a:ext cx="5238974" cy="2876805"/>
          </a:xfrm>
          <a:prstGeom prst="rect">
            <a:avLst/>
          </a:prstGeom>
        </p:spPr>
      </p:pic>
    </p:spTree>
    <p:extLst>
      <p:ext uri="{BB962C8B-B14F-4D97-AF65-F5344CB8AC3E}">
        <p14:creationId xmlns:p14="http://schemas.microsoft.com/office/powerpoint/2010/main" val="20731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Example 3: Pipeline Architecture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The pieces correspond to stages in the transformation of data in the system</a:t>
            </a:r>
          </a:p>
          <a:p>
            <a:r>
              <a:rPr lang="en-US" dirty="0"/>
              <a:t>Good for complex straight-line processes, e.g. image processing</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9</a:t>
            </a:fld>
            <a:endParaRPr lang="en-US"/>
          </a:p>
        </p:txBody>
      </p:sp>
      <p:pic>
        <p:nvPicPr>
          <p:cNvPr id="6" name="Picture 5" descr="Diagram&#10;&#10;Description automatically generated">
            <a:extLst>
              <a:ext uri="{FF2B5EF4-FFF2-40B4-BE49-F238E27FC236}">
                <a16:creationId xmlns:a16="http://schemas.microsoft.com/office/drawing/2014/main" id="{3F997C1C-C659-436B-B706-100851C99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953201"/>
            <a:ext cx="2573388" cy="3967307"/>
          </a:xfrm>
          <a:prstGeom prst="rect">
            <a:avLst/>
          </a:prstGeom>
        </p:spPr>
      </p:pic>
      <p:pic>
        <p:nvPicPr>
          <p:cNvPr id="8" name="Picture 7" descr="Diagram&#10;&#10;Description automatically generated">
            <a:extLst>
              <a:ext uri="{FF2B5EF4-FFF2-40B4-BE49-F238E27FC236}">
                <a16:creationId xmlns:a16="http://schemas.microsoft.com/office/drawing/2014/main" id="{789D6D95-D37A-41A3-9DE5-E6CAFBEF0F1D}"/>
              </a:ext>
            </a:extLst>
          </p:cNvPr>
          <p:cNvPicPr>
            <a:picLocks noChangeAspect="1"/>
          </p:cNvPicPr>
          <p:nvPr/>
        </p:nvPicPr>
        <p:blipFill rotWithShape="1">
          <a:blip r:embed="rId4">
            <a:extLst>
              <a:ext uri="{28A0092B-C50C-407E-A947-70E740481C1C}">
                <a14:useLocalDpi xmlns:a14="http://schemas.microsoft.com/office/drawing/2010/main" val="0"/>
              </a:ext>
            </a:extLst>
          </a:blip>
          <a:srcRect l="89" t="47508" r="25175" b="-1996"/>
          <a:stretch/>
        </p:blipFill>
        <p:spPr>
          <a:xfrm>
            <a:off x="838200" y="3641451"/>
            <a:ext cx="7324434" cy="2897461"/>
          </a:xfrm>
          <a:prstGeom prst="rect">
            <a:avLst/>
          </a:prstGeom>
        </p:spPr>
      </p:pic>
    </p:spTree>
    <p:extLst>
      <p:ext uri="{BB962C8B-B14F-4D97-AF65-F5344CB8AC3E}">
        <p14:creationId xmlns:p14="http://schemas.microsoft.com/office/powerpoint/2010/main" val="128826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9953</TotalTime>
  <Words>1275</Words>
  <Application>Microsoft Office PowerPoint</Application>
  <PresentationFormat>Widescreen</PresentationFormat>
  <Paragraphs>146</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Verdana</vt:lpstr>
      <vt:lpstr>Arial</vt:lpstr>
      <vt:lpstr>Lucida Console</vt:lpstr>
      <vt:lpstr>Office Theme</vt:lpstr>
      <vt:lpstr>CS 4350: Fundamentals of Software Engineering Lesson 2.2 The Architectural Scale</vt:lpstr>
      <vt:lpstr>Learning Goals for this Lesson</vt:lpstr>
      <vt:lpstr>The Architectural Scale</vt:lpstr>
      <vt:lpstr>What do we learn at this scale?</vt:lpstr>
      <vt:lpstr>Examples of Architectural Styles</vt:lpstr>
      <vt:lpstr>Example 1: Object-Oriented Architecture</vt:lpstr>
      <vt:lpstr>Example 2: Layered Architecture</vt:lpstr>
      <vt:lpstr>Layered Architecture (contd)</vt:lpstr>
      <vt:lpstr>Example 3: Pipeline Architecture</vt:lpstr>
      <vt:lpstr>Also good for visualizing hardware</vt:lpstr>
      <vt:lpstr>How do the stages communicate?</vt:lpstr>
      <vt:lpstr>Example 4: A Plugin Architecture ("microkernel")</vt:lpstr>
      <vt:lpstr>Analogy: Affordances</vt:lpstr>
      <vt:lpstr>Plugin Examples</vt:lpstr>
      <vt:lpstr>Example 5: Event-Driven Architecture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144</cp:revision>
  <dcterms:created xsi:type="dcterms:W3CDTF">2021-01-07T15:19:22Z</dcterms:created>
  <dcterms:modified xsi:type="dcterms:W3CDTF">2022-01-22T15:13:54Z</dcterms:modified>
</cp:coreProperties>
</file>