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 ContentType="image/ti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charts/chart2.xml" ContentType="application/vnd.openxmlformats-officedocument.drawingml.chart+xml"/>
  <Override PartName="/ppt/notesSlides/notesSlide5.xml" ContentType="application/vnd.openxmlformats-officedocument.presentationml.notesSlide+xml"/>
  <Override PartName="/ppt/charts/chart3.xml" ContentType="application/vnd.openxmlformats-officedocument.drawingml.chart+xml"/>
  <Override PartName="/ppt/notesSlides/notesSlide6.xml" ContentType="application/vnd.openxmlformats-officedocument.presentationml.notesSlide+xml"/>
  <Override PartName="/ppt/charts/chart4.xml" ContentType="application/vnd.openxmlformats-officedocument.drawingml.chart+xml"/>
  <Override PartName="/ppt/notesSlides/notesSlide7.xml" ContentType="application/vnd.openxmlformats-officedocument.presentationml.notesSlide+xml"/>
  <Override PartName="/ppt/charts/chart5.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6.xml" ContentType="application/vnd.openxmlformats-officedocument.drawingml.chart+xml"/>
  <Override PartName="/ppt/notesSlides/notesSlide10.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7"/>
  </p:notesMasterIdLst>
  <p:sldIdLst>
    <p:sldId id="330" r:id="rId3"/>
    <p:sldId id="302" r:id="rId4"/>
    <p:sldId id="300" r:id="rId5"/>
    <p:sldId id="329" r:id="rId6"/>
    <p:sldId id="311" r:id="rId7"/>
    <p:sldId id="325" r:id="rId8"/>
    <p:sldId id="326" r:id="rId9"/>
    <p:sldId id="327" r:id="rId10"/>
    <p:sldId id="331" r:id="rId11"/>
    <p:sldId id="292" r:id="rId12"/>
    <p:sldId id="333" r:id="rId13"/>
    <p:sldId id="337" r:id="rId14"/>
    <p:sldId id="318" r:id="rId15"/>
    <p:sldId id="319" r:id="rId16"/>
    <p:sldId id="332" r:id="rId17"/>
    <p:sldId id="336" r:id="rId18"/>
    <p:sldId id="334" r:id="rId19"/>
    <p:sldId id="278" r:id="rId20"/>
    <p:sldId id="279" r:id="rId21"/>
    <p:sldId id="280" r:id="rId22"/>
    <p:sldId id="281" r:id="rId23"/>
    <p:sldId id="338" r:id="rId24"/>
    <p:sldId id="339" r:id="rId25"/>
    <p:sldId id="340" r:id="rId26"/>
    <p:sldId id="341" r:id="rId27"/>
    <p:sldId id="342" r:id="rId28"/>
    <p:sldId id="321" r:id="rId29"/>
    <p:sldId id="328" r:id="rId30"/>
    <p:sldId id="299" r:id="rId31"/>
    <p:sldId id="301" r:id="rId32"/>
    <p:sldId id="309" r:id="rId33"/>
    <p:sldId id="316" r:id="rId34"/>
    <p:sldId id="317" r:id="rId35"/>
    <p:sldId id="30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C47763D-CBE2-A103-8A00-8685BEC527C1}" name="Mitchell Wand" initials="MW" userId="de9b44c55c049659"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8" autoAdjust="0"/>
    <p:restoredTop sz="74570" autoAdjust="0"/>
  </p:normalViewPr>
  <p:slideViewPr>
    <p:cSldViewPr snapToGrid="0">
      <p:cViewPr varScale="1">
        <p:scale>
          <a:sx n="50" d="100"/>
          <a:sy n="50" d="100"/>
        </p:scale>
        <p:origin x="1276" y="48"/>
      </p:cViewPr>
      <p:guideLst/>
    </p:cSldViewPr>
  </p:slideViewPr>
  <p:notesTextViewPr>
    <p:cViewPr>
      <p:scale>
        <a:sx n="1" d="1"/>
        <a:sy n="1" d="1"/>
      </p:scale>
      <p:origin x="0" y="0"/>
    </p:cViewPr>
  </p:notesTextViewPr>
  <p:sorterViewPr>
    <p:cViewPr>
      <p:scale>
        <a:sx n="100" d="100"/>
        <a:sy n="100" d="100"/>
      </p:scale>
      <p:origin x="0" y="-27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8/10/relationships/authors" Targe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image" Target="../media/image9.png"/></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image" Target="../media/image9.png"/></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image" Target="../media/image9.png"/></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image" Target="../media/image9.png"/></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image" Target="../media/image9.png"/></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image" Target="../media/image9.png"/></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image" Target="../media/image9.png"/></Relationships>
</file>

<file path=ppt/charts/_rels/chart8.xml.rels><?xml version="1.0" encoding="UTF-8" standalone="yes"?>
<Relationships xmlns="http://schemas.openxmlformats.org/package/2006/relationships"><Relationship Id="rId2" Type="http://schemas.openxmlformats.org/officeDocument/2006/relationships/package" Target="../embeddings/Microsoft_Excel_Worksheet7.xlsx"/><Relationship Id="rId1" Type="http://schemas.openxmlformats.org/officeDocument/2006/relationships/image" Target="../media/image9.png"/></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35353499999999999"/>
          <c:y val="7.1195900000000006E-2"/>
          <c:w val="0.64146499999999995"/>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63</c:v>
                </c:pt>
              </c:numCache>
            </c:numRef>
          </c:val>
          <c:extLst>
            <c:ext xmlns:c16="http://schemas.microsoft.com/office/drawing/2014/chart" uri="{C3380CC4-5D6E-409C-BE32-E72D297353CC}">
              <c16:uniqueId val="{00000000-C176-42F3-B629-5F689CEF33FD}"/>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35353499999999999"/>
          <c:y val="7.1195900000000006E-2"/>
          <c:w val="0.64146499999999995"/>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72</c:v>
                </c:pt>
              </c:numCache>
            </c:numRef>
          </c:val>
          <c:extLst>
            <c:ext xmlns:c16="http://schemas.microsoft.com/office/drawing/2014/chart" uri="{C3380CC4-5D6E-409C-BE32-E72D297353CC}">
              <c16:uniqueId val="{00000000-70E6-4F20-B81E-42BD0FF7ED0A}"/>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35353499999999999"/>
          <c:y val="7.1195900000000006E-2"/>
          <c:w val="0.64146499999999995"/>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91</c:v>
                </c:pt>
              </c:numCache>
            </c:numRef>
          </c:val>
          <c:extLst>
            <c:ext xmlns:c16="http://schemas.microsoft.com/office/drawing/2014/chart" uri="{C3380CC4-5D6E-409C-BE32-E72D297353CC}">
              <c16:uniqueId val="{00000000-86CE-4072-8D71-52ADAE466D1F}"/>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385264"/>
          <c:y val="7.1195900000000006E-2"/>
          <c:w val="0.58016199999999996"/>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dLbl>
              <c:idx val="0"/>
              <c:dLblPos val="inEnd"/>
              <c:showLegendKey val="0"/>
              <c:showVal val="1"/>
              <c:showCatName val="0"/>
              <c:showSerName val="0"/>
              <c:showPercent val="0"/>
              <c:showBubbleSize val="0"/>
              <c:extLst>
                <c:ext xmlns:c15="http://schemas.microsoft.com/office/drawing/2012/chart" uri="{CE6537A1-D6FC-4f65-9D91-7224C49458BB}">
                  <c15:layout>
                    <c:manualLayout>
                      <c:w val="0.36101266208287258"/>
                      <c:h val="0.13178863396835669"/>
                    </c:manualLayout>
                  </c15:layout>
                </c:ext>
                <c:ext xmlns:c16="http://schemas.microsoft.com/office/drawing/2014/chart" uri="{C3380CC4-5D6E-409C-BE32-E72D297353CC}">
                  <c16:uniqueId val="{00000000-B2A3-490C-93D1-B7DCC719B3F8}"/>
                </c:ext>
              </c:extLst>
            </c:dLbl>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100</c:v>
                </c:pt>
              </c:numCache>
            </c:numRef>
          </c:val>
          <c:extLst>
            <c:ext xmlns:c16="http://schemas.microsoft.com/office/drawing/2014/chart" uri="{C3380CC4-5D6E-409C-BE32-E72D297353CC}">
              <c16:uniqueId val="{00000000-9A93-4097-B3F4-34705CCF10AE}"/>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45074700000000001"/>
          <c:y val="7.1195900000000006E-2"/>
          <c:w val="0.51836199999999999"/>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dLbl>
              <c:idx val="0"/>
              <c:dLblPos val="inEnd"/>
              <c:showLegendKey val="0"/>
              <c:showVal val="1"/>
              <c:showCatName val="0"/>
              <c:showSerName val="0"/>
              <c:showPercent val="0"/>
              <c:showBubbleSize val="0"/>
              <c:extLst>
                <c:ext xmlns:c15="http://schemas.microsoft.com/office/drawing/2012/chart" uri="{CE6537A1-D6FC-4f65-9D91-7224C49458BB}">
                  <c15:layout>
                    <c:manualLayout>
                      <c:w val="0.30404403064886121"/>
                      <c:h val="0.14450218152463262"/>
                    </c:manualLayout>
                  </c15:layout>
                </c:ext>
                <c:ext xmlns:c16="http://schemas.microsoft.com/office/drawing/2014/chart" uri="{C3380CC4-5D6E-409C-BE32-E72D297353CC}">
                  <c16:uniqueId val="{00000000-9D66-4544-9DEA-99CFBD6DC874}"/>
                </c:ext>
              </c:extLst>
            </c:dLbl>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100</c:v>
                </c:pt>
              </c:numCache>
            </c:numRef>
          </c:val>
          <c:extLst>
            <c:ext xmlns:c16="http://schemas.microsoft.com/office/drawing/2014/chart" uri="{C3380CC4-5D6E-409C-BE32-E72D297353CC}">
              <c16:uniqueId val="{00000000-23FD-4D49-898B-8F8C10C63E96}"/>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1"/>
          <c:min val="0"/>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25"/>
        <c:minorUnit val="12.6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35353499999999999"/>
          <c:y val="7.1195900000000006E-2"/>
          <c:w val="0.64146499999999995"/>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87</c:v>
                </c:pt>
              </c:numCache>
            </c:numRef>
          </c:val>
          <c:extLst>
            <c:ext xmlns:c16="http://schemas.microsoft.com/office/drawing/2014/chart" uri="{C3380CC4-5D6E-409C-BE32-E72D297353CC}">
              <c16:uniqueId val="{00000000-71F0-4015-9A94-11C1B3207AF9}"/>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35353499999999999"/>
          <c:y val="7.1195900000000006E-2"/>
          <c:w val="0.64146499999999995"/>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87</c:v>
                </c:pt>
              </c:numCache>
            </c:numRef>
          </c:val>
          <c:extLst>
            <c:ext xmlns:c16="http://schemas.microsoft.com/office/drawing/2014/chart" uri="{C3380CC4-5D6E-409C-BE32-E72D297353CC}">
              <c16:uniqueId val="{00000000-8A9D-4B7B-A8D2-3261DB2D4D06}"/>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385264"/>
          <c:y val="7.1195900000000006E-2"/>
          <c:w val="0.58016199999999996"/>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dLbl>
              <c:idx val="0"/>
              <c:dLblPos val="inEnd"/>
              <c:showLegendKey val="0"/>
              <c:showVal val="1"/>
              <c:showCatName val="0"/>
              <c:showSerName val="0"/>
              <c:showPercent val="0"/>
              <c:showBubbleSize val="0"/>
              <c:extLst>
                <c:ext xmlns:c15="http://schemas.microsoft.com/office/drawing/2012/chart" uri="{CE6537A1-D6FC-4f65-9D91-7224C49458BB}">
                  <c15:layout>
                    <c:manualLayout>
                      <c:w val="0.34719928300948927"/>
                      <c:h val="0.11653237690082552"/>
                    </c:manualLayout>
                  </c15:layout>
                </c:ext>
                <c:ext xmlns:c16="http://schemas.microsoft.com/office/drawing/2014/chart" uri="{C3380CC4-5D6E-409C-BE32-E72D297353CC}">
                  <c16:uniqueId val="{00000000-11AD-462A-9351-B9CFD24D23E0}"/>
                </c:ext>
              </c:extLst>
            </c:dLbl>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100</c:v>
                </c:pt>
              </c:numCache>
            </c:numRef>
          </c:val>
          <c:extLst>
            <c:ext xmlns:c16="http://schemas.microsoft.com/office/drawing/2014/chart" uri="{C3380CC4-5D6E-409C-BE32-E72D297353CC}">
              <c16:uniqueId val="{00000000-1F68-41D2-B61E-C443C540D53D}"/>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2/13/2022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We use testing to evaluate our software systems. This is captured in famous V&amp;V terminology:</a:t>
            </a:r>
            <a:br>
              <a:rPr lang="en-US" dirty="0"/>
            </a:br>
            <a:r>
              <a:rPr lang="en-US" dirty="0"/>
              <a:t>Validation: Are we building the right product?</a:t>
            </a:r>
          </a:p>
          <a:p>
            <a:pPr marL="0" indent="0">
              <a:buFont typeface="Arial" panose="020B0604020202020204" pitchFamily="34" charset="0"/>
              <a:buNone/>
            </a:pPr>
            <a:r>
              <a:rPr lang="en-US" dirty="0"/>
              <a:t>Verification: Are we building the product right?</a:t>
            </a:r>
          </a:p>
          <a:p>
            <a:pPr marL="0" indent="0">
              <a:buFont typeface="Arial" panose="020B0604020202020204" pitchFamily="34" charset="0"/>
              <a:buNone/>
            </a:pPr>
            <a:r>
              <a:rPr lang="en-US" dirty="0"/>
              <a:t>Now, how we do evaluate testing itself? We will have to study two things:</a:t>
            </a:r>
            <a:br>
              <a:rPr lang="en-US" dirty="0"/>
            </a:br>
            <a:r>
              <a:rPr lang="en-US" dirty="0"/>
              <a:t>Purpose: Are tests checking the right things?</a:t>
            </a:r>
          </a:p>
          <a:p>
            <a:pPr marL="0" indent="0">
              <a:buFont typeface="Arial" panose="020B0604020202020204" pitchFamily="34" charset="0"/>
              <a:buNone/>
            </a:pPr>
            <a:r>
              <a:rPr lang="en-US" dirty="0"/>
              <a:t>Adequacy: Are they checking the things right?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950760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Shape 488"/>
          <p:cNvSpPr>
            <a:spLocks noGrp="1" noRot="1" noChangeAspect="1"/>
          </p:cNvSpPr>
          <p:nvPr>
            <p:ph type="sldImg"/>
          </p:nvPr>
        </p:nvSpPr>
        <p:spPr>
          <a:prstGeom prst="rect">
            <a:avLst/>
          </a:prstGeom>
        </p:spPr>
        <p:txBody>
          <a:bodyPr/>
          <a:lstStyle/>
          <a:p>
            <a:endParaRPr/>
          </a:p>
        </p:txBody>
      </p:sp>
      <p:sp>
        <p:nvSpPr>
          <p:cNvPr id="489" name="Shape 489"/>
          <p:cNvSpPr>
            <a:spLocks noGrp="1"/>
          </p:cNvSpPr>
          <p:nvPr>
            <p:ph type="body" sz="quarter" idx="1"/>
          </p:nvPr>
        </p:nvSpPr>
        <p:spPr>
          <a:prstGeom prst="rect">
            <a:avLst/>
          </a:prstGeom>
        </p:spPr>
        <p:txBody>
          <a:bodyPr/>
          <a:lstStyle>
            <a:lvl1pPr>
              <a:lnSpc>
                <a:spcPct val="100000"/>
              </a:lnSpc>
              <a:defRPr sz="1200">
                <a:latin typeface="Helvetica"/>
                <a:ea typeface="Helvetica"/>
                <a:cs typeface="Helvetica"/>
                <a:sym typeface="Helvetica"/>
              </a:defRPr>
            </a:lvl1pPr>
          </a:lstStyle>
          <a:p>
            <a:r>
              <a:rPr dirty="0"/>
              <a:t>If we another test case, such as “</a:t>
            </a:r>
            <a:r>
              <a:rPr dirty="0" err="1"/>
              <a:t>abc</a:t>
            </a:r>
            <a:r>
              <a:rPr dirty="0"/>
              <a:t>”, we can cover this remaining branch – and find the defect.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Cyclomatic Complexity can be used to limit the number of paths to cover. It measures the number of linearly-independent paths.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767474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famous Dykstra's law which basically states that when you are testing your program, testing can be used to show the presence of bugs but it can never show the absence of those bugs. This comes from the fact that you cannot spend all your life on testing, you only have a finite amount of time for you to be able to test the program. So, every time you are going to provide a certain input to the system you are going to observe its behavior, and you only can do it a limited number of times. So that's why you can't run infinite tests.</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614742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Shape 576"/>
          <p:cNvSpPr>
            <a:spLocks noGrp="1" noRot="1" noChangeAspect="1"/>
          </p:cNvSpPr>
          <p:nvPr>
            <p:ph type="sldImg"/>
          </p:nvPr>
        </p:nvSpPr>
        <p:spPr>
          <a:prstGeom prst="rect">
            <a:avLst/>
          </a:prstGeom>
        </p:spPr>
        <p:txBody>
          <a:bodyPr/>
          <a:lstStyle/>
          <a:p>
            <a:endParaRPr/>
          </a:p>
        </p:txBody>
      </p:sp>
      <p:sp>
        <p:nvSpPr>
          <p:cNvPr id="577" name="Shape 577"/>
          <p:cNvSpPr>
            <a:spLocks noGrp="1"/>
          </p:cNvSpPr>
          <p:nvPr>
            <p:ph type="body" sz="quarter" idx="1"/>
          </p:nvPr>
        </p:nvSpPr>
        <p:spPr>
          <a:prstGeom prst="rect">
            <a:avLst/>
          </a:prstGeom>
        </p:spPr>
        <p:txBody>
          <a:bodyPr/>
          <a:lstStyle/>
          <a:p>
            <a:pPr marL="228600" indent="-228600">
              <a:lnSpc>
                <a:spcPct val="100000"/>
              </a:lnSpc>
              <a:buSzPct val="100000"/>
              <a:buChar char="•"/>
              <a:defRPr sz="1200">
                <a:latin typeface="Helvetica"/>
                <a:ea typeface="Helvetica"/>
                <a:cs typeface="Helvetica"/>
                <a:sym typeface="Helvetica"/>
              </a:defRPr>
            </a:pPr>
            <a:r>
              <a:t>Let’s apply this to the cgi_decode example</a:t>
            </a:r>
          </a:p>
          <a:p>
            <a:pPr marL="228600" indent="-228600">
              <a:lnSpc>
                <a:spcPct val="100000"/>
              </a:lnSpc>
              <a:buSzPct val="100000"/>
              <a:buChar char="•"/>
              <a:defRPr sz="1200">
                <a:latin typeface="Helvetica"/>
                <a:ea typeface="Helvetica"/>
                <a:cs typeface="Helvetica"/>
                <a:sym typeface="Helvetica"/>
              </a:defRPr>
            </a:pPr>
            <a:r>
              <a:t>The initial coverage is 7/11 blocks = 63%.  </a:t>
            </a:r>
          </a:p>
          <a:p>
            <a:pPr marL="228600" indent="-228600">
              <a:lnSpc>
                <a:spcPct val="100000"/>
              </a:lnSpc>
              <a:buSzPct val="100000"/>
              <a:buChar char="•"/>
              <a:defRPr sz="1200">
                <a:latin typeface="Helvetica"/>
                <a:ea typeface="Helvetica"/>
                <a:cs typeface="Helvetica"/>
                <a:sym typeface="Helvetica"/>
              </a:defRPr>
            </a:pPr>
            <a:r>
              <a:t>(We could also count the statements instead (here: 14/20 = 70%), but conceptually, this makes no difference)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Shape 616"/>
          <p:cNvSpPr>
            <a:spLocks noGrp="1" noRot="1" noChangeAspect="1"/>
          </p:cNvSpPr>
          <p:nvPr>
            <p:ph type="sldImg"/>
          </p:nvPr>
        </p:nvSpPr>
        <p:spPr>
          <a:prstGeom prst="rect">
            <a:avLst/>
          </a:prstGeom>
        </p:spPr>
        <p:txBody>
          <a:bodyPr/>
          <a:lstStyle/>
          <a:p>
            <a:endParaRPr/>
          </a:p>
        </p:txBody>
      </p:sp>
      <p:sp>
        <p:nvSpPr>
          <p:cNvPr id="617" name="Shape 617"/>
          <p:cNvSpPr>
            <a:spLocks noGrp="1"/>
          </p:cNvSpPr>
          <p:nvPr>
            <p:ph type="body" sz="quarter" idx="1"/>
          </p:nvPr>
        </p:nvSpPr>
        <p:spPr>
          <a:prstGeom prst="rect">
            <a:avLst/>
          </a:prstGeom>
        </p:spPr>
        <p:txBody>
          <a:bodyPr/>
          <a:lstStyle/>
          <a:p>
            <a:pPr>
              <a:lnSpc>
                <a:spcPct val="100000"/>
              </a:lnSpc>
              <a:defRPr sz="1200">
                <a:latin typeface="Helvetica"/>
                <a:ea typeface="Helvetica"/>
                <a:cs typeface="Helvetica"/>
                <a:sym typeface="Helvetica"/>
              </a:defRPr>
            </a:pPr>
            <a:r>
              <a:t>and the coverage increases with each additionally executed statement…</a:t>
            </a:r>
          </a:p>
          <a:p>
            <a:pPr>
              <a:lnSpc>
                <a:spcPct val="100000"/>
              </a:lnSpc>
              <a:defRPr sz="1200">
                <a:latin typeface="Helvetica"/>
                <a:ea typeface="Helvetica"/>
                <a:cs typeface="Helvetica"/>
                <a:sym typeface="Helvetica"/>
              </a:defRPr>
            </a:pPr>
            <a:r>
              <a:t>if we add the second test, coverage increases to 72%</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Shape 659"/>
          <p:cNvSpPr>
            <a:spLocks noGrp="1" noRot="1" noChangeAspect="1"/>
          </p:cNvSpPr>
          <p:nvPr>
            <p:ph type="sldImg"/>
          </p:nvPr>
        </p:nvSpPr>
        <p:spPr>
          <a:prstGeom prst="rect">
            <a:avLst/>
          </a:prstGeom>
        </p:spPr>
        <p:txBody>
          <a:bodyPr/>
          <a:lstStyle/>
          <a:p>
            <a:endParaRPr/>
          </a:p>
        </p:txBody>
      </p:sp>
      <p:sp>
        <p:nvSpPr>
          <p:cNvPr id="660" name="Shape 660"/>
          <p:cNvSpPr>
            <a:spLocks noGrp="1"/>
          </p:cNvSpPr>
          <p:nvPr>
            <p:ph type="body" sz="quarter" idx="1"/>
          </p:nvPr>
        </p:nvSpPr>
        <p:spPr>
          <a:prstGeom prst="rect">
            <a:avLst/>
          </a:prstGeom>
        </p:spPr>
        <p:txBody>
          <a:bodyPr/>
          <a:lstStyle>
            <a:lvl1pPr defTabSz="584200">
              <a:lnSpc>
                <a:spcPct val="100000"/>
              </a:lnSpc>
              <a:defRPr>
                <a:latin typeface="Lucida Grande"/>
                <a:ea typeface="Lucida Grande"/>
                <a:cs typeface="Lucida Grande"/>
                <a:sym typeface="Lucida Grande"/>
              </a:defRPr>
            </a:lvl1pPr>
          </a:lstStyle>
          <a:p>
            <a:r>
              <a:t>Adding the third test increases coverage to 91%</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 name="Shape 705"/>
          <p:cNvSpPr>
            <a:spLocks noGrp="1" noRot="1" noChangeAspect="1"/>
          </p:cNvSpPr>
          <p:nvPr>
            <p:ph type="sldImg"/>
          </p:nvPr>
        </p:nvSpPr>
        <p:spPr>
          <a:prstGeom prst="rect">
            <a:avLst/>
          </a:prstGeom>
        </p:spPr>
        <p:txBody>
          <a:bodyPr/>
          <a:lstStyle/>
          <a:p>
            <a:endParaRPr/>
          </a:p>
        </p:txBody>
      </p:sp>
      <p:sp>
        <p:nvSpPr>
          <p:cNvPr id="706" name="Shape 706"/>
          <p:cNvSpPr>
            <a:spLocks noGrp="1"/>
          </p:cNvSpPr>
          <p:nvPr>
            <p:ph type="body" sz="quarter" idx="1"/>
          </p:nvPr>
        </p:nvSpPr>
        <p:spPr>
          <a:prstGeom prst="rect">
            <a:avLst/>
          </a:prstGeom>
        </p:spPr>
        <p:txBody>
          <a:bodyPr/>
          <a:lstStyle>
            <a:lvl1pPr>
              <a:lnSpc>
                <a:spcPct val="100000"/>
              </a:lnSpc>
              <a:defRPr sz="1200">
                <a:latin typeface="Helvetica"/>
                <a:ea typeface="Helvetica"/>
                <a:cs typeface="Helvetica"/>
                <a:sym typeface="Helvetica"/>
              </a:defRPr>
            </a:lvl1pPr>
          </a:lstStyle>
          <a:p>
            <a:r>
              <a:t>And with adding the last test, we reach 100% block coverage (which is 100% statement coverage, too).</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a:spLocks noGrp="1" noRot="1" noChangeAspect="1"/>
          </p:cNvSpPr>
          <p:nvPr>
            <p:ph type="sldImg"/>
          </p:nvPr>
        </p:nvSpPr>
        <p:spPr>
          <a:prstGeom prst="rect">
            <a:avLst/>
          </a:prstGeom>
        </p:spPr>
        <p:txBody>
          <a:bodyPr/>
          <a:lstStyle/>
          <a:p>
            <a:endParaRPr/>
          </a:p>
        </p:txBody>
      </p:sp>
      <p:sp>
        <p:nvSpPr>
          <p:cNvPr id="311" name="Shape 311"/>
          <p:cNvSpPr>
            <a:spLocks noGrp="1"/>
          </p:cNvSpPr>
          <p:nvPr>
            <p:ph type="body" sz="quarter" idx="1"/>
          </p:nvPr>
        </p:nvSpPr>
        <p:spPr>
          <a:prstGeom prst="rect">
            <a:avLst/>
          </a:prstGeom>
        </p:spPr>
        <p:txBody>
          <a:bodyPr/>
          <a:lstStyle/>
          <a:p>
            <a:pPr marL="228600" indent="-228600">
              <a:lnSpc>
                <a:spcPct val="100000"/>
              </a:lnSpc>
              <a:buSzPct val="100000"/>
              <a:buChar char="•"/>
              <a:defRPr sz="1200">
                <a:latin typeface="Helvetica"/>
                <a:ea typeface="Helvetica"/>
                <a:cs typeface="Helvetica"/>
                <a:sym typeface="Helvetica"/>
              </a:defRPr>
            </a:pPr>
            <a:r>
              <a:t>Why is branch testing useful?  </a:t>
            </a:r>
          </a:p>
          <a:p>
            <a:pPr marL="228600" indent="-228600">
              <a:lnSpc>
                <a:spcPct val="100000"/>
              </a:lnSpc>
              <a:buSzPct val="100000"/>
              <a:buChar char="•"/>
              <a:defRPr sz="1200">
                <a:latin typeface="Helvetica"/>
                <a:ea typeface="Helvetica"/>
                <a:cs typeface="Helvetica"/>
                <a:sym typeface="Helvetica"/>
              </a:defRPr>
            </a:pPr>
            <a:r>
              <a:t>Let’s consider a buggy version of the same cgi_decode program where block F is missing (CLICK)</a:t>
            </a:r>
          </a:p>
          <a:p>
            <a:pPr marL="228600" indent="-228600">
              <a:lnSpc>
                <a:spcPct val="100000"/>
              </a:lnSpc>
              <a:buSzPct val="100000"/>
              <a:buChar char="•"/>
              <a:defRPr sz="1200">
                <a:latin typeface="Helvetica"/>
                <a:ea typeface="Helvetica"/>
                <a:cs typeface="Helvetica"/>
                <a:sym typeface="Helvetica"/>
              </a:defRPr>
            </a:pPr>
            <a:r>
              <a:t>Then, the input you see here would achieve 100% statement coverage without ever triggering the defect (CLICK until 100% is displayed</a:t>
            </a:r>
          </a:p>
          <a:p>
            <a:pPr marL="228600" indent="-228600">
              <a:lnSpc>
                <a:spcPct val="100000"/>
              </a:lnSpc>
              <a:buSzPct val="100000"/>
              <a:buChar char="•"/>
              <a:defRPr sz="1200">
                <a:latin typeface="Helvetica"/>
                <a:ea typeface="Helvetica"/>
                <a:cs typeface="Helvetica"/>
                <a:sym typeface="Helvetica"/>
              </a:defRPr>
            </a:pPr>
            <a:r>
              <a:t>However, if the conditional evaluates to false, we would execute buggy code, so having 100% statement coverage does not mean that the program is free of errors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Shape 351"/>
          <p:cNvSpPr>
            <a:spLocks noGrp="1" noRot="1" noChangeAspect="1"/>
          </p:cNvSpPr>
          <p:nvPr>
            <p:ph type="sldImg"/>
          </p:nvPr>
        </p:nvSpPr>
        <p:spPr>
          <a:prstGeom prst="rect">
            <a:avLst/>
          </a:prstGeom>
        </p:spPr>
        <p:txBody>
          <a:bodyPr/>
          <a:lstStyle/>
          <a:p>
            <a:endParaRPr/>
          </a:p>
        </p:txBody>
      </p:sp>
      <p:sp>
        <p:nvSpPr>
          <p:cNvPr id="352" name="Shape 352"/>
          <p:cNvSpPr>
            <a:spLocks noGrp="1"/>
          </p:cNvSpPr>
          <p:nvPr>
            <p:ph type="body" sz="quarter" idx="1"/>
          </p:nvPr>
        </p:nvSpPr>
        <p:spPr>
          <a:prstGeom prst="rect">
            <a:avLst/>
          </a:prstGeom>
        </p:spPr>
        <p:txBody>
          <a:bodyPr/>
          <a:lstStyle/>
          <a:p>
            <a:pPr>
              <a:lnSpc>
                <a:spcPct val="100000"/>
              </a:lnSpc>
              <a:defRPr sz="1500">
                <a:latin typeface="Helvetica"/>
                <a:ea typeface="Helvetica"/>
                <a:cs typeface="Helvetica"/>
                <a:sym typeface="Helvetica"/>
              </a:defRPr>
            </a:pPr>
            <a:r>
              <a:rPr dirty="0"/>
              <a:t>However, if we focus on whether branches have been taken, though, we get a different picture.</a:t>
            </a:r>
          </a:p>
          <a:p>
            <a:pPr>
              <a:lnSpc>
                <a:spcPct val="100000"/>
              </a:lnSpc>
              <a:defRPr sz="1200">
                <a:latin typeface="Helvetica"/>
                <a:ea typeface="Helvetica"/>
                <a:cs typeface="Helvetica"/>
                <a:sym typeface="Helvetica"/>
              </a:defRPr>
            </a:pPr>
            <a:r>
              <a:rPr dirty="0"/>
              <a:t>Here, we label each branch with “true” or “false”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Shape 416"/>
          <p:cNvSpPr>
            <a:spLocks noGrp="1" noRot="1" noChangeAspect="1"/>
          </p:cNvSpPr>
          <p:nvPr>
            <p:ph type="sldImg"/>
          </p:nvPr>
        </p:nvSpPr>
        <p:spPr>
          <a:prstGeom prst="rect">
            <a:avLst/>
          </a:prstGeom>
        </p:spPr>
        <p:txBody>
          <a:bodyPr/>
          <a:lstStyle/>
          <a:p>
            <a:endParaRPr/>
          </a:p>
        </p:txBody>
      </p:sp>
      <p:sp>
        <p:nvSpPr>
          <p:cNvPr id="417" name="Shape 417"/>
          <p:cNvSpPr>
            <a:spLocks noGrp="1"/>
          </p:cNvSpPr>
          <p:nvPr>
            <p:ph type="body" sz="quarter" idx="1"/>
          </p:nvPr>
        </p:nvSpPr>
        <p:spPr>
          <a:prstGeom prst="rect">
            <a:avLst/>
          </a:prstGeom>
        </p:spPr>
        <p:txBody>
          <a:bodyPr/>
          <a:lstStyle/>
          <a:p>
            <a:pPr>
              <a:lnSpc>
                <a:spcPct val="100000"/>
              </a:lnSpc>
              <a:defRPr sz="1400">
                <a:latin typeface="Helvetica"/>
                <a:ea typeface="Helvetica"/>
                <a:cs typeface="Helvetica"/>
                <a:sym typeface="Helvetica"/>
              </a:defRPr>
            </a:pPr>
            <a:r>
              <a:rPr dirty="0"/>
              <a:t>And if we track which branches are executed, we find that the test case executes only 7 out of 8 branches</a:t>
            </a:r>
          </a:p>
          <a:p>
            <a:pPr>
              <a:lnSpc>
                <a:spcPct val="100000"/>
              </a:lnSpc>
              <a:defRPr sz="1400">
                <a:latin typeface="Helvetica"/>
                <a:ea typeface="Helvetica"/>
                <a:cs typeface="Helvetica"/>
                <a:sym typeface="Helvetica"/>
              </a:defRPr>
            </a:pPr>
            <a:r>
              <a:rPr dirty="0"/>
              <a:t>In other words, branch coverage is 7/8 or 87%.</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2/13/2022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2/13/2022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2/13/2022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lang="en-US"/>
              <a:t>Click to edit Master title style</a:t>
            </a:r>
            <a:endParaRPr dirty="0"/>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2" name="Line"/>
          <p:cNvSpPr/>
          <p:nvPr/>
        </p:nvSpPr>
        <p:spPr>
          <a:xfrm>
            <a:off x="535781" y="3339703"/>
            <a:ext cx="11126338" cy="91"/>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13" name="Title Text"/>
          <p:cNvSpPr txBox="1">
            <a:spLocks noGrp="1"/>
          </p:cNvSpPr>
          <p:nvPr>
            <p:ph type="title"/>
          </p:nvPr>
        </p:nvSpPr>
        <p:spPr>
          <a:xfrm>
            <a:off x="535781" y="928687"/>
            <a:ext cx="11120438" cy="2232422"/>
          </a:xfrm>
          <a:prstGeom prst="rect">
            <a:avLst/>
          </a:prstGeom>
        </p:spPr>
        <p:txBody>
          <a:bodyPr/>
          <a:lstStyle/>
          <a:p>
            <a:r>
              <a:t>Title Text</a:t>
            </a:r>
          </a:p>
        </p:txBody>
      </p:sp>
      <p:sp>
        <p:nvSpPr>
          <p:cNvPr id="14" name="Body Level One…"/>
          <p:cNvSpPr txBox="1">
            <a:spLocks noGrp="1"/>
          </p:cNvSpPr>
          <p:nvPr>
            <p:ph type="body" sz="quarter" idx="1"/>
          </p:nvPr>
        </p:nvSpPr>
        <p:spPr>
          <a:xfrm>
            <a:off x="535781" y="3527227"/>
            <a:ext cx="11120438" cy="714375"/>
          </a:xfrm>
          <a:prstGeom prst="rect">
            <a:avLst/>
          </a:prstGeom>
        </p:spPr>
        <p:txBody>
          <a:bodyPr/>
          <a:lstStyle>
            <a:lvl1pPr marL="0" indent="0">
              <a:spcBef>
                <a:spcPts val="0"/>
              </a:spcBef>
              <a:buSzTx/>
              <a:buFontTx/>
              <a:buNone/>
              <a:defRPr sz="1828">
                <a:latin typeface="Helvetica Neue"/>
                <a:ea typeface="Helvetica Neue"/>
                <a:cs typeface="Helvetica Neue"/>
                <a:sym typeface="Helvetica Neue"/>
              </a:defRPr>
            </a:lvl1pPr>
            <a:lvl2pPr marL="0" indent="0">
              <a:spcBef>
                <a:spcPts val="0"/>
              </a:spcBef>
              <a:buSzTx/>
              <a:buFontTx/>
              <a:buNone/>
              <a:defRPr sz="1828">
                <a:latin typeface="Helvetica Neue"/>
                <a:ea typeface="Helvetica Neue"/>
                <a:cs typeface="Helvetica Neue"/>
                <a:sym typeface="Helvetica Neue"/>
              </a:defRPr>
            </a:lvl2pPr>
            <a:lvl3pPr marL="0" indent="0">
              <a:spcBef>
                <a:spcPts val="0"/>
              </a:spcBef>
              <a:buSzTx/>
              <a:buFontTx/>
              <a:buNone/>
              <a:defRPr sz="1828">
                <a:latin typeface="Helvetica Neue"/>
                <a:ea typeface="Helvetica Neue"/>
                <a:cs typeface="Helvetica Neue"/>
                <a:sym typeface="Helvetica Neue"/>
              </a:defRPr>
            </a:lvl3pPr>
            <a:lvl4pPr marL="0" indent="0">
              <a:spcBef>
                <a:spcPts val="0"/>
              </a:spcBef>
              <a:buSzTx/>
              <a:buFontTx/>
              <a:buNone/>
              <a:defRPr sz="1828">
                <a:latin typeface="Helvetica Neue"/>
                <a:ea typeface="Helvetica Neue"/>
                <a:cs typeface="Helvetica Neue"/>
                <a:sym typeface="Helvetica Neue"/>
              </a:defRPr>
            </a:lvl4pPr>
            <a:lvl5pPr marL="0" indent="0">
              <a:spcBef>
                <a:spcPts val="0"/>
              </a:spcBef>
              <a:buSzTx/>
              <a:buFontTx/>
              <a:buNone/>
              <a:defRPr sz="1828">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6319079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2" name="Line"/>
          <p:cNvSpPr/>
          <p:nvPr/>
        </p:nvSpPr>
        <p:spPr>
          <a:xfrm>
            <a:off x="7072313" y="5607843"/>
            <a:ext cx="1" cy="1000216"/>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23" name="Image"/>
          <p:cNvSpPr>
            <a:spLocks noGrp="1"/>
          </p:cNvSpPr>
          <p:nvPr>
            <p:ph type="pic" idx="21"/>
          </p:nvPr>
        </p:nvSpPr>
        <p:spPr>
          <a:xfrm>
            <a:off x="0" y="-17860"/>
            <a:ext cx="12192000" cy="5431894"/>
          </a:xfrm>
          <a:prstGeom prst="rect">
            <a:avLst/>
          </a:prstGeom>
        </p:spPr>
        <p:txBody>
          <a:bodyPr lIns="91439" tIns="45719" rIns="91439" bIns="45719">
            <a:noAutofit/>
          </a:bodyPr>
          <a:lstStyle/>
          <a:p>
            <a:endParaRPr/>
          </a:p>
        </p:txBody>
      </p:sp>
      <p:sp>
        <p:nvSpPr>
          <p:cNvPr id="24" name="Title Text"/>
          <p:cNvSpPr txBox="1">
            <a:spLocks noGrp="1"/>
          </p:cNvSpPr>
          <p:nvPr>
            <p:ph type="title"/>
          </p:nvPr>
        </p:nvSpPr>
        <p:spPr>
          <a:xfrm>
            <a:off x="1321594" y="5473899"/>
            <a:ext cx="5429250" cy="1196578"/>
          </a:xfrm>
          <a:prstGeom prst="rect">
            <a:avLst/>
          </a:prstGeom>
        </p:spPr>
        <p:txBody>
          <a:bodyPr anchor="ctr"/>
          <a:lstStyle>
            <a:lvl1pPr algn="r"/>
          </a:lstStyle>
          <a:p>
            <a:r>
              <a:t>Title Text</a:t>
            </a:r>
          </a:p>
        </p:txBody>
      </p:sp>
      <p:sp>
        <p:nvSpPr>
          <p:cNvPr id="25" name="Body Level One…"/>
          <p:cNvSpPr txBox="1">
            <a:spLocks noGrp="1"/>
          </p:cNvSpPr>
          <p:nvPr>
            <p:ph type="body" sz="quarter" idx="1"/>
          </p:nvPr>
        </p:nvSpPr>
        <p:spPr>
          <a:xfrm>
            <a:off x="7358062" y="5956101"/>
            <a:ext cx="4643438" cy="357188"/>
          </a:xfrm>
          <a:prstGeom prst="rect">
            <a:avLst/>
          </a:prstGeom>
        </p:spPr>
        <p:txBody>
          <a:bodyPr/>
          <a:lstStyle>
            <a:lvl1pPr marL="0" indent="0">
              <a:spcBef>
                <a:spcPts val="0"/>
              </a:spcBef>
              <a:buSzTx/>
              <a:buFontTx/>
              <a:buNone/>
              <a:defRPr sz="1828">
                <a:latin typeface="Helvetica Neue"/>
                <a:ea typeface="Helvetica Neue"/>
                <a:cs typeface="Helvetica Neue"/>
                <a:sym typeface="Helvetica Neue"/>
              </a:defRPr>
            </a:lvl1pPr>
            <a:lvl2pPr marL="0" indent="0">
              <a:spcBef>
                <a:spcPts val="0"/>
              </a:spcBef>
              <a:buSzTx/>
              <a:buFontTx/>
              <a:buNone/>
              <a:defRPr sz="1828">
                <a:latin typeface="Helvetica Neue"/>
                <a:ea typeface="Helvetica Neue"/>
                <a:cs typeface="Helvetica Neue"/>
                <a:sym typeface="Helvetica Neue"/>
              </a:defRPr>
            </a:lvl2pPr>
            <a:lvl3pPr marL="0" indent="0">
              <a:spcBef>
                <a:spcPts val="0"/>
              </a:spcBef>
              <a:buSzTx/>
              <a:buFontTx/>
              <a:buNone/>
              <a:defRPr sz="1828">
                <a:latin typeface="Helvetica Neue"/>
                <a:ea typeface="Helvetica Neue"/>
                <a:cs typeface="Helvetica Neue"/>
                <a:sym typeface="Helvetica Neue"/>
              </a:defRPr>
            </a:lvl3pPr>
            <a:lvl4pPr marL="0" indent="0">
              <a:spcBef>
                <a:spcPts val="0"/>
              </a:spcBef>
              <a:buSzTx/>
              <a:buFontTx/>
              <a:buNone/>
              <a:defRPr sz="1828">
                <a:latin typeface="Helvetica Neue"/>
                <a:ea typeface="Helvetica Neue"/>
                <a:cs typeface="Helvetica Neue"/>
                <a:sym typeface="Helvetica Neue"/>
              </a:defRPr>
            </a:lvl4pPr>
            <a:lvl5pPr marL="0" indent="0">
              <a:spcBef>
                <a:spcPts val="0"/>
              </a:spcBef>
              <a:buSzTx/>
              <a:buFontTx/>
              <a:buNone/>
              <a:defRPr sz="1828">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44708283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33" name="Title Text"/>
          <p:cNvSpPr txBox="1">
            <a:spLocks noGrp="1"/>
          </p:cNvSpPr>
          <p:nvPr>
            <p:ph type="title"/>
          </p:nvPr>
        </p:nvSpPr>
        <p:spPr>
          <a:xfrm>
            <a:off x="535781" y="2312789"/>
            <a:ext cx="11120438" cy="2232422"/>
          </a:xfrm>
          <a:prstGeom prst="rect">
            <a:avLst/>
          </a:prstGeom>
        </p:spPr>
        <p:txBody>
          <a:bodyPr anchor="ctr"/>
          <a:lstStyle/>
          <a:p>
            <a:r>
              <a:t>Title Text</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19479076"/>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1" name="Line"/>
          <p:cNvSpPr/>
          <p:nvPr/>
        </p:nvSpPr>
        <p:spPr>
          <a:xfrm>
            <a:off x="535781" y="3420070"/>
            <a:ext cx="5001071" cy="41"/>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42" name="Image"/>
          <p:cNvSpPr>
            <a:spLocks noGrp="1"/>
          </p:cNvSpPr>
          <p:nvPr>
            <p:ph type="pic" idx="21"/>
          </p:nvPr>
        </p:nvSpPr>
        <p:spPr>
          <a:xfrm>
            <a:off x="4476750" y="0"/>
            <a:ext cx="14430375" cy="6866930"/>
          </a:xfrm>
          <a:prstGeom prst="rect">
            <a:avLst/>
          </a:prstGeom>
        </p:spPr>
        <p:txBody>
          <a:bodyPr lIns="91439" tIns="45719" rIns="91439" bIns="45719">
            <a:noAutofit/>
          </a:bodyPr>
          <a:lstStyle/>
          <a:p>
            <a:endParaRPr/>
          </a:p>
        </p:txBody>
      </p:sp>
      <p:sp>
        <p:nvSpPr>
          <p:cNvPr id="43" name="Title Text"/>
          <p:cNvSpPr txBox="1">
            <a:spLocks noGrp="1"/>
          </p:cNvSpPr>
          <p:nvPr>
            <p:ph type="title"/>
          </p:nvPr>
        </p:nvSpPr>
        <p:spPr>
          <a:xfrm>
            <a:off x="535781" y="1009055"/>
            <a:ext cx="5000625" cy="2232422"/>
          </a:xfrm>
          <a:prstGeom prst="rect">
            <a:avLst/>
          </a:prstGeom>
        </p:spPr>
        <p:txBody>
          <a:bodyPr/>
          <a:lstStyle/>
          <a:p>
            <a:r>
              <a:t>Title Text</a:t>
            </a:r>
          </a:p>
        </p:txBody>
      </p:sp>
      <p:sp>
        <p:nvSpPr>
          <p:cNvPr id="44" name="Body Level One…"/>
          <p:cNvSpPr txBox="1">
            <a:spLocks noGrp="1"/>
          </p:cNvSpPr>
          <p:nvPr>
            <p:ph type="body" sz="quarter" idx="1"/>
          </p:nvPr>
        </p:nvSpPr>
        <p:spPr>
          <a:xfrm>
            <a:off x="535781" y="3607594"/>
            <a:ext cx="5000625" cy="2232422"/>
          </a:xfrm>
          <a:prstGeom prst="rect">
            <a:avLst/>
          </a:prstGeom>
        </p:spPr>
        <p:txBody>
          <a:bodyPr/>
          <a:lstStyle>
            <a:lvl1pPr marL="0" indent="0">
              <a:spcBef>
                <a:spcPts val="0"/>
              </a:spcBef>
              <a:buSzTx/>
              <a:buFontTx/>
              <a:buNone/>
              <a:defRPr sz="1828">
                <a:latin typeface="Helvetica Neue"/>
                <a:ea typeface="Helvetica Neue"/>
                <a:cs typeface="Helvetica Neue"/>
                <a:sym typeface="Helvetica Neue"/>
              </a:defRPr>
            </a:lvl1pPr>
            <a:lvl2pPr marL="0" indent="0">
              <a:spcBef>
                <a:spcPts val="0"/>
              </a:spcBef>
              <a:buSzTx/>
              <a:buFontTx/>
              <a:buNone/>
              <a:defRPr sz="1828">
                <a:latin typeface="Helvetica Neue"/>
                <a:ea typeface="Helvetica Neue"/>
                <a:cs typeface="Helvetica Neue"/>
                <a:sym typeface="Helvetica Neue"/>
              </a:defRPr>
            </a:lvl2pPr>
            <a:lvl3pPr marL="0" indent="0">
              <a:spcBef>
                <a:spcPts val="0"/>
              </a:spcBef>
              <a:buSzTx/>
              <a:buFontTx/>
              <a:buNone/>
              <a:defRPr sz="1828">
                <a:latin typeface="Helvetica Neue"/>
                <a:ea typeface="Helvetica Neue"/>
                <a:cs typeface="Helvetica Neue"/>
                <a:sym typeface="Helvetica Neue"/>
              </a:defRPr>
            </a:lvl3pPr>
            <a:lvl4pPr marL="0" indent="0">
              <a:spcBef>
                <a:spcPts val="0"/>
              </a:spcBef>
              <a:buSzTx/>
              <a:buFontTx/>
              <a:buNone/>
              <a:defRPr sz="1828">
                <a:latin typeface="Helvetica Neue"/>
                <a:ea typeface="Helvetica Neue"/>
                <a:cs typeface="Helvetica Neue"/>
                <a:sym typeface="Helvetica Neue"/>
              </a:defRPr>
            </a:lvl4pPr>
            <a:lvl5pPr marL="0" indent="0">
              <a:spcBef>
                <a:spcPts val="0"/>
              </a:spcBef>
              <a:buSzTx/>
              <a:buFontTx/>
              <a:buNone/>
              <a:defRPr sz="1828">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868882008"/>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p>
            <a:r>
              <a:t>Title Text</a:t>
            </a: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94805702"/>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p>
            <a:r>
              <a:t>Title Text</a:t>
            </a:r>
          </a:p>
        </p:txBody>
      </p:sp>
      <p:sp>
        <p:nvSpPr>
          <p:cNvPr id="6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696198"/>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69" name="Line"/>
          <p:cNvSpPr/>
          <p:nvPr/>
        </p:nvSpPr>
        <p:spPr>
          <a:xfrm>
            <a:off x="535781" y="1384102"/>
            <a:ext cx="4756307" cy="94"/>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70" name="Image"/>
          <p:cNvSpPr>
            <a:spLocks noGrp="1"/>
          </p:cNvSpPr>
          <p:nvPr>
            <p:ph type="pic" idx="21"/>
          </p:nvPr>
        </p:nvSpPr>
        <p:spPr>
          <a:xfrm>
            <a:off x="6072188" y="-107156"/>
            <a:ext cx="6238875" cy="6965156"/>
          </a:xfrm>
          <a:prstGeom prst="rect">
            <a:avLst/>
          </a:prstGeom>
        </p:spPr>
        <p:txBody>
          <a:bodyPr lIns="91439" tIns="45719" rIns="91439" bIns="45719">
            <a:noAutofit/>
          </a:bodyPr>
          <a:lstStyle/>
          <a:p>
            <a:endParaRPr/>
          </a:p>
        </p:txBody>
      </p:sp>
      <p:sp>
        <p:nvSpPr>
          <p:cNvPr id="71" name="Title Text"/>
          <p:cNvSpPr txBox="1">
            <a:spLocks noGrp="1"/>
          </p:cNvSpPr>
          <p:nvPr>
            <p:ph type="title"/>
          </p:nvPr>
        </p:nvSpPr>
        <p:spPr>
          <a:xfrm>
            <a:off x="535781" y="232172"/>
            <a:ext cx="4762500" cy="982266"/>
          </a:xfrm>
          <a:prstGeom prst="rect">
            <a:avLst/>
          </a:prstGeom>
        </p:spPr>
        <p:txBody>
          <a:bodyPr/>
          <a:lstStyle/>
          <a:p>
            <a:r>
              <a:t>Title Text</a:t>
            </a:r>
          </a:p>
        </p:txBody>
      </p:sp>
      <p:sp>
        <p:nvSpPr>
          <p:cNvPr id="72" name="Body Level One…"/>
          <p:cNvSpPr txBox="1">
            <a:spLocks noGrp="1"/>
          </p:cNvSpPr>
          <p:nvPr>
            <p:ph type="body" sz="half" idx="1"/>
          </p:nvPr>
        </p:nvSpPr>
        <p:spPr>
          <a:xfrm>
            <a:off x="535781" y="1562695"/>
            <a:ext cx="4762500" cy="4688086"/>
          </a:xfrm>
          <a:prstGeom prst="rect">
            <a:avLst/>
          </a:prstGeom>
        </p:spPr>
        <p:txBody>
          <a:bodyPr/>
          <a:lstStyle>
            <a:lvl1pPr marL="232164" indent="-232164">
              <a:spcBef>
                <a:spcPts val="2109"/>
              </a:spcBef>
              <a:defRPr sz="1828">
                <a:latin typeface="Helvetica Neue"/>
                <a:ea typeface="Helvetica Neue"/>
                <a:cs typeface="Helvetica Neue"/>
                <a:sym typeface="Helvetica Neue"/>
              </a:defRPr>
            </a:lvl1pPr>
            <a:lvl2pPr marL="464327" indent="-232164">
              <a:spcBef>
                <a:spcPts val="2109"/>
              </a:spcBef>
              <a:defRPr sz="1828">
                <a:latin typeface="Helvetica Neue"/>
                <a:ea typeface="Helvetica Neue"/>
                <a:cs typeface="Helvetica Neue"/>
                <a:sym typeface="Helvetica Neue"/>
              </a:defRPr>
            </a:lvl2pPr>
            <a:lvl3pPr marL="696491" indent="-232164">
              <a:spcBef>
                <a:spcPts val="2109"/>
              </a:spcBef>
              <a:defRPr sz="1828">
                <a:latin typeface="Helvetica Neue"/>
                <a:ea typeface="Helvetica Neue"/>
                <a:cs typeface="Helvetica Neue"/>
                <a:sym typeface="Helvetica Neue"/>
              </a:defRPr>
            </a:lvl3pPr>
            <a:lvl4pPr marL="928654" indent="-232164">
              <a:spcBef>
                <a:spcPts val="2109"/>
              </a:spcBef>
              <a:defRPr sz="1828">
                <a:latin typeface="Helvetica Neue"/>
                <a:ea typeface="Helvetica Neue"/>
                <a:cs typeface="Helvetica Neue"/>
                <a:sym typeface="Helvetica Neue"/>
              </a:defRPr>
            </a:lvl4pPr>
            <a:lvl5pPr marL="1160818" indent="-232164">
              <a:spcBef>
                <a:spcPts val="2109"/>
              </a:spcBef>
              <a:defRPr sz="1828">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73" name="Slide Number"/>
          <p:cNvSpPr txBox="1">
            <a:spLocks noGrp="1"/>
          </p:cNvSpPr>
          <p:nvPr>
            <p:ph type="sldNum" sz="quarter" idx="2"/>
          </p:nvPr>
        </p:nvSpPr>
        <p:spPr>
          <a:xfrm>
            <a:off x="478822" y="6425362"/>
            <a:ext cx="256480" cy="254044"/>
          </a:xfrm>
          <a:prstGeom prst="rect">
            <a:avLst/>
          </a:prstGeom>
        </p:spPr>
        <p:txBody>
          <a:bodyPr/>
          <a:lstStyle>
            <a:lvl1pPr algn="l"/>
          </a:lstStyle>
          <a:p>
            <a:fld id="{86CB4B4D-7CA3-9044-876B-883B54F8677D}" type="slidenum">
              <a:t>‹#›</a:t>
            </a:fld>
            <a:endParaRPr/>
          </a:p>
        </p:txBody>
      </p:sp>
    </p:spTree>
    <p:extLst>
      <p:ext uri="{BB962C8B-B14F-4D97-AF65-F5344CB8AC3E}">
        <p14:creationId xmlns:p14="http://schemas.microsoft.com/office/powerpoint/2010/main" val="172725549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2/13/2022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0" name="Body Level One…"/>
          <p:cNvSpPr txBox="1">
            <a:spLocks noGrp="1"/>
          </p:cNvSpPr>
          <p:nvPr>
            <p:ph type="body" idx="1"/>
          </p:nvPr>
        </p:nvSpPr>
        <p:spPr>
          <a:xfrm>
            <a:off x="833437" y="625078"/>
            <a:ext cx="10513219" cy="5598914"/>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70625645"/>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88" name="Line"/>
          <p:cNvSpPr/>
          <p:nvPr/>
        </p:nvSpPr>
        <p:spPr>
          <a:xfrm flipH="1">
            <a:off x="8489154" y="357188"/>
            <a:ext cx="120" cy="5607866"/>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89" name="Line"/>
          <p:cNvSpPr/>
          <p:nvPr/>
        </p:nvSpPr>
        <p:spPr>
          <a:xfrm>
            <a:off x="8489153" y="3138786"/>
            <a:ext cx="3232972" cy="41"/>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90" name="Image"/>
          <p:cNvSpPr>
            <a:spLocks noGrp="1"/>
          </p:cNvSpPr>
          <p:nvPr>
            <p:ph type="pic" sz="half" idx="21"/>
          </p:nvPr>
        </p:nvSpPr>
        <p:spPr>
          <a:xfrm>
            <a:off x="8595011" y="3223679"/>
            <a:ext cx="6099998" cy="3053954"/>
          </a:xfrm>
          <a:prstGeom prst="rect">
            <a:avLst/>
          </a:prstGeom>
        </p:spPr>
        <p:txBody>
          <a:bodyPr lIns="91439" tIns="45719" rIns="91439" bIns="45719">
            <a:noAutofit/>
          </a:bodyPr>
          <a:lstStyle/>
          <a:p>
            <a:endParaRPr/>
          </a:p>
        </p:txBody>
      </p:sp>
      <p:sp>
        <p:nvSpPr>
          <p:cNvPr id="91" name="Image"/>
          <p:cNvSpPr>
            <a:spLocks noGrp="1"/>
          </p:cNvSpPr>
          <p:nvPr>
            <p:ph type="pic" sz="quarter" idx="22"/>
          </p:nvPr>
        </p:nvSpPr>
        <p:spPr>
          <a:xfrm>
            <a:off x="8608219" y="-71438"/>
            <a:ext cx="3155156" cy="3518297"/>
          </a:xfrm>
          <a:prstGeom prst="rect">
            <a:avLst/>
          </a:prstGeom>
        </p:spPr>
        <p:txBody>
          <a:bodyPr lIns="91439" tIns="45719" rIns="91439" bIns="45719">
            <a:noAutofit/>
          </a:bodyPr>
          <a:lstStyle/>
          <a:p>
            <a:endParaRPr/>
          </a:p>
        </p:txBody>
      </p:sp>
      <p:sp>
        <p:nvSpPr>
          <p:cNvPr id="92" name="Image"/>
          <p:cNvSpPr>
            <a:spLocks noGrp="1"/>
          </p:cNvSpPr>
          <p:nvPr>
            <p:ph type="pic" idx="23"/>
          </p:nvPr>
        </p:nvSpPr>
        <p:spPr>
          <a:xfrm>
            <a:off x="-750094" y="330399"/>
            <a:ext cx="10358438" cy="5662964"/>
          </a:xfrm>
          <a:prstGeom prst="rect">
            <a:avLst/>
          </a:prstGeom>
        </p:spPr>
        <p:txBody>
          <a:bodyPr lIns="91439" tIns="45719" rIns="91439" bIns="45719">
            <a:noAutofit/>
          </a:bodyPr>
          <a:lstStyle/>
          <a:p>
            <a:endParaRPr/>
          </a:p>
        </p:txBody>
      </p:sp>
      <p:sp>
        <p:nvSpPr>
          <p:cNvPr id="93" name="Body Level One…"/>
          <p:cNvSpPr txBox="1">
            <a:spLocks noGrp="1"/>
          </p:cNvSpPr>
          <p:nvPr>
            <p:ph type="body" sz="quarter" idx="1"/>
          </p:nvPr>
        </p:nvSpPr>
        <p:spPr>
          <a:xfrm>
            <a:off x="488156" y="6090047"/>
            <a:ext cx="7846219" cy="660797"/>
          </a:xfrm>
          <a:prstGeom prst="rect">
            <a:avLst/>
          </a:prstGeom>
        </p:spPr>
        <p:txBody>
          <a:bodyPr/>
          <a:lstStyle>
            <a:lvl1pPr marL="0" indent="0">
              <a:spcBef>
                <a:spcPts val="0"/>
              </a:spcBef>
              <a:buSzTx/>
              <a:buFontTx/>
              <a:buNone/>
              <a:defRPr sz="1828">
                <a:latin typeface="Helvetica Neue"/>
                <a:ea typeface="Helvetica Neue"/>
                <a:cs typeface="Helvetica Neue"/>
                <a:sym typeface="Helvetica Neue"/>
              </a:defRPr>
            </a:lvl1pPr>
            <a:lvl2pPr marL="0" indent="0">
              <a:spcBef>
                <a:spcPts val="0"/>
              </a:spcBef>
              <a:buSzTx/>
              <a:buFontTx/>
              <a:buNone/>
              <a:defRPr sz="1828">
                <a:latin typeface="Helvetica Neue"/>
                <a:ea typeface="Helvetica Neue"/>
                <a:cs typeface="Helvetica Neue"/>
                <a:sym typeface="Helvetica Neue"/>
              </a:defRPr>
            </a:lvl2pPr>
            <a:lvl3pPr marL="0" indent="0">
              <a:spcBef>
                <a:spcPts val="0"/>
              </a:spcBef>
              <a:buSzTx/>
              <a:buFontTx/>
              <a:buNone/>
              <a:defRPr sz="1828">
                <a:latin typeface="Helvetica Neue"/>
                <a:ea typeface="Helvetica Neue"/>
                <a:cs typeface="Helvetica Neue"/>
                <a:sym typeface="Helvetica Neue"/>
              </a:defRPr>
            </a:lvl3pPr>
            <a:lvl4pPr marL="0" indent="0">
              <a:spcBef>
                <a:spcPts val="0"/>
              </a:spcBef>
              <a:buSzTx/>
              <a:buFontTx/>
              <a:buNone/>
              <a:defRPr sz="1828">
                <a:latin typeface="Helvetica Neue"/>
                <a:ea typeface="Helvetica Neue"/>
                <a:cs typeface="Helvetica Neue"/>
                <a:sym typeface="Helvetica Neue"/>
              </a:defRPr>
            </a:lvl4pPr>
            <a:lvl5pPr marL="0" indent="0">
              <a:spcBef>
                <a:spcPts val="0"/>
              </a:spcBef>
              <a:buSzTx/>
              <a:buFontTx/>
              <a:buNone/>
              <a:defRPr sz="1828">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945571894"/>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1" name="–Johnny Appleseed"/>
          <p:cNvSpPr txBox="1">
            <a:spLocks noGrp="1"/>
          </p:cNvSpPr>
          <p:nvPr>
            <p:ph type="body" sz="quarter" idx="21"/>
          </p:nvPr>
        </p:nvSpPr>
        <p:spPr>
          <a:xfrm>
            <a:off x="1190625" y="4473773"/>
            <a:ext cx="9810750" cy="383888"/>
          </a:xfrm>
          <a:prstGeom prst="rect">
            <a:avLst/>
          </a:prstGeom>
        </p:spPr>
        <p:txBody>
          <a:bodyPr>
            <a:spAutoFit/>
          </a:bodyPr>
          <a:lstStyle>
            <a:lvl1pPr marL="0" indent="0" algn="ctr" defTabSz="321457">
              <a:spcBef>
                <a:spcPts val="0"/>
              </a:spcBef>
              <a:buSzTx/>
              <a:buFontTx/>
              <a:buNone/>
              <a:defRPr sz="1828">
                <a:solidFill>
                  <a:srgbClr val="000000"/>
                </a:solidFill>
                <a:latin typeface="Helvetica Neue Medium"/>
                <a:ea typeface="Helvetica Neue Medium"/>
                <a:cs typeface="Helvetica Neue Medium"/>
                <a:sym typeface="Helvetica Neue Medium"/>
              </a:defRPr>
            </a:lvl1pPr>
          </a:lstStyle>
          <a:p>
            <a:r>
              <a:t>–Johnny Appleseed</a:t>
            </a:r>
          </a:p>
        </p:txBody>
      </p:sp>
      <p:sp>
        <p:nvSpPr>
          <p:cNvPr id="102" name="“Type a quote here.”"/>
          <p:cNvSpPr txBox="1">
            <a:spLocks noGrp="1"/>
          </p:cNvSpPr>
          <p:nvPr>
            <p:ph type="body" sz="quarter" idx="22"/>
          </p:nvPr>
        </p:nvSpPr>
        <p:spPr>
          <a:xfrm>
            <a:off x="1190625" y="3000596"/>
            <a:ext cx="9810750" cy="535339"/>
          </a:xfrm>
          <a:prstGeom prst="rect">
            <a:avLst/>
          </a:prstGeom>
        </p:spPr>
        <p:txBody>
          <a:bodyPr anchor="ctr">
            <a:spAutoFit/>
          </a:bodyPr>
          <a:lstStyle>
            <a:lvl1pPr marL="0" indent="0" algn="ctr" defTabSz="321457">
              <a:spcBef>
                <a:spcPts val="1687"/>
              </a:spcBef>
              <a:buSzTx/>
              <a:buFontTx/>
              <a:buNone/>
              <a:defRPr sz="2812"/>
            </a:lvl1pPr>
          </a:lstStyle>
          <a:p>
            <a:r>
              <a:t>“Type a quote here.”</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64351697"/>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0" name="Image"/>
          <p:cNvSpPr>
            <a:spLocks noGrp="1"/>
          </p:cNvSpPr>
          <p:nvPr>
            <p:ph type="pic" idx="21"/>
          </p:nvPr>
        </p:nvSpPr>
        <p:spPr>
          <a:xfrm>
            <a:off x="-166687" y="0"/>
            <a:ext cx="12537281" cy="6858000"/>
          </a:xfrm>
          <a:prstGeom prst="rect">
            <a:avLst/>
          </a:prstGeom>
        </p:spPr>
        <p:txBody>
          <a:bodyPr lIns="91439" tIns="45719" rIns="91439" bIns="45719">
            <a:noAutofit/>
          </a:bodyPr>
          <a:lstStyle/>
          <a:p>
            <a:endParaRP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160684950"/>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620603974"/>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1_Title &amp; Bullets">
    <p:spTree>
      <p:nvGrpSpPr>
        <p:cNvPr id="1" name=""/>
        <p:cNvGrpSpPr/>
        <p:nvPr/>
      </p:nvGrpSpPr>
      <p:grpSpPr>
        <a:xfrm>
          <a:off x="0" y="0"/>
          <a:ext cx="0" cy="0"/>
          <a:chOff x="0" y="0"/>
          <a:chExt cx="0" cy="0"/>
        </a:xfrm>
      </p:grpSpPr>
      <p:sp>
        <p:nvSpPr>
          <p:cNvPr id="125" name="Title Text"/>
          <p:cNvSpPr txBox="1">
            <a:spLocks noGrp="1"/>
          </p:cNvSpPr>
          <p:nvPr>
            <p:ph type="title"/>
          </p:nvPr>
        </p:nvSpPr>
        <p:spPr>
          <a:xfrm>
            <a:off x="1190625" y="178594"/>
            <a:ext cx="9810750" cy="1714500"/>
          </a:xfrm>
          <a:prstGeom prst="rect">
            <a:avLst/>
          </a:prstGeom>
        </p:spPr>
        <p:txBody>
          <a:bodyPr anchor="ctr">
            <a:noAutofit/>
          </a:bodyPr>
          <a:lstStyle>
            <a:lvl1pPr algn="ctr">
              <a:defRPr sz="5906">
                <a:latin typeface="Gill Sans"/>
                <a:ea typeface="Gill Sans"/>
                <a:cs typeface="Gill Sans"/>
                <a:sym typeface="Gill Sans"/>
              </a:defRPr>
            </a:lvl1pPr>
          </a:lstStyle>
          <a:p>
            <a:r>
              <a:t>Title Text</a:t>
            </a:r>
          </a:p>
        </p:txBody>
      </p:sp>
      <p:sp>
        <p:nvSpPr>
          <p:cNvPr id="126" name="Body Level One…"/>
          <p:cNvSpPr txBox="1">
            <a:spLocks noGrp="1"/>
          </p:cNvSpPr>
          <p:nvPr>
            <p:ph type="body" idx="1"/>
          </p:nvPr>
        </p:nvSpPr>
        <p:spPr>
          <a:xfrm>
            <a:off x="1190625" y="1946672"/>
            <a:ext cx="9810750" cy="4018359"/>
          </a:xfrm>
          <a:prstGeom prst="rect">
            <a:avLst/>
          </a:prstGeom>
        </p:spPr>
        <p:txBody>
          <a:bodyPr anchor="ctr">
            <a:noAutofit/>
          </a:bodyPr>
          <a:lstStyle>
            <a:lvl1pPr marL="625056" indent="-401822">
              <a:spcBef>
                <a:spcPts val="1687"/>
              </a:spcBef>
              <a:buSzPct val="171000"/>
              <a:buFontTx/>
              <a:defRPr sz="2953">
                <a:solidFill>
                  <a:srgbClr val="000000"/>
                </a:solidFill>
                <a:latin typeface="Gill Sans"/>
                <a:ea typeface="Gill Sans"/>
                <a:cs typeface="Gill Sans"/>
                <a:sym typeface="Gill Sans"/>
              </a:defRPr>
            </a:lvl1pPr>
            <a:lvl2pPr marL="937584" indent="-401822">
              <a:spcBef>
                <a:spcPts val="1687"/>
              </a:spcBef>
              <a:buSzPct val="171000"/>
              <a:buFontTx/>
              <a:defRPr sz="2953">
                <a:solidFill>
                  <a:srgbClr val="000000"/>
                </a:solidFill>
                <a:latin typeface="Gill Sans"/>
                <a:ea typeface="Gill Sans"/>
                <a:cs typeface="Gill Sans"/>
                <a:sym typeface="Gill Sans"/>
              </a:defRPr>
            </a:lvl2pPr>
            <a:lvl3pPr marL="1250112" indent="-401822">
              <a:spcBef>
                <a:spcPts val="1687"/>
              </a:spcBef>
              <a:buSzPct val="171000"/>
              <a:buFontTx/>
              <a:defRPr sz="2953">
                <a:solidFill>
                  <a:srgbClr val="000000"/>
                </a:solidFill>
                <a:latin typeface="Gill Sans"/>
                <a:ea typeface="Gill Sans"/>
                <a:cs typeface="Gill Sans"/>
                <a:sym typeface="Gill Sans"/>
              </a:defRPr>
            </a:lvl3pPr>
            <a:lvl4pPr marL="1562640" indent="-401822">
              <a:spcBef>
                <a:spcPts val="1687"/>
              </a:spcBef>
              <a:buSzPct val="171000"/>
              <a:buFontTx/>
              <a:defRPr sz="2953">
                <a:solidFill>
                  <a:srgbClr val="000000"/>
                </a:solidFill>
                <a:latin typeface="Gill Sans"/>
                <a:ea typeface="Gill Sans"/>
                <a:cs typeface="Gill Sans"/>
                <a:sym typeface="Gill Sans"/>
              </a:defRPr>
            </a:lvl4pPr>
            <a:lvl5pPr marL="1875168" indent="-401822">
              <a:spcBef>
                <a:spcPts val="1687"/>
              </a:spcBef>
              <a:buSzPct val="171000"/>
              <a:buFontTx/>
              <a:defRPr sz="2953">
                <a:solidFill>
                  <a:srgbClr val="000000"/>
                </a:solidFill>
                <a:latin typeface="Gill Sans"/>
                <a:ea typeface="Gill Sans"/>
                <a:cs typeface="Gill Sans"/>
                <a:sym typeface="Gill Sans"/>
              </a:defRPr>
            </a:lvl5pPr>
          </a:lstStyle>
          <a:p>
            <a:r>
              <a:t>Body Level One</a:t>
            </a:r>
          </a:p>
          <a:p>
            <a:pPr lvl="1"/>
            <a:r>
              <a:t>Body Level Two</a:t>
            </a:r>
          </a:p>
          <a:p>
            <a:pPr lvl="2"/>
            <a:r>
              <a:t>Body Level Three</a:t>
            </a:r>
          </a:p>
          <a:p>
            <a:pPr lvl="3"/>
            <a:r>
              <a:t>Body Level Four</a:t>
            </a:r>
          </a:p>
          <a:p>
            <a:pPr lvl="4"/>
            <a:r>
              <a:t>Body Level Five</a:t>
            </a:r>
          </a:p>
        </p:txBody>
      </p:sp>
      <p:sp>
        <p:nvSpPr>
          <p:cNvPr id="127" name="Slide Number"/>
          <p:cNvSpPr txBox="1">
            <a:spLocks noGrp="1"/>
          </p:cNvSpPr>
          <p:nvPr>
            <p:ph type="sldNum" sz="quarter" idx="2"/>
          </p:nvPr>
        </p:nvSpPr>
        <p:spPr>
          <a:xfrm>
            <a:off x="5944173" y="6509742"/>
            <a:ext cx="291747" cy="297389"/>
          </a:xfrm>
          <a:prstGeom prst="rect">
            <a:avLst/>
          </a:prstGeom>
        </p:spPr>
        <p:txBody>
          <a:bodyPr anchor="t"/>
          <a:lstStyle>
            <a:lvl1pPr algn="ctr">
              <a:defRPr sz="1266">
                <a:latin typeface="Gill Sans"/>
                <a:ea typeface="Gill Sans"/>
                <a:cs typeface="Gill Sans"/>
                <a:sym typeface="Gill Sans"/>
              </a:defRPr>
            </a:lvl1pPr>
          </a:lstStyle>
          <a:p>
            <a:fld id="{86CB4B4D-7CA3-9044-876B-883B54F8677D}" type="slidenum">
              <a:t>‹#›</a:t>
            </a:fld>
            <a:endParaRPr/>
          </a:p>
        </p:txBody>
      </p:sp>
    </p:spTree>
    <p:extLst>
      <p:ext uri="{BB962C8B-B14F-4D97-AF65-F5344CB8AC3E}">
        <p14:creationId xmlns:p14="http://schemas.microsoft.com/office/powerpoint/2010/main" val="2324287421"/>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1_Title - Top">
    <p:spTree>
      <p:nvGrpSpPr>
        <p:cNvPr id="1" name=""/>
        <p:cNvGrpSpPr/>
        <p:nvPr/>
      </p:nvGrpSpPr>
      <p:grpSpPr>
        <a:xfrm>
          <a:off x="0" y="0"/>
          <a:ext cx="0" cy="0"/>
          <a:chOff x="0" y="0"/>
          <a:chExt cx="0" cy="0"/>
        </a:xfrm>
      </p:grpSpPr>
      <p:sp>
        <p:nvSpPr>
          <p:cNvPr id="134" name="Title Text"/>
          <p:cNvSpPr txBox="1">
            <a:spLocks noGrp="1"/>
          </p:cNvSpPr>
          <p:nvPr>
            <p:ph type="title"/>
          </p:nvPr>
        </p:nvSpPr>
        <p:spPr>
          <a:xfrm>
            <a:off x="1190625" y="178594"/>
            <a:ext cx="9810750" cy="1714500"/>
          </a:xfrm>
          <a:prstGeom prst="rect">
            <a:avLst/>
          </a:prstGeom>
        </p:spPr>
        <p:txBody>
          <a:bodyPr anchor="ctr">
            <a:noAutofit/>
          </a:bodyPr>
          <a:lstStyle>
            <a:lvl1pPr algn="ctr">
              <a:defRPr sz="5906">
                <a:latin typeface="Gill Sans"/>
                <a:ea typeface="Gill Sans"/>
                <a:cs typeface="Gill Sans"/>
                <a:sym typeface="Gill Sans"/>
              </a:defRPr>
            </a:lvl1pPr>
          </a:lstStyle>
          <a:p>
            <a:r>
              <a:t>Title Text</a:t>
            </a:r>
          </a:p>
        </p:txBody>
      </p:sp>
      <p:sp>
        <p:nvSpPr>
          <p:cNvPr id="135" name="Slide Number"/>
          <p:cNvSpPr txBox="1">
            <a:spLocks noGrp="1"/>
          </p:cNvSpPr>
          <p:nvPr>
            <p:ph type="sldNum" sz="quarter" idx="2"/>
          </p:nvPr>
        </p:nvSpPr>
        <p:spPr>
          <a:xfrm>
            <a:off x="5944173" y="6509742"/>
            <a:ext cx="291747" cy="297389"/>
          </a:xfrm>
          <a:prstGeom prst="rect">
            <a:avLst/>
          </a:prstGeom>
        </p:spPr>
        <p:txBody>
          <a:bodyPr anchor="t"/>
          <a:lstStyle>
            <a:lvl1pPr algn="ctr">
              <a:defRPr sz="1266">
                <a:latin typeface="Gill Sans"/>
                <a:ea typeface="Gill Sans"/>
                <a:cs typeface="Gill Sans"/>
                <a:sym typeface="Gill Sans"/>
              </a:defRPr>
            </a:lvl1pPr>
          </a:lstStyle>
          <a:p>
            <a:fld id="{86CB4B4D-7CA3-9044-876B-883B54F8677D}" type="slidenum">
              <a:t>‹#›</a:t>
            </a:fld>
            <a:endParaRPr/>
          </a:p>
        </p:txBody>
      </p:sp>
    </p:spTree>
    <p:extLst>
      <p:ext uri="{BB962C8B-B14F-4D97-AF65-F5344CB8AC3E}">
        <p14:creationId xmlns:p14="http://schemas.microsoft.com/office/powerpoint/2010/main" val="3945609625"/>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1_Blank">
    <p:spTree>
      <p:nvGrpSpPr>
        <p:cNvPr id="1" name=""/>
        <p:cNvGrpSpPr/>
        <p:nvPr/>
      </p:nvGrpSpPr>
      <p:grpSpPr>
        <a:xfrm>
          <a:off x="0" y="0"/>
          <a:ext cx="0" cy="0"/>
          <a:chOff x="0" y="0"/>
          <a:chExt cx="0" cy="0"/>
        </a:xfrm>
      </p:grpSpPr>
      <p:sp>
        <p:nvSpPr>
          <p:cNvPr id="142" name="Shape 2"/>
          <p:cNvSpPr/>
          <p:nvPr/>
        </p:nvSpPr>
        <p:spPr>
          <a:xfrm>
            <a:off x="609599" y="1487671"/>
            <a:ext cx="10972803" cy="1"/>
          </a:xfrm>
          <a:prstGeom prst="line">
            <a:avLst/>
          </a:prstGeom>
          <a:ln w="25400">
            <a:solidFill>
              <a:srgbClr val="E2E1DE"/>
            </a:solidFill>
          </a:ln>
        </p:spPr>
        <p:txBody>
          <a:bodyPr lIns="32145" tIns="32145" rIns="32145" bIns="32145"/>
          <a:lstStyle/>
          <a:p>
            <a:pPr algn="l" defTabSz="321457">
              <a:defRPr sz="1800">
                <a:solidFill>
                  <a:srgbClr val="615445"/>
                </a:solidFill>
                <a:latin typeface="Helvetica"/>
                <a:ea typeface="Helvetica"/>
                <a:cs typeface="Helvetica"/>
                <a:sym typeface="Helvetica"/>
              </a:defRPr>
            </a:pPr>
            <a:endParaRPr sz="1266"/>
          </a:p>
        </p:txBody>
      </p:sp>
      <p:sp>
        <p:nvSpPr>
          <p:cNvPr id="143" name="Slide Number"/>
          <p:cNvSpPr txBox="1">
            <a:spLocks noGrp="1"/>
          </p:cNvSpPr>
          <p:nvPr>
            <p:ph type="sldNum" sz="quarter" idx="2"/>
          </p:nvPr>
        </p:nvSpPr>
        <p:spPr>
          <a:xfrm>
            <a:off x="11460572" y="6509805"/>
            <a:ext cx="121828" cy="118943"/>
          </a:xfrm>
          <a:prstGeom prst="rect">
            <a:avLst/>
          </a:prstGeom>
        </p:spPr>
        <p:txBody>
          <a:bodyPr lIns="0" tIns="0" rIns="0" bIns="0" anchor="ctr"/>
          <a:lstStyle>
            <a:lvl1pPr defTabSz="321457">
              <a:defRPr sz="773" b="1">
                <a:solidFill>
                  <a:srgbClr val="CC0000"/>
                </a:solidFill>
                <a:latin typeface="Helvetica"/>
                <a:ea typeface="Helvetica"/>
                <a:cs typeface="Helvetica"/>
                <a:sym typeface="Helvetica"/>
              </a:defRPr>
            </a:lvl1pPr>
          </a:lstStyle>
          <a:p>
            <a:fld id="{86CB4B4D-7CA3-9044-876B-883B54F8677D}" type="slidenum">
              <a:t>‹#›</a:t>
            </a:fld>
            <a:endParaRPr/>
          </a:p>
        </p:txBody>
      </p:sp>
    </p:spTree>
    <p:extLst>
      <p:ext uri="{BB962C8B-B14F-4D97-AF65-F5344CB8AC3E}">
        <p14:creationId xmlns:p14="http://schemas.microsoft.com/office/powerpoint/2010/main" val="59275444"/>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2_Title - Top">
    <p:spTree>
      <p:nvGrpSpPr>
        <p:cNvPr id="1" name=""/>
        <p:cNvGrpSpPr/>
        <p:nvPr/>
      </p:nvGrpSpPr>
      <p:grpSpPr>
        <a:xfrm>
          <a:off x="0" y="0"/>
          <a:ext cx="0" cy="0"/>
          <a:chOff x="0" y="0"/>
          <a:chExt cx="0" cy="0"/>
        </a:xfrm>
      </p:grpSpPr>
      <p:sp>
        <p:nvSpPr>
          <p:cNvPr id="150" name="Shape 2"/>
          <p:cNvSpPr/>
          <p:nvPr/>
        </p:nvSpPr>
        <p:spPr>
          <a:xfrm>
            <a:off x="609599" y="1487671"/>
            <a:ext cx="10972803" cy="1"/>
          </a:xfrm>
          <a:prstGeom prst="line">
            <a:avLst/>
          </a:prstGeom>
          <a:ln w="25400">
            <a:solidFill>
              <a:srgbClr val="E2E1DE"/>
            </a:solidFill>
          </a:ln>
        </p:spPr>
        <p:txBody>
          <a:bodyPr lIns="32145" tIns="32145" rIns="32145" bIns="32145"/>
          <a:lstStyle/>
          <a:p>
            <a:pPr algn="l" defTabSz="321457">
              <a:defRPr sz="1800">
                <a:solidFill>
                  <a:srgbClr val="615445"/>
                </a:solidFill>
                <a:latin typeface="Helvetica"/>
                <a:ea typeface="Helvetica"/>
                <a:cs typeface="Helvetica"/>
                <a:sym typeface="Helvetica"/>
              </a:defRPr>
            </a:pPr>
            <a:endParaRPr sz="1266"/>
          </a:p>
        </p:txBody>
      </p:sp>
      <p:sp>
        <p:nvSpPr>
          <p:cNvPr id="151" name="Title Text"/>
          <p:cNvSpPr txBox="1">
            <a:spLocks noGrp="1"/>
          </p:cNvSpPr>
          <p:nvPr>
            <p:ph type="title"/>
          </p:nvPr>
        </p:nvSpPr>
        <p:spPr>
          <a:xfrm>
            <a:off x="609600" y="495572"/>
            <a:ext cx="10972800" cy="868680"/>
          </a:xfrm>
          <a:prstGeom prst="rect">
            <a:avLst/>
          </a:prstGeom>
        </p:spPr>
        <p:txBody>
          <a:bodyPr lIns="0" tIns="0" rIns="0" bIns="0"/>
          <a:lstStyle>
            <a:lvl1pPr defTabSz="342898">
              <a:defRPr sz="2531" b="1" cap="all">
                <a:solidFill>
                  <a:srgbClr val="CC0000"/>
                </a:solidFill>
                <a:latin typeface="Helvetica"/>
                <a:ea typeface="Helvetica"/>
                <a:cs typeface="Helvetica"/>
                <a:sym typeface="Helvetica"/>
              </a:defRPr>
            </a:lvl1pPr>
          </a:lstStyle>
          <a:p>
            <a:r>
              <a:t>Title Text</a:t>
            </a:r>
          </a:p>
        </p:txBody>
      </p:sp>
      <p:sp>
        <p:nvSpPr>
          <p:cNvPr id="152" name="Slide Number"/>
          <p:cNvSpPr txBox="1">
            <a:spLocks noGrp="1"/>
          </p:cNvSpPr>
          <p:nvPr>
            <p:ph type="sldNum" sz="quarter" idx="2"/>
          </p:nvPr>
        </p:nvSpPr>
        <p:spPr>
          <a:xfrm>
            <a:off x="11460572" y="6509805"/>
            <a:ext cx="121828" cy="118943"/>
          </a:xfrm>
          <a:prstGeom prst="rect">
            <a:avLst/>
          </a:prstGeom>
        </p:spPr>
        <p:txBody>
          <a:bodyPr lIns="0" tIns="0" rIns="0" bIns="0" anchor="ctr"/>
          <a:lstStyle>
            <a:lvl1pPr defTabSz="321457">
              <a:defRPr sz="773" b="1">
                <a:solidFill>
                  <a:srgbClr val="CC0000"/>
                </a:solidFill>
                <a:latin typeface="Helvetica"/>
                <a:ea typeface="Helvetica"/>
                <a:cs typeface="Helvetica"/>
                <a:sym typeface="Helvetica"/>
              </a:defRPr>
            </a:lvl1pPr>
          </a:lstStyle>
          <a:p>
            <a:fld id="{86CB4B4D-7CA3-9044-876B-883B54F8677D}" type="slidenum">
              <a:t>‹#›</a:t>
            </a:fld>
            <a:endParaRPr/>
          </a:p>
        </p:txBody>
      </p:sp>
    </p:spTree>
    <p:extLst>
      <p:ext uri="{BB962C8B-B14F-4D97-AF65-F5344CB8AC3E}">
        <p14:creationId xmlns:p14="http://schemas.microsoft.com/office/powerpoint/2010/main" val="1794684247"/>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2_Blan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59" name="Slide Number"/>
          <p:cNvSpPr txBox="1">
            <a:spLocks noGrp="1"/>
          </p:cNvSpPr>
          <p:nvPr>
            <p:ph type="sldNum" sz="quarter" idx="2"/>
          </p:nvPr>
        </p:nvSpPr>
        <p:spPr>
          <a:xfrm>
            <a:off x="5944173" y="6509742"/>
            <a:ext cx="291747" cy="297389"/>
          </a:xfrm>
          <a:prstGeom prst="rect">
            <a:avLst/>
          </a:prstGeom>
        </p:spPr>
        <p:txBody>
          <a:bodyPr anchor="t"/>
          <a:lstStyle>
            <a:lvl1pPr algn="ctr">
              <a:defRPr sz="1266">
                <a:solidFill>
                  <a:srgbClr val="FFFFFF"/>
                </a:solidFill>
                <a:latin typeface="Gill Sans"/>
                <a:ea typeface="Gill Sans"/>
                <a:cs typeface="Gill Sans"/>
                <a:sym typeface="Gill Sans"/>
              </a:defRPr>
            </a:lvl1pPr>
          </a:lstStyle>
          <a:p>
            <a:fld id="{86CB4B4D-7CA3-9044-876B-883B54F8677D}" type="slidenum">
              <a:t>‹#›</a:t>
            </a:fld>
            <a:endParaRPr/>
          </a:p>
        </p:txBody>
      </p:sp>
    </p:spTree>
    <p:extLst>
      <p:ext uri="{BB962C8B-B14F-4D97-AF65-F5344CB8AC3E}">
        <p14:creationId xmlns:p14="http://schemas.microsoft.com/office/powerpoint/2010/main" val="132059023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2/13/2022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2/13/2022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2/13/2022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2/13/2022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2/13/2022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2/13/2022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2/13/2022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2/13/2022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a:off x="535781" y="1384102"/>
            <a:ext cx="11126349" cy="91"/>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3" name="Title Text"/>
          <p:cNvSpPr txBox="1">
            <a:spLocks noGrp="1"/>
          </p:cNvSpPr>
          <p:nvPr>
            <p:ph type="title"/>
          </p:nvPr>
        </p:nvSpPr>
        <p:spPr>
          <a:xfrm>
            <a:off x="535781" y="232172"/>
            <a:ext cx="11120438" cy="982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a:bodyPr>
          <a:lstStyle/>
          <a:p>
            <a:r>
              <a:t>Title Text</a:t>
            </a:r>
          </a:p>
        </p:txBody>
      </p:sp>
      <p:sp>
        <p:nvSpPr>
          <p:cNvPr id="4" name="Slide Number"/>
          <p:cNvSpPr txBox="1">
            <a:spLocks noGrp="1"/>
          </p:cNvSpPr>
          <p:nvPr>
            <p:ph type="sldNum" sz="quarter" idx="2"/>
          </p:nvPr>
        </p:nvSpPr>
        <p:spPr>
          <a:xfrm>
            <a:off x="11537471" y="6425362"/>
            <a:ext cx="256480" cy="254044"/>
          </a:xfrm>
          <a:prstGeom prst="rect">
            <a:avLst/>
          </a:prstGeom>
          <a:ln w="12700">
            <a:miter lim="400000"/>
          </a:ln>
        </p:spPr>
        <p:txBody>
          <a:bodyPr wrap="none" lIns="50800" tIns="50800" rIns="50800" bIns="50800" anchor="b">
            <a:spAutoFit/>
          </a:bodyPr>
          <a:lstStyle>
            <a:lvl1pPr algn="r">
              <a:defRPr sz="984">
                <a:latin typeface="Helvetica Neue"/>
                <a:ea typeface="Helvetica Neue"/>
                <a:cs typeface="Helvetica Neue"/>
                <a:sym typeface="Helvetica Neue"/>
              </a:defRPr>
            </a:lvl1pPr>
          </a:lstStyle>
          <a:p>
            <a:fld id="{86CB4B4D-7CA3-9044-876B-883B54F8677D}" type="slidenum">
              <a:t>‹#›</a:t>
            </a:fld>
            <a:endParaRPr/>
          </a:p>
        </p:txBody>
      </p:sp>
      <p:sp>
        <p:nvSpPr>
          <p:cNvPr id="5" name="Body Level One…"/>
          <p:cNvSpPr txBox="1">
            <a:spLocks noGrp="1"/>
          </p:cNvSpPr>
          <p:nvPr>
            <p:ph type="body" idx="1"/>
          </p:nvPr>
        </p:nvSpPr>
        <p:spPr>
          <a:xfrm>
            <a:off x="535781" y="1562695"/>
            <a:ext cx="11120438" cy="46880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Tree>
    <p:extLst>
      <p:ext uri="{BB962C8B-B14F-4D97-AF65-F5344CB8AC3E}">
        <p14:creationId xmlns:p14="http://schemas.microsoft.com/office/powerpoint/2010/main" val="99208263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ransition spd="med"/>
  <p:txStyles>
    <p:titleStyle>
      <a:lvl1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1pPr>
      <a:lvl2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2pPr>
      <a:lvl3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3pPr>
      <a:lvl4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4pPr>
      <a:lvl5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5pPr>
      <a:lvl6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6pPr>
      <a:lvl7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7pPr>
      <a:lvl8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8pPr>
      <a:lvl9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9pPr>
    </p:titleStyle>
    <p:bodyStyle>
      <a:lvl1pPr marL="321457"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1pPr>
      <a:lvl2pPr marL="642915"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2pPr>
      <a:lvl3pPr marL="964372"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3pPr>
      <a:lvl4pPr marL="1285829"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4pPr>
      <a:lvl5pPr marL="1607287"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5pPr>
      <a:lvl6pPr marL="1928744"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6pPr>
      <a:lvl7pPr marL="2250201"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7pPr>
      <a:lvl8pPr marL="2571659"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8pPr>
      <a:lvl9pPr marL="2893116"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9pPr>
    </p:bodyStyle>
    <p:otherStyle>
      <a:lvl1pPr marL="0" marR="0" indent="0"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1pPr>
      <a:lvl2pPr marL="0" marR="0" indent="160729"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2pPr>
      <a:lvl3pPr marL="0" marR="0" indent="321457"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3pPr>
      <a:lvl4pPr marL="0" marR="0" indent="482186"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4pPr>
      <a:lvl5pPr marL="0" marR="0" indent="642915"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5pPr>
      <a:lvl6pPr marL="0" marR="0" indent="803643"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6pPr>
      <a:lvl7pPr marL="0" marR="0" indent="964372"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7pPr>
      <a:lvl8pPr marL="0" marR="0" indent="1125101"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8pPr>
      <a:lvl9pPr marL="0" marR="0" indent="1285829"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arstechnica.com/uncategorized/2004/12/4490-2/"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t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chart" Target="../charts/chart1.xml"/><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7.xml"/><Relationship Id="rId5" Type="http://schemas.openxmlformats.org/officeDocument/2006/relationships/chart" Target="../charts/chart2.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7.xml"/><Relationship Id="rId5" Type="http://schemas.openxmlformats.org/officeDocument/2006/relationships/chart" Target="../charts/chart3.xml"/><Relationship Id="rId4" Type="http://schemas.openxmlformats.org/officeDocument/2006/relationships/image" Target="../media/image8.jpe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7.xml"/><Relationship Id="rId5" Type="http://schemas.openxmlformats.org/officeDocument/2006/relationships/chart" Target="../charts/chart4.xml"/><Relationship Id="rId4" Type="http://schemas.openxmlformats.org/officeDocument/2006/relationships/image" Target="../media/image8.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7.xml"/><Relationship Id="rId5" Type="http://schemas.openxmlformats.org/officeDocument/2006/relationships/image" Target="../media/image8.jpeg"/><Relationship Id="rId4" Type="http://schemas.openxmlformats.org/officeDocument/2006/relationships/chart" Target="../charts/chart5.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8.jpe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7.xml"/><Relationship Id="rId5" Type="http://schemas.openxmlformats.org/officeDocument/2006/relationships/image" Target="../media/image8.jpeg"/><Relationship Id="rId4" Type="http://schemas.openxmlformats.org/officeDocument/2006/relationships/chart" Target="../charts/chart6.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8.jpeg"/></Relationships>
</file>

<file path=ppt/slides/_rels/slide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White-box_testin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a:xfrm>
            <a:off x="539260" y="665163"/>
            <a:ext cx="10814539" cy="1655762"/>
          </a:xfrm>
        </p:spPr>
        <p:txBody>
          <a:bodyPr>
            <a:normAutofit/>
          </a:bodyPr>
          <a:lstStyle/>
          <a:p>
            <a:r>
              <a:rPr lang="en-US" altLang="en-US" sz="3200" dirty="0">
                <a:sym typeface="Helvetica Neue" charset="0"/>
              </a:rPr>
              <a:t>CS 4350: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Lesson </a:t>
            </a:r>
            <a:r>
              <a:rPr lang="en-US" altLang="en-US" dirty="0">
                <a:sym typeface="Helvetica Neue" charset="0"/>
              </a:rPr>
              <a:t>5.2</a:t>
            </a:r>
            <a:r>
              <a:rPr lang="en-US" altLang="en-US" sz="3200" dirty="0">
                <a:sym typeface="Helvetica Neue" charset="0"/>
              </a:rPr>
              <a:t> Evaluating Tests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3237828"/>
            <a:ext cx="10940167" cy="1655762"/>
          </a:xfrm>
        </p:spPr>
        <p:txBody>
          <a:bodyPr>
            <a:normAutofit/>
          </a:bodyPr>
          <a:lstStyle/>
          <a:p>
            <a:pPr>
              <a:lnSpc>
                <a:spcPct val="100000"/>
              </a:lnSpc>
            </a:pPr>
            <a:r>
              <a:rPr lang="en-US" sz="2400" dirty="0"/>
              <a:t>Jonathan Bell, Adeel Bhutta, Ferdinand Vesely, Mitch Wand</a:t>
            </a:r>
          </a:p>
          <a:p>
            <a:pPr>
              <a:lnSpc>
                <a:spcPct val="100000"/>
              </a:lnSpc>
            </a:pPr>
            <a:r>
              <a:rPr lang="en-US" sz="2400" dirty="0"/>
              <a:t>Khoury College of Computer Sciences</a:t>
            </a:r>
          </a:p>
          <a:p>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5" name="Rectangle 4">
            <a:extLst>
              <a:ext uri="{FF2B5EF4-FFF2-40B4-BE49-F238E27FC236}">
                <a16:creationId xmlns:a16="http://schemas.microsoft.com/office/drawing/2014/main" id="{F00241EF-381D-DB42-A42C-0D5D1FA201FA}"/>
              </a:ext>
            </a:extLst>
          </p:cNvPr>
          <p:cNvSpPr/>
          <p:nvPr/>
        </p:nvSpPr>
        <p:spPr>
          <a:xfrm>
            <a:off x="705730" y="5869671"/>
            <a:ext cx="6096000" cy="369332"/>
          </a:xfrm>
          <a:prstGeom prst="rect">
            <a:avLst/>
          </a:prstGeom>
        </p:spPr>
        <p:txBody>
          <a:bodyPr>
            <a:spAutoFit/>
          </a:bodyPr>
          <a:lstStyle/>
          <a:p>
            <a:pPr algn="l" defTabSz="975390" fontAlgn="auto" hangingPunct="1">
              <a:spcBef>
                <a:spcPts val="0"/>
              </a:spcBef>
              <a:spcAft>
                <a:spcPts val="0"/>
              </a:spcAft>
            </a:pPr>
            <a:r>
              <a:rPr lang="en-US" sz="1800" dirty="0">
                <a:solidFill>
                  <a:srgbClr val="5C5962"/>
                </a:solidFill>
                <a:latin typeface="Calibri" panose="020F0502020204030204"/>
                <a:ea typeface="+mn-ea"/>
                <a:cs typeface="+mn-cs"/>
              </a:rPr>
              <a:t>© 2022 Released under the </a:t>
            </a:r>
            <a:r>
              <a:rPr lang="en-US" sz="1800" dirty="0">
                <a:solidFill>
                  <a:srgbClr val="D41B2C"/>
                </a:solidFill>
                <a:latin typeface="Calibri" panose="020F0502020204030204"/>
                <a:ea typeface="+mn-ea"/>
                <a:cs typeface="+mn-cs"/>
                <a:hlinkClick r:id="rId2"/>
              </a:rPr>
              <a:t>CC BY-SA</a:t>
            </a:r>
            <a:r>
              <a:rPr lang="en-US" sz="1800" dirty="0">
                <a:solidFill>
                  <a:srgbClr val="5C5962"/>
                </a:solidFill>
                <a:latin typeface="Calibri" panose="020F0502020204030204"/>
                <a:ea typeface="+mn-ea"/>
                <a:cs typeface="+mn-cs"/>
              </a:rPr>
              <a:t> license</a:t>
            </a:r>
            <a:endParaRPr lang="en-US" sz="18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131673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ourse Mechanics"/>
          <p:cNvSpPr txBox="1">
            <a:spLocks noGrp="1"/>
          </p:cNvSpPr>
          <p:nvPr>
            <p:ph type="title"/>
          </p:nvPr>
        </p:nvSpPr>
        <p:spPr/>
        <p:txBody>
          <a:bodyPr/>
          <a:lstStyle/>
          <a:p>
            <a:r>
              <a:rPr lang="en-US" dirty="0"/>
              <a:t>Does the SUT satisfy its specification?</a:t>
            </a:r>
          </a:p>
        </p:txBody>
      </p:sp>
      <p:sp>
        <p:nvSpPr>
          <p:cNvPr id="184" name="See syllabus for all of the usual stuff…"/>
          <p:cNvSpPr txBox="1">
            <a:spLocks noGrp="1"/>
          </p:cNvSpPr>
          <p:nvPr>
            <p:ph idx="1"/>
          </p:nvPr>
        </p:nvSpPr>
        <p:spPr>
          <a:xfrm>
            <a:off x="1008133" y="1501116"/>
            <a:ext cx="7887346" cy="4351338"/>
          </a:xfrm>
        </p:spPr>
        <p:txBody>
          <a:bodyPr>
            <a:normAutofit fontScale="92500" lnSpcReduction="20000"/>
          </a:bodyPr>
          <a:lstStyle/>
          <a:p>
            <a:r>
              <a:rPr lang="en-US" dirty="0"/>
              <a:t>Test behavior without regard to the implementation (“black-box testing” or “functional testing”).</a:t>
            </a:r>
          </a:p>
          <a:p>
            <a:r>
              <a:rPr lang="en-US" dirty="0"/>
              <a:t>What’s a specification?:</a:t>
            </a:r>
          </a:p>
          <a:p>
            <a:pPr lvl="1"/>
            <a:r>
              <a:rPr lang="en-US" dirty="0"/>
              <a:t>A precise definition of all acceptable behaviors of a SUT (outputs, state mutation, other effects) in </a:t>
            </a:r>
            <a:r>
              <a:rPr lang="en-US" dirty="0">
                <a:solidFill>
                  <a:srgbClr val="FF0000"/>
                </a:solidFill>
              </a:rPr>
              <a:t>all</a:t>
            </a:r>
            <a:r>
              <a:rPr lang="en-US" dirty="0"/>
              <a:t> situations (state and inputs)</a:t>
            </a:r>
          </a:p>
          <a:p>
            <a:pPr lvl="1"/>
            <a:r>
              <a:rPr lang="en-US" dirty="0"/>
              <a:t>A specification may be formal (mathematical), informal (natural language) or implicit (“I know it when I see it”).</a:t>
            </a:r>
          </a:p>
          <a:p>
            <a:r>
              <a:rPr lang="en-US" dirty="0"/>
              <a:t>A test suite is an approximation to an unwritten specification</a:t>
            </a:r>
          </a:p>
          <a:p>
            <a:pPr lvl="1"/>
            <a:r>
              <a:rPr lang="en-US" dirty="0"/>
              <a:t>That’s the “T” in TDD</a:t>
            </a:r>
          </a:p>
          <a:p>
            <a:pPr lvl="1"/>
            <a:r>
              <a:rPr lang="en-US" dirty="0"/>
              <a:t>Adequacy of test suite is likelihood that an implementation passing all the tests actually fulfills the (unwritten) specification.</a:t>
            </a:r>
          </a:p>
        </p:txBody>
      </p:sp>
      <p:sp>
        <p:nvSpPr>
          <p:cNvPr id="2" name="Slide Number Placeholder 1">
            <a:extLst>
              <a:ext uri="{FF2B5EF4-FFF2-40B4-BE49-F238E27FC236}">
                <a16:creationId xmlns:a16="http://schemas.microsoft.com/office/drawing/2014/main" id="{6DBF43BB-13F1-408A-8B9B-BE74663C72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10</a:t>
            </a:fld>
            <a:endParaRPr lang="en-US"/>
          </a:p>
        </p:txBody>
      </p:sp>
      <p:sp>
        <p:nvSpPr>
          <p:cNvPr id="7" name="TextBox 6">
            <a:extLst>
              <a:ext uri="{FF2B5EF4-FFF2-40B4-BE49-F238E27FC236}">
                <a16:creationId xmlns:a16="http://schemas.microsoft.com/office/drawing/2014/main" id="{FB1C9397-79C8-4D6A-BF14-2B4A9D1D4549}"/>
              </a:ext>
            </a:extLst>
          </p:cNvPr>
          <p:cNvSpPr txBox="1"/>
          <p:nvPr/>
        </p:nvSpPr>
        <p:spPr>
          <a:xfrm>
            <a:off x="8816488" y="2318797"/>
            <a:ext cx="2715808" cy="369332"/>
          </a:xfrm>
          <a:prstGeom prst="rect">
            <a:avLst/>
          </a:prstGeom>
          <a:solidFill>
            <a:schemeClr val="accent2">
              <a:lumMod val="20000"/>
              <a:lumOff val="80000"/>
            </a:schemeClr>
          </a:solidFill>
          <a:ln>
            <a:solidFill>
              <a:schemeClr val="tx1"/>
            </a:solidFill>
          </a:ln>
        </p:spPr>
        <p:txBody>
          <a:bodyPr wrap="none" rtlCol="0">
            <a:spAutoFit/>
          </a:bodyPr>
          <a:lstStyle/>
          <a:p>
            <a:pPr algn="ctr"/>
            <a:r>
              <a:rPr lang="en-US" b="1" dirty="0">
                <a:latin typeface="Ink Free" panose="03080402000500000000" pitchFamily="66" charset="0"/>
              </a:rPr>
              <a:t>Not often seen in the wild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8666-5DA3-40C8-9AA2-091791EA54E1}"/>
              </a:ext>
            </a:extLst>
          </p:cNvPr>
          <p:cNvSpPr>
            <a:spLocks noGrp="1"/>
          </p:cNvSpPr>
          <p:nvPr>
            <p:ph type="title"/>
          </p:nvPr>
        </p:nvSpPr>
        <p:spPr/>
        <p:txBody>
          <a:bodyPr/>
          <a:lstStyle/>
          <a:p>
            <a:r>
              <a:rPr lang="en-US" dirty="0"/>
              <a:t>Remember Dijkstra?</a:t>
            </a:r>
          </a:p>
        </p:txBody>
      </p:sp>
      <p:sp>
        <p:nvSpPr>
          <p:cNvPr id="3" name="Text Placeholder 2">
            <a:extLst>
              <a:ext uri="{FF2B5EF4-FFF2-40B4-BE49-F238E27FC236}">
                <a16:creationId xmlns:a16="http://schemas.microsoft.com/office/drawing/2014/main" id="{6BCD052E-B691-4B7D-9784-B682D8DE5E44}"/>
              </a:ext>
            </a:extLst>
          </p:cNvPr>
          <p:cNvSpPr>
            <a:spLocks noGrp="1"/>
          </p:cNvSpPr>
          <p:nvPr>
            <p:ph idx="1"/>
          </p:nvPr>
        </p:nvSpPr>
        <p:spPr>
          <a:xfrm>
            <a:off x="838200" y="1500160"/>
            <a:ext cx="5929789" cy="4351338"/>
          </a:xfrm>
        </p:spPr>
        <p:txBody>
          <a:bodyPr>
            <a:normAutofit/>
          </a:bodyPr>
          <a:lstStyle/>
          <a:p>
            <a:pPr marL="457200" lvl="1" indent="0">
              <a:buNone/>
            </a:pPr>
            <a:r>
              <a:rPr lang="en-US" sz="2800" dirty="0"/>
              <a:t>“</a:t>
            </a:r>
            <a:r>
              <a:rPr lang="en-US" sz="2800" i="1" dirty="0"/>
              <a:t>Program testing can be used to show the presence of bugs, but never to show their absence!</a:t>
            </a:r>
            <a:r>
              <a:rPr lang="en-US" sz="2800" dirty="0"/>
              <a:t>”                           – </a:t>
            </a:r>
            <a:r>
              <a:rPr lang="en-US" sz="2800" dirty="0" err="1"/>
              <a:t>Edsger</a:t>
            </a:r>
            <a:r>
              <a:rPr lang="en-US" sz="2800" dirty="0"/>
              <a:t> Dijkstra</a:t>
            </a:r>
          </a:p>
          <a:p>
            <a:r>
              <a:rPr lang="en-US" dirty="0"/>
              <a:t>The state space of a SUT is (usually) infinite, but testing can only execute a finite number of tests.</a:t>
            </a:r>
          </a:p>
          <a:p>
            <a:r>
              <a:rPr lang="en-US" dirty="0"/>
              <a:t>Even if the state space is finite, it may still be too large to make exhaustive testing feasible.</a:t>
            </a:r>
          </a:p>
          <a:p>
            <a:endParaRPr lang="en-US" dirty="0"/>
          </a:p>
        </p:txBody>
      </p:sp>
      <p:sp>
        <p:nvSpPr>
          <p:cNvPr id="7" name="Slide Number Placeholder 6">
            <a:extLst>
              <a:ext uri="{FF2B5EF4-FFF2-40B4-BE49-F238E27FC236}">
                <a16:creationId xmlns:a16="http://schemas.microsoft.com/office/drawing/2014/main" id="{A3D66CE6-1598-44D5-8420-6B2F70B524B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11</a:t>
            </a:fld>
            <a:endParaRPr lang="en-US"/>
          </a:p>
        </p:txBody>
      </p:sp>
      <p:sp>
        <p:nvSpPr>
          <p:cNvPr id="5" name="Rectangle 4">
            <a:extLst>
              <a:ext uri="{FF2B5EF4-FFF2-40B4-BE49-F238E27FC236}">
                <a16:creationId xmlns:a16="http://schemas.microsoft.com/office/drawing/2014/main" id="{2E396B42-FA3D-D846-A2CA-8009DFFB4231}"/>
              </a:ext>
            </a:extLst>
          </p:cNvPr>
          <p:cNvSpPr/>
          <p:nvPr/>
        </p:nvSpPr>
        <p:spPr>
          <a:xfrm>
            <a:off x="2795756" y="5710019"/>
            <a:ext cx="3972233" cy="646331"/>
          </a:xfrm>
          <a:prstGeom prst="rect">
            <a:avLst/>
          </a:prstGeom>
          <a:solidFill>
            <a:schemeClr val="accent2">
              <a:lumMod val="20000"/>
              <a:lumOff val="80000"/>
            </a:schemeClr>
          </a:solidFill>
          <a:ln w="19050">
            <a:solidFill>
              <a:schemeClr val="accent1"/>
            </a:solidFill>
          </a:ln>
        </p:spPr>
        <p:txBody>
          <a:bodyPr wrap="square">
            <a:spAutoFit/>
          </a:bodyPr>
          <a:lstStyle/>
          <a:p>
            <a:r>
              <a:rPr lang="en-US" b="1" dirty="0">
                <a:latin typeface="Ink Free" panose="03080402000500000000" pitchFamily="66" charset="0"/>
              </a:rPr>
              <a:t>And this ignores the fallibility of tests.  What if the tests are in error?</a:t>
            </a:r>
          </a:p>
        </p:txBody>
      </p:sp>
      <p:pic>
        <p:nvPicPr>
          <p:cNvPr id="1026" name="Picture 2" descr="Edsger Dijkstra">
            <a:extLst>
              <a:ext uri="{FF2B5EF4-FFF2-40B4-BE49-F238E27FC236}">
                <a16:creationId xmlns:a16="http://schemas.microsoft.com/office/drawing/2014/main" id="{630E1404-05AF-F84F-B371-97CD895F36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1120" y="1257847"/>
            <a:ext cx="4270248" cy="456916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48640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Stock_000003147641Small.jpg" descr="iStock_000003147641Small.jpg">
            <a:extLst>
              <a:ext uri="{FF2B5EF4-FFF2-40B4-BE49-F238E27FC236}">
                <a16:creationId xmlns:a16="http://schemas.microsoft.com/office/drawing/2014/main" id="{31DA51FE-1CF1-4E0C-A2FB-DC04DA6A9894}"/>
              </a:ext>
            </a:extLst>
          </p:cNvPr>
          <p:cNvPicPr>
            <a:picLocks noChangeAspect="1"/>
          </p:cNvPicPr>
          <p:nvPr/>
        </p:nvPicPr>
        <p:blipFill>
          <a:blip r:embed="rId2"/>
          <a:srcRect t="19227"/>
          <a:stretch>
            <a:fillRect/>
          </a:stretch>
        </p:blipFill>
        <p:spPr>
          <a:xfrm>
            <a:off x="1419427" y="1775800"/>
            <a:ext cx="9200745" cy="4945675"/>
          </a:xfrm>
          <a:prstGeom prst="rect">
            <a:avLst/>
          </a:prstGeom>
          <a:ln w="12700">
            <a:miter lim="400000"/>
          </a:ln>
        </p:spPr>
      </p:pic>
      <p:sp>
        <p:nvSpPr>
          <p:cNvPr id="2" name="Title 1">
            <a:extLst>
              <a:ext uri="{FF2B5EF4-FFF2-40B4-BE49-F238E27FC236}">
                <a16:creationId xmlns:a16="http://schemas.microsoft.com/office/drawing/2014/main" id="{FB9A4F80-7C3D-A64B-B851-320052ECD9D0}"/>
              </a:ext>
            </a:extLst>
          </p:cNvPr>
          <p:cNvSpPr>
            <a:spLocks noGrp="1"/>
          </p:cNvSpPr>
          <p:nvPr>
            <p:ph type="title"/>
          </p:nvPr>
        </p:nvSpPr>
        <p:spPr>
          <a:xfrm>
            <a:off x="838200" y="365125"/>
            <a:ext cx="10515600" cy="1325563"/>
          </a:xfrm>
        </p:spPr>
        <p:txBody>
          <a:bodyPr anchor="b">
            <a:normAutofit/>
          </a:bodyPr>
          <a:lstStyle/>
          <a:p>
            <a:r>
              <a:rPr lang="en-US" sz="3600" dirty="0"/>
              <a:t>Needles in a Haystack</a:t>
            </a:r>
          </a:p>
        </p:txBody>
      </p:sp>
      <p:sp>
        <p:nvSpPr>
          <p:cNvPr id="3" name="Content Placeholder 2">
            <a:extLst>
              <a:ext uri="{FF2B5EF4-FFF2-40B4-BE49-F238E27FC236}">
                <a16:creationId xmlns:a16="http://schemas.microsoft.com/office/drawing/2014/main" id="{0D0A320F-A6DC-1649-A2F9-311EABDA0B08}"/>
              </a:ext>
            </a:extLst>
          </p:cNvPr>
          <p:cNvSpPr>
            <a:spLocks noGrp="1"/>
          </p:cNvSpPr>
          <p:nvPr>
            <p:ph sz="half" idx="1"/>
          </p:nvPr>
        </p:nvSpPr>
        <p:spPr>
          <a:xfrm>
            <a:off x="1096793" y="2141537"/>
            <a:ext cx="6780179" cy="4351338"/>
          </a:xfrm>
        </p:spPr>
        <p:txBody>
          <a:bodyPr>
            <a:normAutofit/>
          </a:bodyPr>
          <a:lstStyle/>
          <a:p>
            <a:r>
              <a:rPr lang="en-US" dirty="0"/>
              <a:t>To find needles, look systematically</a:t>
            </a:r>
          </a:p>
          <a:p>
            <a:r>
              <a:rPr lang="en-US" dirty="0"/>
              <a:t>We need to find out </a:t>
            </a:r>
            <a:br>
              <a:rPr lang="en-US" dirty="0"/>
            </a:br>
            <a:r>
              <a:rPr lang="en-US" i="1" dirty="0"/>
              <a:t>what makes needles special</a:t>
            </a:r>
          </a:p>
          <a:p>
            <a:pPr marL="0" indent="0">
              <a:buNone/>
            </a:pPr>
            <a:endParaRPr lang="en-US" dirty="0"/>
          </a:p>
          <a:p>
            <a:endParaRPr lang="en-US" dirty="0"/>
          </a:p>
          <a:p>
            <a:endParaRPr lang="en-US" dirty="0"/>
          </a:p>
          <a:p>
            <a:endParaRPr lang="en-US" sz="3200" dirty="0"/>
          </a:p>
        </p:txBody>
      </p:sp>
      <p:sp>
        <p:nvSpPr>
          <p:cNvPr id="4" name="Slide Number Placeholder 3">
            <a:extLst>
              <a:ext uri="{FF2B5EF4-FFF2-40B4-BE49-F238E27FC236}">
                <a16:creationId xmlns:a16="http://schemas.microsoft.com/office/drawing/2014/main" id="{F0B8DC27-7236-474E-B5F3-8D9AA09D0D78}"/>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12</a:t>
            </a:fld>
            <a:endParaRPr lang="en-US"/>
          </a:p>
        </p:txBody>
      </p:sp>
    </p:spTree>
    <p:extLst>
      <p:ext uri="{BB962C8B-B14F-4D97-AF65-F5344CB8AC3E}">
        <p14:creationId xmlns:p14="http://schemas.microsoft.com/office/powerpoint/2010/main" val="1857728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A4F80-7C3D-A64B-B851-320052ECD9D0}"/>
              </a:ext>
            </a:extLst>
          </p:cNvPr>
          <p:cNvSpPr>
            <a:spLocks noGrp="1"/>
          </p:cNvSpPr>
          <p:nvPr>
            <p:ph type="title"/>
          </p:nvPr>
        </p:nvSpPr>
        <p:spPr>
          <a:xfrm>
            <a:off x="838200" y="365125"/>
            <a:ext cx="10515600" cy="1325563"/>
          </a:xfrm>
        </p:spPr>
        <p:txBody>
          <a:bodyPr anchor="b">
            <a:normAutofit/>
          </a:bodyPr>
          <a:lstStyle/>
          <a:p>
            <a:r>
              <a:rPr lang="en-US" sz="3600" dirty="0"/>
              <a:t>So which of these infinitely many behaviors should we check?</a:t>
            </a:r>
          </a:p>
        </p:txBody>
      </p:sp>
      <p:sp>
        <p:nvSpPr>
          <p:cNvPr id="3" name="Content Placeholder 2">
            <a:extLst>
              <a:ext uri="{FF2B5EF4-FFF2-40B4-BE49-F238E27FC236}">
                <a16:creationId xmlns:a16="http://schemas.microsoft.com/office/drawing/2014/main" id="{0D0A320F-A6DC-1649-A2F9-311EABDA0B08}"/>
              </a:ext>
            </a:extLst>
          </p:cNvPr>
          <p:cNvSpPr>
            <a:spLocks noGrp="1"/>
          </p:cNvSpPr>
          <p:nvPr>
            <p:ph sz="half" idx="1"/>
          </p:nvPr>
        </p:nvSpPr>
        <p:spPr>
          <a:xfrm>
            <a:off x="838200" y="1825625"/>
            <a:ext cx="5181600" cy="4351338"/>
          </a:xfrm>
        </p:spPr>
        <p:txBody>
          <a:bodyPr>
            <a:normAutofit/>
          </a:bodyPr>
          <a:lstStyle/>
          <a:p>
            <a:r>
              <a:rPr lang="en-US" dirty="0"/>
              <a:t>Divide the behaviors into regions of similar behavior called </a:t>
            </a:r>
            <a:r>
              <a:rPr lang="en-US" i="1" dirty="0">
                <a:solidFill>
                  <a:srgbClr val="FF0000"/>
                </a:solidFill>
              </a:rPr>
              <a:t>equivalence classes </a:t>
            </a:r>
          </a:p>
          <a:p>
            <a:r>
              <a:rPr lang="en-US" dirty="0"/>
              <a:t>Which points in a region should we choose?</a:t>
            </a:r>
          </a:p>
          <a:p>
            <a:r>
              <a:rPr lang="en-US" dirty="0"/>
              <a:t>It’s fair to assume that if one point in the region works, then the others will.</a:t>
            </a:r>
          </a:p>
          <a:p>
            <a:pPr marL="0" indent="0">
              <a:buNone/>
            </a:pPr>
            <a:r>
              <a:rPr lang="en-US" sz="2800" dirty="0"/>
              <a:t>=&gt; </a:t>
            </a:r>
            <a:r>
              <a:rPr lang="en-US" sz="2800" b="1" i="1" dirty="0"/>
              <a:t>partition testing</a:t>
            </a:r>
            <a:endParaRPr lang="en-US" sz="2800" dirty="0"/>
          </a:p>
          <a:p>
            <a:pPr marL="0" indent="0">
              <a:buNone/>
            </a:pPr>
            <a:endParaRPr lang="en-US" dirty="0"/>
          </a:p>
          <a:p>
            <a:endParaRPr lang="en-US" dirty="0"/>
          </a:p>
          <a:p>
            <a:endParaRPr lang="en-US" dirty="0"/>
          </a:p>
          <a:p>
            <a:endParaRPr lang="en-US" sz="3200" dirty="0"/>
          </a:p>
        </p:txBody>
      </p:sp>
      <p:sp>
        <p:nvSpPr>
          <p:cNvPr id="4" name="Slide Number Placeholder 3">
            <a:extLst>
              <a:ext uri="{FF2B5EF4-FFF2-40B4-BE49-F238E27FC236}">
                <a16:creationId xmlns:a16="http://schemas.microsoft.com/office/drawing/2014/main" id="{F0B8DC27-7236-474E-B5F3-8D9AA09D0D78}"/>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13</a:t>
            </a:fld>
            <a:endParaRPr lang="en-US"/>
          </a:p>
        </p:txBody>
      </p:sp>
      <p:grpSp>
        <p:nvGrpSpPr>
          <p:cNvPr id="21" name="Group 20">
            <a:extLst>
              <a:ext uri="{FF2B5EF4-FFF2-40B4-BE49-F238E27FC236}">
                <a16:creationId xmlns:a16="http://schemas.microsoft.com/office/drawing/2014/main" id="{60AD9696-32D9-407D-AAF8-56D74CEC48FD}"/>
              </a:ext>
            </a:extLst>
          </p:cNvPr>
          <p:cNvGrpSpPr/>
          <p:nvPr/>
        </p:nvGrpSpPr>
        <p:grpSpPr>
          <a:xfrm>
            <a:off x="6629403" y="2299354"/>
            <a:ext cx="4914898" cy="3259418"/>
            <a:chOff x="6172202" y="1954306"/>
            <a:chExt cx="5396753" cy="3908612"/>
          </a:xfrm>
        </p:grpSpPr>
        <p:sp>
          <p:nvSpPr>
            <p:cNvPr id="8" name="Rectangle 7">
              <a:extLst>
                <a:ext uri="{FF2B5EF4-FFF2-40B4-BE49-F238E27FC236}">
                  <a16:creationId xmlns:a16="http://schemas.microsoft.com/office/drawing/2014/main" id="{EA7C406E-768D-45A6-A3B0-882BCEE7D8A3}"/>
                </a:ext>
              </a:extLst>
            </p:cNvPr>
            <p:cNvSpPr/>
            <p:nvPr/>
          </p:nvSpPr>
          <p:spPr>
            <a:xfrm>
              <a:off x="6172202" y="1954306"/>
              <a:ext cx="5396753" cy="39086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1DAC4619-7E54-42C8-B3FD-4A893CFFB37E}"/>
                </a:ext>
              </a:extLst>
            </p:cNvPr>
            <p:cNvCxnSpPr>
              <a:cxnSpLocks/>
            </p:cNvCxnSpPr>
            <p:nvPr/>
          </p:nvCxnSpPr>
          <p:spPr>
            <a:xfrm>
              <a:off x="7938249" y="1954306"/>
              <a:ext cx="1595717" cy="3908612"/>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A84F5B8-5A84-4380-B997-7A948AF1D1FD}"/>
                </a:ext>
              </a:extLst>
            </p:cNvPr>
            <p:cNvCxnSpPr>
              <a:cxnSpLocks/>
            </p:cNvCxnSpPr>
            <p:nvPr/>
          </p:nvCxnSpPr>
          <p:spPr>
            <a:xfrm flipH="1">
              <a:off x="6172202" y="1954306"/>
              <a:ext cx="4491317" cy="331694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925C08E-1F9F-433F-9204-885456E0179E}"/>
                </a:ext>
              </a:extLst>
            </p:cNvPr>
            <p:cNvCxnSpPr>
              <a:cxnSpLocks/>
            </p:cNvCxnSpPr>
            <p:nvPr/>
          </p:nvCxnSpPr>
          <p:spPr>
            <a:xfrm>
              <a:off x="9892554" y="2528047"/>
              <a:ext cx="1676401" cy="333487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4E3FDA-CAB2-4EEA-A9B5-A4B627528AB2}"/>
                </a:ext>
              </a:extLst>
            </p:cNvPr>
            <p:cNvCxnSpPr>
              <a:cxnSpLocks/>
            </p:cNvCxnSpPr>
            <p:nvPr/>
          </p:nvCxnSpPr>
          <p:spPr>
            <a:xfrm flipV="1">
              <a:off x="6172202" y="3155576"/>
              <a:ext cx="5396753" cy="53789"/>
            </a:xfrm>
            <a:prstGeom prst="line">
              <a:avLst/>
            </a:prstGeom>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365E2BB8-92E8-4B15-9AA4-32CAE8BAC790}"/>
                </a:ext>
              </a:extLst>
            </p:cNvPr>
            <p:cNvSpPr/>
            <p:nvPr/>
          </p:nvSpPr>
          <p:spPr>
            <a:xfrm>
              <a:off x="6382873" y="2752165"/>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38BA0DE-C9B2-4E13-9B58-D330BFE0710E}"/>
                </a:ext>
              </a:extLst>
            </p:cNvPr>
            <p:cNvSpPr/>
            <p:nvPr/>
          </p:nvSpPr>
          <p:spPr>
            <a:xfrm>
              <a:off x="7422778" y="2115671"/>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364EB34-057B-4732-8A76-AB955A6DC83B}"/>
                </a:ext>
              </a:extLst>
            </p:cNvPr>
            <p:cNvSpPr txBox="1"/>
            <p:nvPr/>
          </p:nvSpPr>
          <p:spPr>
            <a:xfrm>
              <a:off x="6665261" y="2420473"/>
              <a:ext cx="317716" cy="369332"/>
            </a:xfrm>
            <a:prstGeom prst="rect">
              <a:avLst/>
            </a:prstGeom>
            <a:noFill/>
          </p:spPr>
          <p:txBody>
            <a:bodyPr wrap="square" rtlCol="0">
              <a:spAutoFit/>
            </a:bodyPr>
            <a:lstStyle/>
            <a:p>
              <a:r>
                <a:rPr lang="en-US" dirty="0"/>
                <a:t>A</a:t>
              </a:r>
            </a:p>
          </p:txBody>
        </p:sp>
        <p:sp>
          <p:nvSpPr>
            <p:cNvPr id="16" name="TextBox 15">
              <a:extLst>
                <a:ext uri="{FF2B5EF4-FFF2-40B4-BE49-F238E27FC236}">
                  <a16:creationId xmlns:a16="http://schemas.microsoft.com/office/drawing/2014/main" id="{4D76DC31-E79C-48CD-860C-33656BD0E04B}"/>
                </a:ext>
              </a:extLst>
            </p:cNvPr>
            <p:cNvSpPr txBox="1"/>
            <p:nvPr/>
          </p:nvSpPr>
          <p:spPr>
            <a:xfrm>
              <a:off x="7705166" y="2447367"/>
              <a:ext cx="309700" cy="369332"/>
            </a:xfrm>
            <a:prstGeom prst="rect">
              <a:avLst/>
            </a:prstGeom>
            <a:noFill/>
          </p:spPr>
          <p:txBody>
            <a:bodyPr wrap="square" rtlCol="0">
              <a:spAutoFit/>
            </a:bodyPr>
            <a:lstStyle/>
            <a:p>
              <a:r>
                <a:rPr lang="en-US" dirty="0"/>
                <a:t>B</a:t>
              </a:r>
            </a:p>
          </p:txBody>
        </p:sp>
      </p:grpSp>
      <p:sp>
        <p:nvSpPr>
          <p:cNvPr id="17" name="TextBox 16">
            <a:extLst>
              <a:ext uri="{FF2B5EF4-FFF2-40B4-BE49-F238E27FC236}">
                <a16:creationId xmlns:a16="http://schemas.microsoft.com/office/drawing/2014/main" id="{C63CD153-C661-4B35-B38C-0DF571444190}"/>
              </a:ext>
            </a:extLst>
          </p:cNvPr>
          <p:cNvSpPr txBox="1"/>
          <p:nvPr/>
        </p:nvSpPr>
        <p:spPr>
          <a:xfrm>
            <a:off x="4891143" y="5842479"/>
            <a:ext cx="6268704"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If the program works for input A, it will probably work for input B</a:t>
            </a:r>
          </a:p>
        </p:txBody>
      </p:sp>
    </p:spTree>
    <p:extLst>
      <p:ext uri="{BB962C8B-B14F-4D97-AF65-F5344CB8AC3E}">
        <p14:creationId xmlns:p14="http://schemas.microsoft.com/office/powerpoint/2010/main" val="3912299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B40B-154C-DB41-A580-124CA9E4CE55}"/>
              </a:ext>
            </a:extLst>
          </p:cNvPr>
          <p:cNvSpPr>
            <a:spLocks noGrp="1"/>
          </p:cNvSpPr>
          <p:nvPr>
            <p:ph type="title"/>
          </p:nvPr>
        </p:nvSpPr>
        <p:spPr>
          <a:xfrm>
            <a:off x="838200" y="365125"/>
            <a:ext cx="10515600" cy="1325563"/>
          </a:xfrm>
        </p:spPr>
        <p:txBody>
          <a:bodyPr anchor="b">
            <a:normAutofit/>
          </a:bodyPr>
          <a:lstStyle/>
          <a:p>
            <a:r>
              <a:rPr lang="en-US" sz="3600" dirty="0"/>
              <a:t>Make sure the regions have the right boundaries.</a:t>
            </a:r>
          </a:p>
        </p:txBody>
      </p:sp>
      <p:sp>
        <p:nvSpPr>
          <p:cNvPr id="71" name="Content Placeholder 2">
            <a:extLst>
              <a:ext uri="{FF2B5EF4-FFF2-40B4-BE49-F238E27FC236}">
                <a16:creationId xmlns:a16="http://schemas.microsoft.com/office/drawing/2014/main" id="{C6EA623C-62AF-42D9-A02B-617CEA85429F}"/>
              </a:ext>
            </a:extLst>
          </p:cNvPr>
          <p:cNvSpPr>
            <a:spLocks noGrp="1"/>
          </p:cNvSpPr>
          <p:nvPr>
            <p:ph sz="half" idx="1"/>
          </p:nvPr>
        </p:nvSpPr>
        <p:spPr>
          <a:xfrm>
            <a:off x="838200" y="1825625"/>
            <a:ext cx="5181600" cy="4351338"/>
          </a:xfrm>
        </p:spPr>
        <p:txBody>
          <a:bodyPr>
            <a:normAutofit lnSpcReduction="10000"/>
          </a:bodyPr>
          <a:lstStyle/>
          <a:p>
            <a:r>
              <a:rPr lang="en-US" sz="2600" dirty="0"/>
              <a:t>Select “special” values of a range</a:t>
            </a:r>
          </a:p>
          <a:p>
            <a:pPr lvl="1"/>
            <a:r>
              <a:rPr lang="en-US" sz="2600" dirty="0"/>
              <a:t>Boundary values;</a:t>
            </a:r>
          </a:p>
          <a:p>
            <a:pPr lvl="1"/>
            <a:r>
              <a:rPr lang="en-US" sz="2600" dirty="0"/>
              <a:t>Barely legal, barely illegal inputs;</a:t>
            </a:r>
          </a:p>
          <a:p>
            <a:pPr marL="457200" lvl="1" indent="0">
              <a:buNone/>
            </a:pPr>
            <a:r>
              <a:rPr lang="en-US" sz="2600" dirty="0"/>
              <a:t>=&gt; </a:t>
            </a:r>
            <a:r>
              <a:rPr lang="en-US" sz="2600" b="1" i="1" dirty="0"/>
              <a:t>boundary testing</a:t>
            </a:r>
            <a:endParaRPr lang="en-US" sz="2600" dirty="0"/>
          </a:p>
          <a:p>
            <a:r>
              <a:rPr lang="en-US" sz="2600" dirty="0"/>
              <a:t>Integer overflow a serious problem: may be implicit</a:t>
            </a:r>
          </a:p>
          <a:p>
            <a:pPr lvl="1"/>
            <a:r>
              <a:rPr lang="en-US" sz="2600" dirty="0" err="1"/>
              <a:t>ComAir</a:t>
            </a:r>
            <a:r>
              <a:rPr lang="en-US" sz="2600" dirty="0"/>
              <a:t> problem due to a list getting more than 32767 </a:t>
            </a:r>
            <a:r>
              <a:rPr lang="en-US" sz="2600" dirty="0" err="1"/>
              <a:t>elems</a:t>
            </a:r>
            <a:endParaRPr lang="en-US" sz="2600" dirty="0"/>
          </a:p>
          <a:p>
            <a:r>
              <a:rPr lang="en-US" sz="2600" dirty="0">
                <a:hlinkClick r:id="rId2"/>
              </a:rPr>
              <a:t>https://arstechnica.com/uncategorized/2004/12/4490-2/</a:t>
            </a:r>
            <a:endParaRPr lang="en-US" sz="2600" dirty="0"/>
          </a:p>
        </p:txBody>
      </p:sp>
      <p:pic>
        <p:nvPicPr>
          <p:cNvPr id="1026" name="Picture 2" descr="De-icing parked airplane during snowstorm">
            <a:extLst>
              <a:ext uri="{FF2B5EF4-FFF2-40B4-BE49-F238E27FC236}">
                <a16:creationId xmlns:a16="http://schemas.microsoft.com/office/drawing/2014/main" id="{8F8C1D4A-ABD4-0045-98FF-FB177A27E4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0687" b="-3"/>
          <a:stretch/>
        </p:blipFill>
        <p:spPr bwMode="auto">
          <a:xfrm>
            <a:off x="6172200" y="1825625"/>
            <a:ext cx="5181600" cy="4351338"/>
          </a:xfrm>
          <a:prstGeom prst="rect">
            <a:avLst/>
          </a:prstGeom>
          <a:solidFill>
            <a:srgbClr val="FFFFFF"/>
          </a:solidFill>
        </p:spPr>
      </p:pic>
      <p:sp>
        <p:nvSpPr>
          <p:cNvPr id="5" name="Slide Number Placeholder 4">
            <a:extLst>
              <a:ext uri="{FF2B5EF4-FFF2-40B4-BE49-F238E27FC236}">
                <a16:creationId xmlns:a16="http://schemas.microsoft.com/office/drawing/2014/main" id="{175BA91F-18BB-1C47-A9F0-42CD287588EF}"/>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14</a:t>
            </a:fld>
            <a:endParaRPr lang="en-US"/>
          </a:p>
        </p:txBody>
      </p:sp>
    </p:spTree>
    <p:extLst>
      <p:ext uri="{BB962C8B-B14F-4D97-AF65-F5344CB8AC3E}">
        <p14:creationId xmlns:p14="http://schemas.microsoft.com/office/powerpoint/2010/main" val="3065457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39EBD-0D31-4D6E-85FE-DD0F339F759C}"/>
              </a:ext>
            </a:extLst>
          </p:cNvPr>
          <p:cNvSpPr>
            <a:spLocks noGrp="1"/>
          </p:cNvSpPr>
          <p:nvPr>
            <p:ph type="title"/>
          </p:nvPr>
        </p:nvSpPr>
        <p:spPr/>
        <p:txBody>
          <a:bodyPr/>
          <a:lstStyle/>
          <a:p>
            <a:r>
              <a:rPr lang="en-US" dirty="0"/>
              <a:t>Do our tests check all of the code?</a:t>
            </a:r>
          </a:p>
        </p:txBody>
      </p:sp>
      <p:sp>
        <p:nvSpPr>
          <p:cNvPr id="3" name="Content Placeholder 2">
            <a:extLst>
              <a:ext uri="{FF2B5EF4-FFF2-40B4-BE49-F238E27FC236}">
                <a16:creationId xmlns:a16="http://schemas.microsoft.com/office/drawing/2014/main" id="{82FAD14D-0E9A-43FE-9A9B-873AAB101E93}"/>
              </a:ext>
            </a:extLst>
          </p:cNvPr>
          <p:cNvSpPr>
            <a:spLocks noGrp="1"/>
          </p:cNvSpPr>
          <p:nvPr>
            <p:ph idx="1"/>
          </p:nvPr>
        </p:nvSpPr>
        <p:spPr/>
        <p:txBody>
          <a:bodyPr/>
          <a:lstStyle/>
          <a:p>
            <a:r>
              <a:rPr lang="en-US" sz="3200" dirty="0"/>
              <a:t>This is the question of test </a:t>
            </a:r>
            <a:r>
              <a:rPr lang="en-US" sz="3200" i="1" dirty="0"/>
              <a:t>coverage</a:t>
            </a:r>
            <a:r>
              <a:rPr lang="en-US" sz="3200" dirty="0"/>
              <a:t>.</a:t>
            </a:r>
          </a:p>
          <a:p>
            <a:pPr lvl="1"/>
            <a:r>
              <a:rPr lang="en-US" sz="2800" dirty="0"/>
              <a:t>Statement coverage</a:t>
            </a:r>
          </a:p>
          <a:p>
            <a:pPr lvl="1"/>
            <a:r>
              <a:rPr lang="en-US" sz="2800" dirty="0"/>
              <a:t>Branch coverage</a:t>
            </a:r>
          </a:p>
          <a:p>
            <a:pPr lvl="1"/>
            <a:r>
              <a:rPr lang="en-US" sz="2800" dirty="0"/>
              <a:t>Path coverage</a:t>
            </a:r>
          </a:p>
          <a:p>
            <a:pPr lvl="1"/>
            <a:r>
              <a:rPr lang="en-US" sz="2800" dirty="0"/>
              <a:t>…</a:t>
            </a:r>
          </a:p>
          <a:p>
            <a:endParaRPr lang="en-US" sz="3200" dirty="0"/>
          </a:p>
          <a:p>
            <a:r>
              <a:rPr lang="en-US" sz="3200" dirty="0"/>
              <a:t>Quantitative measurement is possible.</a:t>
            </a:r>
          </a:p>
          <a:p>
            <a:endParaRPr lang="en-US" dirty="0"/>
          </a:p>
        </p:txBody>
      </p:sp>
      <p:sp>
        <p:nvSpPr>
          <p:cNvPr id="4" name="Slide Number Placeholder 3">
            <a:extLst>
              <a:ext uri="{FF2B5EF4-FFF2-40B4-BE49-F238E27FC236}">
                <a16:creationId xmlns:a16="http://schemas.microsoft.com/office/drawing/2014/main" id="{8574452E-2461-4755-85DA-5917549D1FA1}"/>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6" name="TextBox 5">
            <a:extLst>
              <a:ext uri="{FF2B5EF4-FFF2-40B4-BE49-F238E27FC236}">
                <a16:creationId xmlns:a16="http://schemas.microsoft.com/office/drawing/2014/main" id="{01061AA9-FCDE-4A1A-9CB9-AABA39A234D4}"/>
              </a:ext>
            </a:extLst>
          </p:cNvPr>
          <p:cNvSpPr txBox="1"/>
          <p:nvPr/>
        </p:nvSpPr>
        <p:spPr>
          <a:xfrm>
            <a:off x="5915075" y="2639654"/>
            <a:ext cx="3715943" cy="584775"/>
          </a:xfrm>
          <a:prstGeom prst="rect">
            <a:avLst/>
          </a:prstGeom>
          <a:noFill/>
        </p:spPr>
        <p:txBody>
          <a:bodyPr wrap="square">
            <a:spAutoFit/>
          </a:bodyPr>
          <a:lstStyle/>
          <a:p>
            <a:r>
              <a:rPr lang="en-US" sz="3200" dirty="0"/>
              <a:t>“</a:t>
            </a:r>
            <a:r>
              <a:rPr lang="en-US" sz="3200" i="1" dirty="0">
                <a:solidFill>
                  <a:srgbClr val="FF0000"/>
                </a:solidFill>
              </a:rPr>
              <a:t>Structural testing</a:t>
            </a:r>
            <a:r>
              <a:rPr lang="en-US" sz="3200" dirty="0"/>
              <a:t>”</a:t>
            </a:r>
          </a:p>
        </p:txBody>
      </p:sp>
      <p:sp>
        <p:nvSpPr>
          <p:cNvPr id="5" name="Right Brace 4">
            <a:extLst>
              <a:ext uri="{FF2B5EF4-FFF2-40B4-BE49-F238E27FC236}">
                <a16:creationId xmlns:a16="http://schemas.microsoft.com/office/drawing/2014/main" id="{C3F11DFE-C66C-4831-9678-E5D84D161563}"/>
              </a:ext>
            </a:extLst>
          </p:cNvPr>
          <p:cNvSpPr/>
          <p:nvPr/>
        </p:nvSpPr>
        <p:spPr>
          <a:xfrm>
            <a:off x="4860235" y="2117033"/>
            <a:ext cx="596348" cy="16300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2669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39EBD-0D31-4D6E-85FE-DD0F339F759C}"/>
              </a:ext>
            </a:extLst>
          </p:cNvPr>
          <p:cNvSpPr>
            <a:spLocks noGrp="1"/>
          </p:cNvSpPr>
          <p:nvPr>
            <p:ph type="title"/>
          </p:nvPr>
        </p:nvSpPr>
        <p:spPr/>
        <p:txBody>
          <a:bodyPr/>
          <a:lstStyle/>
          <a:p>
            <a:r>
              <a:rPr lang="en-US" dirty="0"/>
              <a:t>How do you compute Coverage?</a:t>
            </a:r>
          </a:p>
        </p:txBody>
      </p:sp>
      <p:sp>
        <p:nvSpPr>
          <p:cNvPr id="3" name="Content Placeholder 2">
            <a:extLst>
              <a:ext uri="{FF2B5EF4-FFF2-40B4-BE49-F238E27FC236}">
                <a16:creationId xmlns:a16="http://schemas.microsoft.com/office/drawing/2014/main" id="{82FAD14D-0E9A-43FE-9A9B-873AAB101E93}"/>
              </a:ext>
            </a:extLst>
          </p:cNvPr>
          <p:cNvSpPr>
            <a:spLocks noGrp="1"/>
          </p:cNvSpPr>
          <p:nvPr>
            <p:ph idx="1"/>
          </p:nvPr>
        </p:nvSpPr>
        <p:spPr/>
        <p:txBody>
          <a:bodyPr/>
          <a:lstStyle/>
          <a:p>
            <a:r>
              <a:rPr lang="en-US" dirty="0"/>
              <a:t>Coverage is computed automatically while the tests execute</a:t>
            </a:r>
          </a:p>
          <a:p>
            <a:r>
              <a:rPr lang="en-US" dirty="0"/>
              <a:t>jest --coverage </a:t>
            </a:r>
          </a:p>
          <a:p>
            <a:pPr lvl="1"/>
            <a:r>
              <a:rPr lang="en-US" dirty="0"/>
              <a:t>Does it all for you</a:t>
            </a:r>
          </a:p>
        </p:txBody>
      </p:sp>
      <p:sp>
        <p:nvSpPr>
          <p:cNvPr id="4" name="Slide Number Placeholder 3">
            <a:extLst>
              <a:ext uri="{FF2B5EF4-FFF2-40B4-BE49-F238E27FC236}">
                <a16:creationId xmlns:a16="http://schemas.microsoft.com/office/drawing/2014/main" id="{8574452E-2461-4755-85DA-5917549D1FA1}"/>
              </a:ext>
            </a:extLst>
          </p:cNvPr>
          <p:cNvSpPr>
            <a:spLocks noGrp="1"/>
          </p:cNvSpPr>
          <p:nvPr>
            <p:ph type="sldNum" sz="quarter" idx="12"/>
          </p:nvPr>
        </p:nvSpPr>
        <p:spPr/>
        <p:txBody>
          <a:bodyPr/>
          <a:lstStyle/>
          <a:p>
            <a:fld id="{20F37917-FD3A-4669-9018-DA04BCDD3D75}" type="slidenum">
              <a:rPr lang="en-US" smtClean="0"/>
              <a:t>16</a:t>
            </a:fld>
            <a:endParaRPr lang="en-US"/>
          </a:p>
        </p:txBody>
      </p:sp>
      <p:grpSp>
        <p:nvGrpSpPr>
          <p:cNvPr id="5" name="Image">
            <a:extLst>
              <a:ext uri="{FF2B5EF4-FFF2-40B4-BE49-F238E27FC236}">
                <a16:creationId xmlns:a16="http://schemas.microsoft.com/office/drawing/2014/main" id="{C820EF48-95A0-4D93-8393-D7A0EBADB71A}"/>
              </a:ext>
            </a:extLst>
          </p:cNvPr>
          <p:cNvGrpSpPr/>
          <p:nvPr/>
        </p:nvGrpSpPr>
        <p:grpSpPr>
          <a:xfrm>
            <a:off x="4546600" y="2565254"/>
            <a:ext cx="6807200" cy="3581545"/>
            <a:chOff x="0" y="0"/>
            <a:chExt cx="7475960" cy="3794273"/>
          </a:xfrm>
        </p:grpSpPr>
        <p:pic>
          <p:nvPicPr>
            <p:cNvPr id="6" name="Image" descr="Image">
              <a:extLst>
                <a:ext uri="{FF2B5EF4-FFF2-40B4-BE49-F238E27FC236}">
                  <a16:creationId xmlns:a16="http://schemas.microsoft.com/office/drawing/2014/main" id="{087F4E18-0338-4C5C-953C-8C14B4A1DCA6}"/>
                </a:ext>
              </a:extLst>
            </p:cNvPr>
            <p:cNvPicPr>
              <a:picLocks noChangeAspect="1"/>
            </p:cNvPicPr>
            <p:nvPr/>
          </p:nvPicPr>
          <p:blipFill>
            <a:blip r:embed="rId2"/>
            <a:stretch>
              <a:fillRect/>
            </a:stretch>
          </p:blipFill>
          <p:spPr>
            <a:xfrm>
              <a:off x="215900" y="139700"/>
              <a:ext cx="7044161" cy="3235474"/>
            </a:xfrm>
            <a:prstGeom prst="rect">
              <a:avLst/>
            </a:prstGeom>
            <a:ln>
              <a:noFill/>
            </a:ln>
            <a:effectLst/>
          </p:spPr>
        </p:pic>
        <p:pic>
          <p:nvPicPr>
            <p:cNvPr id="7" name="Image" descr="Image">
              <a:extLst>
                <a:ext uri="{FF2B5EF4-FFF2-40B4-BE49-F238E27FC236}">
                  <a16:creationId xmlns:a16="http://schemas.microsoft.com/office/drawing/2014/main" id="{6A357CCA-C8D7-4D9B-A928-98F18600F70C}"/>
                </a:ext>
              </a:extLst>
            </p:cNvPr>
            <p:cNvPicPr>
              <a:picLocks/>
            </p:cNvPicPr>
            <p:nvPr/>
          </p:nvPicPr>
          <p:blipFill>
            <a:blip r:embed="rId3"/>
            <a:stretch>
              <a:fillRect/>
            </a:stretch>
          </p:blipFill>
          <p:spPr>
            <a:xfrm>
              <a:off x="0" y="0"/>
              <a:ext cx="7475961" cy="3794274"/>
            </a:xfrm>
            <a:prstGeom prst="rect">
              <a:avLst/>
            </a:prstGeom>
            <a:effectLst/>
          </p:spPr>
        </p:pic>
      </p:grpSp>
      <p:sp>
        <p:nvSpPr>
          <p:cNvPr id="8" name="*see example at https://github.com/philipbeel/example-typescript-nyc-mocha-coverage">
            <a:extLst>
              <a:ext uri="{FF2B5EF4-FFF2-40B4-BE49-F238E27FC236}">
                <a16:creationId xmlns:a16="http://schemas.microsoft.com/office/drawing/2014/main" id="{2A18F8E1-7845-4CCE-80FB-1B29783ECCFA}"/>
              </a:ext>
            </a:extLst>
          </p:cNvPr>
          <p:cNvSpPr txBox="1"/>
          <p:nvPr/>
        </p:nvSpPr>
        <p:spPr>
          <a:xfrm>
            <a:off x="4352924" y="6118109"/>
            <a:ext cx="6655220" cy="266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p>
            <a:pPr lvl="1" indent="321457">
              <a:spcBef>
                <a:spcPts val="703"/>
              </a:spcBef>
              <a:buFont typeface="Helvetica Neue"/>
              <a:defRPr sz="1800"/>
            </a:pPr>
            <a:r>
              <a:rPr sz="1266" dirty="0"/>
              <a:t>*see example at https://github.com/philipbeel/example-typescript-nyc-mocha-coverage</a:t>
            </a:r>
          </a:p>
        </p:txBody>
      </p:sp>
    </p:spTree>
    <p:extLst>
      <p:ext uri="{BB962C8B-B14F-4D97-AF65-F5344CB8AC3E}">
        <p14:creationId xmlns:p14="http://schemas.microsoft.com/office/powerpoint/2010/main" val="1427514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EEC59-529D-432E-B777-BF1886323F77}"/>
              </a:ext>
            </a:extLst>
          </p:cNvPr>
          <p:cNvSpPr>
            <a:spLocks noGrp="1"/>
          </p:cNvSpPr>
          <p:nvPr>
            <p:ph type="title"/>
          </p:nvPr>
        </p:nvSpPr>
        <p:spPr/>
        <p:txBody>
          <a:bodyPr/>
          <a:lstStyle/>
          <a:p>
            <a:r>
              <a:rPr lang="en-US" dirty="0"/>
              <a:t>Statement Coverage</a:t>
            </a:r>
          </a:p>
        </p:txBody>
      </p:sp>
      <p:sp>
        <p:nvSpPr>
          <p:cNvPr id="3" name="Content Placeholder 2">
            <a:extLst>
              <a:ext uri="{FF2B5EF4-FFF2-40B4-BE49-F238E27FC236}">
                <a16:creationId xmlns:a16="http://schemas.microsoft.com/office/drawing/2014/main" id="{74F86C95-98C4-4148-9CF6-956F8A90475F}"/>
              </a:ext>
            </a:extLst>
          </p:cNvPr>
          <p:cNvSpPr>
            <a:spLocks noGrp="1"/>
          </p:cNvSpPr>
          <p:nvPr>
            <p:ph idx="1"/>
          </p:nvPr>
        </p:nvSpPr>
        <p:spPr>
          <a:xfrm>
            <a:off x="838200" y="1500160"/>
            <a:ext cx="8534400" cy="4351338"/>
          </a:xfrm>
        </p:spPr>
        <p:txBody>
          <a:bodyPr>
            <a:normAutofit/>
          </a:bodyPr>
          <a:lstStyle/>
          <a:p>
            <a:r>
              <a:rPr lang="en-US" dirty="0"/>
              <a:t>Each line (or part of) the code (or node in CFG) should be executed </a:t>
            </a:r>
            <a:r>
              <a:rPr lang="en-US" dirty="0" err="1"/>
              <a:t>atleast</a:t>
            </a:r>
            <a:r>
              <a:rPr lang="en-US" dirty="0"/>
              <a:t> once in the test suite</a:t>
            </a:r>
          </a:p>
          <a:p>
            <a:r>
              <a:rPr lang="en-US" dirty="0"/>
              <a:t>There are good tools for measuring how many lines were executed or not executed</a:t>
            </a:r>
          </a:p>
          <a:p>
            <a:pPr lvl="1"/>
            <a:r>
              <a:rPr lang="en-US" dirty="0"/>
              <a:t>Jest -- coverage</a:t>
            </a:r>
          </a:p>
          <a:p>
            <a:pPr>
              <a:defRPr>
                <a:solidFill>
                  <a:srgbClr val="000000"/>
                </a:solidFill>
              </a:defRPr>
            </a:pPr>
            <a:r>
              <a:rPr lang="en-US" dirty="0"/>
              <a:t>Adequacy criterion: </a:t>
            </a:r>
            <a:r>
              <a:rPr lang="en-US" i="1" dirty="0">
                <a:solidFill>
                  <a:srgbClr val="011993"/>
                </a:solidFill>
                <a:ea typeface="Helvetica Neue"/>
                <a:cs typeface="Helvetica Neue"/>
                <a:sym typeface="Helvetica Neue"/>
              </a:rPr>
              <a:t>each statement must be executed at least once</a:t>
            </a:r>
            <a:r>
              <a:rPr lang="en-US" dirty="0"/>
              <a:t> </a:t>
            </a:r>
          </a:p>
          <a:p>
            <a:pPr marL="0" indent="0" algn="ctr">
              <a:buNone/>
              <a:defRPr>
                <a:solidFill>
                  <a:srgbClr val="000000"/>
                </a:solidFill>
              </a:defRPr>
            </a:pPr>
            <a:r>
              <a:rPr lang="en-US" i="1" dirty="0"/>
              <a:t>Coverage:   </a:t>
            </a:r>
            <a:r>
              <a:rPr lang="en-US" i="1" u="sng" dirty="0"/>
              <a:t># executed statements</a:t>
            </a:r>
            <a:br>
              <a:rPr lang="en-US" i="1" dirty="0"/>
            </a:br>
            <a:r>
              <a:rPr lang="en-US" i="1" dirty="0"/>
              <a:t>	   # statements</a:t>
            </a:r>
          </a:p>
          <a:p>
            <a:pPr marL="0" indent="0">
              <a:buNone/>
            </a:pPr>
            <a:endParaRPr lang="en-US" dirty="0"/>
          </a:p>
        </p:txBody>
      </p:sp>
      <p:sp>
        <p:nvSpPr>
          <p:cNvPr id="4" name="Slide Number Placeholder 3">
            <a:extLst>
              <a:ext uri="{FF2B5EF4-FFF2-40B4-BE49-F238E27FC236}">
                <a16:creationId xmlns:a16="http://schemas.microsoft.com/office/drawing/2014/main" id="{A66EB4D5-3D84-41AE-B297-EF98ED348FD5}"/>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710505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0"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541"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542"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43"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544"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45"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46"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47"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48"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49"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50"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51"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52" name="A"/>
          <p:cNvSpPr/>
          <p:nvPr/>
        </p:nvSpPr>
        <p:spPr>
          <a:xfrm>
            <a:off x="6640711" y="589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a:t>
            </a:r>
          </a:p>
        </p:txBody>
      </p:sp>
      <p:sp>
        <p:nvSpPr>
          <p:cNvPr id="553" name="B"/>
          <p:cNvSpPr/>
          <p:nvPr/>
        </p:nvSpPr>
        <p:spPr>
          <a:xfrm>
            <a:off x="6033492" y="152697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B</a:t>
            </a:r>
          </a:p>
        </p:txBody>
      </p:sp>
      <p:sp>
        <p:nvSpPr>
          <p:cNvPr id="554" name="C"/>
          <p:cNvSpPr/>
          <p:nvPr/>
        </p:nvSpPr>
        <p:spPr>
          <a:xfrm>
            <a:off x="6569273" y="201810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C</a:t>
            </a:r>
          </a:p>
        </p:txBody>
      </p:sp>
      <p:sp>
        <p:nvSpPr>
          <p:cNvPr id="555" name="D"/>
          <p:cNvSpPr/>
          <p:nvPr/>
        </p:nvSpPr>
        <p:spPr>
          <a:xfrm>
            <a:off x="5819180"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D</a:t>
            </a:r>
          </a:p>
        </p:txBody>
      </p:sp>
      <p:sp>
        <p:nvSpPr>
          <p:cNvPr id="556" name="E"/>
          <p:cNvSpPr/>
          <p:nvPr/>
        </p:nvSpPr>
        <p:spPr>
          <a:xfrm>
            <a:off x="8623101"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E</a:t>
            </a:r>
          </a:p>
        </p:txBody>
      </p:sp>
      <p:sp>
        <p:nvSpPr>
          <p:cNvPr id="557" name="G"/>
          <p:cNvSpPr/>
          <p:nvPr/>
        </p:nvSpPr>
        <p:spPr>
          <a:xfrm>
            <a:off x="7631906"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G</a:t>
            </a:r>
          </a:p>
        </p:txBody>
      </p:sp>
      <p:sp>
        <p:nvSpPr>
          <p:cNvPr id="558" name="F"/>
          <p:cNvSpPr/>
          <p:nvPr/>
        </p:nvSpPr>
        <p:spPr>
          <a:xfrm>
            <a:off x="4631531"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F</a:t>
            </a:r>
          </a:p>
        </p:txBody>
      </p:sp>
      <p:sp>
        <p:nvSpPr>
          <p:cNvPr id="559" name="H"/>
          <p:cNvSpPr/>
          <p:nvPr/>
        </p:nvSpPr>
        <p:spPr>
          <a:xfrm>
            <a:off x="6229945"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H</a:t>
            </a:r>
          </a:p>
        </p:txBody>
      </p:sp>
      <p:sp>
        <p:nvSpPr>
          <p:cNvPr id="560" name="I"/>
          <p:cNvSpPr/>
          <p:nvPr/>
        </p:nvSpPr>
        <p:spPr>
          <a:xfrm>
            <a:off x="7721203"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I</a:t>
            </a:r>
          </a:p>
        </p:txBody>
      </p:sp>
      <p:sp>
        <p:nvSpPr>
          <p:cNvPr id="561" name="L"/>
          <p:cNvSpPr/>
          <p:nvPr/>
        </p:nvSpPr>
        <p:spPr>
          <a:xfrm>
            <a:off x="6569273" y="559891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L</a:t>
            </a:r>
          </a:p>
        </p:txBody>
      </p:sp>
      <p:sp>
        <p:nvSpPr>
          <p:cNvPr id="562" name="M"/>
          <p:cNvSpPr/>
          <p:nvPr/>
        </p:nvSpPr>
        <p:spPr>
          <a:xfrm>
            <a:off x="3935015" y="582215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M</a:t>
            </a:r>
          </a:p>
        </p:txBody>
      </p:sp>
      <p:sp>
        <p:nvSpPr>
          <p:cNvPr id="563"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64"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565" name="“test”"/>
          <p:cNvSpPr/>
          <p:nvPr/>
        </p:nvSpPr>
        <p:spPr>
          <a:xfrm>
            <a:off x="7551539" y="258961"/>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“test”</a:t>
            </a:r>
          </a:p>
        </p:txBody>
      </p:sp>
      <p:sp>
        <p:nvSpPr>
          <p:cNvPr id="566" name="✔"/>
          <p:cNvSpPr/>
          <p:nvPr/>
        </p:nvSpPr>
        <p:spPr>
          <a:xfrm>
            <a:off x="6631781" y="589360"/>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567" name="✔"/>
          <p:cNvSpPr/>
          <p:nvPr/>
        </p:nvSpPr>
        <p:spPr>
          <a:xfrm>
            <a:off x="6024563" y="1526977"/>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568" name="✔"/>
          <p:cNvSpPr/>
          <p:nvPr/>
        </p:nvSpPr>
        <p:spPr>
          <a:xfrm>
            <a:off x="6560344" y="202703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569" name="✔"/>
          <p:cNvSpPr/>
          <p:nvPr/>
        </p:nvSpPr>
        <p:spPr>
          <a:xfrm>
            <a:off x="5819180"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570" name="✔"/>
          <p:cNvSpPr/>
          <p:nvPr/>
        </p:nvSpPr>
        <p:spPr>
          <a:xfrm>
            <a:off x="4631531" y="3607594"/>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571" name="✔"/>
          <p:cNvSpPr/>
          <p:nvPr/>
        </p:nvSpPr>
        <p:spPr>
          <a:xfrm>
            <a:off x="6578203" y="5589985"/>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572" name="✔"/>
          <p:cNvSpPr/>
          <p:nvPr/>
        </p:nvSpPr>
        <p:spPr>
          <a:xfrm>
            <a:off x="3943946" y="582215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grpSp>
        <p:nvGrpSpPr>
          <p:cNvPr id="575" name="Group"/>
          <p:cNvGrpSpPr/>
          <p:nvPr/>
        </p:nvGrpSpPr>
        <p:grpSpPr>
          <a:xfrm>
            <a:off x="1121172" y="794742"/>
            <a:ext cx="2294930" cy="3741539"/>
            <a:chOff x="0" y="0"/>
            <a:chExt cx="2514600" cy="5321300"/>
          </a:xfrm>
        </p:grpSpPr>
        <p:sp>
          <p:nvSpPr>
            <p:cNvPr id="573" name="Rectangle"/>
            <p:cNvSpPr/>
            <p:nvPr/>
          </p:nvSpPr>
          <p:spPr>
            <a:xfrm>
              <a:off x="0" y="0"/>
              <a:ext cx="2514600" cy="5321300"/>
            </a:xfrm>
            <a:prstGeom prst="rect">
              <a:avLst/>
            </a:prstGeom>
            <a:solidFill>
              <a:srgbClr val="FFFFFF"/>
            </a:solidFill>
            <a:ln w="25400" cap="flat">
              <a:solidFill>
                <a:srgbClr val="000000"/>
              </a:solidFill>
              <a:prstDash val="solid"/>
              <a:miter lim="400000"/>
            </a:ln>
            <a:effectLst/>
          </p:spPr>
          <p:txBody>
            <a:bodyPr wrap="square" lIns="35719" tIns="35719" rIns="35719" bIns="35719" numCol="1" anchor="ctr">
              <a:noAutofit/>
            </a:bodyP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574" name="2D Column Chart"/>
            <p:cNvGraphicFramePr/>
            <p:nvPr>
              <p:extLst>
                <p:ext uri="{D42A27DB-BD31-4B8C-83A1-F6EECF244321}">
                  <p14:modId xmlns:p14="http://schemas.microsoft.com/office/powerpoint/2010/main" val="239681672"/>
                </p:ext>
              </p:extLst>
            </p:nvPr>
          </p:nvGraphicFramePr>
          <p:xfrm>
            <a:off x="104378" y="69850"/>
            <a:ext cx="2205837" cy="4994672"/>
          </p:xfrm>
          <a:graphic>
            <a:graphicData uri="http://schemas.openxmlformats.org/drawingml/2006/chart">
              <c:chart xmlns:c="http://schemas.openxmlformats.org/drawingml/2006/chart" xmlns:r="http://schemas.openxmlformats.org/officeDocument/2006/relationships" r:id="rId5"/>
            </a:graphicData>
          </a:graphic>
        </p:graphicFrame>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p:tmAbs val="0"/>
                                  </p:iterate>
                                  <p:childTnLst>
                                    <p:set>
                                      <p:cBhvr>
                                        <p:cTn id="6" fill="hold"/>
                                        <p:tgtEl>
                                          <p:spTgt spid="575"/>
                                        </p:tgtEl>
                                        <p:attrNameLst>
                                          <p:attrName>style.visibility</p:attrName>
                                        </p:attrNameLst>
                                      </p:cBhvr>
                                      <p:to>
                                        <p:strVal val="visible"/>
                                      </p:to>
                                    </p:set>
                                    <p:anim calcmode="lin" valueType="num">
                                      <p:cBhvr>
                                        <p:cTn id="7" dur="1000" fill="hold"/>
                                        <p:tgtEl>
                                          <p:spTgt spid="575"/>
                                        </p:tgtEl>
                                        <p:attrNameLst>
                                          <p:attrName>ppt_w</p:attrName>
                                        </p:attrNameLst>
                                      </p:cBhvr>
                                      <p:tavLst>
                                        <p:tav tm="0">
                                          <p:val>
                                            <p:fltVal val="0"/>
                                          </p:val>
                                        </p:tav>
                                        <p:tav tm="100000">
                                          <p:val>
                                            <p:strVal val="#ppt_w"/>
                                          </p:val>
                                        </p:tav>
                                      </p:tavLst>
                                    </p:anim>
                                    <p:anim calcmode="lin" valueType="num">
                                      <p:cBhvr>
                                        <p:cTn id="8" dur="1000" fill="hold"/>
                                        <p:tgtEl>
                                          <p:spTgt spid="57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9"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580"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581"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82"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583"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84"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85"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86"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87"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88"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89"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90"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91" name="A"/>
          <p:cNvSpPr/>
          <p:nvPr/>
        </p:nvSpPr>
        <p:spPr>
          <a:xfrm>
            <a:off x="6640711" y="589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a:t>
            </a:r>
          </a:p>
        </p:txBody>
      </p:sp>
      <p:sp>
        <p:nvSpPr>
          <p:cNvPr id="592" name="B"/>
          <p:cNvSpPr/>
          <p:nvPr/>
        </p:nvSpPr>
        <p:spPr>
          <a:xfrm>
            <a:off x="6033492" y="152697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B</a:t>
            </a:r>
          </a:p>
        </p:txBody>
      </p:sp>
      <p:sp>
        <p:nvSpPr>
          <p:cNvPr id="593" name="C"/>
          <p:cNvSpPr/>
          <p:nvPr/>
        </p:nvSpPr>
        <p:spPr>
          <a:xfrm>
            <a:off x="6569273" y="201810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C</a:t>
            </a:r>
          </a:p>
        </p:txBody>
      </p:sp>
      <p:sp>
        <p:nvSpPr>
          <p:cNvPr id="594" name="D"/>
          <p:cNvSpPr/>
          <p:nvPr/>
        </p:nvSpPr>
        <p:spPr>
          <a:xfrm>
            <a:off x="5819180"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D</a:t>
            </a:r>
          </a:p>
        </p:txBody>
      </p:sp>
      <p:sp>
        <p:nvSpPr>
          <p:cNvPr id="595" name="E"/>
          <p:cNvSpPr/>
          <p:nvPr/>
        </p:nvSpPr>
        <p:spPr>
          <a:xfrm>
            <a:off x="8623101"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E</a:t>
            </a:r>
          </a:p>
        </p:txBody>
      </p:sp>
      <p:sp>
        <p:nvSpPr>
          <p:cNvPr id="596" name="G"/>
          <p:cNvSpPr/>
          <p:nvPr/>
        </p:nvSpPr>
        <p:spPr>
          <a:xfrm>
            <a:off x="7631906"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G</a:t>
            </a:r>
          </a:p>
        </p:txBody>
      </p:sp>
      <p:sp>
        <p:nvSpPr>
          <p:cNvPr id="597" name="F"/>
          <p:cNvSpPr/>
          <p:nvPr/>
        </p:nvSpPr>
        <p:spPr>
          <a:xfrm>
            <a:off x="4631531"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F</a:t>
            </a:r>
          </a:p>
        </p:txBody>
      </p:sp>
      <p:sp>
        <p:nvSpPr>
          <p:cNvPr id="598" name="H"/>
          <p:cNvSpPr/>
          <p:nvPr/>
        </p:nvSpPr>
        <p:spPr>
          <a:xfrm>
            <a:off x="6229945"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H</a:t>
            </a:r>
          </a:p>
        </p:txBody>
      </p:sp>
      <p:sp>
        <p:nvSpPr>
          <p:cNvPr id="599" name="I"/>
          <p:cNvSpPr/>
          <p:nvPr/>
        </p:nvSpPr>
        <p:spPr>
          <a:xfrm>
            <a:off x="7721203"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I</a:t>
            </a:r>
          </a:p>
        </p:txBody>
      </p:sp>
      <p:sp>
        <p:nvSpPr>
          <p:cNvPr id="600" name="L"/>
          <p:cNvSpPr/>
          <p:nvPr/>
        </p:nvSpPr>
        <p:spPr>
          <a:xfrm>
            <a:off x="6569273" y="559891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L</a:t>
            </a:r>
          </a:p>
        </p:txBody>
      </p:sp>
      <p:sp>
        <p:nvSpPr>
          <p:cNvPr id="601" name="M"/>
          <p:cNvSpPr/>
          <p:nvPr/>
        </p:nvSpPr>
        <p:spPr>
          <a:xfrm>
            <a:off x="3935015" y="582215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M</a:t>
            </a:r>
          </a:p>
        </p:txBody>
      </p:sp>
      <p:sp>
        <p:nvSpPr>
          <p:cNvPr id="602"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03"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604" name="“test”"/>
          <p:cNvSpPr/>
          <p:nvPr/>
        </p:nvSpPr>
        <p:spPr>
          <a:xfrm>
            <a:off x="7551539" y="258961"/>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“test”</a:t>
            </a:r>
          </a:p>
        </p:txBody>
      </p:sp>
      <p:sp>
        <p:nvSpPr>
          <p:cNvPr id="605" name="✔"/>
          <p:cNvSpPr/>
          <p:nvPr/>
        </p:nvSpPr>
        <p:spPr>
          <a:xfrm>
            <a:off x="6631781" y="589360"/>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06" name="✔"/>
          <p:cNvSpPr/>
          <p:nvPr/>
        </p:nvSpPr>
        <p:spPr>
          <a:xfrm>
            <a:off x="6024563" y="1526977"/>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07" name="✔"/>
          <p:cNvSpPr/>
          <p:nvPr/>
        </p:nvSpPr>
        <p:spPr>
          <a:xfrm>
            <a:off x="6560344" y="202703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08" name="✔"/>
          <p:cNvSpPr/>
          <p:nvPr/>
        </p:nvSpPr>
        <p:spPr>
          <a:xfrm>
            <a:off x="5819180"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09" name="✔"/>
          <p:cNvSpPr/>
          <p:nvPr/>
        </p:nvSpPr>
        <p:spPr>
          <a:xfrm>
            <a:off x="4631531" y="3607594"/>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10" name="✔"/>
          <p:cNvSpPr/>
          <p:nvPr/>
        </p:nvSpPr>
        <p:spPr>
          <a:xfrm>
            <a:off x="6578203" y="5589985"/>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11" name="✔"/>
          <p:cNvSpPr/>
          <p:nvPr/>
        </p:nvSpPr>
        <p:spPr>
          <a:xfrm>
            <a:off x="3943946" y="582215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12" name="“a+b”"/>
          <p:cNvSpPr/>
          <p:nvPr/>
        </p:nvSpPr>
        <p:spPr>
          <a:xfrm>
            <a:off x="7783711" y="535781"/>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“a+b”</a:t>
            </a:r>
          </a:p>
        </p:txBody>
      </p:sp>
      <p:sp>
        <p:nvSpPr>
          <p:cNvPr id="613" name="✔"/>
          <p:cNvSpPr/>
          <p:nvPr/>
        </p:nvSpPr>
        <p:spPr>
          <a:xfrm>
            <a:off x="8623102"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14" name="Rectangle"/>
          <p:cNvSpPr/>
          <p:nvPr/>
        </p:nvSpPr>
        <p:spPr>
          <a:xfrm>
            <a:off x="1184672" y="794742"/>
            <a:ext cx="2294930" cy="3741539"/>
          </a:xfrm>
          <a:prstGeom prst="rect">
            <a:avLst/>
          </a:prstGeom>
          <a:solidFill>
            <a:srgbClr val="FFFFFF"/>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615" name="2D Column Chart"/>
          <p:cNvGraphicFramePr/>
          <p:nvPr>
            <p:extLst>
              <p:ext uri="{D42A27DB-BD31-4B8C-83A1-F6EECF244321}">
                <p14:modId xmlns:p14="http://schemas.microsoft.com/office/powerpoint/2010/main" val="4144289426"/>
              </p:ext>
            </p:extLst>
          </p:nvPr>
        </p:nvGraphicFramePr>
        <p:xfrm>
          <a:off x="1291828" y="843855"/>
          <a:ext cx="1902024" cy="3511879"/>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mc:AlternateContent xmlns:mc="http://schemas.openxmlformats.org/markup-compatibility/2006" xmlns:p14="http://schemas.microsoft.com/office/powerpoint/2010/main">
    <mc:Choice Requires="p14">
      <p:transition spd="slow">
        <p:wipe dir="u"/>
      </p:transition>
    </mc:Choice>
    <mc:Fallback xmlns:a14="http://schemas.microsoft.com/office/drawing/2010/main" xmlns:m="http://schemas.openxmlformats.org/officeDocument/2006/math"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fontAlgn="base"/>
            <a:r>
              <a:rPr lang="en-US" dirty="0"/>
              <a:t>Explain what makes a good test, and give examples and counter examples</a:t>
            </a:r>
          </a:p>
          <a:p>
            <a:pPr lvl="1" fontAlgn="base"/>
            <a:r>
              <a:rPr lang="en-US" dirty="0"/>
              <a:t>Explain different things a test suite might accomplish, and sketch how one might judge how well a test suite accomplishes those goals</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9"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620"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621"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22"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623"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24"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25"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26"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27"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28"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29"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30"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31" name="A"/>
          <p:cNvSpPr/>
          <p:nvPr/>
        </p:nvSpPr>
        <p:spPr>
          <a:xfrm>
            <a:off x="6640711" y="589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a:t>
            </a:r>
          </a:p>
        </p:txBody>
      </p:sp>
      <p:sp>
        <p:nvSpPr>
          <p:cNvPr id="632" name="B"/>
          <p:cNvSpPr/>
          <p:nvPr/>
        </p:nvSpPr>
        <p:spPr>
          <a:xfrm>
            <a:off x="6033492" y="152697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B</a:t>
            </a:r>
          </a:p>
        </p:txBody>
      </p:sp>
      <p:sp>
        <p:nvSpPr>
          <p:cNvPr id="633" name="C"/>
          <p:cNvSpPr/>
          <p:nvPr/>
        </p:nvSpPr>
        <p:spPr>
          <a:xfrm>
            <a:off x="6569273" y="201810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C</a:t>
            </a:r>
          </a:p>
        </p:txBody>
      </p:sp>
      <p:sp>
        <p:nvSpPr>
          <p:cNvPr id="634" name="D"/>
          <p:cNvSpPr/>
          <p:nvPr/>
        </p:nvSpPr>
        <p:spPr>
          <a:xfrm>
            <a:off x="5819180"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D</a:t>
            </a:r>
          </a:p>
        </p:txBody>
      </p:sp>
      <p:sp>
        <p:nvSpPr>
          <p:cNvPr id="635" name="E"/>
          <p:cNvSpPr/>
          <p:nvPr/>
        </p:nvSpPr>
        <p:spPr>
          <a:xfrm>
            <a:off x="8623101"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E</a:t>
            </a:r>
          </a:p>
        </p:txBody>
      </p:sp>
      <p:sp>
        <p:nvSpPr>
          <p:cNvPr id="636" name="G"/>
          <p:cNvSpPr/>
          <p:nvPr/>
        </p:nvSpPr>
        <p:spPr>
          <a:xfrm>
            <a:off x="7631906"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G</a:t>
            </a:r>
          </a:p>
        </p:txBody>
      </p:sp>
      <p:sp>
        <p:nvSpPr>
          <p:cNvPr id="637" name="F"/>
          <p:cNvSpPr/>
          <p:nvPr/>
        </p:nvSpPr>
        <p:spPr>
          <a:xfrm>
            <a:off x="4631531"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F</a:t>
            </a:r>
          </a:p>
        </p:txBody>
      </p:sp>
      <p:sp>
        <p:nvSpPr>
          <p:cNvPr id="638" name="H"/>
          <p:cNvSpPr/>
          <p:nvPr/>
        </p:nvSpPr>
        <p:spPr>
          <a:xfrm>
            <a:off x="6229945"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H</a:t>
            </a:r>
          </a:p>
        </p:txBody>
      </p:sp>
      <p:sp>
        <p:nvSpPr>
          <p:cNvPr id="639" name="I"/>
          <p:cNvSpPr/>
          <p:nvPr/>
        </p:nvSpPr>
        <p:spPr>
          <a:xfrm>
            <a:off x="7721203"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I</a:t>
            </a:r>
          </a:p>
        </p:txBody>
      </p:sp>
      <p:sp>
        <p:nvSpPr>
          <p:cNvPr id="640" name="L"/>
          <p:cNvSpPr/>
          <p:nvPr/>
        </p:nvSpPr>
        <p:spPr>
          <a:xfrm>
            <a:off x="6569273" y="559891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L</a:t>
            </a:r>
          </a:p>
        </p:txBody>
      </p:sp>
      <p:sp>
        <p:nvSpPr>
          <p:cNvPr id="641" name="M"/>
          <p:cNvSpPr/>
          <p:nvPr/>
        </p:nvSpPr>
        <p:spPr>
          <a:xfrm>
            <a:off x="3935015" y="582215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M</a:t>
            </a:r>
          </a:p>
        </p:txBody>
      </p:sp>
      <p:sp>
        <p:nvSpPr>
          <p:cNvPr id="642"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43"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644" name="“test”"/>
          <p:cNvSpPr/>
          <p:nvPr/>
        </p:nvSpPr>
        <p:spPr>
          <a:xfrm>
            <a:off x="7551539" y="258961"/>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“test”</a:t>
            </a:r>
          </a:p>
        </p:txBody>
      </p:sp>
      <p:sp>
        <p:nvSpPr>
          <p:cNvPr id="645" name="✔"/>
          <p:cNvSpPr/>
          <p:nvPr/>
        </p:nvSpPr>
        <p:spPr>
          <a:xfrm>
            <a:off x="6631781" y="589360"/>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46" name="✔"/>
          <p:cNvSpPr/>
          <p:nvPr/>
        </p:nvSpPr>
        <p:spPr>
          <a:xfrm>
            <a:off x="6024563" y="1526977"/>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47" name="✔"/>
          <p:cNvSpPr/>
          <p:nvPr/>
        </p:nvSpPr>
        <p:spPr>
          <a:xfrm>
            <a:off x="6560344" y="202703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48" name="✔"/>
          <p:cNvSpPr/>
          <p:nvPr/>
        </p:nvSpPr>
        <p:spPr>
          <a:xfrm>
            <a:off x="5819180"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49" name="✔"/>
          <p:cNvSpPr/>
          <p:nvPr/>
        </p:nvSpPr>
        <p:spPr>
          <a:xfrm>
            <a:off x="4631531" y="3607594"/>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50" name="✔"/>
          <p:cNvSpPr/>
          <p:nvPr/>
        </p:nvSpPr>
        <p:spPr>
          <a:xfrm>
            <a:off x="6578203" y="5589985"/>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51" name="✔"/>
          <p:cNvSpPr/>
          <p:nvPr/>
        </p:nvSpPr>
        <p:spPr>
          <a:xfrm>
            <a:off x="3943946" y="582215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52" name="“a+b”"/>
          <p:cNvSpPr/>
          <p:nvPr/>
        </p:nvSpPr>
        <p:spPr>
          <a:xfrm>
            <a:off x="7783711" y="535781"/>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“a+b”</a:t>
            </a:r>
          </a:p>
        </p:txBody>
      </p:sp>
      <p:sp>
        <p:nvSpPr>
          <p:cNvPr id="653" name="✔"/>
          <p:cNvSpPr/>
          <p:nvPr/>
        </p:nvSpPr>
        <p:spPr>
          <a:xfrm>
            <a:off x="8623102"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54" name="“%3d”"/>
          <p:cNvSpPr/>
          <p:nvPr/>
        </p:nvSpPr>
        <p:spPr>
          <a:xfrm>
            <a:off x="8078390" y="866180"/>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“%3d”</a:t>
            </a:r>
          </a:p>
        </p:txBody>
      </p:sp>
      <p:sp>
        <p:nvSpPr>
          <p:cNvPr id="655" name="✔"/>
          <p:cNvSpPr/>
          <p:nvPr/>
        </p:nvSpPr>
        <p:spPr>
          <a:xfrm>
            <a:off x="7631906" y="3607594"/>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56" name="✔"/>
          <p:cNvSpPr/>
          <p:nvPr/>
        </p:nvSpPr>
        <p:spPr>
          <a:xfrm>
            <a:off x="6238875" y="439340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57" name="Rectangle"/>
          <p:cNvSpPr/>
          <p:nvPr/>
        </p:nvSpPr>
        <p:spPr>
          <a:xfrm>
            <a:off x="1133873" y="794742"/>
            <a:ext cx="2294930" cy="3741539"/>
          </a:xfrm>
          <a:prstGeom prst="rect">
            <a:avLst/>
          </a:prstGeom>
          <a:solidFill>
            <a:srgbClr val="FFFFFF"/>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658" name="2D Column Chart"/>
          <p:cNvGraphicFramePr/>
          <p:nvPr>
            <p:extLst>
              <p:ext uri="{D42A27DB-BD31-4B8C-83A1-F6EECF244321}">
                <p14:modId xmlns:p14="http://schemas.microsoft.com/office/powerpoint/2010/main" val="4022944299"/>
              </p:ext>
            </p:extLst>
          </p:nvPr>
        </p:nvGraphicFramePr>
        <p:xfrm>
          <a:off x="1314279" y="843855"/>
          <a:ext cx="1959939" cy="3511879"/>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mc:AlternateContent xmlns:mc="http://schemas.openxmlformats.org/markup-compatibility/2006" xmlns:p14="http://schemas.microsoft.com/office/powerpoint/2010/main">
    <mc:Choice Requires="p14">
      <p:transition spd="slow">
        <p:wipe dir="u"/>
      </p:transition>
    </mc:Choice>
    <mc:Fallback xmlns:a14="http://schemas.microsoft.com/office/drawing/2010/main" xmlns:m="http://schemas.openxmlformats.org/officeDocument/2006/math"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2"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663"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664"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65"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666"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67"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68"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69"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70"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71"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72"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73"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74" name="A"/>
          <p:cNvSpPr/>
          <p:nvPr/>
        </p:nvSpPr>
        <p:spPr>
          <a:xfrm>
            <a:off x="6640711" y="589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a:t>
            </a:r>
          </a:p>
        </p:txBody>
      </p:sp>
      <p:sp>
        <p:nvSpPr>
          <p:cNvPr id="675" name="B"/>
          <p:cNvSpPr/>
          <p:nvPr/>
        </p:nvSpPr>
        <p:spPr>
          <a:xfrm>
            <a:off x="6033492" y="152697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B</a:t>
            </a:r>
          </a:p>
        </p:txBody>
      </p:sp>
      <p:sp>
        <p:nvSpPr>
          <p:cNvPr id="676" name="C"/>
          <p:cNvSpPr/>
          <p:nvPr/>
        </p:nvSpPr>
        <p:spPr>
          <a:xfrm>
            <a:off x="6569273" y="201810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C</a:t>
            </a:r>
          </a:p>
        </p:txBody>
      </p:sp>
      <p:sp>
        <p:nvSpPr>
          <p:cNvPr id="677" name="D"/>
          <p:cNvSpPr/>
          <p:nvPr/>
        </p:nvSpPr>
        <p:spPr>
          <a:xfrm>
            <a:off x="5819180"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D</a:t>
            </a:r>
          </a:p>
        </p:txBody>
      </p:sp>
      <p:sp>
        <p:nvSpPr>
          <p:cNvPr id="678" name="E"/>
          <p:cNvSpPr/>
          <p:nvPr/>
        </p:nvSpPr>
        <p:spPr>
          <a:xfrm>
            <a:off x="8623101"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E</a:t>
            </a:r>
          </a:p>
        </p:txBody>
      </p:sp>
      <p:sp>
        <p:nvSpPr>
          <p:cNvPr id="679" name="G"/>
          <p:cNvSpPr/>
          <p:nvPr/>
        </p:nvSpPr>
        <p:spPr>
          <a:xfrm>
            <a:off x="7631906"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G</a:t>
            </a:r>
          </a:p>
        </p:txBody>
      </p:sp>
      <p:sp>
        <p:nvSpPr>
          <p:cNvPr id="680" name="F"/>
          <p:cNvSpPr/>
          <p:nvPr/>
        </p:nvSpPr>
        <p:spPr>
          <a:xfrm>
            <a:off x="4631531"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F</a:t>
            </a:r>
          </a:p>
        </p:txBody>
      </p:sp>
      <p:sp>
        <p:nvSpPr>
          <p:cNvPr id="681" name="H"/>
          <p:cNvSpPr/>
          <p:nvPr/>
        </p:nvSpPr>
        <p:spPr>
          <a:xfrm>
            <a:off x="6229945"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H</a:t>
            </a:r>
          </a:p>
        </p:txBody>
      </p:sp>
      <p:sp>
        <p:nvSpPr>
          <p:cNvPr id="682" name="I"/>
          <p:cNvSpPr/>
          <p:nvPr/>
        </p:nvSpPr>
        <p:spPr>
          <a:xfrm>
            <a:off x="7721203"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I</a:t>
            </a:r>
          </a:p>
        </p:txBody>
      </p:sp>
      <p:sp>
        <p:nvSpPr>
          <p:cNvPr id="683" name="L"/>
          <p:cNvSpPr/>
          <p:nvPr/>
        </p:nvSpPr>
        <p:spPr>
          <a:xfrm>
            <a:off x="6569273" y="559891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L</a:t>
            </a:r>
          </a:p>
        </p:txBody>
      </p:sp>
      <p:sp>
        <p:nvSpPr>
          <p:cNvPr id="684" name="M"/>
          <p:cNvSpPr/>
          <p:nvPr/>
        </p:nvSpPr>
        <p:spPr>
          <a:xfrm>
            <a:off x="3935015" y="582215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M</a:t>
            </a:r>
          </a:p>
        </p:txBody>
      </p:sp>
      <p:sp>
        <p:nvSpPr>
          <p:cNvPr id="685"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86"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687" name="“test”"/>
          <p:cNvSpPr/>
          <p:nvPr/>
        </p:nvSpPr>
        <p:spPr>
          <a:xfrm>
            <a:off x="7551539" y="258961"/>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“test”</a:t>
            </a:r>
          </a:p>
        </p:txBody>
      </p:sp>
      <p:sp>
        <p:nvSpPr>
          <p:cNvPr id="688" name="✔"/>
          <p:cNvSpPr/>
          <p:nvPr/>
        </p:nvSpPr>
        <p:spPr>
          <a:xfrm>
            <a:off x="6631781" y="589360"/>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89" name="✔"/>
          <p:cNvSpPr/>
          <p:nvPr/>
        </p:nvSpPr>
        <p:spPr>
          <a:xfrm>
            <a:off x="6024563" y="1526977"/>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0" name="✔"/>
          <p:cNvSpPr/>
          <p:nvPr/>
        </p:nvSpPr>
        <p:spPr>
          <a:xfrm>
            <a:off x="6560344" y="202703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1" name="✔"/>
          <p:cNvSpPr/>
          <p:nvPr/>
        </p:nvSpPr>
        <p:spPr>
          <a:xfrm>
            <a:off x="5819180"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2" name="✔"/>
          <p:cNvSpPr/>
          <p:nvPr/>
        </p:nvSpPr>
        <p:spPr>
          <a:xfrm>
            <a:off x="4631531" y="3607594"/>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3" name="✔"/>
          <p:cNvSpPr/>
          <p:nvPr/>
        </p:nvSpPr>
        <p:spPr>
          <a:xfrm>
            <a:off x="6578203" y="5589984"/>
            <a:ext cx="437555" cy="437555"/>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4" name="✔"/>
          <p:cNvSpPr/>
          <p:nvPr/>
        </p:nvSpPr>
        <p:spPr>
          <a:xfrm>
            <a:off x="3943946" y="582215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5" name="“a+b”"/>
          <p:cNvSpPr/>
          <p:nvPr/>
        </p:nvSpPr>
        <p:spPr>
          <a:xfrm>
            <a:off x="7783711" y="535781"/>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“a+b”</a:t>
            </a:r>
          </a:p>
        </p:txBody>
      </p:sp>
      <p:sp>
        <p:nvSpPr>
          <p:cNvPr id="696" name="✔"/>
          <p:cNvSpPr/>
          <p:nvPr/>
        </p:nvSpPr>
        <p:spPr>
          <a:xfrm>
            <a:off x="8623102"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7" name="“%3d”"/>
          <p:cNvSpPr/>
          <p:nvPr/>
        </p:nvSpPr>
        <p:spPr>
          <a:xfrm>
            <a:off x="8078390" y="866180"/>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“%3d”</a:t>
            </a:r>
          </a:p>
        </p:txBody>
      </p:sp>
      <p:sp>
        <p:nvSpPr>
          <p:cNvPr id="698" name="✔"/>
          <p:cNvSpPr/>
          <p:nvPr/>
        </p:nvSpPr>
        <p:spPr>
          <a:xfrm>
            <a:off x="7631906" y="3607594"/>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9" name="✔"/>
          <p:cNvSpPr/>
          <p:nvPr/>
        </p:nvSpPr>
        <p:spPr>
          <a:xfrm>
            <a:off x="6238875" y="439340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700" name="“%g”"/>
          <p:cNvSpPr/>
          <p:nvPr/>
        </p:nvSpPr>
        <p:spPr>
          <a:xfrm>
            <a:off x="8310562" y="1196578"/>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“%g”</a:t>
            </a:r>
          </a:p>
        </p:txBody>
      </p:sp>
      <p:sp>
        <p:nvSpPr>
          <p:cNvPr id="701" name="✔"/>
          <p:cNvSpPr/>
          <p:nvPr/>
        </p:nvSpPr>
        <p:spPr>
          <a:xfrm>
            <a:off x="7730133" y="439340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702" name="Rectangle"/>
          <p:cNvSpPr/>
          <p:nvPr/>
        </p:nvSpPr>
        <p:spPr>
          <a:xfrm>
            <a:off x="1220390" y="794742"/>
            <a:ext cx="2259212" cy="3741539"/>
          </a:xfrm>
          <a:prstGeom prst="rect">
            <a:avLst/>
          </a:prstGeom>
          <a:solidFill>
            <a:srgbClr val="FFFFFF"/>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703" name="2D Column Chart"/>
          <p:cNvGraphicFramePr/>
          <p:nvPr>
            <p:extLst>
              <p:ext uri="{D42A27DB-BD31-4B8C-83A1-F6EECF244321}">
                <p14:modId xmlns:p14="http://schemas.microsoft.com/office/powerpoint/2010/main" val="756929682"/>
              </p:ext>
            </p:extLst>
          </p:nvPr>
        </p:nvGraphicFramePr>
        <p:xfrm>
          <a:off x="1394369" y="827583"/>
          <a:ext cx="1888778" cy="3511879"/>
        </p:xfrm>
        <a:graphic>
          <a:graphicData uri="http://schemas.openxmlformats.org/drawingml/2006/chart">
            <c:chart xmlns:c="http://schemas.openxmlformats.org/drawingml/2006/chart" xmlns:r="http://schemas.openxmlformats.org/officeDocument/2006/relationships" r:id="rId5"/>
          </a:graphicData>
        </a:graphic>
      </p:graphicFrame>
      <p:sp>
        <p:nvSpPr>
          <p:cNvPr id="704" name="✔"/>
          <p:cNvSpPr/>
          <p:nvPr/>
        </p:nvSpPr>
        <p:spPr>
          <a:xfrm>
            <a:off x="6578203" y="5589985"/>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Tree>
  </p:cSld>
  <p:clrMapOvr>
    <a:masterClrMapping/>
  </p:clrMapOvr>
  <mc:AlternateContent xmlns:mc="http://schemas.openxmlformats.org/markup-compatibility/2006" xmlns:p14="http://schemas.microsoft.com/office/powerpoint/2010/main">
    <mc:Choice Requires="p14">
      <p:transition spd="slow">
        <p:wipe dir="u"/>
      </p:transition>
    </mc:Choice>
    <mc:Fallback xmlns:a14="http://schemas.microsoft.com/office/drawing/2010/main" xmlns:m="http://schemas.openxmlformats.org/officeDocument/2006/math"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EEC59-529D-432E-B777-BF1886323F77}"/>
              </a:ext>
            </a:extLst>
          </p:cNvPr>
          <p:cNvSpPr>
            <a:spLocks noGrp="1"/>
          </p:cNvSpPr>
          <p:nvPr>
            <p:ph type="title"/>
          </p:nvPr>
        </p:nvSpPr>
        <p:spPr/>
        <p:txBody>
          <a:bodyPr/>
          <a:lstStyle/>
          <a:p>
            <a:r>
              <a:rPr lang="en-US" dirty="0"/>
              <a:t>Branch Coverage</a:t>
            </a:r>
          </a:p>
        </p:txBody>
      </p:sp>
      <p:sp>
        <p:nvSpPr>
          <p:cNvPr id="3" name="Content Placeholder 2">
            <a:extLst>
              <a:ext uri="{FF2B5EF4-FFF2-40B4-BE49-F238E27FC236}">
                <a16:creationId xmlns:a16="http://schemas.microsoft.com/office/drawing/2014/main" id="{74F86C95-98C4-4148-9CF6-956F8A90475F}"/>
              </a:ext>
            </a:extLst>
          </p:cNvPr>
          <p:cNvSpPr>
            <a:spLocks noGrp="1"/>
          </p:cNvSpPr>
          <p:nvPr>
            <p:ph idx="1"/>
          </p:nvPr>
        </p:nvSpPr>
        <p:spPr>
          <a:xfrm>
            <a:off x="838200" y="1500160"/>
            <a:ext cx="8724900" cy="4351338"/>
          </a:xfrm>
        </p:spPr>
        <p:txBody>
          <a:bodyPr>
            <a:normAutofit fontScale="92500" lnSpcReduction="10000"/>
          </a:bodyPr>
          <a:lstStyle/>
          <a:p>
            <a:pPr>
              <a:spcBef>
                <a:spcPts val="1000"/>
              </a:spcBef>
              <a:defRPr sz="3200">
                <a:solidFill>
                  <a:srgbClr val="000000"/>
                </a:solidFill>
              </a:defRPr>
            </a:pPr>
            <a:r>
              <a:rPr lang="en-US" dirty="0"/>
              <a:t>Adequacy criterion: </a:t>
            </a:r>
            <a:r>
              <a:rPr lang="en-US" i="1" dirty="0">
                <a:solidFill>
                  <a:srgbClr val="011993"/>
                </a:solidFill>
                <a:ea typeface="Helvetica Neue"/>
                <a:cs typeface="Helvetica Neue"/>
                <a:sym typeface="Helvetica Neue"/>
              </a:rPr>
              <a:t>each branch in the CFG must be executed at least once</a:t>
            </a:r>
          </a:p>
          <a:p>
            <a:pPr marL="0" indent="0" algn="ctr">
              <a:spcBef>
                <a:spcPts val="1000"/>
              </a:spcBef>
              <a:buNone/>
              <a:defRPr sz="3200">
                <a:solidFill>
                  <a:srgbClr val="000000"/>
                </a:solidFill>
              </a:defRPr>
            </a:pPr>
            <a:r>
              <a:rPr lang="en-US" dirty="0"/>
              <a:t>coverage:   </a:t>
            </a:r>
            <a:r>
              <a:rPr lang="en-US" i="1" u="sng" dirty="0"/>
              <a:t># executed branches</a:t>
            </a:r>
            <a:br>
              <a:rPr lang="en-US" i="1" dirty="0"/>
            </a:br>
            <a:r>
              <a:rPr lang="en-US" i="1" dirty="0"/>
              <a:t>	  # branches</a:t>
            </a:r>
          </a:p>
          <a:p>
            <a:pPr>
              <a:spcBef>
                <a:spcPts val="1000"/>
              </a:spcBef>
              <a:defRPr sz="3200">
                <a:solidFill>
                  <a:srgbClr val="000000"/>
                </a:solidFill>
              </a:defRPr>
            </a:pPr>
            <a:endParaRPr lang="en-US" dirty="0"/>
          </a:p>
          <a:p>
            <a:pPr>
              <a:spcBef>
                <a:spcPts val="1000"/>
              </a:spcBef>
              <a:defRPr sz="3200">
                <a:solidFill>
                  <a:srgbClr val="000000"/>
                </a:solidFill>
              </a:defRPr>
            </a:pPr>
            <a:r>
              <a:rPr lang="en-US" dirty="0"/>
              <a:t>Subsumes statement testing criterion because traversing all edges implies traversing all nodes</a:t>
            </a:r>
          </a:p>
          <a:p>
            <a:pPr>
              <a:spcBef>
                <a:spcPts val="1000"/>
              </a:spcBef>
              <a:defRPr sz="3200">
                <a:solidFill>
                  <a:srgbClr val="000000"/>
                </a:solidFill>
              </a:defRPr>
            </a:pPr>
            <a:endParaRPr lang="en-US" dirty="0"/>
          </a:p>
          <a:p>
            <a:pPr>
              <a:spcBef>
                <a:spcPts val="1000"/>
              </a:spcBef>
              <a:defRPr sz="3200">
                <a:solidFill>
                  <a:srgbClr val="000000"/>
                </a:solidFill>
              </a:defRPr>
            </a:pPr>
            <a:r>
              <a:rPr lang="en-US" dirty="0"/>
              <a:t>Most </a:t>
            </a:r>
            <a:r>
              <a:rPr lang="en-US" dirty="0">
                <a:solidFill>
                  <a:srgbClr val="FF0000"/>
                </a:solidFill>
              </a:rPr>
              <a:t>widely used criterion in industry</a:t>
            </a:r>
          </a:p>
          <a:p>
            <a:pPr lvl="1"/>
            <a:endParaRPr lang="en-US" dirty="0"/>
          </a:p>
        </p:txBody>
      </p:sp>
      <p:sp>
        <p:nvSpPr>
          <p:cNvPr id="4" name="Slide Number Placeholder 3">
            <a:extLst>
              <a:ext uri="{FF2B5EF4-FFF2-40B4-BE49-F238E27FC236}">
                <a16:creationId xmlns:a16="http://schemas.microsoft.com/office/drawing/2014/main" id="{A66EB4D5-3D84-41AE-B297-EF98ED348FD5}"/>
              </a:ext>
            </a:extLst>
          </p:cNvPr>
          <p:cNvSpPr>
            <a:spLocks noGrp="1"/>
          </p:cNvSpPr>
          <p:nvPr>
            <p:ph type="sldNum" sz="quarter" idx="12"/>
          </p:nvPr>
        </p:nvSpPr>
        <p:spPr/>
        <p:txBody>
          <a:bodyPr/>
          <a:lstStyle/>
          <a:p>
            <a:fld id="{20F37917-FD3A-4669-9018-DA04BCDD3D75}" type="slidenum">
              <a:rPr lang="en-US" smtClean="0"/>
              <a:t>22</a:t>
            </a:fld>
            <a:endParaRPr lang="en-US"/>
          </a:p>
        </p:txBody>
      </p:sp>
    </p:spTree>
    <p:extLst>
      <p:ext uri="{BB962C8B-B14F-4D97-AF65-F5344CB8AC3E}">
        <p14:creationId xmlns:p14="http://schemas.microsoft.com/office/powerpoint/2010/main" val="528902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2"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263"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264"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65"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266"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67"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68"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69"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70"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71"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72"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73"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74" name="A"/>
          <p:cNvSpPr/>
          <p:nvPr/>
        </p:nvSpPr>
        <p:spPr>
          <a:xfrm>
            <a:off x="6640711" y="589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a:t>
            </a:r>
          </a:p>
        </p:txBody>
      </p:sp>
      <p:sp>
        <p:nvSpPr>
          <p:cNvPr id="275" name="B"/>
          <p:cNvSpPr/>
          <p:nvPr/>
        </p:nvSpPr>
        <p:spPr>
          <a:xfrm>
            <a:off x="6033492" y="152697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B</a:t>
            </a:r>
          </a:p>
        </p:txBody>
      </p:sp>
      <p:sp>
        <p:nvSpPr>
          <p:cNvPr id="276" name="C"/>
          <p:cNvSpPr/>
          <p:nvPr/>
        </p:nvSpPr>
        <p:spPr>
          <a:xfrm>
            <a:off x="6569273" y="201810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C</a:t>
            </a:r>
          </a:p>
        </p:txBody>
      </p:sp>
      <p:sp>
        <p:nvSpPr>
          <p:cNvPr id="277" name="D"/>
          <p:cNvSpPr/>
          <p:nvPr/>
        </p:nvSpPr>
        <p:spPr>
          <a:xfrm>
            <a:off x="5819180"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D</a:t>
            </a:r>
          </a:p>
        </p:txBody>
      </p:sp>
      <p:sp>
        <p:nvSpPr>
          <p:cNvPr id="278" name="E"/>
          <p:cNvSpPr/>
          <p:nvPr/>
        </p:nvSpPr>
        <p:spPr>
          <a:xfrm>
            <a:off x="8623101"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E</a:t>
            </a:r>
          </a:p>
        </p:txBody>
      </p:sp>
      <p:sp>
        <p:nvSpPr>
          <p:cNvPr id="279" name="G"/>
          <p:cNvSpPr/>
          <p:nvPr/>
        </p:nvSpPr>
        <p:spPr>
          <a:xfrm>
            <a:off x="7631906"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G</a:t>
            </a:r>
          </a:p>
        </p:txBody>
      </p:sp>
      <p:sp>
        <p:nvSpPr>
          <p:cNvPr id="280" name="F"/>
          <p:cNvSpPr/>
          <p:nvPr/>
        </p:nvSpPr>
        <p:spPr>
          <a:xfrm>
            <a:off x="4631531"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F</a:t>
            </a:r>
          </a:p>
        </p:txBody>
      </p:sp>
      <p:sp>
        <p:nvSpPr>
          <p:cNvPr id="281" name="H"/>
          <p:cNvSpPr/>
          <p:nvPr/>
        </p:nvSpPr>
        <p:spPr>
          <a:xfrm>
            <a:off x="6229945"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H</a:t>
            </a:r>
          </a:p>
        </p:txBody>
      </p:sp>
      <p:sp>
        <p:nvSpPr>
          <p:cNvPr id="282" name="I"/>
          <p:cNvSpPr/>
          <p:nvPr/>
        </p:nvSpPr>
        <p:spPr>
          <a:xfrm>
            <a:off x="7721203"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I</a:t>
            </a:r>
          </a:p>
        </p:txBody>
      </p:sp>
      <p:sp>
        <p:nvSpPr>
          <p:cNvPr id="283" name="L"/>
          <p:cNvSpPr/>
          <p:nvPr/>
        </p:nvSpPr>
        <p:spPr>
          <a:xfrm>
            <a:off x="6569273" y="559891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L</a:t>
            </a:r>
          </a:p>
        </p:txBody>
      </p:sp>
      <p:sp>
        <p:nvSpPr>
          <p:cNvPr id="284" name="M"/>
          <p:cNvSpPr/>
          <p:nvPr/>
        </p:nvSpPr>
        <p:spPr>
          <a:xfrm>
            <a:off x="3935015" y="582215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M</a:t>
            </a:r>
          </a:p>
        </p:txBody>
      </p:sp>
      <p:sp>
        <p:nvSpPr>
          <p:cNvPr id="285"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86"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287" name="✔"/>
          <p:cNvSpPr/>
          <p:nvPr/>
        </p:nvSpPr>
        <p:spPr>
          <a:xfrm>
            <a:off x="6640711" y="580430"/>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88" name="✔"/>
          <p:cNvSpPr/>
          <p:nvPr/>
        </p:nvSpPr>
        <p:spPr>
          <a:xfrm>
            <a:off x="6024563" y="1526977"/>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89" name="✔"/>
          <p:cNvSpPr/>
          <p:nvPr/>
        </p:nvSpPr>
        <p:spPr>
          <a:xfrm>
            <a:off x="6560344" y="202703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90" name="✔"/>
          <p:cNvSpPr/>
          <p:nvPr/>
        </p:nvSpPr>
        <p:spPr>
          <a:xfrm>
            <a:off x="5819180"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91" name="✔"/>
          <p:cNvSpPr/>
          <p:nvPr/>
        </p:nvSpPr>
        <p:spPr>
          <a:xfrm>
            <a:off x="6578203" y="5589985"/>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92" name="✔"/>
          <p:cNvSpPr/>
          <p:nvPr/>
        </p:nvSpPr>
        <p:spPr>
          <a:xfrm>
            <a:off x="3943946" y="582215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93" name="✔"/>
          <p:cNvSpPr/>
          <p:nvPr/>
        </p:nvSpPr>
        <p:spPr>
          <a:xfrm>
            <a:off x="8623102"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94" name="✔"/>
          <p:cNvSpPr/>
          <p:nvPr/>
        </p:nvSpPr>
        <p:spPr>
          <a:xfrm>
            <a:off x="7631906" y="3607594"/>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95" name="✔"/>
          <p:cNvSpPr/>
          <p:nvPr/>
        </p:nvSpPr>
        <p:spPr>
          <a:xfrm>
            <a:off x="6238875" y="439340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96" name="✔"/>
          <p:cNvSpPr/>
          <p:nvPr/>
        </p:nvSpPr>
        <p:spPr>
          <a:xfrm>
            <a:off x="7730133" y="439340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grpSp>
        <p:nvGrpSpPr>
          <p:cNvPr id="299" name="Group"/>
          <p:cNvGrpSpPr/>
          <p:nvPr/>
        </p:nvGrpSpPr>
        <p:grpSpPr>
          <a:xfrm>
            <a:off x="983303" y="794742"/>
            <a:ext cx="2496299" cy="3741539"/>
            <a:chOff x="0" y="0"/>
            <a:chExt cx="2514600" cy="5321300"/>
          </a:xfrm>
        </p:grpSpPr>
        <p:sp>
          <p:nvSpPr>
            <p:cNvPr id="297" name="Rectangle"/>
            <p:cNvSpPr/>
            <p:nvPr/>
          </p:nvSpPr>
          <p:spPr>
            <a:xfrm>
              <a:off x="0" y="0"/>
              <a:ext cx="2514600" cy="5321300"/>
            </a:xfrm>
            <a:prstGeom prst="rect">
              <a:avLst/>
            </a:prstGeom>
            <a:solidFill>
              <a:srgbClr val="FFFFFF"/>
            </a:solidFill>
            <a:ln w="25400" cap="flat">
              <a:solidFill>
                <a:srgbClr val="000000"/>
              </a:solidFill>
              <a:prstDash val="solid"/>
              <a:miter lim="400000"/>
            </a:ln>
            <a:effectLst/>
          </p:spPr>
          <p:txBody>
            <a:bodyPr wrap="square" lIns="35719" tIns="35719" rIns="35719" bIns="35719" numCol="1" anchor="ctr">
              <a:noAutofit/>
            </a:bodyP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298" name="2D Column Chart"/>
            <p:cNvGraphicFramePr/>
            <p:nvPr>
              <p:extLst>
                <p:ext uri="{D42A27DB-BD31-4B8C-83A1-F6EECF244321}">
                  <p14:modId xmlns:p14="http://schemas.microsoft.com/office/powerpoint/2010/main" val="318004316"/>
                </p:ext>
              </p:extLst>
            </p:nvPr>
          </p:nvGraphicFramePr>
          <p:xfrm>
            <a:off x="113754" y="69850"/>
            <a:ext cx="2202951" cy="4994672"/>
          </p:xfrm>
          <a:graphic>
            <a:graphicData uri="http://schemas.openxmlformats.org/drawingml/2006/chart">
              <c:chart xmlns:c="http://schemas.openxmlformats.org/drawingml/2006/chart" xmlns:r="http://schemas.openxmlformats.org/officeDocument/2006/relationships" r:id="rId4"/>
            </a:graphicData>
          </a:graphic>
        </p:graphicFrame>
      </p:grpSp>
      <p:grpSp>
        <p:nvGrpSpPr>
          <p:cNvPr id="302" name="Group"/>
          <p:cNvGrpSpPr/>
          <p:nvPr/>
        </p:nvGrpSpPr>
        <p:grpSpPr>
          <a:xfrm>
            <a:off x="4012406" y="3571812"/>
            <a:ext cx="696521" cy="645978"/>
            <a:chOff x="0" y="0"/>
            <a:chExt cx="990606" cy="918722"/>
          </a:xfrm>
        </p:grpSpPr>
        <p:sp>
          <p:nvSpPr>
            <p:cNvPr id="300" name="Line"/>
            <p:cNvSpPr/>
            <p:nvPr/>
          </p:nvSpPr>
          <p:spPr>
            <a:xfrm>
              <a:off x="93042" y="0"/>
              <a:ext cx="897565" cy="897564"/>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301" name="Line"/>
            <p:cNvSpPr/>
            <p:nvPr/>
          </p:nvSpPr>
          <p:spPr>
            <a:xfrm flipV="1">
              <a:off x="0" y="19136"/>
              <a:ext cx="899586" cy="899587"/>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grpSp>
      <p:sp>
        <p:nvSpPr>
          <p:cNvPr id="303" name="“+%0d+%4j”"/>
          <p:cNvSpPr/>
          <p:nvPr/>
        </p:nvSpPr>
        <p:spPr>
          <a:xfrm>
            <a:off x="7864078" y="303609"/>
            <a:ext cx="2125266" cy="553641"/>
          </a:xfrm>
          <a:prstGeom prst="roundRect">
            <a:avLst>
              <a:gd name="adj" fmla="val 24194"/>
            </a:avLst>
          </a:prstGeom>
          <a:blipFill>
            <a:blip r:embed="rId5"/>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defRPr/>
            </a:pPr>
            <a:r>
              <a:rPr sz="2250" kern="0"/>
              <a:t>“+%0d+%4j”</a:t>
            </a:r>
          </a:p>
        </p:txBody>
      </p:sp>
      <p:grpSp>
        <p:nvGrpSpPr>
          <p:cNvPr id="308" name="Group"/>
          <p:cNvGrpSpPr/>
          <p:nvPr/>
        </p:nvGrpSpPr>
        <p:grpSpPr>
          <a:xfrm>
            <a:off x="5012120" y="4134446"/>
            <a:ext cx="5406235" cy="1447274"/>
            <a:chOff x="-1" y="0"/>
            <a:chExt cx="7688865" cy="2058343"/>
          </a:xfrm>
        </p:grpSpPr>
        <p:grpSp>
          <p:nvGrpSpPr>
            <p:cNvPr id="306" name="Group"/>
            <p:cNvGrpSpPr/>
            <p:nvPr/>
          </p:nvGrpSpPr>
          <p:grpSpPr>
            <a:xfrm>
              <a:off x="1877517" y="1015057"/>
              <a:ext cx="5811347" cy="1043286"/>
              <a:chOff x="0" y="0"/>
              <a:chExt cx="5811345" cy="1043284"/>
            </a:xfrm>
          </p:grpSpPr>
          <p:sp>
            <p:nvSpPr>
              <p:cNvPr id="304" name="Rectangle"/>
              <p:cNvSpPr/>
              <p:nvPr/>
            </p:nvSpPr>
            <p:spPr>
              <a:xfrm>
                <a:off x="0" y="0"/>
                <a:ext cx="5811345" cy="1043284"/>
              </a:xfrm>
              <a:prstGeom prst="rect">
                <a:avLst/>
              </a:prstGeom>
              <a:solidFill>
                <a:srgbClr val="FFFF00">
                  <a:alpha val="89804"/>
                </a:srgbClr>
              </a:solidFill>
              <a:ln w="9525" cap="flat">
                <a:solidFill>
                  <a:srgbClr val="C70000"/>
                </a:solidFill>
                <a:prstDash val="solid"/>
                <a:round/>
              </a:ln>
              <a:effectLst>
                <a:outerShdw blurRad="38100" dist="23000" dir="5400000" rotWithShape="0">
                  <a:srgbClr val="000000">
                    <a:alpha val="35000"/>
                  </a:srgbClr>
                </a:outerShdw>
              </a:effectLst>
            </p:spPr>
            <p:txBody>
              <a:bodyPr wrap="square" lIns="32145" tIns="32145" rIns="32145" bIns="32145" numCol="1" anchor="ctr">
                <a:noAutofit/>
              </a:bodyPr>
              <a:lstStyle/>
              <a:p>
                <a:pPr algn="ctr" defTabSz="321457" hangingPunct="0">
                  <a:defRPr sz="1800">
                    <a:solidFill>
                      <a:srgbClr val="FFFFFF"/>
                    </a:solidFill>
                    <a:latin typeface="Helvetica"/>
                    <a:ea typeface="Helvetica"/>
                    <a:cs typeface="Helvetica"/>
                    <a:sym typeface="Helvetica"/>
                  </a:defRPr>
                </a:pPr>
                <a:endParaRPr sz="1266" kern="0">
                  <a:solidFill>
                    <a:srgbClr val="FFFFFF"/>
                  </a:solidFill>
                  <a:latin typeface="Helvetica"/>
                  <a:cs typeface="Helvetica"/>
                  <a:sym typeface="Helvetica"/>
                </a:endParaRPr>
              </a:p>
            </p:txBody>
          </p:sp>
          <p:sp>
            <p:nvSpPr>
              <p:cNvPr id="305" name="If the conditional fails and the failure case code is missing, statement coverage would still get to 100%, even though there is a defect"/>
              <p:cNvSpPr txBox="1"/>
              <p:nvPr/>
            </p:nvSpPr>
            <p:spPr>
              <a:xfrm>
                <a:off x="8210" y="59976"/>
                <a:ext cx="5794923" cy="9234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2145" tIns="32145" rIns="32145" bIns="32145" numCol="1" anchor="t">
                <a:spAutoFit/>
              </a:bodyPr>
              <a:lstStyle>
                <a:lvl1pPr algn="l" defTabSz="457200">
                  <a:defRPr sz="1800" b="1">
                    <a:solidFill>
                      <a:srgbClr val="615445"/>
                    </a:solidFill>
                    <a:latin typeface="Helvetica"/>
                    <a:ea typeface="Helvetica"/>
                    <a:cs typeface="Helvetica"/>
                    <a:sym typeface="Helvetica"/>
                  </a:defRPr>
                </a:lvl1pPr>
              </a:lstStyle>
              <a:p>
                <a:pPr defTabSz="321457" hangingPunct="0">
                  <a:defRPr/>
                </a:pPr>
                <a:r>
                  <a:rPr sz="1266" kern="0"/>
                  <a:t>If the conditional fails and the failure case code is missing, statement coverage would still get to 100%, even though there is a defect </a:t>
                </a:r>
              </a:p>
            </p:txBody>
          </p:sp>
        </p:grpSp>
        <p:sp>
          <p:nvSpPr>
            <p:cNvPr id="307" name="Line"/>
            <p:cNvSpPr/>
            <p:nvPr/>
          </p:nvSpPr>
          <p:spPr>
            <a:xfrm flipH="1" flipV="1">
              <a:off x="-1" y="0"/>
              <a:ext cx="1877519" cy="1536701"/>
            </a:xfrm>
            <a:prstGeom prst="line">
              <a:avLst/>
            </a:prstGeom>
            <a:noFill/>
            <a:ln w="76200" cap="flat">
              <a:solidFill>
                <a:srgbClr val="FFFF00"/>
              </a:solidFill>
              <a:prstDash val="solid"/>
              <a:round/>
              <a:tailEnd type="triangle" w="med" len="med"/>
            </a:ln>
            <a:effectLst>
              <a:outerShdw blurRad="38100" dist="20000" dir="5400000" rotWithShape="0">
                <a:srgbClr val="000000">
                  <a:alpha val="38000"/>
                </a:srgbClr>
              </a:outerShdw>
            </a:effectLst>
          </p:spPr>
          <p:txBody>
            <a:bodyPr wrap="square" lIns="32145" tIns="32145" rIns="32145" bIns="32145" numCol="1" anchor="t">
              <a:noAutofit/>
            </a:bodyPr>
            <a:lstStyle/>
            <a:p>
              <a:pPr defTabSz="321457" hangingPunct="0">
                <a:defRPr sz="1800">
                  <a:solidFill>
                    <a:srgbClr val="615445"/>
                  </a:solidFill>
                  <a:latin typeface="Helvetica"/>
                  <a:ea typeface="Helvetica"/>
                  <a:cs typeface="Helvetica"/>
                  <a:sym typeface="Helvetica"/>
                </a:defRPr>
              </a:pPr>
              <a:endParaRPr sz="1266" kern="0">
                <a:solidFill>
                  <a:srgbClr val="615445"/>
                </a:solidFill>
                <a:latin typeface="Helvetica"/>
                <a:cs typeface="Helvetica"/>
                <a:sym typeface="Helvetica"/>
              </a:endParaRPr>
            </a:p>
          </p:txBody>
        </p:sp>
      </p:grpSp>
      <p:sp>
        <p:nvSpPr>
          <p:cNvPr id="309" name="Slide Number"/>
          <p:cNvSpPr txBox="1">
            <a:spLocks noGrp="1"/>
          </p:cNvSpPr>
          <p:nvPr>
            <p:ph type="sldNum" sz="quarter" idx="4294967295"/>
          </p:nvPr>
        </p:nvSpPr>
        <p:spPr>
          <a:xfrm>
            <a:off x="5958486" y="6509742"/>
            <a:ext cx="266098" cy="29738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chor="t"/>
          <a:lstStyle>
            <a:lvl1pPr algn="ctr">
              <a:defRPr sz="1266">
                <a:latin typeface="Gill Sans"/>
                <a:ea typeface="Gill Sans"/>
                <a:cs typeface="Gill Sans"/>
                <a:sym typeface="Gill Sans"/>
              </a:defRPr>
            </a:lvl1pPr>
          </a:lstStyle>
          <a:p>
            <a:pPr defTabSz="410751" hangingPunct="0">
              <a:defRPr/>
            </a:pPr>
            <a:fld id="{86CB4B4D-7CA3-9044-876B-883B54F8677D}" type="slidenum">
              <a:rPr kern="0">
                <a:solidFill>
                  <a:srgbClr val="000000"/>
                </a:solidFill>
              </a:rPr>
              <a:pPr defTabSz="410751" hangingPunct="0">
                <a:defRPr/>
              </a:pPr>
              <a:t>23</a:t>
            </a:fld>
            <a:endParaRPr kern="0">
              <a:solidFill>
                <a:srgbClr val="000000"/>
              </a:solidFill>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iterate>
                                    <p:tmAbs val="0"/>
                                  </p:iterate>
                                  <p:childTnLst>
                                    <p:set>
                                      <p:cBhvr>
                                        <p:cTn id="6" fill="hold"/>
                                        <p:tgtEl>
                                          <p:spTgt spid="302"/>
                                        </p:tgtEl>
                                        <p:attrNameLst>
                                          <p:attrName>style.visibility</p:attrName>
                                        </p:attrNameLst>
                                      </p:cBhvr>
                                      <p:to>
                                        <p:strVal val="visible"/>
                                      </p:to>
                                    </p:set>
                                    <p:anim calcmode="lin" valueType="num">
                                      <p:cBhvr>
                                        <p:cTn id="7" dur="1000" fill="hold"/>
                                        <p:tgtEl>
                                          <p:spTgt spid="302"/>
                                        </p:tgtEl>
                                        <p:attrNameLst>
                                          <p:attrName>ppt_w</p:attrName>
                                        </p:attrNameLst>
                                      </p:cBhvr>
                                      <p:tavLst>
                                        <p:tav tm="0">
                                          <p:val>
                                            <p:strVal val="4*#ppt_w"/>
                                          </p:val>
                                        </p:tav>
                                        <p:tav tm="100000">
                                          <p:val>
                                            <p:strVal val="#ppt_w"/>
                                          </p:val>
                                        </p:tav>
                                      </p:tavLst>
                                    </p:anim>
                                    <p:anim calcmode="lin" valueType="num">
                                      <p:cBhvr>
                                        <p:cTn id="8" dur="1000" fill="hold"/>
                                        <p:tgtEl>
                                          <p:spTgt spid="302"/>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p:tmAbs val="0"/>
                                  </p:iterate>
                                  <p:childTnLst>
                                    <p:set>
                                      <p:cBhvr>
                                        <p:cTn id="12" fill="hold"/>
                                        <p:tgtEl>
                                          <p:spTgt spid="303"/>
                                        </p:tgtEl>
                                        <p:attrNameLst>
                                          <p:attrName>style.visibility</p:attrName>
                                        </p:attrNameLst>
                                      </p:cBhvr>
                                      <p:to>
                                        <p:strVal val="visible"/>
                                      </p:to>
                                    </p:set>
                                    <p:animEffect transition="in" filter="wipe(left)">
                                      <p:cBhvr>
                                        <p:cTn id="13" dur="1000"/>
                                        <p:tgtEl>
                                          <p:spTgt spid="303"/>
                                        </p:tgtEl>
                                      </p:cBhvr>
                                    </p:animEffect>
                                  </p:childTnLst>
                                </p:cTn>
                              </p:par>
                            </p:childTnLst>
                          </p:cTn>
                        </p:par>
                      </p:childTnLst>
                    </p:cTn>
                  </p:par>
                  <p:par>
                    <p:cTn id="14" fill="hold">
                      <p:stCondLst>
                        <p:cond delay="indefinite"/>
                      </p:stCondLst>
                      <p:childTnLst>
                        <p:par>
                          <p:cTn id="15" fill="hold">
                            <p:stCondLst>
                              <p:cond delay="0"/>
                            </p:stCondLst>
                            <p:childTnLst>
                              <p:par>
                                <p:cTn id="16" presetID="19" presetClass="entr" presetSubtype="10" fill="hold" grpId="0" nodeType="clickEffect">
                                  <p:stCondLst>
                                    <p:cond delay="0"/>
                                  </p:stCondLst>
                                  <p:iterate>
                                    <p:tmAbs val="0"/>
                                  </p:iterate>
                                  <p:childTnLst>
                                    <p:set>
                                      <p:cBhvr>
                                        <p:cTn id="17" fill="hold"/>
                                        <p:tgtEl>
                                          <p:spTgt spid="287"/>
                                        </p:tgtEl>
                                        <p:attrNameLst>
                                          <p:attrName>style.visibility</p:attrName>
                                        </p:attrNameLst>
                                      </p:cBhvr>
                                      <p:to>
                                        <p:strVal val="visible"/>
                                      </p:to>
                                    </p:set>
                                    <p:anim calcmode="lin" valueType="num">
                                      <p:cBhvr>
                                        <p:cTn id="18" dur="500" fill="hold"/>
                                        <p:tgtEl>
                                          <p:spTgt spid="287"/>
                                        </p:tgtEl>
                                        <p:attrNameLst>
                                          <p:attrName>ppt_w</p:attrName>
                                        </p:attrNameLst>
                                      </p:cBhvr>
                                      <p:tavLst>
                                        <p:tav tm="0" fmla="#ppt_w*sin(2.5*pi*$)">
                                          <p:val>
                                            <p:fltVal val="0"/>
                                          </p:val>
                                        </p:tav>
                                        <p:tav tm="100000">
                                          <p:val>
                                            <p:fltVal val="1"/>
                                          </p:val>
                                        </p:tav>
                                      </p:tavLst>
                                    </p:anim>
                                    <p:anim calcmode="lin" valueType="num">
                                      <p:cBhvr>
                                        <p:cTn id="19" dur="500" fill="hold"/>
                                        <p:tgtEl>
                                          <p:spTgt spid="287"/>
                                        </p:tgtEl>
                                        <p:attrNameLst>
                                          <p:attrName>ppt_h</p:attrName>
                                        </p:attrNameLst>
                                      </p:cBhvr>
                                      <p:tavLst>
                                        <p:tav tm="0">
                                          <p:val>
                                            <p:strVal val="#ppt_h"/>
                                          </p:val>
                                        </p:tav>
                                        <p:tav tm="100000">
                                          <p:val>
                                            <p:strVal val="#ppt_h"/>
                                          </p:val>
                                        </p:tav>
                                      </p:tavLst>
                                    </p:anim>
                                  </p:childTnLst>
                                </p:cTn>
                              </p:par>
                            </p:childTnLst>
                          </p:cTn>
                        </p:par>
                        <p:par>
                          <p:cTn id="20" fill="hold">
                            <p:stCondLst>
                              <p:cond delay="500"/>
                            </p:stCondLst>
                            <p:childTnLst>
                              <p:par>
                                <p:cTn id="21" presetID="19" presetClass="entr" presetSubtype="10" fill="hold" grpId="0" nodeType="afterEffect">
                                  <p:stCondLst>
                                    <p:cond delay="0"/>
                                  </p:stCondLst>
                                  <p:iterate>
                                    <p:tmAbs val="0"/>
                                  </p:iterate>
                                  <p:childTnLst>
                                    <p:set>
                                      <p:cBhvr>
                                        <p:cTn id="22" fill="hold"/>
                                        <p:tgtEl>
                                          <p:spTgt spid="288"/>
                                        </p:tgtEl>
                                        <p:attrNameLst>
                                          <p:attrName>style.visibility</p:attrName>
                                        </p:attrNameLst>
                                      </p:cBhvr>
                                      <p:to>
                                        <p:strVal val="visible"/>
                                      </p:to>
                                    </p:set>
                                    <p:anim calcmode="lin" valueType="num">
                                      <p:cBhvr>
                                        <p:cTn id="23" dur="500" fill="hold"/>
                                        <p:tgtEl>
                                          <p:spTgt spid="288"/>
                                        </p:tgtEl>
                                        <p:attrNameLst>
                                          <p:attrName>ppt_w</p:attrName>
                                        </p:attrNameLst>
                                      </p:cBhvr>
                                      <p:tavLst>
                                        <p:tav tm="0" fmla="#ppt_w*sin(2.5*pi*$)">
                                          <p:val>
                                            <p:fltVal val="0"/>
                                          </p:val>
                                        </p:tav>
                                        <p:tav tm="100000">
                                          <p:val>
                                            <p:fltVal val="1"/>
                                          </p:val>
                                        </p:tav>
                                      </p:tavLst>
                                    </p:anim>
                                    <p:anim calcmode="lin" valueType="num">
                                      <p:cBhvr>
                                        <p:cTn id="24" dur="500" fill="hold"/>
                                        <p:tgtEl>
                                          <p:spTgt spid="288"/>
                                        </p:tgtEl>
                                        <p:attrNameLst>
                                          <p:attrName>ppt_h</p:attrName>
                                        </p:attrNameLst>
                                      </p:cBhvr>
                                      <p:tavLst>
                                        <p:tav tm="0">
                                          <p:val>
                                            <p:strVal val="#ppt_h"/>
                                          </p:val>
                                        </p:tav>
                                        <p:tav tm="100000">
                                          <p:val>
                                            <p:strVal val="#ppt_h"/>
                                          </p:val>
                                        </p:tav>
                                      </p:tavLst>
                                    </p:anim>
                                  </p:childTnLst>
                                </p:cTn>
                              </p:par>
                            </p:childTnLst>
                          </p:cTn>
                        </p:par>
                        <p:par>
                          <p:cTn id="25" fill="hold">
                            <p:stCondLst>
                              <p:cond delay="1000"/>
                            </p:stCondLst>
                            <p:childTnLst>
                              <p:par>
                                <p:cTn id="26" presetID="19" presetClass="entr" presetSubtype="10" fill="hold" grpId="0" nodeType="afterEffect">
                                  <p:stCondLst>
                                    <p:cond delay="0"/>
                                  </p:stCondLst>
                                  <p:iterate>
                                    <p:tmAbs val="0"/>
                                  </p:iterate>
                                  <p:childTnLst>
                                    <p:set>
                                      <p:cBhvr>
                                        <p:cTn id="27" fill="hold"/>
                                        <p:tgtEl>
                                          <p:spTgt spid="289"/>
                                        </p:tgtEl>
                                        <p:attrNameLst>
                                          <p:attrName>style.visibility</p:attrName>
                                        </p:attrNameLst>
                                      </p:cBhvr>
                                      <p:to>
                                        <p:strVal val="visible"/>
                                      </p:to>
                                    </p:set>
                                    <p:anim calcmode="lin" valueType="num">
                                      <p:cBhvr>
                                        <p:cTn id="28" dur="500" fill="hold"/>
                                        <p:tgtEl>
                                          <p:spTgt spid="289"/>
                                        </p:tgtEl>
                                        <p:attrNameLst>
                                          <p:attrName>ppt_w</p:attrName>
                                        </p:attrNameLst>
                                      </p:cBhvr>
                                      <p:tavLst>
                                        <p:tav tm="0" fmla="#ppt_w*sin(2.5*pi*$)">
                                          <p:val>
                                            <p:fltVal val="0"/>
                                          </p:val>
                                        </p:tav>
                                        <p:tav tm="100000">
                                          <p:val>
                                            <p:fltVal val="1"/>
                                          </p:val>
                                        </p:tav>
                                      </p:tavLst>
                                    </p:anim>
                                    <p:anim calcmode="lin" valueType="num">
                                      <p:cBhvr>
                                        <p:cTn id="29" dur="500" fill="hold"/>
                                        <p:tgtEl>
                                          <p:spTgt spid="289"/>
                                        </p:tgtEl>
                                        <p:attrNameLst>
                                          <p:attrName>ppt_h</p:attrName>
                                        </p:attrNameLst>
                                      </p:cBhvr>
                                      <p:tavLst>
                                        <p:tav tm="0">
                                          <p:val>
                                            <p:strVal val="#ppt_h"/>
                                          </p:val>
                                        </p:tav>
                                        <p:tav tm="100000">
                                          <p:val>
                                            <p:strVal val="#ppt_h"/>
                                          </p:val>
                                        </p:tav>
                                      </p:tavLst>
                                    </p:anim>
                                  </p:childTnLst>
                                </p:cTn>
                              </p:par>
                            </p:childTnLst>
                          </p:cTn>
                        </p:par>
                        <p:par>
                          <p:cTn id="30" fill="hold">
                            <p:stCondLst>
                              <p:cond delay="1500"/>
                            </p:stCondLst>
                            <p:childTnLst>
                              <p:par>
                                <p:cTn id="31" presetID="19" presetClass="entr" presetSubtype="10" fill="hold" grpId="0" nodeType="afterEffect">
                                  <p:stCondLst>
                                    <p:cond delay="0"/>
                                  </p:stCondLst>
                                  <p:iterate>
                                    <p:tmAbs val="0"/>
                                  </p:iterate>
                                  <p:childTnLst>
                                    <p:set>
                                      <p:cBhvr>
                                        <p:cTn id="32" fill="hold"/>
                                        <p:tgtEl>
                                          <p:spTgt spid="293"/>
                                        </p:tgtEl>
                                        <p:attrNameLst>
                                          <p:attrName>style.visibility</p:attrName>
                                        </p:attrNameLst>
                                      </p:cBhvr>
                                      <p:to>
                                        <p:strVal val="visible"/>
                                      </p:to>
                                    </p:set>
                                    <p:anim calcmode="lin" valueType="num">
                                      <p:cBhvr>
                                        <p:cTn id="33" dur="500" fill="hold"/>
                                        <p:tgtEl>
                                          <p:spTgt spid="293"/>
                                        </p:tgtEl>
                                        <p:attrNameLst>
                                          <p:attrName>ppt_w</p:attrName>
                                        </p:attrNameLst>
                                      </p:cBhvr>
                                      <p:tavLst>
                                        <p:tav tm="0" fmla="#ppt_w*sin(2.5*pi*$)">
                                          <p:val>
                                            <p:fltVal val="0"/>
                                          </p:val>
                                        </p:tav>
                                        <p:tav tm="100000">
                                          <p:val>
                                            <p:fltVal val="1"/>
                                          </p:val>
                                        </p:tav>
                                      </p:tavLst>
                                    </p:anim>
                                    <p:anim calcmode="lin" valueType="num">
                                      <p:cBhvr>
                                        <p:cTn id="34" dur="500" fill="hold"/>
                                        <p:tgtEl>
                                          <p:spTgt spid="293"/>
                                        </p:tgtEl>
                                        <p:attrNameLst>
                                          <p:attrName>ppt_h</p:attrName>
                                        </p:attrNameLst>
                                      </p:cBhvr>
                                      <p:tavLst>
                                        <p:tav tm="0">
                                          <p:val>
                                            <p:strVal val="#ppt_h"/>
                                          </p:val>
                                        </p:tav>
                                        <p:tav tm="100000">
                                          <p:val>
                                            <p:strVal val="#ppt_h"/>
                                          </p:val>
                                        </p:tav>
                                      </p:tavLst>
                                    </p:anim>
                                  </p:childTnLst>
                                </p:cTn>
                              </p:par>
                            </p:childTnLst>
                          </p:cTn>
                        </p:par>
                        <p:par>
                          <p:cTn id="35" fill="hold">
                            <p:stCondLst>
                              <p:cond delay="2000"/>
                            </p:stCondLst>
                            <p:childTnLst>
                              <p:par>
                                <p:cTn id="36" presetID="19" presetClass="entr" presetSubtype="10" fill="hold" grpId="0" nodeType="afterEffect">
                                  <p:stCondLst>
                                    <p:cond delay="0"/>
                                  </p:stCondLst>
                                  <p:iterate>
                                    <p:tmAbs val="0"/>
                                  </p:iterate>
                                  <p:childTnLst>
                                    <p:set>
                                      <p:cBhvr>
                                        <p:cTn id="37" fill="hold"/>
                                        <p:tgtEl>
                                          <p:spTgt spid="291"/>
                                        </p:tgtEl>
                                        <p:attrNameLst>
                                          <p:attrName>style.visibility</p:attrName>
                                        </p:attrNameLst>
                                      </p:cBhvr>
                                      <p:to>
                                        <p:strVal val="visible"/>
                                      </p:to>
                                    </p:set>
                                    <p:anim calcmode="lin" valueType="num">
                                      <p:cBhvr>
                                        <p:cTn id="38" dur="500" fill="hold"/>
                                        <p:tgtEl>
                                          <p:spTgt spid="291"/>
                                        </p:tgtEl>
                                        <p:attrNameLst>
                                          <p:attrName>ppt_w</p:attrName>
                                        </p:attrNameLst>
                                      </p:cBhvr>
                                      <p:tavLst>
                                        <p:tav tm="0" fmla="#ppt_w*sin(2.5*pi*$)">
                                          <p:val>
                                            <p:fltVal val="0"/>
                                          </p:val>
                                        </p:tav>
                                        <p:tav tm="100000">
                                          <p:val>
                                            <p:fltVal val="1"/>
                                          </p:val>
                                        </p:tav>
                                      </p:tavLst>
                                    </p:anim>
                                    <p:anim calcmode="lin" valueType="num">
                                      <p:cBhvr>
                                        <p:cTn id="39" dur="500" fill="hold"/>
                                        <p:tgtEl>
                                          <p:spTgt spid="291"/>
                                        </p:tgtEl>
                                        <p:attrNameLst>
                                          <p:attrName>ppt_h</p:attrName>
                                        </p:attrNameLst>
                                      </p:cBhvr>
                                      <p:tavLst>
                                        <p:tav tm="0">
                                          <p:val>
                                            <p:strVal val="#ppt_h"/>
                                          </p:val>
                                        </p:tav>
                                        <p:tav tm="100000">
                                          <p:val>
                                            <p:strVal val="#ppt_h"/>
                                          </p:val>
                                        </p:tav>
                                      </p:tavLst>
                                    </p:anim>
                                  </p:childTnLst>
                                </p:cTn>
                              </p:par>
                            </p:childTnLst>
                          </p:cTn>
                        </p:par>
                        <p:par>
                          <p:cTn id="40" fill="hold">
                            <p:stCondLst>
                              <p:cond delay="2500"/>
                            </p:stCondLst>
                            <p:childTnLst>
                              <p:par>
                                <p:cTn id="41" presetID="19" presetClass="entr" presetSubtype="10" fill="hold" grpId="0" nodeType="afterEffect">
                                  <p:stCondLst>
                                    <p:cond delay="0"/>
                                  </p:stCondLst>
                                  <p:iterate>
                                    <p:tmAbs val="0"/>
                                  </p:iterate>
                                  <p:childTnLst>
                                    <p:set>
                                      <p:cBhvr>
                                        <p:cTn id="42" fill="hold"/>
                                        <p:tgtEl>
                                          <p:spTgt spid="290"/>
                                        </p:tgtEl>
                                        <p:attrNameLst>
                                          <p:attrName>style.visibility</p:attrName>
                                        </p:attrNameLst>
                                      </p:cBhvr>
                                      <p:to>
                                        <p:strVal val="visible"/>
                                      </p:to>
                                    </p:set>
                                    <p:anim calcmode="lin" valueType="num">
                                      <p:cBhvr>
                                        <p:cTn id="43" dur="500" fill="hold"/>
                                        <p:tgtEl>
                                          <p:spTgt spid="290"/>
                                        </p:tgtEl>
                                        <p:attrNameLst>
                                          <p:attrName>ppt_w</p:attrName>
                                        </p:attrNameLst>
                                      </p:cBhvr>
                                      <p:tavLst>
                                        <p:tav tm="0" fmla="#ppt_w*sin(2.5*pi*$)">
                                          <p:val>
                                            <p:fltVal val="0"/>
                                          </p:val>
                                        </p:tav>
                                        <p:tav tm="100000">
                                          <p:val>
                                            <p:fltVal val="1"/>
                                          </p:val>
                                        </p:tav>
                                      </p:tavLst>
                                    </p:anim>
                                    <p:anim calcmode="lin" valueType="num">
                                      <p:cBhvr>
                                        <p:cTn id="44" dur="500" fill="hold"/>
                                        <p:tgtEl>
                                          <p:spTgt spid="290"/>
                                        </p:tgtEl>
                                        <p:attrNameLst>
                                          <p:attrName>ppt_h</p:attrName>
                                        </p:attrNameLst>
                                      </p:cBhvr>
                                      <p:tavLst>
                                        <p:tav tm="0">
                                          <p:val>
                                            <p:strVal val="#ppt_h"/>
                                          </p:val>
                                        </p:tav>
                                        <p:tav tm="100000">
                                          <p:val>
                                            <p:strVal val="#ppt_h"/>
                                          </p:val>
                                        </p:tav>
                                      </p:tavLst>
                                    </p:anim>
                                  </p:childTnLst>
                                </p:cTn>
                              </p:par>
                            </p:childTnLst>
                          </p:cTn>
                        </p:par>
                        <p:par>
                          <p:cTn id="45" fill="hold">
                            <p:stCondLst>
                              <p:cond delay="3000"/>
                            </p:stCondLst>
                            <p:childTnLst>
                              <p:par>
                                <p:cTn id="46" presetID="19" presetClass="entr" presetSubtype="10" fill="hold" grpId="0" nodeType="afterEffect">
                                  <p:stCondLst>
                                    <p:cond delay="0"/>
                                  </p:stCondLst>
                                  <p:iterate>
                                    <p:tmAbs val="0"/>
                                  </p:iterate>
                                  <p:childTnLst>
                                    <p:set>
                                      <p:cBhvr>
                                        <p:cTn id="47" fill="hold"/>
                                        <p:tgtEl>
                                          <p:spTgt spid="294"/>
                                        </p:tgtEl>
                                        <p:attrNameLst>
                                          <p:attrName>style.visibility</p:attrName>
                                        </p:attrNameLst>
                                      </p:cBhvr>
                                      <p:to>
                                        <p:strVal val="visible"/>
                                      </p:to>
                                    </p:set>
                                    <p:anim calcmode="lin" valueType="num">
                                      <p:cBhvr>
                                        <p:cTn id="48" dur="500" fill="hold"/>
                                        <p:tgtEl>
                                          <p:spTgt spid="294"/>
                                        </p:tgtEl>
                                        <p:attrNameLst>
                                          <p:attrName>ppt_w</p:attrName>
                                        </p:attrNameLst>
                                      </p:cBhvr>
                                      <p:tavLst>
                                        <p:tav tm="0" fmla="#ppt_w*sin(2.5*pi*$)">
                                          <p:val>
                                            <p:fltVal val="0"/>
                                          </p:val>
                                        </p:tav>
                                        <p:tav tm="100000">
                                          <p:val>
                                            <p:fltVal val="1"/>
                                          </p:val>
                                        </p:tav>
                                      </p:tavLst>
                                    </p:anim>
                                    <p:anim calcmode="lin" valueType="num">
                                      <p:cBhvr>
                                        <p:cTn id="49" dur="500" fill="hold"/>
                                        <p:tgtEl>
                                          <p:spTgt spid="294"/>
                                        </p:tgtEl>
                                        <p:attrNameLst>
                                          <p:attrName>ppt_h</p:attrName>
                                        </p:attrNameLst>
                                      </p:cBhvr>
                                      <p:tavLst>
                                        <p:tav tm="0">
                                          <p:val>
                                            <p:strVal val="#ppt_h"/>
                                          </p:val>
                                        </p:tav>
                                        <p:tav tm="100000">
                                          <p:val>
                                            <p:strVal val="#ppt_h"/>
                                          </p:val>
                                        </p:tav>
                                      </p:tavLst>
                                    </p:anim>
                                  </p:childTnLst>
                                </p:cTn>
                              </p:par>
                            </p:childTnLst>
                          </p:cTn>
                        </p:par>
                        <p:par>
                          <p:cTn id="50" fill="hold">
                            <p:stCondLst>
                              <p:cond delay="3500"/>
                            </p:stCondLst>
                            <p:childTnLst>
                              <p:par>
                                <p:cTn id="51" presetID="19" presetClass="entr" presetSubtype="10" fill="hold" grpId="0" nodeType="afterEffect">
                                  <p:stCondLst>
                                    <p:cond delay="0"/>
                                  </p:stCondLst>
                                  <p:iterate type="lt">
                                    <p:tmAbs val="0"/>
                                  </p:iterate>
                                  <p:childTnLst>
                                    <p:set>
                                      <p:cBhvr>
                                        <p:cTn id="52" fill="hold"/>
                                        <p:tgtEl>
                                          <p:spTgt spid="295"/>
                                        </p:tgtEl>
                                        <p:attrNameLst>
                                          <p:attrName>style.visibility</p:attrName>
                                        </p:attrNameLst>
                                      </p:cBhvr>
                                      <p:to>
                                        <p:strVal val="visible"/>
                                      </p:to>
                                    </p:set>
                                    <p:anim calcmode="lin" valueType="num">
                                      <p:cBhvr>
                                        <p:cTn id="53" dur="500" fill="hold"/>
                                        <p:tgtEl>
                                          <p:spTgt spid="295"/>
                                        </p:tgtEl>
                                        <p:attrNameLst>
                                          <p:attrName>ppt_w</p:attrName>
                                        </p:attrNameLst>
                                      </p:cBhvr>
                                      <p:tavLst>
                                        <p:tav tm="0" fmla="#ppt_w*sin(2.5*pi*$)">
                                          <p:val>
                                            <p:fltVal val="0"/>
                                          </p:val>
                                        </p:tav>
                                        <p:tav tm="100000">
                                          <p:val>
                                            <p:fltVal val="1"/>
                                          </p:val>
                                        </p:tav>
                                      </p:tavLst>
                                    </p:anim>
                                    <p:anim calcmode="lin" valueType="num">
                                      <p:cBhvr>
                                        <p:cTn id="54" dur="500" fill="hold"/>
                                        <p:tgtEl>
                                          <p:spTgt spid="295"/>
                                        </p:tgtEl>
                                        <p:attrNameLst>
                                          <p:attrName>ppt_h</p:attrName>
                                        </p:attrNameLst>
                                      </p:cBhvr>
                                      <p:tavLst>
                                        <p:tav tm="0">
                                          <p:val>
                                            <p:strVal val="#ppt_h"/>
                                          </p:val>
                                        </p:tav>
                                        <p:tav tm="100000">
                                          <p:val>
                                            <p:strVal val="#ppt_h"/>
                                          </p:val>
                                        </p:tav>
                                      </p:tavLst>
                                    </p:anim>
                                  </p:childTnLst>
                                </p:cTn>
                              </p:par>
                            </p:childTnLst>
                          </p:cTn>
                        </p:par>
                        <p:par>
                          <p:cTn id="55" fill="hold">
                            <p:stCondLst>
                              <p:cond delay="4000"/>
                            </p:stCondLst>
                            <p:childTnLst>
                              <p:par>
                                <p:cTn id="56" presetID="19" presetClass="entr" presetSubtype="10" fill="hold" grpId="0" nodeType="afterEffect">
                                  <p:stCondLst>
                                    <p:cond delay="0"/>
                                  </p:stCondLst>
                                  <p:iterate type="lt">
                                    <p:tmAbs val="0"/>
                                  </p:iterate>
                                  <p:childTnLst>
                                    <p:set>
                                      <p:cBhvr>
                                        <p:cTn id="57" fill="hold"/>
                                        <p:tgtEl>
                                          <p:spTgt spid="296"/>
                                        </p:tgtEl>
                                        <p:attrNameLst>
                                          <p:attrName>style.visibility</p:attrName>
                                        </p:attrNameLst>
                                      </p:cBhvr>
                                      <p:to>
                                        <p:strVal val="visible"/>
                                      </p:to>
                                    </p:set>
                                    <p:anim calcmode="lin" valueType="num">
                                      <p:cBhvr>
                                        <p:cTn id="58" dur="500" fill="hold"/>
                                        <p:tgtEl>
                                          <p:spTgt spid="296"/>
                                        </p:tgtEl>
                                        <p:attrNameLst>
                                          <p:attrName>ppt_w</p:attrName>
                                        </p:attrNameLst>
                                      </p:cBhvr>
                                      <p:tavLst>
                                        <p:tav tm="0" fmla="#ppt_w*sin(2.5*pi*$)">
                                          <p:val>
                                            <p:fltVal val="0"/>
                                          </p:val>
                                        </p:tav>
                                        <p:tav tm="100000">
                                          <p:val>
                                            <p:fltVal val="1"/>
                                          </p:val>
                                        </p:tav>
                                      </p:tavLst>
                                    </p:anim>
                                    <p:anim calcmode="lin" valueType="num">
                                      <p:cBhvr>
                                        <p:cTn id="59" dur="500" fill="hold"/>
                                        <p:tgtEl>
                                          <p:spTgt spid="296"/>
                                        </p:tgtEl>
                                        <p:attrNameLst>
                                          <p:attrName>ppt_h</p:attrName>
                                        </p:attrNameLst>
                                      </p:cBhvr>
                                      <p:tavLst>
                                        <p:tav tm="0">
                                          <p:val>
                                            <p:strVal val="#ppt_h"/>
                                          </p:val>
                                        </p:tav>
                                        <p:tav tm="100000">
                                          <p:val>
                                            <p:strVal val="#ppt_h"/>
                                          </p:val>
                                        </p:tav>
                                      </p:tavLst>
                                    </p:anim>
                                  </p:childTnLst>
                                </p:cTn>
                              </p:par>
                            </p:childTnLst>
                          </p:cTn>
                        </p:par>
                        <p:par>
                          <p:cTn id="60" fill="hold">
                            <p:stCondLst>
                              <p:cond delay="4500"/>
                            </p:stCondLst>
                            <p:childTnLst>
                              <p:par>
                                <p:cTn id="61" presetID="19" presetClass="entr" presetSubtype="10" fill="hold" grpId="0" nodeType="afterEffect">
                                  <p:stCondLst>
                                    <p:cond delay="0"/>
                                  </p:stCondLst>
                                  <p:iterate>
                                    <p:tmAbs val="0"/>
                                  </p:iterate>
                                  <p:childTnLst>
                                    <p:set>
                                      <p:cBhvr>
                                        <p:cTn id="62" fill="hold"/>
                                        <p:tgtEl>
                                          <p:spTgt spid="292"/>
                                        </p:tgtEl>
                                        <p:attrNameLst>
                                          <p:attrName>style.visibility</p:attrName>
                                        </p:attrNameLst>
                                      </p:cBhvr>
                                      <p:to>
                                        <p:strVal val="visible"/>
                                      </p:to>
                                    </p:set>
                                    <p:anim calcmode="lin" valueType="num">
                                      <p:cBhvr>
                                        <p:cTn id="63" dur="500" fill="hold"/>
                                        <p:tgtEl>
                                          <p:spTgt spid="292"/>
                                        </p:tgtEl>
                                        <p:attrNameLst>
                                          <p:attrName>ppt_w</p:attrName>
                                        </p:attrNameLst>
                                      </p:cBhvr>
                                      <p:tavLst>
                                        <p:tav tm="0" fmla="#ppt_w*sin(2.5*pi*$)">
                                          <p:val>
                                            <p:fltVal val="0"/>
                                          </p:val>
                                        </p:tav>
                                        <p:tav tm="100000">
                                          <p:val>
                                            <p:fltVal val="1"/>
                                          </p:val>
                                        </p:tav>
                                      </p:tavLst>
                                    </p:anim>
                                    <p:anim calcmode="lin" valueType="num">
                                      <p:cBhvr>
                                        <p:cTn id="64" dur="500" fill="hold"/>
                                        <p:tgtEl>
                                          <p:spTgt spid="292"/>
                                        </p:tgtEl>
                                        <p:attrNameLst>
                                          <p:attrName>ppt_h</p:attrName>
                                        </p:attrNameLst>
                                      </p:cBhvr>
                                      <p:tavLst>
                                        <p:tav tm="0">
                                          <p:val>
                                            <p:strVal val="#ppt_h"/>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23" presetClass="entr" presetSubtype="16" fill="hold" grpId="0" nodeType="clickEffect">
                                  <p:stCondLst>
                                    <p:cond delay="0"/>
                                  </p:stCondLst>
                                  <p:iterate>
                                    <p:tmAbs val="0"/>
                                  </p:iterate>
                                  <p:childTnLst>
                                    <p:set>
                                      <p:cBhvr>
                                        <p:cTn id="68" fill="hold"/>
                                        <p:tgtEl>
                                          <p:spTgt spid="299"/>
                                        </p:tgtEl>
                                        <p:attrNameLst>
                                          <p:attrName>style.visibility</p:attrName>
                                        </p:attrNameLst>
                                      </p:cBhvr>
                                      <p:to>
                                        <p:strVal val="visible"/>
                                      </p:to>
                                    </p:set>
                                    <p:anim calcmode="lin" valueType="num">
                                      <p:cBhvr>
                                        <p:cTn id="69" dur="1000" fill="hold"/>
                                        <p:tgtEl>
                                          <p:spTgt spid="299"/>
                                        </p:tgtEl>
                                        <p:attrNameLst>
                                          <p:attrName>ppt_w</p:attrName>
                                        </p:attrNameLst>
                                      </p:cBhvr>
                                      <p:tavLst>
                                        <p:tav tm="0">
                                          <p:val>
                                            <p:fltVal val="0"/>
                                          </p:val>
                                        </p:tav>
                                        <p:tav tm="100000">
                                          <p:val>
                                            <p:strVal val="#ppt_w"/>
                                          </p:val>
                                        </p:tav>
                                      </p:tavLst>
                                    </p:anim>
                                    <p:anim calcmode="lin" valueType="num">
                                      <p:cBhvr>
                                        <p:cTn id="70" dur="1000" fill="hold"/>
                                        <p:tgtEl>
                                          <p:spTgt spid="299"/>
                                        </p:tgtEl>
                                        <p:attrNameLst>
                                          <p:attrName>ppt_h</p:attrName>
                                        </p:attrNameLst>
                                      </p:cBhvr>
                                      <p:tavLst>
                                        <p:tav tm="0">
                                          <p:val>
                                            <p:fltVal val="0"/>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iterate>
                                    <p:tmAbs val="0"/>
                                  </p:iterate>
                                  <p:childTnLst>
                                    <p:set>
                                      <p:cBhvr>
                                        <p:cTn id="74" fill="hold"/>
                                        <p:tgtEl>
                                          <p:spTgt spid="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animBg="1" advAuto="0"/>
      <p:bldP spid="288" grpId="0" animBg="1" advAuto="0"/>
      <p:bldP spid="289" grpId="0" animBg="1" advAuto="0"/>
      <p:bldP spid="290" grpId="0" animBg="1" advAuto="0"/>
      <p:bldP spid="291" grpId="0" animBg="1" advAuto="0"/>
      <p:bldP spid="292" grpId="0" animBg="1" advAuto="0"/>
      <p:bldP spid="293" grpId="0" animBg="1" advAuto="0"/>
      <p:bldP spid="294" grpId="0" animBg="1" advAuto="0"/>
      <p:bldP spid="295" grpId="0" animBg="1" advAuto="0"/>
      <p:bldP spid="296" grpId="0" animBg="1" advAuto="0"/>
      <p:bldP spid="299" grpId="0" animBg="1" advAuto="0"/>
      <p:bldP spid="302" grpId="0" animBg="1" advAuto="0"/>
      <p:bldP spid="303" grpId="0" animBg="1" advAuto="0"/>
      <p:bldP spid="308"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3"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314"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315"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16"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17"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18"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19"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20"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21"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22"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23"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24"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25" name="A"/>
          <p:cNvSpPr/>
          <p:nvPr/>
        </p:nvSpPr>
        <p:spPr>
          <a:xfrm>
            <a:off x="6640711" y="589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a:t>
            </a:r>
          </a:p>
        </p:txBody>
      </p:sp>
      <p:sp>
        <p:nvSpPr>
          <p:cNvPr id="326" name="B"/>
          <p:cNvSpPr/>
          <p:nvPr/>
        </p:nvSpPr>
        <p:spPr>
          <a:xfrm>
            <a:off x="6033492" y="152697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B</a:t>
            </a:r>
          </a:p>
        </p:txBody>
      </p:sp>
      <p:sp>
        <p:nvSpPr>
          <p:cNvPr id="327" name="C"/>
          <p:cNvSpPr/>
          <p:nvPr/>
        </p:nvSpPr>
        <p:spPr>
          <a:xfrm>
            <a:off x="6569273" y="201810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C</a:t>
            </a:r>
          </a:p>
        </p:txBody>
      </p:sp>
      <p:sp>
        <p:nvSpPr>
          <p:cNvPr id="328" name="D"/>
          <p:cNvSpPr/>
          <p:nvPr/>
        </p:nvSpPr>
        <p:spPr>
          <a:xfrm>
            <a:off x="5819180" y="2875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D</a:t>
            </a:r>
          </a:p>
        </p:txBody>
      </p:sp>
      <p:sp>
        <p:nvSpPr>
          <p:cNvPr id="329" name="E"/>
          <p:cNvSpPr/>
          <p:nvPr/>
        </p:nvSpPr>
        <p:spPr>
          <a:xfrm>
            <a:off x="8623101" y="2875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E</a:t>
            </a:r>
          </a:p>
        </p:txBody>
      </p:sp>
      <p:sp>
        <p:nvSpPr>
          <p:cNvPr id="330" name="G"/>
          <p:cNvSpPr/>
          <p:nvPr/>
        </p:nvSpPr>
        <p:spPr>
          <a:xfrm>
            <a:off x="7631906" y="360759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G</a:t>
            </a:r>
          </a:p>
        </p:txBody>
      </p:sp>
      <p:sp>
        <p:nvSpPr>
          <p:cNvPr id="331" name="F"/>
          <p:cNvSpPr/>
          <p:nvPr/>
        </p:nvSpPr>
        <p:spPr>
          <a:xfrm>
            <a:off x="4631531" y="360759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F</a:t>
            </a:r>
          </a:p>
        </p:txBody>
      </p:sp>
      <p:sp>
        <p:nvSpPr>
          <p:cNvPr id="332" name="H"/>
          <p:cNvSpPr/>
          <p:nvPr/>
        </p:nvSpPr>
        <p:spPr>
          <a:xfrm>
            <a:off x="6229945" y="439340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H</a:t>
            </a:r>
          </a:p>
        </p:txBody>
      </p:sp>
      <p:sp>
        <p:nvSpPr>
          <p:cNvPr id="333" name="I"/>
          <p:cNvSpPr/>
          <p:nvPr/>
        </p:nvSpPr>
        <p:spPr>
          <a:xfrm>
            <a:off x="7721203" y="439340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I</a:t>
            </a:r>
          </a:p>
        </p:txBody>
      </p:sp>
      <p:sp>
        <p:nvSpPr>
          <p:cNvPr id="334" name="L"/>
          <p:cNvSpPr/>
          <p:nvPr/>
        </p:nvSpPr>
        <p:spPr>
          <a:xfrm>
            <a:off x="6569273" y="559891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L</a:t>
            </a:r>
          </a:p>
        </p:txBody>
      </p:sp>
      <p:sp>
        <p:nvSpPr>
          <p:cNvPr id="335" name="M"/>
          <p:cNvSpPr/>
          <p:nvPr/>
        </p:nvSpPr>
        <p:spPr>
          <a:xfrm>
            <a:off x="3935015" y="582215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M</a:t>
            </a:r>
          </a:p>
        </p:txBody>
      </p:sp>
      <p:sp>
        <p:nvSpPr>
          <p:cNvPr id="336"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37"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grpSp>
        <p:nvGrpSpPr>
          <p:cNvPr id="340" name="Group"/>
          <p:cNvGrpSpPr/>
          <p:nvPr/>
        </p:nvGrpSpPr>
        <p:grpSpPr>
          <a:xfrm>
            <a:off x="4012406" y="3571812"/>
            <a:ext cx="696521" cy="645978"/>
            <a:chOff x="0" y="0"/>
            <a:chExt cx="990606" cy="918722"/>
          </a:xfrm>
        </p:grpSpPr>
        <p:sp>
          <p:nvSpPr>
            <p:cNvPr id="338" name="Line"/>
            <p:cNvSpPr/>
            <p:nvPr/>
          </p:nvSpPr>
          <p:spPr>
            <a:xfrm>
              <a:off x="93042" y="0"/>
              <a:ext cx="897565" cy="897564"/>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339" name="Line"/>
            <p:cNvSpPr/>
            <p:nvPr/>
          </p:nvSpPr>
          <p:spPr>
            <a:xfrm flipV="1">
              <a:off x="0" y="19136"/>
              <a:ext cx="899586" cy="899587"/>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grpSp>
      <p:sp>
        <p:nvSpPr>
          <p:cNvPr id="341" name="“+%0d+%4j”"/>
          <p:cNvSpPr/>
          <p:nvPr/>
        </p:nvSpPr>
        <p:spPr>
          <a:xfrm>
            <a:off x="7864078" y="303609"/>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defRPr/>
            </a:pPr>
            <a:r>
              <a:rPr sz="2250" kern="0"/>
              <a:t>“+%0d+%4j”</a:t>
            </a:r>
          </a:p>
        </p:txBody>
      </p:sp>
      <p:sp>
        <p:nvSpPr>
          <p:cNvPr id="342" name="Rectangle"/>
          <p:cNvSpPr/>
          <p:nvPr/>
        </p:nvSpPr>
        <p:spPr>
          <a:xfrm>
            <a:off x="5712023" y="1937742"/>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43" name="Rectangle"/>
          <p:cNvSpPr/>
          <p:nvPr/>
        </p:nvSpPr>
        <p:spPr>
          <a:xfrm>
            <a:off x="4408289" y="1937742"/>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44" name="Rectangle"/>
          <p:cNvSpPr/>
          <p:nvPr/>
        </p:nvSpPr>
        <p:spPr>
          <a:xfrm>
            <a:off x="5595937" y="2678906"/>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45" name="Rectangle"/>
          <p:cNvSpPr/>
          <p:nvPr/>
        </p:nvSpPr>
        <p:spPr>
          <a:xfrm>
            <a:off x="7078265" y="2678906"/>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46" name="Rectangle"/>
          <p:cNvSpPr/>
          <p:nvPr/>
        </p:nvSpPr>
        <p:spPr>
          <a:xfrm>
            <a:off x="4676179" y="342900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47" name="Rectangle"/>
          <p:cNvSpPr/>
          <p:nvPr/>
        </p:nvSpPr>
        <p:spPr>
          <a:xfrm>
            <a:off x="5819179" y="342900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48" name="Rectangle"/>
          <p:cNvSpPr/>
          <p:nvPr/>
        </p:nvSpPr>
        <p:spPr>
          <a:xfrm>
            <a:off x="5890617" y="427732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49" name="Rectangle"/>
          <p:cNvSpPr/>
          <p:nvPr/>
        </p:nvSpPr>
        <p:spPr>
          <a:xfrm>
            <a:off x="6801445" y="427732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50" name="Slide Number"/>
          <p:cNvSpPr txBox="1">
            <a:spLocks noGrp="1"/>
          </p:cNvSpPr>
          <p:nvPr>
            <p:ph type="sldNum" sz="quarter" idx="4294967295"/>
          </p:nvPr>
        </p:nvSpPr>
        <p:spPr>
          <a:xfrm>
            <a:off x="5958486" y="6509742"/>
            <a:ext cx="266098" cy="29738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chor="t"/>
          <a:lstStyle>
            <a:lvl1pPr algn="ctr">
              <a:defRPr sz="1266">
                <a:latin typeface="Gill Sans"/>
                <a:ea typeface="Gill Sans"/>
                <a:cs typeface="Gill Sans"/>
                <a:sym typeface="Gill Sans"/>
              </a:defRPr>
            </a:lvl1pPr>
          </a:lstStyle>
          <a:p>
            <a:pPr defTabSz="410751" hangingPunct="0">
              <a:defRPr/>
            </a:pPr>
            <a:fld id="{86CB4B4D-7CA3-9044-876B-883B54F8677D}" type="slidenum">
              <a:rPr kern="0">
                <a:solidFill>
                  <a:srgbClr val="000000"/>
                </a:solidFill>
              </a:rPr>
              <a:pPr defTabSz="410751" hangingPunct="0">
                <a:defRPr/>
              </a:pPr>
              <a:t>24</a:t>
            </a:fld>
            <a:endParaRPr kern="0">
              <a:solidFill>
                <a:srgbClr val="000000"/>
              </a:solidFill>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iterate type="lt">
                                    <p:tmAbs val="0"/>
                                  </p:iterate>
                                  <p:childTnLst>
                                    <p:set>
                                      <p:cBhvr>
                                        <p:cTn id="6" fill="hold"/>
                                        <p:tgtEl>
                                          <p:spTgt spid="342"/>
                                        </p:tgtEl>
                                        <p:attrNameLst>
                                          <p:attrName>style.visibility</p:attrName>
                                        </p:attrNameLst>
                                      </p:cBhvr>
                                      <p:to>
                                        <p:strVal val="visible"/>
                                      </p:to>
                                    </p:set>
                                    <p:anim calcmode="lin" valueType="num">
                                      <p:cBhvr>
                                        <p:cTn id="7" dur="1000" fill="hold"/>
                                        <p:tgtEl>
                                          <p:spTgt spid="342"/>
                                        </p:tgtEl>
                                        <p:attrNameLst>
                                          <p:attrName>ppt_w</p:attrName>
                                        </p:attrNameLst>
                                      </p:cBhvr>
                                      <p:tavLst>
                                        <p:tav tm="0">
                                          <p:val>
                                            <p:strVal val="4*#ppt_w"/>
                                          </p:val>
                                        </p:tav>
                                        <p:tav tm="100000">
                                          <p:val>
                                            <p:strVal val="#ppt_w"/>
                                          </p:val>
                                        </p:tav>
                                      </p:tavLst>
                                    </p:anim>
                                    <p:anim calcmode="lin" valueType="num">
                                      <p:cBhvr>
                                        <p:cTn id="8" dur="1000" fill="hold"/>
                                        <p:tgtEl>
                                          <p:spTgt spid="342"/>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23" presetClass="entr" presetSubtype="32" fill="hold" grpId="0" nodeType="afterEffect">
                                  <p:stCondLst>
                                    <p:cond delay="0"/>
                                  </p:stCondLst>
                                  <p:iterate type="lt">
                                    <p:tmAbs val="0"/>
                                  </p:iterate>
                                  <p:childTnLst>
                                    <p:set>
                                      <p:cBhvr>
                                        <p:cTn id="11" fill="hold"/>
                                        <p:tgtEl>
                                          <p:spTgt spid="343"/>
                                        </p:tgtEl>
                                        <p:attrNameLst>
                                          <p:attrName>style.visibility</p:attrName>
                                        </p:attrNameLst>
                                      </p:cBhvr>
                                      <p:to>
                                        <p:strVal val="visible"/>
                                      </p:to>
                                    </p:set>
                                    <p:anim calcmode="lin" valueType="num">
                                      <p:cBhvr>
                                        <p:cTn id="12" dur="4000" fill="hold"/>
                                        <p:tgtEl>
                                          <p:spTgt spid="343"/>
                                        </p:tgtEl>
                                        <p:attrNameLst>
                                          <p:attrName>ppt_w</p:attrName>
                                        </p:attrNameLst>
                                      </p:cBhvr>
                                      <p:tavLst>
                                        <p:tav tm="0">
                                          <p:val>
                                            <p:strVal val="4*#ppt_w"/>
                                          </p:val>
                                        </p:tav>
                                        <p:tav tm="100000">
                                          <p:val>
                                            <p:strVal val="#ppt_w"/>
                                          </p:val>
                                        </p:tav>
                                      </p:tavLst>
                                    </p:anim>
                                    <p:anim calcmode="lin" valueType="num">
                                      <p:cBhvr>
                                        <p:cTn id="13" dur="4000" fill="hold"/>
                                        <p:tgtEl>
                                          <p:spTgt spid="343"/>
                                        </p:tgtEl>
                                        <p:attrNameLst>
                                          <p:attrName>ppt_h</p:attrName>
                                        </p:attrNameLst>
                                      </p:cBhvr>
                                      <p:tavLst>
                                        <p:tav tm="0">
                                          <p:val>
                                            <p:strVal val="4*#ppt_h"/>
                                          </p:val>
                                        </p:tav>
                                        <p:tav tm="100000">
                                          <p:val>
                                            <p:strVal val="#ppt_h"/>
                                          </p:val>
                                        </p:tav>
                                      </p:tavLst>
                                    </p:anim>
                                  </p:childTnLst>
                                </p:cTn>
                              </p:par>
                            </p:childTnLst>
                          </p:cTn>
                        </p:par>
                        <p:par>
                          <p:cTn id="14" fill="hold">
                            <p:stCondLst>
                              <p:cond delay="5000"/>
                            </p:stCondLst>
                            <p:childTnLst>
                              <p:par>
                                <p:cTn id="15" presetID="23" presetClass="entr" presetSubtype="32" fill="hold" grpId="0" nodeType="afterEffect">
                                  <p:stCondLst>
                                    <p:cond delay="0"/>
                                  </p:stCondLst>
                                  <p:iterate type="lt">
                                    <p:tmAbs val="0"/>
                                  </p:iterate>
                                  <p:childTnLst>
                                    <p:set>
                                      <p:cBhvr>
                                        <p:cTn id="16" fill="hold"/>
                                        <p:tgtEl>
                                          <p:spTgt spid="344"/>
                                        </p:tgtEl>
                                        <p:attrNameLst>
                                          <p:attrName>style.visibility</p:attrName>
                                        </p:attrNameLst>
                                      </p:cBhvr>
                                      <p:to>
                                        <p:strVal val="visible"/>
                                      </p:to>
                                    </p:set>
                                    <p:anim calcmode="lin" valueType="num">
                                      <p:cBhvr>
                                        <p:cTn id="17" dur="4000" fill="hold"/>
                                        <p:tgtEl>
                                          <p:spTgt spid="344"/>
                                        </p:tgtEl>
                                        <p:attrNameLst>
                                          <p:attrName>ppt_w</p:attrName>
                                        </p:attrNameLst>
                                      </p:cBhvr>
                                      <p:tavLst>
                                        <p:tav tm="0">
                                          <p:val>
                                            <p:strVal val="4*#ppt_w"/>
                                          </p:val>
                                        </p:tav>
                                        <p:tav tm="100000">
                                          <p:val>
                                            <p:strVal val="#ppt_w"/>
                                          </p:val>
                                        </p:tav>
                                      </p:tavLst>
                                    </p:anim>
                                    <p:anim calcmode="lin" valueType="num">
                                      <p:cBhvr>
                                        <p:cTn id="18" dur="4000" fill="hold"/>
                                        <p:tgtEl>
                                          <p:spTgt spid="344"/>
                                        </p:tgtEl>
                                        <p:attrNameLst>
                                          <p:attrName>ppt_h</p:attrName>
                                        </p:attrNameLst>
                                      </p:cBhvr>
                                      <p:tavLst>
                                        <p:tav tm="0">
                                          <p:val>
                                            <p:strVal val="4*#ppt_h"/>
                                          </p:val>
                                        </p:tav>
                                        <p:tav tm="100000">
                                          <p:val>
                                            <p:strVal val="#ppt_h"/>
                                          </p:val>
                                        </p:tav>
                                      </p:tavLst>
                                    </p:anim>
                                  </p:childTnLst>
                                </p:cTn>
                              </p:par>
                            </p:childTnLst>
                          </p:cTn>
                        </p:par>
                        <p:par>
                          <p:cTn id="19" fill="hold">
                            <p:stCondLst>
                              <p:cond delay="9000"/>
                            </p:stCondLst>
                            <p:childTnLst>
                              <p:par>
                                <p:cTn id="20" presetID="23" presetClass="entr" presetSubtype="32" fill="hold" grpId="0" nodeType="afterEffect">
                                  <p:stCondLst>
                                    <p:cond delay="0"/>
                                  </p:stCondLst>
                                  <p:iterate type="lt">
                                    <p:tmAbs val="0"/>
                                  </p:iterate>
                                  <p:childTnLst>
                                    <p:set>
                                      <p:cBhvr>
                                        <p:cTn id="21" fill="hold"/>
                                        <p:tgtEl>
                                          <p:spTgt spid="345"/>
                                        </p:tgtEl>
                                        <p:attrNameLst>
                                          <p:attrName>style.visibility</p:attrName>
                                        </p:attrNameLst>
                                      </p:cBhvr>
                                      <p:to>
                                        <p:strVal val="visible"/>
                                      </p:to>
                                    </p:set>
                                    <p:anim calcmode="lin" valueType="num">
                                      <p:cBhvr>
                                        <p:cTn id="22" dur="4000" fill="hold"/>
                                        <p:tgtEl>
                                          <p:spTgt spid="345"/>
                                        </p:tgtEl>
                                        <p:attrNameLst>
                                          <p:attrName>ppt_w</p:attrName>
                                        </p:attrNameLst>
                                      </p:cBhvr>
                                      <p:tavLst>
                                        <p:tav tm="0">
                                          <p:val>
                                            <p:strVal val="4*#ppt_w"/>
                                          </p:val>
                                        </p:tav>
                                        <p:tav tm="100000">
                                          <p:val>
                                            <p:strVal val="#ppt_w"/>
                                          </p:val>
                                        </p:tav>
                                      </p:tavLst>
                                    </p:anim>
                                    <p:anim calcmode="lin" valueType="num">
                                      <p:cBhvr>
                                        <p:cTn id="23" dur="4000" fill="hold"/>
                                        <p:tgtEl>
                                          <p:spTgt spid="345"/>
                                        </p:tgtEl>
                                        <p:attrNameLst>
                                          <p:attrName>ppt_h</p:attrName>
                                        </p:attrNameLst>
                                      </p:cBhvr>
                                      <p:tavLst>
                                        <p:tav tm="0">
                                          <p:val>
                                            <p:strVal val="4*#ppt_h"/>
                                          </p:val>
                                        </p:tav>
                                        <p:tav tm="100000">
                                          <p:val>
                                            <p:strVal val="#ppt_h"/>
                                          </p:val>
                                        </p:tav>
                                      </p:tavLst>
                                    </p:anim>
                                  </p:childTnLst>
                                </p:cTn>
                              </p:par>
                            </p:childTnLst>
                          </p:cTn>
                        </p:par>
                        <p:par>
                          <p:cTn id="24" fill="hold">
                            <p:stCondLst>
                              <p:cond delay="13000"/>
                            </p:stCondLst>
                            <p:childTnLst>
                              <p:par>
                                <p:cTn id="25" presetID="23" presetClass="entr" presetSubtype="32" fill="hold" grpId="0" nodeType="afterEffect">
                                  <p:stCondLst>
                                    <p:cond delay="0"/>
                                  </p:stCondLst>
                                  <p:iterate type="lt">
                                    <p:tmAbs val="0"/>
                                  </p:iterate>
                                  <p:childTnLst>
                                    <p:set>
                                      <p:cBhvr>
                                        <p:cTn id="26" fill="hold"/>
                                        <p:tgtEl>
                                          <p:spTgt spid="346"/>
                                        </p:tgtEl>
                                        <p:attrNameLst>
                                          <p:attrName>style.visibility</p:attrName>
                                        </p:attrNameLst>
                                      </p:cBhvr>
                                      <p:to>
                                        <p:strVal val="visible"/>
                                      </p:to>
                                    </p:set>
                                    <p:anim calcmode="lin" valueType="num">
                                      <p:cBhvr>
                                        <p:cTn id="27" dur="4000" fill="hold"/>
                                        <p:tgtEl>
                                          <p:spTgt spid="346"/>
                                        </p:tgtEl>
                                        <p:attrNameLst>
                                          <p:attrName>ppt_w</p:attrName>
                                        </p:attrNameLst>
                                      </p:cBhvr>
                                      <p:tavLst>
                                        <p:tav tm="0">
                                          <p:val>
                                            <p:strVal val="4*#ppt_w"/>
                                          </p:val>
                                        </p:tav>
                                        <p:tav tm="100000">
                                          <p:val>
                                            <p:strVal val="#ppt_w"/>
                                          </p:val>
                                        </p:tav>
                                      </p:tavLst>
                                    </p:anim>
                                    <p:anim calcmode="lin" valueType="num">
                                      <p:cBhvr>
                                        <p:cTn id="28" dur="4000" fill="hold"/>
                                        <p:tgtEl>
                                          <p:spTgt spid="346"/>
                                        </p:tgtEl>
                                        <p:attrNameLst>
                                          <p:attrName>ppt_h</p:attrName>
                                        </p:attrNameLst>
                                      </p:cBhvr>
                                      <p:tavLst>
                                        <p:tav tm="0">
                                          <p:val>
                                            <p:strVal val="4*#ppt_h"/>
                                          </p:val>
                                        </p:tav>
                                        <p:tav tm="100000">
                                          <p:val>
                                            <p:strVal val="#ppt_h"/>
                                          </p:val>
                                        </p:tav>
                                      </p:tavLst>
                                    </p:anim>
                                  </p:childTnLst>
                                </p:cTn>
                              </p:par>
                            </p:childTnLst>
                          </p:cTn>
                        </p:par>
                        <p:par>
                          <p:cTn id="29" fill="hold">
                            <p:stCondLst>
                              <p:cond delay="17000"/>
                            </p:stCondLst>
                            <p:childTnLst>
                              <p:par>
                                <p:cTn id="30" presetID="23" presetClass="entr" presetSubtype="32" fill="hold" grpId="0" nodeType="afterEffect">
                                  <p:stCondLst>
                                    <p:cond delay="0"/>
                                  </p:stCondLst>
                                  <p:iterate type="lt">
                                    <p:tmAbs val="0"/>
                                  </p:iterate>
                                  <p:childTnLst>
                                    <p:set>
                                      <p:cBhvr>
                                        <p:cTn id="31" fill="hold"/>
                                        <p:tgtEl>
                                          <p:spTgt spid="347"/>
                                        </p:tgtEl>
                                        <p:attrNameLst>
                                          <p:attrName>style.visibility</p:attrName>
                                        </p:attrNameLst>
                                      </p:cBhvr>
                                      <p:to>
                                        <p:strVal val="visible"/>
                                      </p:to>
                                    </p:set>
                                    <p:anim calcmode="lin" valueType="num">
                                      <p:cBhvr>
                                        <p:cTn id="32" dur="4000" fill="hold"/>
                                        <p:tgtEl>
                                          <p:spTgt spid="347"/>
                                        </p:tgtEl>
                                        <p:attrNameLst>
                                          <p:attrName>ppt_w</p:attrName>
                                        </p:attrNameLst>
                                      </p:cBhvr>
                                      <p:tavLst>
                                        <p:tav tm="0">
                                          <p:val>
                                            <p:strVal val="4*#ppt_w"/>
                                          </p:val>
                                        </p:tav>
                                        <p:tav tm="100000">
                                          <p:val>
                                            <p:strVal val="#ppt_w"/>
                                          </p:val>
                                        </p:tav>
                                      </p:tavLst>
                                    </p:anim>
                                    <p:anim calcmode="lin" valueType="num">
                                      <p:cBhvr>
                                        <p:cTn id="33" dur="4000" fill="hold"/>
                                        <p:tgtEl>
                                          <p:spTgt spid="347"/>
                                        </p:tgtEl>
                                        <p:attrNameLst>
                                          <p:attrName>ppt_h</p:attrName>
                                        </p:attrNameLst>
                                      </p:cBhvr>
                                      <p:tavLst>
                                        <p:tav tm="0">
                                          <p:val>
                                            <p:strVal val="4*#ppt_h"/>
                                          </p:val>
                                        </p:tav>
                                        <p:tav tm="100000">
                                          <p:val>
                                            <p:strVal val="#ppt_h"/>
                                          </p:val>
                                        </p:tav>
                                      </p:tavLst>
                                    </p:anim>
                                  </p:childTnLst>
                                </p:cTn>
                              </p:par>
                            </p:childTnLst>
                          </p:cTn>
                        </p:par>
                        <p:par>
                          <p:cTn id="34" fill="hold">
                            <p:stCondLst>
                              <p:cond delay="21000"/>
                            </p:stCondLst>
                            <p:childTnLst>
                              <p:par>
                                <p:cTn id="35" presetID="23" presetClass="entr" presetSubtype="32" fill="hold" grpId="0" nodeType="afterEffect">
                                  <p:stCondLst>
                                    <p:cond delay="0"/>
                                  </p:stCondLst>
                                  <p:iterate type="lt">
                                    <p:tmAbs val="0"/>
                                  </p:iterate>
                                  <p:childTnLst>
                                    <p:set>
                                      <p:cBhvr>
                                        <p:cTn id="36" fill="hold"/>
                                        <p:tgtEl>
                                          <p:spTgt spid="348"/>
                                        </p:tgtEl>
                                        <p:attrNameLst>
                                          <p:attrName>style.visibility</p:attrName>
                                        </p:attrNameLst>
                                      </p:cBhvr>
                                      <p:to>
                                        <p:strVal val="visible"/>
                                      </p:to>
                                    </p:set>
                                    <p:anim calcmode="lin" valueType="num">
                                      <p:cBhvr>
                                        <p:cTn id="37" dur="4000" fill="hold"/>
                                        <p:tgtEl>
                                          <p:spTgt spid="348"/>
                                        </p:tgtEl>
                                        <p:attrNameLst>
                                          <p:attrName>ppt_w</p:attrName>
                                        </p:attrNameLst>
                                      </p:cBhvr>
                                      <p:tavLst>
                                        <p:tav tm="0">
                                          <p:val>
                                            <p:strVal val="4*#ppt_w"/>
                                          </p:val>
                                        </p:tav>
                                        <p:tav tm="100000">
                                          <p:val>
                                            <p:strVal val="#ppt_w"/>
                                          </p:val>
                                        </p:tav>
                                      </p:tavLst>
                                    </p:anim>
                                    <p:anim calcmode="lin" valueType="num">
                                      <p:cBhvr>
                                        <p:cTn id="38" dur="4000" fill="hold"/>
                                        <p:tgtEl>
                                          <p:spTgt spid="348"/>
                                        </p:tgtEl>
                                        <p:attrNameLst>
                                          <p:attrName>ppt_h</p:attrName>
                                        </p:attrNameLst>
                                      </p:cBhvr>
                                      <p:tavLst>
                                        <p:tav tm="0">
                                          <p:val>
                                            <p:strVal val="4*#ppt_h"/>
                                          </p:val>
                                        </p:tav>
                                        <p:tav tm="100000">
                                          <p:val>
                                            <p:strVal val="#ppt_h"/>
                                          </p:val>
                                        </p:tav>
                                      </p:tavLst>
                                    </p:anim>
                                  </p:childTnLst>
                                </p:cTn>
                              </p:par>
                            </p:childTnLst>
                          </p:cTn>
                        </p:par>
                        <p:par>
                          <p:cTn id="39" fill="hold">
                            <p:stCondLst>
                              <p:cond delay="25000"/>
                            </p:stCondLst>
                            <p:childTnLst>
                              <p:par>
                                <p:cTn id="40" presetID="23" presetClass="entr" presetSubtype="32" fill="hold" grpId="0" nodeType="afterEffect">
                                  <p:stCondLst>
                                    <p:cond delay="0"/>
                                  </p:stCondLst>
                                  <p:iterate type="lt">
                                    <p:tmAbs val="0"/>
                                  </p:iterate>
                                  <p:childTnLst>
                                    <p:set>
                                      <p:cBhvr>
                                        <p:cTn id="41" fill="hold"/>
                                        <p:tgtEl>
                                          <p:spTgt spid="349"/>
                                        </p:tgtEl>
                                        <p:attrNameLst>
                                          <p:attrName>style.visibility</p:attrName>
                                        </p:attrNameLst>
                                      </p:cBhvr>
                                      <p:to>
                                        <p:strVal val="visible"/>
                                      </p:to>
                                    </p:set>
                                    <p:anim calcmode="lin" valueType="num">
                                      <p:cBhvr>
                                        <p:cTn id="42" dur="4000" fill="hold"/>
                                        <p:tgtEl>
                                          <p:spTgt spid="349"/>
                                        </p:tgtEl>
                                        <p:attrNameLst>
                                          <p:attrName>ppt_w</p:attrName>
                                        </p:attrNameLst>
                                      </p:cBhvr>
                                      <p:tavLst>
                                        <p:tav tm="0">
                                          <p:val>
                                            <p:strVal val="4*#ppt_w"/>
                                          </p:val>
                                        </p:tav>
                                        <p:tav tm="100000">
                                          <p:val>
                                            <p:strVal val="#ppt_w"/>
                                          </p:val>
                                        </p:tav>
                                      </p:tavLst>
                                    </p:anim>
                                    <p:anim calcmode="lin" valueType="num">
                                      <p:cBhvr>
                                        <p:cTn id="43" dur="4000" fill="hold"/>
                                        <p:tgtEl>
                                          <p:spTgt spid="34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 grpId="0" animBg="1" advAuto="0"/>
      <p:bldP spid="343" grpId="0" animBg="1" advAuto="0"/>
      <p:bldP spid="344" grpId="0" animBg="1" advAuto="0"/>
      <p:bldP spid="345" grpId="0" animBg="1" advAuto="0"/>
      <p:bldP spid="346" grpId="0" animBg="1" advAuto="0"/>
      <p:bldP spid="347" grpId="0" animBg="1" advAuto="0"/>
      <p:bldP spid="348" grpId="0" animBg="1" advAuto="0"/>
      <p:bldP spid="349"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4"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355"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356"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57"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58"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59"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60"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61"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62"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63"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64"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65"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66" name="A"/>
          <p:cNvSpPr/>
          <p:nvPr/>
        </p:nvSpPr>
        <p:spPr>
          <a:xfrm>
            <a:off x="6640711" y="589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a:t>
            </a:r>
          </a:p>
        </p:txBody>
      </p:sp>
      <p:sp>
        <p:nvSpPr>
          <p:cNvPr id="367" name="B"/>
          <p:cNvSpPr/>
          <p:nvPr/>
        </p:nvSpPr>
        <p:spPr>
          <a:xfrm>
            <a:off x="6033492" y="152697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B</a:t>
            </a:r>
          </a:p>
        </p:txBody>
      </p:sp>
      <p:sp>
        <p:nvSpPr>
          <p:cNvPr id="368" name="C"/>
          <p:cNvSpPr/>
          <p:nvPr/>
        </p:nvSpPr>
        <p:spPr>
          <a:xfrm>
            <a:off x="6569273" y="201810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C</a:t>
            </a:r>
          </a:p>
        </p:txBody>
      </p:sp>
      <p:sp>
        <p:nvSpPr>
          <p:cNvPr id="369" name="D"/>
          <p:cNvSpPr/>
          <p:nvPr/>
        </p:nvSpPr>
        <p:spPr>
          <a:xfrm>
            <a:off x="5819180" y="2875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D</a:t>
            </a:r>
          </a:p>
        </p:txBody>
      </p:sp>
      <p:sp>
        <p:nvSpPr>
          <p:cNvPr id="370" name="E"/>
          <p:cNvSpPr/>
          <p:nvPr/>
        </p:nvSpPr>
        <p:spPr>
          <a:xfrm>
            <a:off x="8623101" y="2875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E</a:t>
            </a:r>
          </a:p>
        </p:txBody>
      </p:sp>
      <p:sp>
        <p:nvSpPr>
          <p:cNvPr id="371" name="G"/>
          <p:cNvSpPr/>
          <p:nvPr/>
        </p:nvSpPr>
        <p:spPr>
          <a:xfrm>
            <a:off x="7631906" y="360759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G</a:t>
            </a:r>
          </a:p>
        </p:txBody>
      </p:sp>
      <p:sp>
        <p:nvSpPr>
          <p:cNvPr id="372" name="F"/>
          <p:cNvSpPr/>
          <p:nvPr/>
        </p:nvSpPr>
        <p:spPr>
          <a:xfrm>
            <a:off x="4631531" y="360759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F</a:t>
            </a:r>
          </a:p>
        </p:txBody>
      </p:sp>
      <p:sp>
        <p:nvSpPr>
          <p:cNvPr id="373" name="H"/>
          <p:cNvSpPr/>
          <p:nvPr/>
        </p:nvSpPr>
        <p:spPr>
          <a:xfrm>
            <a:off x="6229945" y="439340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H</a:t>
            </a:r>
          </a:p>
        </p:txBody>
      </p:sp>
      <p:sp>
        <p:nvSpPr>
          <p:cNvPr id="374" name="I"/>
          <p:cNvSpPr/>
          <p:nvPr/>
        </p:nvSpPr>
        <p:spPr>
          <a:xfrm>
            <a:off x="7721203" y="439340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I</a:t>
            </a:r>
          </a:p>
        </p:txBody>
      </p:sp>
      <p:sp>
        <p:nvSpPr>
          <p:cNvPr id="375" name="L"/>
          <p:cNvSpPr/>
          <p:nvPr/>
        </p:nvSpPr>
        <p:spPr>
          <a:xfrm>
            <a:off x="6569273" y="559891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L</a:t>
            </a:r>
          </a:p>
        </p:txBody>
      </p:sp>
      <p:sp>
        <p:nvSpPr>
          <p:cNvPr id="376" name="M"/>
          <p:cNvSpPr/>
          <p:nvPr/>
        </p:nvSpPr>
        <p:spPr>
          <a:xfrm>
            <a:off x="3935015" y="582215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M</a:t>
            </a:r>
          </a:p>
        </p:txBody>
      </p:sp>
      <p:sp>
        <p:nvSpPr>
          <p:cNvPr id="377"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78"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grpSp>
        <p:nvGrpSpPr>
          <p:cNvPr id="381" name="Group"/>
          <p:cNvGrpSpPr/>
          <p:nvPr/>
        </p:nvGrpSpPr>
        <p:grpSpPr>
          <a:xfrm>
            <a:off x="1042643" y="790277"/>
            <a:ext cx="2475707" cy="3741539"/>
            <a:chOff x="0" y="0"/>
            <a:chExt cx="2514600" cy="5321300"/>
          </a:xfrm>
        </p:grpSpPr>
        <p:sp>
          <p:nvSpPr>
            <p:cNvPr id="379" name="Rectangle"/>
            <p:cNvSpPr/>
            <p:nvPr/>
          </p:nvSpPr>
          <p:spPr>
            <a:xfrm>
              <a:off x="0" y="0"/>
              <a:ext cx="2514600" cy="5321300"/>
            </a:xfrm>
            <a:prstGeom prst="rect">
              <a:avLst/>
            </a:prstGeom>
            <a:solidFill>
              <a:srgbClr val="FFFFFF"/>
            </a:solidFill>
            <a:ln w="25400" cap="flat">
              <a:solidFill>
                <a:srgbClr val="000000"/>
              </a:solidFill>
              <a:prstDash val="solid"/>
              <a:miter lim="400000"/>
            </a:ln>
            <a:effectLst/>
          </p:spPr>
          <p:txBody>
            <a:bodyPr wrap="square" lIns="35719" tIns="35719" rIns="35719" bIns="35719" numCol="1" anchor="ctr">
              <a:noAutofit/>
            </a:bodyP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380" name="2D Column Chart"/>
            <p:cNvGraphicFramePr/>
            <p:nvPr/>
          </p:nvGraphicFramePr>
          <p:xfrm>
            <a:off x="104378" y="69850"/>
            <a:ext cx="2003822" cy="4994672"/>
          </p:xfrm>
          <a:graphic>
            <a:graphicData uri="http://schemas.openxmlformats.org/drawingml/2006/chart">
              <c:chart xmlns:c="http://schemas.openxmlformats.org/drawingml/2006/chart" xmlns:r="http://schemas.openxmlformats.org/officeDocument/2006/relationships" r:id="rId4"/>
            </a:graphicData>
          </a:graphic>
        </p:graphicFrame>
      </p:grpSp>
      <p:grpSp>
        <p:nvGrpSpPr>
          <p:cNvPr id="384" name="Group"/>
          <p:cNvGrpSpPr/>
          <p:nvPr/>
        </p:nvGrpSpPr>
        <p:grpSpPr>
          <a:xfrm>
            <a:off x="4012406" y="3571812"/>
            <a:ext cx="696521" cy="645978"/>
            <a:chOff x="0" y="0"/>
            <a:chExt cx="990606" cy="918722"/>
          </a:xfrm>
        </p:grpSpPr>
        <p:sp>
          <p:nvSpPr>
            <p:cNvPr id="382" name="Line"/>
            <p:cNvSpPr/>
            <p:nvPr/>
          </p:nvSpPr>
          <p:spPr>
            <a:xfrm>
              <a:off x="93042" y="0"/>
              <a:ext cx="897565" cy="897564"/>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383" name="Line"/>
            <p:cNvSpPr/>
            <p:nvPr/>
          </p:nvSpPr>
          <p:spPr>
            <a:xfrm flipV="1">
              <a:off x="0" y="19136"/>
              <a:ext cx="899586" cy="899587"/>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grpSp>
      <p:sp>
        <p:nvSpPr>
          <p:cNvPr id="385" name="“+%0d+%4j”"/>
          <p:cNvSpPr/>
          <p:nvPr/>
        </p:nvSpPr>
        <p:spPr>
          <a:xfrm>
            <a:off x="7864078" y="303609"/>
            <a:ext cx="2125266" cy="553641"/>
          </a:xfrm>
          <a:prstGeom prst="roundRect">
            <a:avLst>
              <a:gd name="adj" fmla="val 24194"/>
            </a:avLst>
          </a:prstGeom>
          <a:blipFill>
            <a:blip r:embed="rId5"/>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defRPr/>
            </a:pPr>
            <a:r>
              <a:rPr sz="2250" kern="0"/>
              <a:t>“+%0d+%4j”</a:t>
            </a:r>
          </a:p>
        </p:txBody>
      </p:sp>
      <p:sp>
        <p:nvSpPr>
          <p:cNvPr id="386" name="Rectangle"/>
          <p:cNvSpPr/>
          <p:nvPr/>
        </p:nvSpPr>
        <p:spPr>
          <a:xfrm>
            <a:off x="5712023" y="1937742"/>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87" name="Rectangle"/>
          <p:cNvSpPr/>
          <p:nvPr/>
        </p:nvSpPr>
        <p:spPr>
          <a:xfrm>
            <a:off x="4408289" y="1937742"/>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88" name="Rectangle"/>
          <p:cNvSpPr/>
          <p:nvPr/>
        </p:nvSpPr>
        <p:spPr>
          <a:xfrm>
            <a:off x="5595937" y="2678906"/>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89" name="Rectangle"/>
          <p:cNvSpPr/>
          <p:nvPr/>
        </p:nvSpPr>
        <p:spPr>
          <a:xfrm>
            <a:off x="7078265" y="2678906"/>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90" name="Rectangle"/>
          <p:cNvSpPr/>
          <p:nvPr/>
        </p:nvSpPr>
        <p:spPr>
          <a:xfrm>
            <a:off x="4676179" y="342900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91" name="Rectangle"/>
          <p:cNvSpPr/>
          <p:nvPr/>
        </p:nvSpPr>
        <p:spPr>
          <a:xfrm>
            <a:off x="5819179" y="342900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92" name="Rectangle"/>
          <p:cNvSpPr/>
          <p:nvPr/>
        </p:nvSpPr>
        <p:spPr>
          <a:xfrm>
            <a:off x="5890617" y="427732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93" name="Rectangle"/>
          <p:cNvSpPr/>
          <p:nvPr/>
        </p:nvSpPr>
        <p:spPr>
          <a:xfrm>
            <a:off x="6801445" y="427732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grpSp>
        <p:nvGrpSpPr>
          <p:cNvPr id="396" name="Group"/>
          <p:cNvGrpSpPr/>
          <p:nvPr/>
        </p:nvGrpSpPr>
        <p:grpSpPr>
          <a:xfrm>
            <a:off x="5712024" y="1955601"/>
            <a:ext cx="1067887" cy="1004590"/>
            <a:chOff x="0" y="38099"/>
            <a:chExt cx="1518772" cy="1428750"/>
          </a:xfrm>
        </p:grpSpPr>
        <p:sp>
          <p:nvSpPr>
            <p:cNvPr id="394"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395"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399" name="Group"/>
          <p:cNvGrpSpPr/>
          <p:nvPr/>
        </p:nvGrpSpPr>
        <p:grpSpPr>
          <a:xfrm>
            <a:off x="7096125" y="2696766"/>
            <a:ext cx="1067887" cy="1004590"/>
            <a:chOff x="0" y="38099"/>
            <a:chExt cx="1518772" cy="1428750"/>
          </a:xfrm>
        </p:grpSpPr>
        <p:sp>
          <p:nvSpPr>
            <p:cNvPr id="397"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398"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02" name="Group"/>
          <p:cNvGrpSpPr/>
          <p:nvPr/>
        </p:nvGrpSpPr>
        <p:grpSpPr>
          <a:xfrm>
            <a:off x="5604868" y="2696766"/>
            <a:ext cx="1067887" cy="1004590"/>
            <a:chOff x="0" y="38099"/>
            <a:chExt cx="1518772" cy="1428750"/>
          </a:xfrm>
        </p:grpSpPr>
        <p:sp>
          <p:nvSpPr>
            <p:cNvPr id="400"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01"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05" name="Group"/>
          <p:cNvGrpSpPr/>
          <p:nvPr/>
        </p:nvGrpSpPr>
        <p:grpSpPr>
          <a:xfrm>
            <a:off x="5819180" y="3402211"/>
            <a:ext cx="1067887" cy="1004590"/>
            <a:chOff x="0" y="38099"/>
            <a:chExt cx="1518772" cy="1428750"/>
          </a:xfrm>
        </p:grpSpPr>
        <p:sp>
          <p:nvSpPr>
            <p:cNvPr id="403"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04"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08" name="Group"/>
          <p:cNvGrpSpPr/>
          <p:nvPr/>
        </p:nvGrpSpPr>
        <p:grpSpPr>
          <a:xfrm>
            <a:off x="5890618" y="4277320"/>
            <a:ext cx="1067887" cy="1004590"/>
            <a:chOff x="0" y="38099"/>
            <a:chExt cx="1518772" cy="1428750"/>
          </a:xfrm>
        </p:grpSpPr>
        <p:sp>
          <p:nvSpPr>
            <p:cNvPr id="406"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07"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11" name="Group"/>
          <p:cNvGrpSpPr/>
          <p:nvPr/>
        </p:nvGrpSpPr>
        <p:grpSpPr>
          <a:xfrm>
            <a:off x="6801446" y="4277320"/>
            <a:ext cx="1067887" cy="1004590"/>
            <a:chOff x="0" y="38099"/>
            <a:chExt cx="1518772" cy="1428750"/>
          </a:xfrm>
        </p:grpSpPr>
        <p:sp>
          <p:nvSpPr>
            <p:cNvPr id="409"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10"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14" name="Group"/>
          <p:cNvGrpSpPr/>
          <p:nvPr/>
        </p:nvGrpSpPr>
        <p:grpSpPr>
          <a:xfrm>
            <a:off x="4408290" y="1955601"/>
            <a:ext cx="1067887" cy="1004590"/>
            <a:chOff x="0" y="38099"/>
            <a:chExt cx="1518772" cy="1428750"/>
          </a:xfrm>
        </p:grpSpPr>
        <p:sp>
          <p:nvSpPr>
            <p:cNvPr id="412"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13"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sp>
        <p:nvSpPr>
          <p:cNvPr id="415" name="Slide Number"/>
          <p:cNvSpPr txBox="1">
            <a:spLocks noGrp="1"/>
          </p:cNvSpPr>
          <p:nvPr>
            <p:ph type="sldNum" sz="quarter" idx="4294967295"/>
          </p:nvPr>
        </p:nvSpPr>
        <p:spPr>
          <a:xfrm>
            <a:off x="5958486" y="6509742"/>
            <a:ext cx="266098" cy="29738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chor="t"/>
          <a:lstStyle>
            <a:lvl1pPr algn="ctr">
              <a:defRPr sz="1266">
                <a:latin typeface="Gill Sans"/>
                <a:ea typeface="Gill Sans"/>
                <a:cs typeface="Gill Sans"/>
                <a:sym typeface="Gill Sans"/>
              </a:defRPr>
            </a:lvl1pPr>
          </a:lstStyle>
          <a:p>
            <a:pPr defTabSz="410751" hangingPunct="0">
              <a:defRPr/>
            </a:pPr>
            <a:fld id="{86CB4B4D-7CA3-9044-876B-883B54F8677D}" type="slidenum">
              <a:rPr kern="0">
                <a:solidFill>
                  <a:srgbClr val="000000"/>
                </a:solidFill>
              </a:rPr>
              <a:pPr defTabSz="410751" hangingPunct="0">
                <a:defRPr/>
              </a:pPr>
              <a:t>25</a:t>
            </a:fld>
            <a:endParaRPr kern="0">
              <a:solidFill>
                <a:srgbClr val="000000"/>
              </a:solidFill>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afterEffect">
                                  <p:stCondLst>
                                    <p:cond delay="0"/>
                                  </p:stCondLst>
                                  <p:iterate>
                                    <p:tmAbs val="0"/>
                                  </p:iterate>
                                  <p:childTnLst>
                                    <p:set>
                                      <p:cBhvr>
                                        <p:cTn id="6" fill="hold"/>
                                        <p:tgtEl>
                                          <p:spTgt spid="396"/>
                                        </p:tgtEl>
                                        <p:attrNameLst>
                                          <p:attrName>style.visibility</p:attrName>
                                        </p:attrNameLst>
                                      </p:cBhvr>
                                      <p:to>
                                        <p:strVal val="visible"/>
                                      </p:to>
                                    </p:set>
                                    <p:anim calcmode="lin" valueType="num">
                                      <p:cBhvr>
                                        <p:cTn id="7" dur="500" fill="hold"/>
                                        <p:tgtEl>
                                          <p:spTgt spid="396"/>
                                        </p:tgtEl>
                                        <p:attrNameLst>
                                          <p:attrName>ppt_w</p:attrName>
                                        </p:attrNameLst>
                                      </p:cBhvr>
                                      <p:tavLst>
                                        <p:tav tm="0" fmla="#ppt_w*sin(2.5*pi*$)">
                                          <p:val>
                                            <p:fltVal val="0"/>
                                          </p:val>
                                        </p:tav>
                                        <p:tav tm="100000">
                                          <p:val>
                                            <p:fltVal val="1"/>
                                          </p:val>
                                        </p:tav>
                                      </p:tavLst>
                                    </p:anim>
                                    <p:anim calcmode="lin" valueType="num">
                                      <p:cBhvr>
                                        <p:cTn id="8" dur="500" fill="hold"/>
                                        <p:tgtEl>
                                          <p:spTgt spid="396"/>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9" presetClass="entr" presetSubtype="10" fill="hold" grpId="0" nodeType="afterEffect">
                                  <p:stCondLst>
                                    <p:cond delay="0"/>
                                  </p:stCondLst>
                                  <p:iterate>
                                    <p:tmAbs val="0"/>
                                  </p:iterate>
                                  <p:childTnLst>
                                    <p:set>
                                      <p:cBhvr>
                                        <p:cTn id="11" fill="hold"/>
                                        <p:tgtEl>
                                          <p:spTgt spid="399"/>
                                        </p:tgtEl>
                                        <p:attrNameLst>
                                          <p:attrName>style.visibility</p:attrName>
                                        </p:attrNameLst>
                                      </p:cBhvr>
                                      <p:to>
                                        <p:strVal val="visible"/>
                                      </p:to>
                                    </p:set>
                                    <p:anim calcmode="lin" valueType="num">
                                      <p:cBhvr>
                                        <p:cTn id="12" dur="500" fill="hold"/>
                                        <p:tgtEl>
                                          <p:spTgt spid="399"/>
                                        </p:tgtEl>
                                        <p:attrNameLst>
                                          <p:attrName>ppt_w</p:attrName>
                                        </p:attrNameLst>
                                      </p:cBhvr>
                                      <p:tavLst>
                                        <p:tav tm="0" fmla="#ppt_w*sin(2.5*pi*$)">
                                          <p:val>
                                            <p:fltVal val="0"/>
                                          </p:val>
                                        </p:tav>
                                        <p:tav tm="100000">
                                          <p:val>
                                            <p:fltVal val="1"/>
                                          </p:val>
                                        </p:tav>
                                      </p:tavLst>
                                    </p:anim>
                                    <p:anim calcmode="lin" valueType="num">
                                      <p:cBhvr>
                                        <p:cTn id="13" dur="500" fill="hold"/>
                                        <p:tgtEl>
                                          <p:spTgt spid="399"/>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19" presetClass="entr" presetSubtype="10" fill="hold" grpId="0" nodeType="afterEffect">
                                  <p:stCondLst>
                                    <p:cond delay="0"/>
                                  </p:stCondLst>
                                  <p:iterate>
                                    <p:tmAbs val="0"/>
                                  </p:iterate>
                                  <p:childTnLst>
                                    <p:set>
                                      <p:cBhvr>
                                        <p:cTn id="16" fill="hold"/>
                                        <p:tgtEl>
                                          <p:spTgt spid="402"/>
                                        </p:tgtEl>
                                        <p:attrNameLst>
                                          <p:attrName>style.visibility</p:attrName>
                                        </p:attrNameLst>
                                      </p:cBhvr>
                                      <p:to>
                                        <p:strVal val="visible"/>
                                      </p:to>
                                    </p:set>
                                    <p:anim calcmode="lin" valueType="num">
                                      <p:cBhvr>
                                        <p:cTn id="17" dur="500" fill="hold"/>
                                        <p:tgtEl>
                                          <p:spTgt spid="402"/>
                                        </p:tgtEl>
                                        <p:attrNameLst>
                                          <p:attrName>ppt_w</p:attrName>
                                        </p:attrNameLst>
                                      </p:cBhvr>
                                      <p:tavLst>
                                        <p:tav tm="0" fmla="#ppt_w*sin(2.5*pi*$)">
                                          <p:val>
                                            <p:fltVal val="0"/>
                                          </p:val>
                                        </p:tav>
                                        <p:tav tm="100000">
                                          <p:val>
                                            <p:fltVal val="1"/>
                                          </p:val>
                                        </p:tav>
                                      </p:tavLst>
                                    </p:anim>
                                    <p:anim calcmode="lin" valueType="num">
                                      <p:cBhvr>
                                        <p:cTn id="18" dur="500" fill="hold"/>
                                        <p:tgtEl>
                                          <p:spTgt spid="402"/>
                                        </p:tgtEl>
                                        <p:attrNameLst>
                                          <p:attrName>ppt_h</p:attrName>
                                        </p:attrNameLst>
                                      </p:cBhvr>
                                      <p:tavLst>
                                        <p:tav tm="0">
                                          <p:val>
                                            <p:strVal val="#ppt_h"/>
                                          </p:val>
                                        </p:tav>
                                        <p:tav tm="100000">
                                          <p:val>
                                            <p:strVal val="#ppt_h"/>
                                          </p:val>
                                        </p:tav>
                                      </p:tavLst>
                                    </p:anim>
                                  </p:childTnLst>
                                </p:cTn>
                              </p:par>
                            </p:childTnLst>
                          </p:cTn>
                        </p:par>
                        <p:par>
                          <p:cTn id="19" fill="hold">
                            <p:stCondLst>
                              <p:cond delay="1500"/>
                            </p:stCondLst>
                            <p:childTnLst>
                              <p:par>
                                <p:cTn id="20" presetID="19" presetClass="entr" presetSubtype="10" fill="hold" grpId="0" nodeType="afterEffect">
                                  <p:stCondLst>
                                    <p:cond delay="0"/>
                                  </p:stCondLst>
                                  <p:iterate>
                                    <p:tmAbs val="0"/>
                                  </p:iterate>
                                  <p:childTnLst>
                                    <p:set>
                                      <p:cBhvr>
                                        <p:cTn id="21" fill="hold"/>
                                        <p:tgtEl>
                                          <p:spTgt spid="405"/>
                                        </p:tgtEl>
                                        <p:attrNameLst>
                                          <p:attrName>style.visibility</p:attrName>
                                        </p:attrNameLst>
                                      </p:cBhvr>
                                      <p:to>
                                        <p:strVal val="visible"/>
                                      </p:to>
                                    </p:set>
                                    <p:anim calcmode="lin" valueType="num">
                                      <p:cBhvr>
                                        <p:cTn id="22" dur="500" fill="hold"/>
                                        <p:tgtEl>
                                          <p:spTgt spid="405"/>
                                        </p:tgtEl>
                                        <p:attrNameLst>
                                          <p:attrName>ppt_w</p:attrName>
                                        </p:attrNameLst>
                                      </p:cBhvr>
                                      <p:tavLst>
                                        <p:tav tm="0" fmla="#ppt_w*sin(2.5*pi*$)">
                                          <p:val>
                                            <p:fltVal val="0"/>
                                          </p:val>
                                        </p:tav>
                                        <p:tav tm="100000">
                                          <p:val>
                                            <p:fltVal val="1"/>
                                          </p:val>
                                        </p:tav>
                                      </p:tavLst>
                                    </p:anim>
                                    <p:anim calcmode="lin" valueType="num">
                                      <p:cBhvr>
                                        <p:cTn id="23" dur="500" fill="hold"/>
                                        <p:tgtEl>
                                          <p:spTgt spid="405"/>
                                        </p:tgtEl>
                                        <p:attrNameLst>
                                          <p:attrName>ppt_h</p:attrName>
                                        </p:attrNameLst>
                                      </p:cBhvr>
                                      <p:tavLst>
                                        <p:tav tm="0">
                                          <p:val>
                                            <p:strVal val="#ppt_h"/>
                                          </p:val>
                                        </p:tav>
                                        <p:tav tm="100000">
                                          <p:val>
                                            <p:strVal val="#ppt_h"/>
                                          </p:val>
                                        </p:tav>
                                      </p:tavLst>
                                    </p:anim>
                                  </p:childTnLst>
                                </p:cTn>
                              </p:par>
                            </p:childTnLst>
                          </p:cTn>
                        </p:par>
                        <p:par>
                          <p:cTn id="24" fill="hold">
                            <p:stCondLst>
                              <p:cond delay="2000"/>
                            </p:stCondLst>
                            <p:childTnLst>
                              <p:par>
                                <p:cTn id="25" presetID="19" presetClass="entr" presetSubtype="10" fill="hold" grpId="0" nodeType="afterEffect">
                                  <p:stCondLst>
                                    <p:cond delay="0"/>
                                  </p:stCondLst>
                                  <p:iterate>
                                    <p:tmAbs val="0"/>
                                  </p:iterate>
                                  <p:childTnLst>
                                    <p:set>
                                      <p:cBhvr>
                                        <p:cTn id="26" fill="hold"/>
                                        <p:tgtEl>
                                          <p:spTgt spid="408"/>
                                        </p:tgtEl>
                                        <p:attrNameLst>
                                          <p:attrName>style.visibility</p:attrName>
                                        </p:attrNameLst>
                                      </p:cBhvr>
                                      <p:to>
                                        <p:strVal val="visible"/>
                                      </p:to>
                                    </p:set>
                                    <p:anim calcmode="lin" valueType="num">
                                      <p:cBhvr>
                                        <p:cTn id="27" dur="500" fill="hold"/>
                                        <p:tgtEl>
                                          <p:spTgt spid="408"/>
                                        </p:tgtEl>
                                        <p:attrNameLst>
                                          <p:attrName>ppt_w</p:attrName>
                                        </p:attrNameLst>
                                      </p:cBhvr>
                                      <p:tavLst>
                                        <p:tav tm="0" fmla="#ppt_w*sin(2.5*pi*$)">
                                          <p:val>
                                            <p:fltVal val="0"/>
                                          </p:val>
                                        </p:tav>
                                        <p:tav tm="100000">
                                          <p:val>
                                            <p:fltVal val="1"/>
                                          </p:val>
                                        </p:tav>
                                      </p:tavLst>
                                    </p:anim>
                                    <p:anim calcmode="lin" valueType="num">
                                      <p:cBhvr>
                                        <p:cTn id="28" dur="500" fill="hold"/>
                                        <p:tgtEl>
                                          <p:spTgt spid="408"/>
                                        </p:tgtEl>
                                        <p:attrNameLst>
                                          <p:attrName>ppt_h</p:attrName>
                                        </p:attrNameLst>
                                      </p:cBhvr>
                                      <p:tavLst>
                                        <p:tav tm="0">
                                          <p:val>
                                            <p:strVal val="#ppt_h"/>
                                          </p:val>
                                        </p:tav>
                                        <p:tav tm="100000">
                                          <p:val>
                                            <p:strVal val="#ppt_h"/>
                                          </p:val>
                                        </p:tav>
                                      </p:tavLst>
                                    </p:anim>
                                  </p:childTnLst>
                                </p:cTn>
                              </p:par>
                            </p:childTnLst>
                          </p:cTn>
                        </p:par>
                        <p:par>
                          <p:cTn id="29" fill="hold">
                            <p:stCondLst>
                              <p:cond delay="2500"/>
                            </p:stCondLst>
                            <p:childTnLst>
                              <p:par>
                                <p:cTn id="30" presetID="19" presetClass="entr" presetSubtype="10" fill="hold" grpId="0" nodeType="afterEffect">
                                  <p:stCondLst>
                                    <p:cond delay="0"/>
                                  </p:stCondLst>
                                  <p:iterate>
                                    <p:tmAbs val="0"/>
                                  </p:iterate>
                                  <p:childTnLst>
                                    <p:set>
                                      <p:cBhvr>
                                        <p:cTn id="31" fill="hold"/>
                                        <p:tgtEl>
                                          <p:spTgt spid="411"/>
                                        </p:tgtEl>
                                        <p:attrNameLst>
                                          <p:attrName>style.visibility</p:attrName>
                                        </p:attrNameLst>
                                      </p:cBhvr>
                                      <p:to>
                                        <p:strVal val="visible"/>
                                      </p:to>
                                    </p:set>
                                    <p:anim calcmode="lin" valueType="num">
                                      <p:cBhvr>
                                        <p:cTn id="32" dur="500" fill="hold"/>
                                        <p:tgtEl>
                                          <p:spTgt spid="411"/>
                                        </p:tgtEl>
                                        <p:attrNameLst>
                                          <p:attrName>ppt_w</p:attrName>
                                        </p:attrNameLst>
                                      </p:cBhvr>
                                      <p:tavLst>
                                        <p:tav tm="0" fmla="#ppt_w*sin(2.5*pi*$)">
                                          <p:val>
                                            <p:fltVal val="0"/>
                                          </p:val>
                                        </p:tav>
                                        <p:tav tm="100000">
                                          <p:val>
                                            <p:fltVal val="1"/>
                                          </p:val>
                                        </p:tav>
                                      </p:tavLst>
                                    </p:anim>
                                    <p:anim calcmode="lin" valueType="num">
                                      <p:cBhvr>
                                        <p:cTn id="33" dur="500" fill="hold"/>
                                        <p:tgtEl>
                                          <p:spTgt spid="411"/>
                                        </p:tgtEl>
                                        <p:attrNameLst>
                                          <p:attrName>ppt_h</p:attrName>
                                        </p:attrNameLst>
                                      </p:cBhvr>
                                      <p:tavLst>
                                        <p:tav tm="0">
                                          <p:val>
                                            <p:strVal val="#ppt_h"/>
                                          </p:val>
                                        </p:tav>
                                        <p:tav tm="100000">
                                          <p:val>
                                            <p:strVal val="#ppt_h"/>
                                          </p:val>
                                        </p:tav>
                                      </p:tavLst>
                                    </p:anim>
                                  </p:childTnLst>
                                </p:cTn>
                              </p:par>
                            </p:childTnLst>
                          </p:cTn>
                        </p:par>
                        <p:par>
                          <p:cTn id="34" fill="hold">
                            <p:stCondLst>
                              <p:cond delay="3000"/>
                            </p:stCondLst>
                            <p:childTnLst>
                              <p:par>
                                <p:cTn id="35" presetID="19" presetClass="entr" presetSubtype="10" fill="hold" grpId="0" nodeType="afterEffect">
                                  <p:stCondLst>
                                    <p:cond delay="0"/>
                                  </p:stCondLst>
                                  <p:iterate>
                                    <p:tmAbs val="0"/>
                                  </p:iterate>
                                  <p:childTnLst>
                                    <p:set>
                                      <p:cBhvr>
                                        <p:cTn id="36" fill="hold"/>
                                        <p:tgtEl>
                                          <p:spTgt spid="414"/>
                                        </p:tgtEl>
                                        <p:attrNameLst>
                                          <p:attrName>style.visibility</p:attrName>
                                        </p:attrNameLst>
                                      </p:cBhvr>
                                      <p:to>
                                        <p:strVal val="visible"/>
                                      </p:to>
                                    </p:set>
                                    <p:anim calcmode="lin" valueType="num">
                                      <p:cBhvr>
                                        <p:cTn id="37" dur="500" fill="hold"/>
                                        <p:tgtEl>
                                          <p:spTgt spid="414"/>
                                        </p:tgtEl>
                                        <p:attrNameLst>
                                          <p:attrName>ppt_w</p:attrName>
                                        </p:attrNameLst>
                                      </p:cBhvr>
                                      <p:tavLst>
                                        <p:tav tm="0" fmla="#ppt_w*sin(2.5*pi*$)">
                                          <p:val>
                                            <p:fltVal val="0"/>
                                          </p:val>
                                        </p:tav>
                                        <p:tav tm="100000">
                                          <p:val>
                                            <p:fltVal val="1"/>
                                          </p:val>
                                        </p:tav>
                                      </p:tavLst>
                                    </p:anim>
                                    <p:anim calcmode="lin" valueType="num">
                                      <p:cBhvr>
                                        <p:cTn id="38" dur="500" fill="hold"/>
                                        <p:tgtEl>
                                          <p:spTgt spid="414"/>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iterate>
                                    <p:tmAbs val="0"/>
                                  </p:iterate>
                                  <p:childTnLst>
                                    <p:set>
                                      <p:cBhvr>
                                        <p:cTn id="42" fill="hold"/>
                                        <p:tgtEl>
                                          <p:spTgt spid="381"/>
                                        </p:tgtEl>
                                        <p:attrNameLst>
                                          <p:attrName>style.visibility</p:attrName>
                                        </p:attrNameLst>
                                      </p:cBhvr>
                                      <p:to>
                                        <p:strVal val="visible"/>
                                      </p:to>
                                    </p:set>
                                    <p:anim calcmode="lin" valueType="num">
                                      <p:cBhvr>
                                        <p:cTn id="43" dur="1000" fill="hold"/>
                                        <p:tgtEl>
                                          <p:spTgt spid="381"/>
                                        </p:tgtEl>
                                        <p:attrNameLst>
                                          <p:attrName>ppt_w</p:attrName>
                                        </p:attrNameLst>
                                      </p:cBhvr>
                                      <p:tavLst>
                                        <p:tav tm="0">
                                          <p:val>
                                            <p:fltVal val="0"/>
                                          </p:val>
                                        </p:tav>
                                        <p:tav tm="100000">
                                          <p:val>
                                            <p:strVal val="#ppt_w"/>
                                          </p:val>
                                        </p:tav>
                                      </p:tavLst>
                                    </p:anim>
                                    <p:anim calcmode="lin" valueType="num">
                                      <p:cBhvr>
                                        <p:cTn id="44" dur="1000" fill="hold"/>
                                        <p:tgtEl>
                                          <p:spTgt spid="38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 grpId="0" animBg="1" advAuto="0"/>
      <p:bldP spid="396" grpId="0" animBg="1" advAuto="0"/>
      <p:bldP spid="399" grpId="0" animBg="1" advAuto="0"/>
      <p:bldP spid="402" grpId="0" animBg="1" advAuto="0"/>
      <p:bldP spid="405" grpId="0" animBg="1" advAuto="0"/>
      <p:bldP spid="408" grpId="0" animBg="1" advAuto="0"/>
      <p:bldP spid="411" grpId="0" animBg="1" advAuto="0"/>
      <p:bldP spid="414"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420"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421"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22"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23"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24"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25"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26"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27"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28"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29"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30"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31" name="A"/>
          <p:cNvSpPr/>
          <p:nvPr/>
        </p:nvSpPr>
        <p:spPr>
          <a:xfrm>
            <a:off x="6640711" y="589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a:t>
            </a:r>
          </a:p>
        </p:txBody>
      </p:sp>
      <p:sp>
        <p:nvSpPr>
          <p:cNvPr id="432" name="B"/>
          <p:cNvSpPr/>
          <p:nvPr/>
        </p:nvSpPr>
        <p:spPr>
          <a:xfrm>
            <a:off x="6033492" y="152697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B</a:t>
            </a:r>
          </a:p>
        </p:txBody>
      </p:sp>
      <p:sp>
        <p:nvSpPr>
          <p:cNvPr id="433" name="C"/>
          <p:cNvSpPr/>
          <p:nvPr/>
        </p:nvSpPr>
        <p:spPr>
          <a:xfrm>
            <a:off x="6569273" y="201810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C</a:t>
            </a:r>
          </a:p>
        </p:txBody>
      </p:sp>
      <p:sp>
        <p:nvSpPr>
          <p:cNvPr id="434" name="D"/>
          <p:cNvSpPr/>
          <p:nvPr/>
        </p:nvSpPr>
        <p:spPr>
          <a:xfrm>
            <a:off x="5819180" y="2875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D</a:t>
            </a:r>
          </a:p>
        </p:txBody>
      </p:sp>
      <p:sp>
        <p:nvSpPr>
          <p:cNvPr id="435" name="E"/>
          <p:cNvSpPr/>
          <p:nvPr/>
        </p:nvSpPr>
        <p:spPr>
          <a:xfrm>
            <a:off x="8623101" y="2875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E</a:t>
            </a:r>
          </a:p>
        </p:txBody>
      </p:sp>
      <p:sp>
        <p:nvSpPr>
          <p:cNvPr id="436" name="G"/>
          <p:cNvSpPr/>
          <p:nvPr/>
        </p:nvSpPr>
        <p:spPr>
          <a:xfrm>
            <a:off x="7631906" y="360759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G</a:t>
            </a:r>
          </a:p>
        </p:txBody>
      </p:sp>
      <p:sp>
        <p:nvSpPr>
          <p:cNvPr id="437" name="F"/>
          <p:cNvSpPr/>
          <p:nvPr/>
        </p:nvSpPr>
        <p:spPr>
          <a:xfrm>
            <a:off x="4631531" y="360759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F</a:t>
            </a:r>
          </a:p>
        </p:txBody>
      </p:sp>
      <p:sp>
        <p:nvSpPr>
          <p:cNvPr id="438" name="H"/>
          <p:cNvSpPr/>
          <p:nvPr/>
        </p:nvSpPr>
        <p:spPr>
          <a:xfrm>
            <a:off x="6229945" y="439340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H</a:t>
            </a:r>
          </a:p>
        </p:txBody>
      </p:sp>
      <p:sp>
        <p:nvSpPr>
          <p:cNvPr id="439" name="I"/>
          <p:cNvSpPr/>
          <p:nvPr/>
        </p:nvSpPr>
        <p:spPr>
          <a:xfrm>
            <a:off x="7721203" y="439340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I</a:t>
            </a:r>
          </a:p>
        </p:txBody>
      </p:sp>
      <p:sp>
        <p:nvSpPr>
          <p:cNvPr id="440" name="L"/>
          <p:cNvSpPr/>
          <p:nvPr/>
        </p:nvSpPr>
        <p:spPr>
          <a:xfrm>
            <a:off x="6569273" y="559891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L</a:t>
            </a:r>
          </a:p>
        </p:txBody>
      </p:sp>
      <p:sp>
        <p:nvSpPr>
          <p:cNvPr id="441" name="M"/>
          <p:cNvSpPr/>
          <p:nvPr/>
        </p:nvSpPr>
        <p:spPr>
          <a:xfrm>
            <a:off x="3935015" y="582215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M</a:t>
            </a:r>
          </a:p>
        </p:txBody>
      </p:sp>
      <p:sp>
        <p:nvSpPr>
          <p:cNvPr id="442"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43"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grpSp>
        <p:nvGrpSpPr>
          <p:cNvPr id="446" name="Group"/>
          <p:cNvGrpSpPr/>
          <p:nvPr/>
        </p:nvGrpSpPr>
        <p:grpSpPr>
          <a:xfrm>
            <a:off x="4012406" y="3571812"/>
            <a:ext cx="696521" cy="645978"/>
            <a:chOff x="0" y="0"/>
            <a:chExt cx="990606" cy="918722"/>
          </a:xfrm>
        </p:grpSpPr>
        <p:sp>
          <p:nvSpPr>
            <p:cNvPr id="444" name="Line"/>
            <p:cNvSpPr/>
            <p:nvPr/>
          </p:nvSpPr>
          <p:spPr>
            <a:xfrm>
              <a:off x="93042" y="0"/>
              <a:ext cx="897565" cy="897564"/>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445" name="Line"/>
            <p:cNvSpPr/>
            <p:nvPr/>
          </p:nvSpPr>
          <p:spPr>
            <a:xfrm flipV="1">
              <a:off x="0" y="19136"/>
              <a:ext cx="899586" cy="899587"/>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grpSp>
      <p:sp>
        <p:nvSpPr>
          <p:cNvPr id="447" name="“+%0d+%4j”"/>
          <p:cNvSpPr/>
          <p:nvPr/>
        </p:nvSpPr>
        <p:spPr>
          <a:xfrm>
            <a:off x="7864078" y="303609"/>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defRPr/>
            </a:pPr>
            <a:r>
              <a:rPr sz="2250" kern="0"/>
              <a:t>“+%0d+%4j”</a:t>
            </a:r>
          </a:p>
        </p:txBody>
      </p:sp>
      <p:sp>
        <p:nvSpPr>
          <p:cNvPr id="448" name="Rectangle"/>
          <p:cNvSpPr/>
          <p:nvPr/>
        </p:nvSpPr>
        <p:spPr>
          <a:xfrm>
            <a:off x="5712023" y="1937742"/>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49" name="Rectangle"/>
          <p:cNvSpPr/>
          <p:nvPr/>
        </p:nvSpPr>
        <p:spPr>
          <a:xfrm>
            <a:off x="4408289" y="1937742"/>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50" name="Rectangle"/>
          <p:cNvSpPr/>
          <p:nvPr/>
        </p:nvSpPr>
        <p:spPr>
          <a:xfrm>
            <a:off x="5595937" y="2678906"/>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51" name="Rectangle"/>
          <p:cNvSpPr/>
          <p:nvPr/>
        </p:nvSpPr>
        <p:spPr>
          <a:xfrm>
            <a:off x="7078265" y="2678906"/>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52" name="Rectangle"/>
          <p:cNvSpPr/>
          <p:nvPr/>
        </p:nvSpPr>
        <p:spPr>
          <a:xfrm>
            <a:off x="4676179" y="342900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53" name="Rectangle"/>
          <p:cNvSpPr/>
          <p:nvPr/>
        </p:nvSpPr>
        <p:spPr>
          <a:xfrm>
            <a:off x="5819179" y="342900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54" name="Rectangle"/>
          <p:cNvSpPr/>
          <p:nvPr/>
        </p:nvSpPr>
        <p:spPr>
          <a:xfrm>
            <a:off x="5890617" y="427732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55" name="Rectangle"/>
          <p:cNvSpPr/>
          <p:nvPr/>
        </p:nvSpPr>
        <p:spPr>
          <a:xfrm>
            <a:off x="6801445" y="427732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grpSp>
        <p:nvGrpSpPr>
          <p:cNvPr id="458" name="Group"/>
          <p:cNvGrpSpPr/>
          <p:nvPr/>
        </p:nvGrpSpPr>
        <p:grpSpPr>
          <a:xfrm>
            <a:off x="5712024" y="1955601"/>
            <a:ext cx="1067887" cy="1004590"/>
            <a:chOff x="0" y="38099"/>
            <a:chExt cx="1518772" cy="1428750"/>
          </a:xfrm>
        </p:grpSpPr>
        <p:sp>
          <p:nvSpPr>
            <p:cNvPr id="456"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57"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61" name="Group"/>
          <p:cNvGrpSpPr/>
          <p:nvPr/>
        </p:nvGrpSpPr>
        <p:grpSpPr>
          <a:xfrm>
            <a:off x="7096125" y="2696766"/>
            <a:ext cx="1067887" cy="1004590"/>
            <a:chOff x="0" y="38099"/>
            <a:chExt cx="1518772" cy="1428750"/>
          </a:xfrm>
        </p:grpSpPr>
        <p:sp>
          <p:nvSpPr>
            <p:cNvPr id="459"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60"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64" name="Group"/>
          <p:cNvGrpSpPr/>
          <p:nvPr/>
        </p:nvGrpSpPr>
        <p:grpSpPr>
          <a:xfrm>
            <a:off x="5604868" y="2696766"/>
            <a:ext cx="1067887" cy="1004590"/>
            <a:chOff x="0" y="38099"/>
            <a:chExt cx="1518772" cy="1428750"/>
          </a:xfrm>
        </p:grpSpPr>
        <p:sp>
          <p:nvSpPr>
            <p:cNvPr id="462"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63"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67" name="Group"/>
          <p:cNvGrpSpPr/>
          <p:nvPr/>
        </p:nvGrpSpPr>
        <p:grpSpPr>
          <a:xfrm>
            <a:off x="5819180" y="3402211"/>
            <a:ext cx="1067887" cy="1004590"/>
            <a:chOff x="0" y="38099"/>
            <a:chExt cx="1518772" cy="1428750"/>
          </a:xfrm>
        </p:grpSpPr>
        <p:sp>
          <p:nvSpPr>
            <p:cNvPr id="465"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66"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70" name="Group"/>
          <p:cNvGrpSpPr/>
          <p:nvPr/>
        </p:nvGrpSpPr>
        <p:grpSpPr>
          <a:xfrm>
            <a:off x="5890618" y="4277320"/>
            <a:ext cx="1067887" cy="1004590"/>
            <a:chOff x="0" y="38099"/>
            <a:chExt cx="1518772" cy="1428750"/>
          </a:xfrm>
        </p:grpSpPr>
        <p:sp>
          <p:nvSpPr>
            <p:cNvPr id="468"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69"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73" name="Group"/>
          <p:cNvGrpSpPr/>
          <p:nvPr/>
        </p:nvGrpSpPr>
        <p:grpSpPr>
          <a:xfrm>
            <a:off x="6801446" y="4277320"/>
            <a:ext cx="1067887" cy="1004590"/>
            <a:chOff x="0" y="38099"/>
            <a:chExt cx="1518772" cy="1428750"/>
          </a:xfrm>
        </p:grpSpPr>
        <p:sp>
          <p:nvSpPr>
            <p:cNvPr id="471"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72"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76" name="Group"/>
          <p:cNvGrpSpPr/>
          <p:nvPr/>
        </p:nvGrpSpPr>
        <p:grpSpPr>
          <a:xfrm>
            <a:off x="4408290" y="1955601"/>
            <a:ext cx="1067887" cy="1004590"/>
            <a:chOff x="0" y="38099"/>
            <a:chExt cx="1518772" cy="1428750"/>
          </a:xfrm>
        </p:grpSpPr>
        <p:sp>
          <p:nvSpPr>
            <p:cNvPr id="474"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75"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sp>
        <p:nvSpPr>
          <p:cNvPr id="477" name="“abc”"/>
          <p:cNvSpPr/>
          <p:nvPr/>
        </p:nvSpPr>
        <p:spPr>
          <a:xfrm>
            <a:off x="8176617" y="759023"/>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defRPr/>
            </a:pPr>
            <a:r>
              <a:rPr sz="2250" kern="0"/>
              <a:t>“abc”</a:t>
            </a:r>
          </a:p>
        </p:txBody>
      </p:sp>
      <p:grpSp>
        <p:nvGrpSpPr>
          <p:cNvPr id="480" name="Group"/>
          <p:cNvGrpSpPr/>
          <p:nvPr/>
        </p:nvGrpSpPr>
        <p:grpSpPr>
          <a:xfrm>
            <a:off x="4667250" y="3420070"/>
            <a:ext cx="1067887" cy="1004590"/>
            <a:chOff x="0" y="38099"/>
            <a:chExt cx="1518772" cy="1428750"/>
          </a:xfrm>
        </p:grpSpPr>
        <p:sp>
          <p:nvSpPr>
            <p:cNvPr id="478"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79"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83" name="Group"/>
          <p:cNvGrpSpPr/>
          <p:nvPr/>
        </p:nvGrpSpPr>
        <p:grpSpPr>
          <a:xfrm>
            <a:off x="1082705" y="794742"/>
            <a:ext cx="2396897" cy="3741539"/>
            <a:chOff x="0" y="0"/>
            <a:chExt cx="2514600" cy="5321300"/>
          </a:xfrm>
        </p:grpSpPr>
        <p:sp>
          <p:nvSpPr>
            <p:cNvPr id="481" name="Rectangle"/>
            <p:cNvSpPr/>
            <p:nvPr/>
          </p:nvSpPr>
          <p:spPr>
            <a:xfrm>
              <a:off x="0" y="0"/>
              <a:ext cx="2514600" cy="5321300"/>
            </a:xfrm>
            <a:prstGeom prst="rect">
              <a:avLst/>
            </a:prstGeom>
            <a:solidFill>
              <a:srgbClr val="FFFFFF"/>
            </a:solidFill>
            <a:ln w="25400" cap="flat">
              <a:solidFill>
                <a:srgbClr val="000000"/>
              </a:solidFill>
              <a:prstDash val="solid"/>
              <a:miter lim="400000"/>
            </a:ln>
            <a:effectLst/>
          </p:spPr>
          <p:txBody>
            <a:bodyPr wrap="square" lIns="35719" tIns="35719" rIns="35719" bIns="35719" numCol="1" anchor="ctr">
              <a:noAutofit/>
            </a:bodyP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482" name="2D Column Chart"/>
            <p:cNvGraphicFramePr/>
            <p:nvPr/>
          </p:nvGraphicFramePr>
          <p:xfrm>
            <a:off x="104378" y="69850"/>
            <a:ext cx="2003822" cy="4994672"/>
          </p:xfrm>
          <a:graphic>
            <a:graphicData uri="http://schemas.openxmlformats.org/drawingml/2006/chart">
              <c:chart xmlns:c="http://schemas.openxmlformats.org/drawingml/2006/chart" xmlns:r="http://schemas.openxmlformats.org/officeDocument/2006/relationships" r:id="rId5"/>
            </a:graphicData>
          </a:graphic>
        </p:graphicFrame>
      </p:grpSp>
      <p:grpSp>
        <p:nvGrpSpPr>
          <p:cNvPr id="486" name="Group"/>
          <p:cNvGrpSpPr/>
          <p:nvPr/>
        </p:nvGrpSpPr>
        <p:grpSpPr>
          <a:xfrm>
            <a:off x="1082705" y="808136"/>
            <a:ext cx="2357503" cy="3741539"/>
            <a:chOff x="0" y="0"/>
            <a:chExt cx="2514600" cy="5321300"/>
          </a:xfrm>
        </p:grpSpPr>
        <p:sp>
          <p:nvSpPr>
            <p:cNvPr id="484" name="Rectangle"/>
            <p:cNvSpPr/>
            <p:nvPr/>
          </p:nvSpPr>
          <p:spPr>
            <a:xfrm>
              <a:off x="0" y="0"/>
              <a:ext cx="2514600" cy="5321300"/>
            </a:xfrm>
            <a:prstGeom prst="rect">
              <a:avLst/>
            </a:prstGeom>
            <a:solidFill>
              <a:srgbClr val="FFFFFF"/>
            </a:solidFill>
            <a:ln w="25400" cap="flat">
              <a:solidFill>
                <a:srgbClr val="000000"/>
              </a:solidFill>
              <a:prstDash val="solid"/>
              <a:miter lim="400000"/>
            </a:ln>
            <a:effectLst/>
          </p:spPr>
          <p:txBody>
            <a:bodyPr wrap="square" lIns="35719" tIns="35719" rIns="35719" bIns="35719" numCol="1" anchor="ctr">
              <a:noAutofit/>
            </a:bodyP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485" name="2D Column Chart"/>
            <p:cNvGraphicFramePr/>
            <p:nvPr>
              <p:extLst>
                <p:ext uri="{D42A27DB-BD31-4B8C-83A1-F6EECF244321}">
                  <p14:modId xmlns:p14="http://schemas.microsoft.com/office/powerpoint/2010/main" val="1713111902"/>
                </p:ext>
              </p:extLst>
            </p:nvPr>
          </p:nvGraphicFramePr>
          <p:xfrm>
            <a:off x="332977" y="69850"/>
            <a:ext cx="2039494" cy="4994672"/>
          </p:xfrm>
          <a:graphic>
            <a:graphicData uri="http://schemas.openxmlformats.org/drawingml/2006/chart">
              <c:chart xmlns:c="http://schemas.openxmlformats.org/drawingml/2006/chart" xmlns:r="http://schemas.openxmlformats.org/officeDocument/2006/relationships" r:id="rId6"/>
            </a:graphicData>
          </a:graphic>
        </p:graphicFrame>
      </p:grpSp>
      <p:sp>
        <p:nvSpPr>
          <p:cNvPr id="487" name="Slide Number"/>
          <p:cNvSpPr txBox="1">
            <a:spLocks noGrp="1"/>
          </p:cNvSpPr>
          <p:nvPr>
            <p:ph type="sldNum" sz="quarter" idx="4294967295"/>
          </p:nvPr>
        </p:nvSpPr>
        <p:spPr>
          <a:xfrm>
            <a:off x="5958486" y="6509742"/>
            <a:ext cx="266098" cy="29738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chor="t"/>
          <a:lstStyle>
            <a:lvl1pPr algn="ctr">
              <a:defRPr sz="1266">
                <a:latin typeface="Gill Sans"/>
                <a:ea typeface="Gill Sans"/>
                <a:cs typeface="Gill Sans"/>
                <a:sym typeface="Gill Sans"/>
              </a:defRPr>
            </a:lvl1pPr>
          </a:lstStyle>
          <a:p>
            <a:pPr defTabSz="410751" hangingPunct="0">
              <a:defRPr/>
            </a:pPr>
            <a:fld id="{86CB4B4D-7CA3-9044-876B-883B54F8677D}" type="slidenum">
              <a:rPr kern="0">
                <a:solidFill>
                  <a:srgbClr val="000000"/>
                </a:solidFill>
              </a:rPr>
              <a:pPr defTabSz="410751" hangingPunct="0">
                <a:defRPr/>
              </a:pPr>
              <a:t>26</a:t>
            </a:fld>
            <a:endParaRPr kern="0">
              <a:solidFill>
                <a:srgbClr val="000000"/>
              </a:solidFill>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p:tmAbs val="0"/>
                                  </p:iterate>
                                  <p:childTnLst>
                                    <p:set>
                                      <p:cBhvr>
                                        <p:cTn id="6" fill="hold"/>
                                        <p:tgtEl>
                                          <p:spTgt spid="477"/>
                                        </p:tgtEl>
                                        <p:attrNameLst>
                                          <p:attrName>style.visibility</p:attrName>
                                        </p:attrNameLst>
                                      </p:cBhvr>
                                      <p:to>
                                        <p:strVal val="visible"/>
                                      </p:to>
                                    </p:set>
                                    <p:animEffect transition="in" filter="wipe(left)">
                                      <p:cBhvr>
                                        <p:cTn id="7" dur="1000"/>
                                        <p:tgtEl>
                                          <p:spTgt spid="477"/>
                                        </p:tgtEl>
                                      </p:cBhvr>
                                    </p:animEffect>
                                  </p:childTnLst>
                                </p:cTn>
                              </p:par>
                            </p:childTnLst>
                          </p:cTn>
                        </p:par>
                      </p:childTnLst>
                    </p:cTn>
                  </p:par>
                  <p:par>
                    <p:cTn id="8" fill="hold">
                      <p:stCondLst>
                        <p:cond delay="indefinite"/>
                      </p:stCondLst>
                      <p:childTnLst>
                        <p:par>
                          <p:cTn id="9" fill="hold">
                            <p:stCondLst>
                              <p:cond delay="0"/>
                            </p:stCondLst>
                            <p:childTnLst>
                              <p:par>
                                <p:cTn id="10" presetID="19" presetClass="entr" presetSubtype="10" fill="hold" grpId="0" nodeType="clickEffect">
                                  <p:stCondLst>
                                    <p:cond delay="0"/>
                                  </p:stCondLst>
                                  <p:iterate>
                                    <p:tmAbs val="0"/>
                                  </p:iterate>
                                  <p:childTnLst>
                                    <p:set>
                                      <p:cBhvr>
                                        <p:cTn id="11" fill="hold"/>
                                        <p:tgtEl>
                                          <p:spTgt spid="480"/>
                                        </p:tgtEl>
                                        <p:attrNameLst>
                                          <p:attrName>style.visibility</p:attrName>
                                        </p:attrNameLst>
                                      </p:cBhvr>
                                      <p:to>
                                        <p:strVal val="visible"/>
                                      </p:to>
                                    </p:set>
                                    <p:anim calcmode="lin" valueType="num">
                                      <p:cBhvr>
                                        <p:cTn id="12" dur="500" fill="hold"/>
                                        <p:tgtEl>
                                          <p:spTgt spid="480"/>
                                        </p:tgtEl>
                                        <p:attrNameLst>
                                          <p:attrName>ppt_w</p:attrName>
                                        </p:attrNameLst>
                                      </p:cBhvr>
                                      <p:tavLst>
                                        <p:tav tm="0" fmla="#ppt_w*sin(2.5*pi*$)">
                                          <p:val>
                                            <p:fltVal val="0"/>
                                          </p:val>
                                        </p:tav>
                                        <p:tav tm="100000">
                                          <p:val>
                                            <p:fltVal val="1"/>
                                          </p:val>
                                        </p:tav>
                                      </p:tavLst>
                                    </p:anim>
                                    <p:anim calcmode="lin" valueType="num">
                                      <p:cBhvr>
                                        <p:cTn id="13" dur="500" fill="hold"/>
                                        <p:tgtEl>
                                          <p:spTgt spid="480"/>
                                        </p:tgtEl>
                                        <p:attrNameLst>
                                          <p:attrName>ppt_h</p:attrName>
                                        </p:attrNameLst>
                                      </p:cBhvr>
                                      <p:tavLst>
                                        <p:tav tm="0">
                                          <p:val>
                                            <p:strVal val="#ppt_h"/>
                                          </p:val>
                                        </p:tav>
                                        <p:tav tm="100000">
                                          <p:val>
                                            <p:strVal val="#ppt_h"/>
                                          </p:val>
                                        </p:tav>
                                      </p:tavLst>
                                    </p:anim>
                                  </p:childTnLst>
                                </p:cTn>
                              </p:par>
                            </p:childTnLst>
                          </p:cTn>
                        </p:par>
                        <p:par>
                          <p:cTn id="14" fill="hold">
                            <p:stCondLst>
                              <p:cond delay="500"/>
                            </p:stCondLst>
                            <p:childTnLst>
                              <p:par>
                                <p:cTn id="15" presetID="22" presetClass="entr" presetSubtype="4" fill="hold" grpId="0" nodeType="afterEffect">
                                  <p:stCondLst>
                                    <p:cond delay="0"/>
                                  </p:stCondLst>
                                  <p:iterate>
                                    <p:tmAbs val="0"/>
                                  </p:iterate>
                                  <p:childTnLst>
                                    <p:set>
                                      <p:cBhvr>
                                        <p:cTn id="16" fill="hold"/>
                                        <p:tgtEl>
                                          <p:spTgt spid="486"/>
                                        </p:tgtEl>
                                        <p:attrNameLst>
                                          <p:attrName>style.visibility</p:attrName>
                                        </p:attrNameLst>
                                      </p:cBhvr>
                                      <p:to>
                                        <p:strVal val="visible"/>
                                      </p:to>
                                    </p:set>
                                    <p:animEffect transition="in" filter="wipe(down)">
                                      <p:cBhvr>
                                        <p:cTn id="17" dur="2000"/>
                                        <p:tgtEl>
                                          <p:spTgt spid="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 grpId="0" animBg="1" advAuto="0"/>
      <p:bldP spid="480" grpId="0" animBg="1" advAuto="0"/>
      <p:bldP spid="486"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1B617-2BD9-C14A-A9DE-32FC2ECE1094}"/>
              </a:ext>
            </a:extLst>
          </p:cNvPr>
          <p:cNvSpPr>
            <a:spLocks noGrp="1"/>
          </p:cNvSpPr>
          <p:nvPr>
            <p:ph type="title"/>
          </p:nvPr>
        </p:nvSpPr>
        <p:spPr>
          <a:xfrm>
            <a:off x="838200" y="365125"/>
            <a:ext cx="10515600" cy="1325563"/>
          </a:xfrm>
        </p:spPr>
        <p:txBody>
          <a:bodyPr anchor="b">
            <a:normAutofit/>
          </a:bodyPr>
          <a:lstStyle/>
          <a:p>
            <a:r>
              <a:rPr lang="en-US" sz="3600" dirty="0"/>
              <a:t>Path Coverage</a:t>
            </a:r>
          </a:p>
        </p:txBody>
      </p:sp>
      <p:sp>
        <p:nvSpPr>
          <p:cNvPr id="10" name="Content Placeholder 2">
            <a:extLst>
              <a:ext uri="{FF2B5EF4-FFF2-40B4-BE49-F238E27FC236}">
                <a16:creationId xmlns:a16="http://schemas.microsoft.com/office/drawing/2014/main" id="{04B0994F-DEBF-4279-AF87-5630BE75E710}"/>
              </a:ext>
            </a:extLst>
          </p:cNvPr>
          <p:cNvSpPr>
            <a:spLocks noGrp="1"/>
          </p:cNvSpPr>
          <p:nvPr>
            <p:ph sz="half" idx="1"/>
          </p:nvPr>
        </p:nvSpPr>
        <p:spPr>
          <a:xfrm>
            <a:off x="838200" y="1825625"/>
            <a:ext cx="5181600" cy="4351338"/>
          </a:xfrm>
        </p:spPr>
        <p:txBody>
          <a:bodyPr/>
          <a:lstStyle/>
          <a:p>
            <a:r>
              <a:rPr lang="en-US" dirty="0"/>
              <a:t>Sometimes a fault is only manifest on a particular path</a:t>
            </a:r>
          </a:p>
          <a:p>
            <a:pPr lvl="1"/>
            <a:r>
              <a:rPr lang="en-US" dirty="0"/>
              <a:t>E.g., choosing the left branch and then choosing the right branch.</a:t>
            </a:r>
            <a:br>
              <a:rPr lang="en-US" dirty="0"/>
            </a:br>
            <a:r>
              <a:rPr lang="en-US" dirty="0"/>
              <a:t>(dashed blue path)</a:t>
            </a:r>
          </a:p>
          <a:p>
            <a:r>
              <a:rPr lang="en-US" dirty="0"/>
              <a:t>But the number of paths can be infinite</a:t>
            </a:r>
          </a:p>
          <a:p>
            <a:pPr lvl="1"/>
            <a:r>
              <a:rPr lang="en-US" dirty="0"/>
              <a:t>E.g., if there is a loop.</a:t>
            </a:r>
          </a:p>
          <a:p>
            <a:r>
              <a:rPr lang="en-US" dirty="0"/>
              <a:t>There are ways to bound the number of paths to cover.</a:t>
            </a:r>
          </a:p>
        </p:txBody>
      </p:sp>
      <p:pic>
        <p:nvPicPr>
          <p:cNvPr id="5" name="Picture 4" descr="Two choices in flow-graph merging and then splitting again.">
            <a:extLst>
              <a:ext uri="{FF2B5EF4-FFF2-40B4-BE49-F238E27FC236}">
                <a16:creationId xmlns:a16="http://schemas.microsoft.com/office/drawing/2014/main" id="{7798E023-05DB-F94C-91C7-8045BA358576}"/>
              </a:ext>
            </a:extLst>
          </p:cNvPr>
          <p:cNvPicPr>
            <a:picLocks noChangeAspect="1"/>
          </p:cNvPicPr>
          <p:nvPr/>
        </p:nvPicPr>
        <p:blipFill>
          <a:blip r:embed="rId3"/>
          <a:stretch>
            <a:fillRect/>
          </a:stretch>
        </p:blipFill>
        <p:spPr>
          <a:xfrm>
            <a:off x="7388295" y="1825625"/>
            <a:ext cx="2749409" cy="4351338"/>
          </a:xfrm>
          <a:prstGeom prst="rect">
            <a:avLst/>
          </a:prstGeom>
          <a:noFill/>
        </p:spPr>
      </p:pic>
      <p:sp>
        <p:nvSpPr>
          <p:cNvPr id="4" name="Slide Number Placeholder 3">
            <a:extLst>
              <a:ext uri="{FF2B5EF4-FFF2-40B4-BE49-F238E27FC236}">
                <a16:creationId xmlns:a16="http://schemas.microsoft.com/office/drawing/2014/main" id="{CE158151-1833-B44C-BED6-15EE9E51E476}"/>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27</a:t>
            </a:fld>
            <a:endParaRPr lang="en-US"/>
          </a:p>
        </p:txBody>
      </p:sp>
    </p:spTree>
    <p:extLst>
      <p:ext uri="{BB962C8B-B14F-4D97-AF65-F5344CB8AC3E}">
        <p14:creationId xmlns:p14="http://schemas.microsoft.com/office/powerpoint/2010/main" val="2700805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20D88-8CE2-4940-B4A7-0297A87B2B5C}"/>
              </a:ext>
            </a:extLst>
          </p:cNvPr>
          <p:cNvSpPr>
            <a:spLocks noGrp="1"/>
          </p:cNvSpPr>
          <p:nvPr>
            <p:ph type="title"/>
          </p:nvPr>
        </p:nvSpPr>
        <p:spPr/>
        <p:txBody>
          <a:bodyPr/>
          <a:lstStyle/>
          <a:p>
            <a:r>
              <a:rPr lang="en-US" dirty="0"/>
              <a:t>Mutation Testing is a way of checking to see whether you’ve tested “enough” paths. </a:t>
            </a:r>
          </a:p>
        </p:txBody>
      </p:sp>
      <p:sp>
        <p:nvSpPr>
          <p:cNvPr id="3" name="Content Placeholder 2">
            <a:extLst>
              <a:ext uri="{FF2B5EF4-FFF2-40B4-BE49-F238E27FC236}">
                <a16:creationId xmlns:a16="http://schemas.microsoft.com/office/drawing/2014/main" id="{D7D795AF-2C67-E24F-8FEC-75AA7CD437C8}"/>
              </a:ext>
            </a:extLst>
          </p:cNvPr>
          <p:cNvSpPr>
            <a:spLocks noGrp="1"/>
          </p:cNvSpPr>
          <p:nvPr>
            <p:ph idx="1"/>
          </p:nvPr>
        </p:nvSpPr>
        <p:spPr/>
        <p:txBody>
          <a:bodyPr>
            <a:normAutofit/>
          </a:bodyPr>
          <a:lstStyle/>
          <a:p>
            <a:r>
              <a:rPr lang="en-US" dirty="0"/>
              <a:t>Test framework mutates the code in the SUT</a:t>
            </a:r>
          </a:p>
          <a:p>
            <a:pPr lvl="1"/>
            <a:r>
              <a:rPr lang="en-US" dirty="0"/>
              <a:t>E.g., replacing “</a:t>
            </a:r>
            <a:r>
              <a:rPr lang="en-US" dirty="0">
                <a:latin typeface="Andale Mono" panose="020B0509000000000004" pitchFamily="49" charset="0"/>
              </a:rPr>
              <a:t>&amp;&amp;</a:t>
            </a:r>
            <a:r>
              <a:rPr lang="en-US" dirty="0"/>
              <a:t>” with “</a:t>
            </a:r>
            <a:r>
              <a:rPr lang="en-US" dirty="0">
                <a:latin typeface="Andale Mono" panose="020B0509000000000004" pitchFamily="49" charset="0"/>
              </a:rPr>
              <a:t>||</a:t>
            </a:r>
            <a:r>
              <a:rPr lang="en-US" dirty="0"/>
              <a:t>” in an “</a:t>
            </a:r>
            <a:r>
              <a:rPr lang="en-US" dirty="0">
                <a:latin typeface="Andale Mono" panose="020B0509000000000004" pitchFamily="49" charset="0"/>
              </a:rPr>
              <a:t>if</a:t>
            </a:r>
            <a:r>
              <a:rPr lang="en-US" dirty="0"/>
              <a:t>” statement. </a:t>
            </a:r>
          </a:p>
          <a:p>
            <a:r>
              <a:rPr lang="en-US" dirty="0"/>
              <a:t>Then we see if the test suite fails.</a:t>
            </a:r>
          </a:p>
          <a:p>
            <a:r>
              <a:rPr lang="en-US" dirty="0"/>
              <a:t>If the test suite still passes, that means we don’t have enough tests.</a:t>
            </a:r>
          </a:p>
          <a:p>
            <a:r>
              <a:rPr lang="en-US" dirty="0"/>
              <a:t>Difficult in practice:</a:t>
            </a:r>
          </a:p>
          <a:p>
            <a:pPr lvl="1"/>
            <a:r>
              <a:rPr lang="en-US" dirty="0"/>
              <a:t>Too many mutants possible (time)</a:t>
            </a:r>
          </a:p>
          <a:p>
            <a:pPr lvl="1"/>
            <a:r>
              <a:rPr lang="en-US" dirty="0"/>
              <a:t>Too many mutants are equivalent or uninteresting:</a:t>
            </a:r>
          </a:p>
          <a:p>
            <a:pPr lvl="2"/>
            <a:r>
              <a:rPr lang="en-US" dirty="0" err="1">
                <a:latin typeface="Andale Mono" panose="020B0509000000000004" pitchFamily="49" charset="0"/>
              </a:rPr>
              <a:t>rpc.set_deadline</a:t>
            </a:r>
            <a:r>
              <a:rPr lang="en-US" dirty="0">
                <a:latin typeface="Andale Mono" panose="020B0509000000000004" pitchFamily="49" charset="0"/>
              </a:rPr>
              <a:t>(10); </a:t>
            </a:r>
            <a:r>
              <a:rPr lang="en-US" dirty="0"/>
              <a:t>⟶ </a:t>
            </a:r>
            <a:r>
              <a:rPr lang="en-US" dirty="0" err="1">
                <a:latin typeface="Andale Mono" panose="020B0509000000000004" pitchFamily="49" charset="0"/>
              </a:rPr>
              <a:t>rpc.set_deadline</a:t>
            </a:r>
            <a:r>
              <a:rPr lang="en-US" dirty="0">
                <a:latin typeface="Andale Mono" panose="020B0509000000000004" pitchFamily="49" charset="0"/>
              </a:rPr>
              <a:t>(20);</a:t>
            </a:r>
          </a:p>
        </p:txBody>
      </p:sp>
      <p:sp>
        <p:nvSpPr>
          <p:cNvPr id="4" name="Slide Number Placeholder 3">
            <a:extLst>
              <a:ext uri="{FF2B5EF4-FFF2-40B4-BE49-F238E27FC236}">
                <a16:creationId xmlns:a16="http://schemas.microsoft.com/office/drawing/2014/main" id="{4D6C2C41-FBD9-294C-AB76-58230C5D1CFE}"/>
              </a:ext>
            </a:extLst>
          </p:cNvPr>
          <p:cNvSpPr>
            <a:spLocks noGrp="1"/>
          </p:cNvSpPr>
          <p:nvPr>
            <p:ph type="sldNum" sz="quarter" idx="12"/>
          </p:nvPr>
        </p:nvSpPr>
        <p:spPr/>
        <p:txBody>
          <a:bodyPr/>
          <a:lstStyle/>
          <a:p>
            <a:fld id="{20F37917-FD3A-4669-9018-DA04BCDD3D75}" type="slidenum">
              <a:rPr lang="en-US" smtClean="0"/>
              <a:t>28</a:t>
            </a:fld>
            <a:endParaRPr lang="en-US"/>
          </a:p>
        </p:txBody>
      </p:sp>
      <p:sp>
        <p:nvSpPr>
          <p:cNvPr id="5" name="TextBox 4">
            <a:extLst>
              <a:ext uri="{FF2B5EF4-FFF2-40B4-BE49-F238E27FC236}">
                <a16:creationId xmlns:a16="http://schemas.microsoft.com/office/drawing/2014/main" id="{E6CB483C-D38B-8A46-B662-146BF4D0B5F4}"/>
              </a:ext>
            </a:extLst>
          </p:cNvPr>
          <p:cNvSpPr txBox="1"/>
          <p:nvPr/>
        </p:nvSpPr>
        <p:spPr>
          <a:xfrm>
            <a:off x="7438003" y="3698881"/>
            <a:ext cx="4281941" cy="646331"/>
          </a:xfrm>
          <a:prstGeom prst="rect">
            <a:avLst/>
          </a:prstGeom>
          <a:solidFill>
            <a:schemeClr val="accent2">
              <a:lumMod val="20000"/>
              <a:lumOff val="80000"/>
            </a:schemeClr>
          </a:solidFill>
          <a:ln>
            <a:solidFill>
              <a:schemeClr val="tx1"/>
            </a:solidFill>
          </a:ln>
        </p:spPr>
        <p:txBody>
          <a:bodyPr wrap="none" rtlCol="0">
            <a:spAutoFit/>
          </a:bodyPr>
          <a:lstStyle/>
          <a:p>
            <a:pPr algn="ctr"/>
            <a:r>
              <a:rPr lang="en-US" b="1" dirty="0">
                <a:latin typeface="Ink Free" panose="03080402000500000000" pitchFamily="66" charset="0"/>
              </a:rPr>
              <a:t>But possible!</a:t>
            </a:r>
          </a:p>
          <a:p>
            <a:pPr algn="ctr"/>
            <a:r>
              <a:rPr lang="en-US" b="1" dirty="0">
                <a:latin typeface="Ink Free" panose="03080402000500000000" pitchFamily="66" charset="0"/>
              </a:rPr>
              <a:t>https://</a:t>
            </a:r>
            <a:r>
              <a:rPr lang="en-US" b="1" dirty="0" err="1">
                <a:latin typeface="Ink Free" panose="03080402000500000000" pitchFamily="66" charset="0"/>
              </a:rPr>
              <a:t>research.google</a:t>
            </a:r>
            <a:r>
              <a:rPr lang="en-US" b="1" dirty="0">
                <a:latin typeface="Ink Free" panose="03080402000500000000" pitchFamily="66" charset="0"/>
              </a:rPr>
              <a:t>/pubs/pub46584/</a:t>
            </a:r>
          </a:p>
        </p:txBody>
      </p:sp>
    </p:spTree>
    <p:extLst>
      <p:ext uri="{BB962C8B-B14F-4D97-AF65-F5344CB8AC3E}">
        <p14:creationId xmlns:p14="http://schemas.microsoft.com/office/powerpoint/2010/main" val="187337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100% Coverage may be Impossible</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p:txBody>
          <a:bodyPr>
            <a:normAutofit/>
          </a:bodyPr>
          <a:lstStyle/>
          <a:p>
            <a:r>
              <a:rPr lang="en-US" dirty="0"/>
              <a:t>Path coverage (even without loops)</a:t>
            </a:r>
          </a:p>
          <a:p>
            <a:pPr lvl="1"/>
            <a:r>
              <a:rPr lang="en-US" dirty="0"/>
              <a:t>Dependent conditions: </a:t>
            </a:r>
            <a:r>
              <a:rPr lang="en-US" sz="1800" dirty="0">
                <a:latin typeface="Andale Mono" panose="020B0509000000000004" pitchFamily="49" charset="0"/>
              </a:rPr>
              <a:t>if (x) A; B; if (x) C;</a:t>
            </a:r>
          </a:p>
          <a:p>
            <a:r>
              <a:rPr lang="en-US" dirty="0"/>
              <a:t>Branch coverage</a:t>
            </a:r>
          </a:p>
          <a:p>
            <a:pPr lvl="1"/>
            <a:r>
              <a:rPr lang="en-US" dirty="0"/>
              <a:t>Dead Branches e.g., </a:t>
            </a:r>
            <a:r>
              <a:rPr lang="en-US" sz="1600" dirty="0">
                <a:latin typeface="Andale Mono" panose="020B0509000000000004" pitchFamily="49" charset="0"/>
              </a:rPr>
              <a:t>if (x &lt; 0) A; else if (x == 0) B; else if (x &gt; 0) C;</a:t>
            </a:r>
          </a:p>
          <a:p>
            <a:pPr lvl="1"/>
            <a:r>
              <a:rPr lang="en-US" sz="2400" dirty="0">
                <a:latin typeface="Andale Mono" panose="020B0509000000000004" pitchFamily="49" charset="0"/>
              </a:rPr>
              <a:t>(x &gt; 0) test will always succeed</a:t>
            </a:r>
            <a:endParaRPr lang="en-US" dirty="0">
              <a:latin typeface="Andale Mono" panose="020B0509000000000004" pitchFamily="49" charset="0"/>
            </a:endParaRPr>
          </a:p>
          <a:p>
            <a:r>
              <a:rPr lang="en-US" dirty="0"/>
              <a:t>Statement coverage</a:t>
            </a:r>
          </a:p>
          <a:p>
            <a:pPr lvl="1"/>
            <a:r>
              <a:rPr lang="en-US" dirty="0"/>
              <a:t>Dead code (e.g., defensive programming)</a:t>
            </a:r>
          </a:p>
          <a:p>
            <a:pPr lvl="1"/>
            <a:endParaRPr lang="en-US" dirty="0"/>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29</a:t>
            </a:fld>
            <a:endParaRPr lang="en-US"/>
          </a:p>
        </p:txBody>
      </p:sp>
    </p:spTree>
    <p:extLst>
      <p:ext uri="{BB962C8B-B14F-4D97-AF65-F5344CB8AC3E}">
        <p14:creationId xmlns:p14="http://schemas.microsoft.com/office/powerpoint/2010/main" val="3191866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p:txBody>
          <a:bodyPr/>
          <a:lstStyle/>
          <a:p>
            <a:r>
              <a:rPr lang="en-US" dirty="0"/>
              <a:t>Review: Three Purposes of Tests</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idx="1"/>
          </p:nvPr>
        </p:nvSpPr>
        <p:spPr/>
        <p:txBody>
          <a:bodyPr>
            <a:normAutofit/>
          </a:bodyPr>
          <a:lstStyle/>
          <a:p>
            <a:r>
              <a:rPr lang="en-US" dirty="0"/>
              <a:t>Test Driven Development</a:t>
            </a:r>
          </a:p>
          <a:p>
            <a:r>
              <a:rPr lang="en-US" dirty="0"/>
              <a:t>Regression Test</a:t>
            </a:r>
          </a:p>
          <a:p>
            <a:pPr lvl="1"/>
            <a:r>
              <a:rPr lang="en-US" dirty="0"/>
              <a:t>Prevent bugs from (re-)entering during maintenance.</a:t>
            </a:r>
          </a:p>
          <a:p>
            <a:r>
              <a:rPr lang="en-US" dirty="0"/>
              <a:t>Acceptance Test</a:t>
            </a:r>
          </a:p>
          <a:p>
            <a:pPr lvl="1"/>
            <a:r>
              <a:rPr lang="en-US" dirty="0"/>
              <a:t>Customer-level requirement testing</a:t>
            </a:r>
          </a:p>
          <a:p>
            <a:pPr lvl="1"/>
            <a:r>
              <a:rPr lang="en-US" dirty="0"/>
              <a:t>Validation: Are we building the right system ?</a:t>
            </a:r>
          </a:p>
        </p:txBody>
      </p:sp>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3</a:t>
            </a:fld>
            <a:endParaRPr lang="en-US"/>
          </a:p>
        </p:txBody>
      </p:sp>
      <p:sp>
        <p:nvSpPr>
          <p:cNvPr id="5" name="Rectangle 4">
            <a:extLst>
              <a:ext uri="{FF2B5EF4-FFF2-40B4-BE49-F238E27FC236}">
                <a16:creationId xmlns:a16="http://schemas.microsoft.com/office/drawing/2014/main" id="{81349643-FBCE-2F41-BAEA-4D0746B62CD5}"/>
              </a:ext>
            </a:extLst>
          </p:cNvPr>
          <p:cNvSpPr/>
          <p:nvPr/>
        </p:nvSpPr>
        <p:spPr>
          <a:xfrm>
            <a:off x="7658573" y="3090022"/>
            <a:ext cx="2504434" cy="677955"/>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These purposes are copied from Lesson 5.1</a:t>
            </a:r>
          </a:p>
        </p:txBody>
      </p:sp>
    </p:spTree>
    <p:extLst>
      <p:ext uri="{BB962C8B-B14F-4D97-AF65-F5344CB8AC3E}">
        <p14:creationId xmlns:p14="http://schemas.microsoft.com/office/powerpoint/2010/main" val="1165156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8666-5DA3-40C8-9AA2-091791EA54E1}"/>
              </a:ext>
            </a:extLst>
          </p:cNvPr>
          <p:cNvSpPr>
            <a:spLocks noGrp="1"/>
          </p:cNvSpPr>
          <p:nvPr>
            <p:ph type="title"/>
          </p:nvPr>
        </p:nvSpPr>
        <p:spPr/>
        <p:txBody>
          <a:bodyPr/>
          <a:lstStyle/>
          <a:p>
            <a:r>
              <a:rPr lang="en-US" dirty="0"/>
              <a:t>There are many other ways to judge the Adequacy of Structural Tests</a:t>
            </a:r>
          </a:p>
        </p:txBody>
      </p:sp>
      <p:sp>
        <p:nvSpPr>
          <p:cNvPr id="3" name="Text Placeholder 2">
            <a:extLst>
              <a:ext uri="{FF2B5EF4-FFF2-40B4-BE49-F238E27FC236}">
                <a16:creationId xmlns:a16="http://schemas.microsoft.com/office/drawing/2014/main" id="{6BCD052E-B691-4B7D-9784-B682D8DE5E44}"/>
              </a:ext>
            </a:extLst>
          </p:cNvPr>
          <p:cNvSpPr>
            <a:spLocks noGrp="1"/>
          </p:cNvSpPr>
          <p:nvPr>
            <p:ph idx="1"/>
          </p:nvPr>
        </p:nvSpPr>
        <p:spPr/>
        <p:txBody>
          <a:bodyPr>
            <a:normAutofit/>
          </a:bodyPr>
          <a:lstStyle/>
          <a:p>
            <a:pPr marL="514350" indent="-514350">
              <a:buFont typeface="+mj-lt"/>
              <a:buAutoNum type="arabicPeriod"/>
            </a:pPr>
            <a:r>
              <a:rPr lang="en-US" dirty="0"/>
              <a:t>Path coverage (usually impossible) </a:t>
            </a:r>
            <a:r>
              <a:rPr lang="en-US" i="1" dirty="0"/>
              <a:t>implies</a:t>
            </a:r>
          </a:p>
          <a:p>
            <a:pPr marL="514350" indent="-514350">
              <a:buFont typeface="+mj-lt"/>
              <a:buAutoNum type="arabicPeriod"/>
            </a:pPr>
            <a:r>
              <a:rPr lang="en-US" dirty="0"/>
              <a:t>Branch Coverage </a:t>
            </a:r>
            <a:r>
              <a:rPr lang="en-US" i="1" dirty="0"/>
              <a:t>implies</a:t>
            </a:r>
          </a:p>
          <a:p>
            <a:pPr marL="514350" indent="-514350">
              <a:buFont typeface="+mj-lt"/>
              <a:buAutoNum type="arabicPeriod"/>
            </a:pPr>
            <a:r>
              <a:rPr lang="en-US" dirty="0"/>
              <a:t>Block Coverage = Statement coverage.</a:t>
            </a:r>
          </a:p>
          <a:p>
            <a:pPr marL="0" indent="0">
              <a:buNone/>
            </a:pPr>
            <a:r>
              <a:rPr lang="en-US" dirty="0"/>
              <a:t>(Other coverage criteria exist, some incomparable)</a:t>
            </a:r>
          </a:p>
          <a:p>
            <a:pPr marL="0" indent="0">
              <a:buNone/>
            </a:pPr>
            <a:endParaRPr lang="en-US" dirty="0"/>
          </a:p>
          <a:p>
            <a:pPr marL="0" indent="0">
              <a:buNone/>
            </a:pPr>
            <a:r>
              <a:rPr lang="en-US" dirty="0"/>
              <a:t>See </a:t>
            </a:r>
            <a:r>
              <a:rPr lang="en-US" dirty="0">
                <a:hlinkClick r:id="rId2"/>
              </a:rPr>
              <a:t>https://</a:t>
            </a:r>
            <a:r>
              <a:rPr lang="en-US" dirty="0" err="1">
                <a:hlinkClick r:id="rId2"/>
              </a:rPr>
              <a:t>en.wikipedia.org</a:t>
            </a:r>
            <a:r>
              <a:rPr lang="en-US" dirty="0">
                <a:hlinkClick r:id="rId2"/>
              </a:rPr>
              <a:t>/wiki/White-</a:t>
            </a:r>
            <a:r>
              <a:rPr lang="en-US" dirty="0" err="1">
                <a:hlinkClick r:id="rId2"/>
              </a:rPr>
              <a:t>box_testing</a:t>
            </a:r>
            <a:endParaRPr lang="en-US" dirty="0"/>
          </a:p>
        </p:txBody>
      </p:sp>
      <p:sp>
        <p:nvSpPr>
          <p:cNvPr id="7" name="Slide Number Placeholder 6">
            <a:extLst>
              <a:ext uri="{FF2B5EF4-FFF2-40B4-BE49-F238E27FC236}">
                <a16:creationId xmlns:a16="http://schemas.microsoft.com/office/drawing/2014/main" id="{A3D66CE6-1598-44D5-8420-6B2F70B524B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30</a:t>
            </a:fld>
            <a:endParaRPr lang="en-US"/>
          </a:p>
        </p:txBody>
      </p:sp>
    </p:spTree>
    <p:extLst>
      <p:ext uri="{BB962C8B-B14F-4D97-AF65-F5344CB8AC3E}">
        <p14:creationId xmlns:p14="http://schemas.microsoft.com/office/powerpoint/2010/main" val="37008464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A0624-E7B4-45F7-A5DE-3FD3F9B35D8B}"/>
              </a:ext>
            </a:extLst>
          </p:cNvPr>
          <p:cNvSpPr>
            <a:spLocks noGrp="1"/>
          </p:cNvSpPr>
          <p:nvPr>
            <p:ph type="title"/>
          </p:nvPr>
        </p:nvSpPr>
        <p:spPr/>
        <p:txBody>
          <a:bodyPr/>
          <a:lstStyle/>
          <a:p>
            <a:r>
              <a:rPr lang="en-US" dirty="0"/>
              <a:t>What if the purpose of your test suite is regression testing?</a:t>
            </a:r>
          </a:p>
        </p:txBody>
      </p:sp>
      <p:sp>
        <p:nvSpPr>
          <p:cNvPr id="3" name="Content Placeholder 2">
            <a:extLst>
              <a:ext uri="{FF2B5EF4-FFF2-40B4-BE49-F238E27FC236}">
                <a16:creationId xmlns:a16="http://schemas.microsoft.com/office/drawing/2014/main" id="{3754B52A-36FE-4269-8A34-5FF576C4DD06}"/>
              </a:ext>
            </a:extLst>
          </p:cNvPr>
          <p:cNvSpPr>
            <a:spLocks noGrp="1"/>
          </p:cNvSpPr>
          <p:nvPr>
            <p:ph idx="1"/>
          </p:nvPr>
        </p:nvSpPr>
        <p:spPr/>
        <p:txBody>
          <a:bodyPr>
            <a:normAutofit/>
          </a:bodyPr>
          <a:lstStyle/>
          <a:p>
            <a:r>
              <a:rPr lang="en-US" dirty="0"/>
              <a:t>Regression tests control maintenance:</a:t>
            </a:r>
          </a:p>
          <a:p>
            <a:pPr lvl="1"/>
            <a:r>
              <a:rPr lang="en-US" dirty="0"/>
              <a:t>A change cannot be committed until “all” tests pass. </a:t>
            </a:r>
          </a:p>
          <a:p>
            <a:pPr lvl="2"/>
            <a:r>
              <a:rPr lang="en-US" dirty="0"/>
              <a:t>Often “all tests” means “all </a:t>
            </a:r>
            <a:r>
              <a:rPr lang="en-US" i="1" dirty="0"/>
              <a:t>small automated unit </a:t>
            </a:r>
            <a:r>
              <a:rPr lang="en-US" dirty="0"/>
              <a:t>tests”</a:t>
            </a:r>
          </a:p>
          <a:p>
            <a:r>
              <a:rPr lang="en-US" dirty="0"/>
              <a:t>Adequacy includes whether tests cover all </a:t>
            </a:r>
            <a:r>
              <a:rPr lang="en-US" i="1" dirty="0"/>
              <a:t>uses:</a:t>
            </a:r>
          </a:p>
          <a:p>
            <a:pPr lvl="1"/>
            <a:r>
              <a:rPr lang="en-US" dirty="0"/>
              <a:t>Uses may include unspecified behavior:</a:t>
            </a:r>
          </a:p>
          <a:p>
            <a:pPr lvl="2"/>
            <a:r>
              <a:rPr lang="en-US" dirty="0"/>
              <a:t>e.g., Users may assume that a hash result is non-negative;</a:t>
            </a:r>
          </a:p>
          <a:p>
            <a:pPr lvl="2"/>
            <a:r>
              <a:rPr lang="en-US" dirty="0"/>
              <a:t>Hyrum’s law: any visible behavior may have dependents.</a:t>
            </a:r>
          </a:p>
          <a:p>
            <a:r>
              <a:rPr lang="en-US" dirty="0"/>
              <a:t>Users are responsible to add tests:</a:t>
            </a:r>
          </a:p>
          <a:p>
            <a:pPr lvl="1"/>
            <a:r>
              <a:rPr lang="en-US" dirty="0">
                <a:solidFill>
                  <a:srgbClr val="FF0000"/>
                </a:solidFill>
              </a:rPr>
              <a:t>Beyoncé rule</a:t>
            </a:r>
            <a:r>
              <a:rPr lang="en-US" dirty="0"/>
              <a:t>: “If you liked it you should have put a </a:t>
            </a:r>
            <a:r>
              <a:rPr lang="en-US" strike="sngStrike" dirty="0"/>
              <a:t>ring</a:t>
            </a:r>
            <a:r>
              <a:rPr lang="en-US" dirty="0"/>
              <a:t> </a:t>
            </a:r>
            <a:r>
              <a:rPr lang="en-US" b="1" dirty="0"/>
              <a:t>test</a:t>
            </a:r>
            <a:r>
              <a:rPr lang="en-US" dirty="0"/>
              <a:t> on it” (</a:t>
            </a:r>
            <a:r>
              <a:rPr lang="en-US" dirty="0" err="1"/>
              <a:t>SoftEng</a:t>
            </a:r>
            <a:r>
              <a:rPr lang="en-US" dirty="0"/>
              <a:t> @ Google)</a:t>
            </a:r>
          </a:p>
          <a:p>
            <a:endParaRPr lang="en-US" dirty="0"/>
          </a:p>
        </p:txBody>
      </p:sp>
      <p:sp>
        <p:nvSpPr>
          <p:cNvPr id="4" name="Slide Number Placeholder 3">
            <a:extLst>
              <a:ext uri="{FF2B5EF4-FFF2-40B4-BE49-F238E27FC236}">
                <a16:creationId xmlns:a16="http://schemas.microsoft.com/office/drawing/2014/main" id="{353F249B-D41E-45C0-AD58-C9BB29EA9353}"/>
              </a:ext>
            </a:extLst>
          </p:cNvPr>
          <p:cNvSpPr>
            <a:spLocks noGrp="1"/>
          </p:cNvSpPr>
          <p:nvPr>
            <p:ph type="sldNum" sz="quarter" idx="12"/>
          </p:nvPr>
        </p:nvSpPr>
        <p:spPr/>
        <p:txBody>
          <a:bodyPr/>
          <a:lstStyle/>
          <a:p>
            <a:fld id="{20F37917-FD3A-4669-9018-DA04BCDD3D75}" type="slidenum">
              <a:rPr lang="en-US" smtClean="0"/>
              <a:t>31</a:t>
            </a:fld>
            <a:endParaRPr lang="en-US"/>
          </a:p>
        </p:txBody>
      </p:sp>
      <p:sp>
        <p:nvSpPr>
          <p:cNvPr id="5" name="TextBox 4">
            <a:extLst>
              <a:ext uri="{FF2B5EF4-FFF2-40B4-BE49-F238E27FC236}">
                <a16:creationId xmlns:a16="http://schemas.microsoft.com/office/drawing/2014/main" id="{CE1046BE-89F3-4F45-9539-A6A2FE012C7F}"/>
              </a:ext>
            </a:extLst>
          </p:cNvPr>
          <p:cNvSpPr txBox="1"/>
          <p:nvPr/>
        </p:nvSpPr>
        <p:spPr>
          <a:xfrm>
            <a:off x="3613355" y="112087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99373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85997-D86B-084E-B553-3B1E1D64FC82}"/>
              </a:ext>
            </a:extLst>
          </p:cNvPr>
          <p:cNvSpPr>
            <a:spLocks noGrp="1"/>
          </p:cNvSpPr>
          <p:nvPr>
            <p:ph type="title"/>
          </p:nvPr>
        </p:nvSpPr>
        <p:spPr>
          <a:xfrm>
            <a:off x="838200" y="365125"/>
            <a:ext cx="10515600" cy="1325563"/>
          </a:xfrm>
        </p:spPr>
        <p:txBody>
          <a:bodyPr anchor="b">
            <a:normAutofit/>
          </a:bodyPr>
          <a:lstStyle/>
          <a:p>
            <a:r>
              <a:rPr lang="en-US" dirty="0"/>
              <a:t>Adequacy of Acceptance Tests</a:t>
            </a:r>
          </a:p>
        </p:txBody>
      </p:sp>
      <p:pic>
        <p:nvPicPr>
          <p:cNvPr id="4098" name="Picture 2" descr="round table discussion">
            <a:extLst>
              <a:ext uri="{FF2B5EF4-FFF2-40B4-BE49-F238E27FC236}">
                <a16:creationId xmlns:a16="http://schemas.microsoft.com/office/drawing/2014/main" id="{B031660C-27A1-974B-B1D0-85D39DBD97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18286" y="1825625"/>
            <a:ext cx="4821427" cy="4351338"/>
          </a:xfrm>
          <a:prstGeom prst="rect">
            <a:avLst/>
          </a:prstGeom>
          <a:solidFill>
            <a:srgbClr val="FFFFFF"/>
          </a:solidFill>
        </p:spPr>
      </p:pic>
      <p:sp>
        <p:nvSpPr>
          <p:cNvPr id="3" name="Content Placeholder 2">
            <a:extLst>
              <a:ext uri="{FF2B5EF4-FFF2-40B4-BE49-F238E27FC236}">
                <a16:creationId xmlns:a16="http://schemas.microsoft.com/office/drawing/2014/main" id="{821110BF-891D-174E-B27B-4D7B6C56DB36}"/>
              </a:ext>
            </a:extLst>
          </p:cNvPr>
          <p:cNvSpPr>
            <a:spLocks noGrp="1"/>
          </p:cNvSpPr>
          <p:nvPr>
            <p:ph sz="half" idx="2"/>
          </p:nvPr>
        </p:nvSpPr>
        <p:spPr>
          <a:xfrm>
            <a:off x="6172200" y="1825625"/>
            <a:ext cx="5181600" cy="4351338"/>
          </a:xfrm>
        </p:spPr>
        <p:txBody>
          <a:bodyPr>
            <a:normAutofit/>
          </a:bodyPr>
          <a:lstStyle/>
          <a:p>
            <a:r>
              <a:rPr lang="en-US" dirty="0"/>
              <a:t>Crucial: meet with prospective customers.</a:t>
            </a:r>
          </a:p>
          <a:p>
            <a:r>
              <a:rPr lang="en-US" dirty="0"/>
              <a:t>This is difficult, time-consuming and expensive.</a:t>
            </a:r>
          </a:p>
          <a:p>
            <a:r>
              <a:rPr lang="en-US" dirty="0"/>
              <a:t>But building the wrong product is much worse!</a:t>
            </a:r>
          </a:p>
        </p:txBody>
      </p:sp>
      <p:sp>
        <p:nvSpPr>
          <p:cNvPr id="4" name="Slide Number Placeholder 3">
            <a:extLst>
              <a:ext uri="{FF2B5EF4-FFF2-40B4-BE49-F238E27FC236}">
                <a16:creationId xmlns:a16="http://schemas.microsoft.com/office/drawing/2014/main" id="{76410C56-B564-2941-85B6-7488B1E3A442}"/>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32</a:t>
            </a:fld>
            <a:endParaRPr lang="en-US"/>
          </a:p>
        </p:txBody>
      </p:sp>
    </p:spTree>
    <p:extLst>
      <p:ext uri="{BB962C8B-B14F-4D97-AF65-F5344CB8AC3E}">
        <p14:creationId xmlns:p14="http://schemas.microsoft.com/office/powerpoint/2010/main" val="3558149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4A764-2D24-1D42-8D48-92B819F0CAFB}"/>
              </a:ext>
            </a:extLst>
          </p:cNvPr>
          <p:cNvSpPr>
            <a:spLocks noGrp="1"/>
          </p:cNvSpPr>
          <p:nvPr>
            <p:ph type="title"/>
          </p:nvPr>
        </p:nvSpPr>
        <p:spPr>
          <a:xfrm>
            <a:off x="838200" y="365125"/>
            <a:ext cx="10515600" cy="1325563"/>
          </a:xfrm>
        </p:spPr>
        <p:txBody>
          <a:bodyPr anchor="b">
            <a:normAutofit/>
          </a:bodyPr>
          <a:lstStyle/>
          <a:p>
            <a:r>
              <a:rPr lang="en-US" dirty="0"/>
              <a:t>Supplement to Acceptance Evaluation</a:t>
            </a:r>
          </a:p>
        </p:txBody>
      </p:sp>
      <p:sp>
        <p:nvSpPr>
          <p:cNvPr id="3" name="Content Placeholder 2">
            <a:extLst>
              <a:ext uri="{FF2B5EF4-FFF2-40B4-BE49-F238E27FC236}">
                <a16:creationId xmlns:a16="http://schemas.microsoft.com/office/drawing/2014/main" id="{7255731B-23D7-9647-A33A-FF08AE2161D9}"/>
              </a:ext>
            </a:extLst>
          </p:cNvPr>
          <p:cNvSpPr>
            <a:spLocks noGrp="1"/>
          </p:cNvSpPr>
          <p:nvPr>
            <p:ph sz="half" idx="1"/>
          </p:nvPr>
        </p:nvSpPr>
        <p:spPr>
          <a:xfrm>
            <a:off x="838200" y="1825625"/>
            <a:ext cx="5181600" cy="4351338"/>
          </a:xfrm>
        </p:spPr>
        <p:txBody>
          <a:bodyPr>
            <a:normAutofit/>
          </a:bodyPr>
          <a:lstStyle/>
          <a:p>
            <a:r>
              <a:rPr lang="en-US" i="1" dirty="0"/>
              <a:t>Dogfooding</a:t>
            </a:r>
            <a:r>
              <a:rPr lang="en-US" dirty="0"/>
              <a:t> (“Eat your own dogfood”)</a:t>
            </a:r>
          </a:p>
          <a:p>
            <a:r>
              <a:rPr lang="en-US" dirty="0"/>
              <a:t>Be your own customer.</a:t>
            </a:r>
          </a:p>
          <a:p>
            <a:r>
              <a:rPr lang="en-US" dirty="0"/>
              <a:t>Weaknesses:</a:t>
            </a:r>
          </a:p>
          <a:p>
            <a:pPr lvl="1"/>
            <a:r>
              <a:rPr lang="en-US" dirty="0"/>
              <a:t>Employees unrepresentative of customers</a:t>
            </a:r>
          </a:p>
          <a:p>
            <a:pPr lvl="1"/>
            <a:r>
              <a:rPr lang="en-US" dirty="0"/>
              <a:t>Whether someone can be compelled to use a product does not say whether they would purchase it.</a:t>
            </a:r>
          </a:p>
        </p:txBody>
      </p:sp>
      <p:pic>
        <p:nvPicPr>
          <p:cNvPr id="3074" name="Picture 2" descr="Snake/dragon eating own tail">
            <a:extLst>
              <a:ext uri="{FF2B5EF4-FFF2-40B4-BE49-F238E27FC236}">
                <a16:creationId xmlns:a16="http://schemas.microsoft.com/office/drawing/2014/main" id="{248DB886-2F5F-754B-849A-8B6BF0A13C0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79797" y="1825625"/>
            <a:ext cx="4166406" cy="4351338"/>
          </a:xfrm>
          <a:prstGeom prst="rect">
            <a:avLst/>
          </a:prstGeom>
          <a:solidFill>
            <a:srgbClr val="FFFFFF"/>
          </a:solidFill>
        </p:spPr>
      </p:pic>
      <p:sp>
        <p:nvSpPr>
          <p:cNvPr id="4" name="Slide Number Placeholder 3">
            <a:extLst>
              <a:ext uri="{FF2B5EF4-FFF2-40B4-BE49-F238E27FC236}">
                <a16:creationId xmlns:a16="http://schemas.microsoft.com/office/drawing/2014/main" id="{EDD9DE67-E4BE-6541-B14D-41F7569C98C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33</a:t>
            </a:fld>
            <a:endParaRPr lang="en-US"/>
          </a:p>
        </p:txBody>
      </p:sp>
    </p:spTree>
    <p:extLst>
      <p:ext uri="{BB962C8B-B14F-4D97-AF65-F5344CB8AC3E}">
        <p14:creationId xmlns:p14="http://schemas.microsoft.com/office/powerpoint/2010/main" val="2975945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7AD-1809-4173-85DB-C6679D1D117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2DC04701-46F5-4631-A66B-9AC1D5520E14}"/>
              </a:ext>
            </a:extLst>
          </p:cNvPr>
          <p:cNvSpPr>
            <a:spLocks noGrp="1"/>
          </p:cNvSpPr>
          <p:nvPr>
            <p:ph idx="1"/>
          </p:nvPr>
        </p:nvSpPr>
        <p:spPr/>
        <p:txBody>
          <a:bodyPr/>
          <a:lstStyle/>
          <a:p>
            <a:r>
              <a:rPr lang="en-US" dirty="0"/>
              <a:t>Now that you've studied this lesson, you should be able to:</a:t>
            </a:r>
          </a:p>
          <a:p>
            <a:pPr lvl="1" fontAlgn="base"/>
            <a:r>
              <a:rPr lang="en-US" dirty="0"/>
              <a:t>Explain some properties of good tests.</a:t>
            </a:r>
          </a:p>
          <a:p>
            <a:pPr lvl="1" fontAlgn="base"/>
            <a:r>
              <a:rPr lang="en-US" dirty="0"/>
              <a:t>Distinguish flaky, brittle or Mystery tests;</a:t>
            </a:r>
          </a:p>
          <a:p>
            <a:pPr lvl="1" fontAlgn="base"/>
            <a:r>
              <a:rPr lang="en-US" dirty="0"/>
              <a:t>Describe measures of test suite adequacy, and to know their limitations;</a:t>
            </a:r>
          </a:p>
          <a:p>
            <a:pPr marL="0" indent="0">
              <a:buNone/>
            </a:pPr>
            <a:endParaRPr lang="en-US" dirty="0"/>
          </a:p>
        </p:txBody>
      </p:sp>
      <p:sp>
        <p:nvSpPr>
          <p:cNvPr id="4" name="Slide Number Placeholder 3">
            <a:extLst>
              <a:ext uri="{FF2B5EF4-FFF2-40B4-BE49-F238E27FC236}">
                <a16:creationId xmlns:a16="http://schemas.microsoft.com/office/drawing/2014/main" id="{9A834773-9D4D-43DB-BE71-9B7317CC398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34</a:t>
            </a:fld>
            <a:endParaRPr lang="en-US"/>
          </a:p>
        </p:txBody>
      </p:sp>
    </p:spTree>
    <p:extLst>
      <p:ext uri="{BB962C8B-B14F-4D97-AF65-F5344CB8AC3E}">
        <p14:creationId xmlns:p14="http://schemas.microsoft.com/office/powerpoint/2010/main" val="2798469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42C7E-B0D8-174C-B371-1E130AAED23C}"/>
              </a:ext>
            </a:extLst>
          </p:cNvPr>
          <p:cNvSpPr>
            <a:spLocks noGrp="1"/>
          </p:cNvSpPr>
          <p:nvPr>
            <p:ph type="title"/>
          </p:nvPr>
        </p:nvSpPr>
        <p:spPr/>
        <p:txBody>
          <a:bodyPr/>
          <a:lstStyle/>
          <a:p>
            <a:r>
              <a:rPr lang="en-US" dirty="0"/>
              <a:t>What makes a Test Good</a:t>
            </a:r>
          </a:p>
        </p:txBody>
      </p:sp>
      <p:sp>
        <p:nvSpPr>
          <p:cNvPr id="3" name="Content Placeholder 2">
            <a:extLst>
              <a:ext uri="{FF2B5EF4-FFF2-40B4-BE49-F238E27FC236}">
                <a16:creationId xmlns:a16="http://schemas.microsoft.com/office/drawing/2014/main" id="{54B68D2D-D12E-9440-94CD-E56150165253}"/>
              </a:ext>
            </a:extLst>
          </p:cNvPr>
          <p:cNvSpPr>
            <a:spLocks noGrp="1"/>
          </p:cNvSpPr>
          <p:nvPr>
            <p:ph idx="1"/>
          </p:nvPr>
        </p:nvSpPr>
        <p:spPr/>
        <p:txBody>
          <a:bodyPr/>
          <a:lstStyle/>
          <a:p>
            <a:r>
              <a:rPr lang="en-US" dirty="0"/>
              <a:t>Tests should be </a:t>
            </a:r>
            <a:r>
              <a:rPr lang="en-US" b="1" dirty="0"/>
              <a:t>hermetic</a:t>
            </a:r>
          </a:p>
          <a:p>
            <a:pPr lvl="1"/>
            <a:r>
              <a:rPr lang="en-US" dirty="0"/>
              <a:t>Reduce flakiness.</a:t>
            </a:r>
          </a:p>
          <a:p>
            <a:r>
              <a:rPr lang="en-US" dirty="0"/>
              <a:t>Tests should be </a:t>
            </a:r>
            <a:r>
              <a:rPr lang="en-US" b="1" dirty="0"/>
              <a:t>clear</a:t>
            </a:r>
          </a:p>
          <a:p>
            <a:pPr lvl="1"/>
            <a:r>
              <a:rPr lang="en-US" dirty="0"/>
              <a:t>After failure, should be clear what went wrong.</a:t>
            </a:r>
          </a:p>
          <a:p>
            <a:r>
              <a:rPr lang="en-US" dirty="0"/>
              <a:t>Tests should be scoped as </a:t>
            </a:r>
            <a:r>
              <a:rPr lang="en-US" b="1" dirty="0"/>
              <a:t>small</a:t>
            </a:r>
            <a:r>
              <a:rPr lang="en-US" dirty="0"/>
              <a:t> as possible</a:t>
            </a:r>
          </a:p>
          <a:p>
            <a:pPr lvl="1"/>
            <a:r>
              <a:rPr lang="en-US" dirty="0"/>
              <a:t>Faster and more reliable.</a:t>
            </a:r>
          </a:p>
          <a:p>
            <a:r>
              <a:rPr lang="en-US" dirty="0"/>
              <a:t>Tests should make calls against </a:t>
            </a:r>
            <a:r>
              <a:rPr lang="en-US" b="1" dirty="0"/>
              <a:t>public</a:t>
            </a:r>
            <a:r>
              <a:rPr lang="en-US" dirty="0"/>
              <a:t> APIs</a:t>
            </a:r>
          </a:p>
          <a:p>
            <a:pPr lvl="1"/>
            <a:r>
              <a:rPr lang="en-US" dirty="0"/>
              <a:t>Or they become brittle.</a:t>
            </a:r>
          </a:p>
          <a:p>
            <a:endParaRPr lang="en-US" dirty="0"/>
          </a:p>
        </p:txBody>
      </p:sp>
      <p:sp>
        <p:nvSpPr>
          <p:cNvPr id="4" name="Slide Number Placeholder 3">
            <a:extLst>
              <a:ext uri="{FF2B5EF4-FFF2-40B4-BE49-F238E27FC236}">
                <a16:creationId xmlns:a16="http://schemas.microsoft.com/office/drawing/2014/main" id="{9ABAF44A-61A5-5E42-A861-33E5F133FC15}"/>
              </a:ext>
            </a:extLst>
          </p:cNvPr>
          <p:cNvSpPr>
            <a:spLocks noGrp="1"/>
          </p:cNvSpPr>
          <p:nvPr>
            <p:ph type="sldNum" sz="quarter" idx="12"/>
          </p:nvPr>
        </p:nvSpPr>
        <p:spPr/>
        <p:txBody>
          <a:bodyPr/>
          <a:lstStyle/>
          <a:p>
            <a:fld id="{20F37917-FD3A-4669-9018-DA04BCDD3D75}" type="slidenum">
              <a:rPr lang="en-US" smtClean="0"/>
              <a:t>4</a:t>
            </a:fld>
            <a:endParaRPr lang="en-US"/>
          </a:p>
        </p:txBody>
      </p:sp>
      <p:sp>
        <p:nvSpPr>
          <p:cNvPr id="5" name="TextBox 4">
            <a:extLst>
              <a:ext uri="{FF2B5EF4-FFF2-40B4-BE49-F238E27FC236}">
                <a16:creationId xmlns:a16="http://schemas.microsoft.com/office/drawing/2014/main" id="{6D90DD98-A1F5-E048-A15C-B184FDAC7ECA}"/>
              </a:ext>
            </a:extLst>
          </p:cNvPr>
          <p:cNvSpPr txBox="1"/>
          <p:nvPr/>
        </p:nvSpPr>
        <p:spPr>
          <a:xfrm>
            <a:off x="994475" y="5528332"/>
            <a:ext cx="10203050" cy="646331"/>
          </a:xfrm>
          <a:prstGeom prst="rect">
            <a:avLst/>
          </a:prstGeom>
          <a:solidFill>
            <a:schemeClr val="accent2">
              <a:lumMod val="20000"/>
              <a:lumOff val="80000"/>
            </a:schemeClr>
          </a:solidFill>
          <a:ln>
            <a:solidFill>
              <a:schemeClr val="tx1"/>
            </a:solidFill>
          </a:ln>
        </p:spPr>
        <p:txBody>
          <a:bodyPr wrap="none" rtlCol="0">
            <a:spAutoFit/>
          </a:bodyPr>
          <a:lstStyle/>
          <a:p>
            <a:pPr algn="ctr"/>
            <a:r>
              <a:rPr lang="en-US" b="1" dirty="0">
                <a:latin typeface="Ink Free" panose="03080402000500000000" pitchFamily="66" charset="0"/>
              </a:rPr>
              <a:t>For a fuller treatment:</a:t>
            </a:r>
          </a:p>
          <a:p>
            <a:pPr algn="ctr"/>
            <a:r>
              <a:rPr lang="en-US" dirty="0"/>
              <a:t>https://</a:t>
            </a:r>
            <a:r>
              <a:rPr lang="en-US" dirty="0" err="1"/>
              <a:t>learning.oreilly.com</a:t>
            </a:r>
            <a:r>
              <a:rPr lang="en-US" dirty="0"/>
              <a:t>/library/view/software-engineering-at/9781492082781/ch12.html#unit_testing</a:t>
            </a:r>
          </a:p>
        </p:txBody>
      </p:sp>
    </p:spTree>
    <p:extLst>
      <p:ext uri="{BB962C8B-B14F-4D97-AF65-F5344CB8AC3E}">
        <p14:creationId xmlns:p14="http://schemas.microsoft.com/office/powerpoint/2010/main" val="1060555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95A1-896E-4E16-BB73-FE40822425EA}"/>
              </a:ext>
            </a:extLst>
          </p:cNvPr>
          <p:cNvSpPr>
            <a:spLocks noGrp="1"/>
          </p:cNvSpPr>
          <p:nvPr>
            <p:ph type="title"/>
          </p:nvPr>
        </p:nvSpPr>
        <p:spPr/>
        <p:txBody>
          <a:bodyPr/>
          <a:lstStyle/>
          <a:p>
            <a:r>
              <a:rPr lang="en-US" dirty="0"/>
              <a:t>What makes a Test Bad?</a:t>
            </a:r>
          </a:p>
        </p:txBody>
      </p:sp>
      <p:sp>
        <p:nvSpPr>
          <p:cNvPr id="3" name="Content Placeholder 2">
            <a:extLst>
              <a:ext uri="{FF2B5EF4-FFF2-40B4-BE49-F238E27FC236}">
                <a16:creationId xmlns:a16="http://schemas.microsoft.com/office/drawing/2014/main" id="{BA925C1C-7B3E-4007-89DB-0606D7D88875}"/>
              </a:ext>
            </a:extLst>
          </p:cNvPr>
          <p:cNvSpPr>
            <a:spLocks noGrp="1"/>
          </p:cNvSpPr>
          <p:nvPr>
            <p:ph idx="1"/>
          </p:nvPr>
        </p:nvSpPr>
        <p:spPr>
          <a:xfrm>
            <a:off x="838200" y="1500160"/>
            <a:ext cx="7887346" cy="4351338"/>
          </a:xfrm>
        </p:spPr>
        <p:txBody>
          <a:bodyPr>
            <a:normAutofit fontScale="92500" lnSpcReduction="20000"/>
          </a:bodyPr>
          <a:lstStyle/>
          <a:p>
            <a:r>
              <a:rPr lang="en-US" i="1" dirty="0"/>
              <a:t>Flaky</a:t>
            </a:r>
            <a:r>
              <a:rPr lang="en-US" dirty="0"/>
              <a:t> tests are those that fail intermittently:</a:t>
            </a:r>
          </a:p>
          <a:p>
            <a:pPr lvl="1"/>
            <a:r>
              <a:rPr lang="en-US" dirty="0"/>
              <a:t>Nondeterminism (e.g., hash codes, random numbers);</a:t>
            </a:r>
          </a:p>
          <a:p>
            <a:pPr lvl="1"/>
            <a:r>
              <a:rPr lang="en-US" dirty="0"/>
              <a:t>Timing issues (e.g., threads, network).</a:t>
            </a:r>
          </a:p>
          <a:p>
            <a:pPr lvl="1"/>
            <a:r>
              <a:rPr lang="en-US" dirty="0"/>
              <a:t>Availability of Resources</a:t>
            </a:r>
          </a:p>
          <a:p>
            <a:r>
              <a:rPr lang="en-US" i="1" dirty="0"/>
              <a:t>Brittle</a:t>
            </a:r>
            <a:r>
              <a:rPr lang="en-US" dirty="0"/>
              <a:t> tests are those that are not self-contained:</a:t>
            </a:r>
          </a:p>
          <a:p>
            <a:pPr lvl="1"/>
            <a:r>
              <a:rPr lang="en-US" dirty="0"/>
              <a:t>Ordering of tests (e.g., assume prior state)</a:t>
            </a:r>
          </a:p>
          <a:p>
            <a:r>
              <a:rPr lang="en-US" i="1" dirty="0"/>
              <a:t>Mystery</a:t>
            </a:r>
            <a:r>
              <a:rPr lang="en-US" dirty="0"/>
              <a:t> tests aren’t clear why they fail:</a:t>
            </a:r>
          </a:p>
          <a:p>
            <a:pPr lvl="1"/>
            <a:r>
              <a:rPr lang="en-US" dirty="0"/>
              <a:t>Too complicated</a:t>
            </a:r>
          </a:p>
          <a:p>
            <a:pPr lvl="1"/>
            <a:r>
              <a:rPr lang="en-US" dirty="0"/>
              <a:t>Not enough information provided</a:t>
            </a:r>
          </a:p>
          <a:p>
            <a:pPr lvl="1"/>
            <a:r>
              <a:rPr lang="en-US" dirty="0"/>
              <a:t>Tests too much code at a time</a:t>
            </a:r>
          </a:p>
          <a:p>
            <a:r>
              <a:rPr lang="en-US" dirty="0"/>
              <a:t>All these impede maintenance:</a:t>
            </a:r>
          </a:p>
          <a:p>
            <a:pPr lvl="1"/>
            <a:r>
              <a:rPr lang="en-US" dirty="0"/>
              <a:t>A capricious, rigid or incomprehensible gatekeeper impedes the ability to make progress.</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DE4B55AF-FE15-4F26-8039-2E6BCBCDE16E}"/>
              </a:ext>
            </a:extLst>
          </p:cNvPr>
          <p:cNvSpPr>
            <a:spLocks noGrp="1"/>
          </p:cNvSpPr>
          <p:nvPr>
            <p:ph type="sldNum" sz="quarter" idx="12"/>
          </p:nvPr>
        </p:nvSpPr>
        <p:spPr/>
        <p:txBody>
          <a:bodyPr/>
          <a:lstStyle/>
          <a:p>
            <a:fld id="{20F37917-FD3A-4669-9018-DA04BCDD3D75}" type="slidenum">
              <a:rPr lang="en-US" smtClean="0"/>
              <a:t>5</a:t>
            </a:fld>
            <a:endParaRPr lang="en-US"/>
          </a:p>
        </p:txBody>
      </p:sp>
      <p:sp>
        <p:nvSpPr>
          <p:cNvPr id="5" name="Rectangle 4">
            <a:extLst>
              <a:ext uri="{FF2B5EF4-FFF2-40B4-BE49-F238E27FC236}">
                <a16:creationId xmlns:a16="http://schemas.microsoft.com/office/drawing/2014/main" id="{898E2503-B8DC-C743-9014-495241E5E161}"/>
              </a:ext>
            </a:extLst>
          </p:cNvPr>
          <p:cNvSpPr/>
          <p:nvPr/>
        </p:nvSpPr>
        <p:spPr>
          <a:xfrm>
            <a:off x="8421347" y="4234727"/>
            <a:ext cx="2932453" cy="714346"/>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These are sometimes referred to as “test smells”</a:t>
            </a:r>
          </a:p>
        </p:txBody>
      </p:sp>
    </p:spTree>
    <p:extLst>
      <p:ext uri="{BB962C8B-B14F-4D97-AF65-F5344CB8AC3E}">
        <p14:creationId xmlns:p14="http://schemas.microsoft.com/office/powerpoint/2010/main" val="1086484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F666E1E-9981-4344-9C93-7F1762C4D94C}"/>
              </a:ext>
            </a:extLst>
          </p:cNvPr>
          <p:cNvSpPr>
            <a:spLocks noGrp="1"/>
          </p:cNvSpPr>
          <p:nvPr>
            <p:ph type="title"/>
          </p:nvPr>
        </p:nvSpPr>
        <p:spPr>
          <a:xfrm>
            <a:off x="838200" y="365125"/>
            <a:ext cx="10515600" cy="1325563"/>
          </a:xfrm>
        </p:spPr>
        <p:txBody>
          <a:bodyPr>
            <a:normAutofit/>
          </a:bodyPr>
          <a:lstStyle/>
          <a:p>
            <a:r>
              <a:rPr lang="en-US" sz="3600" dirty="0"/>
              <a:t>Example of a </a:t>
            </a:r>
            <a:r>
              <a:rPr lang="en-US" sz="3600" i="1" dirty="0"/>
              <a:t>Flaky</a:t>
            </a:r>
            <a:r>
              <a:rPr lang="en-US" sz="3600" dirty="0"/>
              <a:t> Test</a:t>
            </a:r>
          </a:p>
        </p:txBody>
      </p:sp>
      <p:sp>
        <p:nvSpPr>
          <p:cNvPr id="11" name="Content Placeholder 2">
            <a:extLst>
              <a:ext uri="{FF2B5EF4-FFF2-40B4-BE49-F238E27FC236}">
                <a16:creationId xmlns:a16="http://schemas.microsoft.com/office/drawing/2014/main" id="{FAC6621E-2781-4E88-9558-5FD10D353BBE}"/>
              </a:ext>
            </a:extLst>
          </p:cNvPr>
          <p:cNvSpPr>
            <a:spLocks noGrp="1"/>
          </p:cNvSpPr>
          <p:nvPr>
            <p:ph sz="half" idx="1"/>
          </p:nvPr>
        </p:nvSpPr>
        <p:spPr>
          <a:xfrm>
            <a:off x="989029" y="1825625"/>
            <a:ext cx="5719883" cy="4351338"/>
          </a:xfrm>
        </p:spPr>
        <p:txBody>
          <a:bodyPr>
            <a:normAutofit/>
          </a:bodyPr>
          <a:lstStyle/>
          <a:p>
            <a:pPr marL="0" indent="0">
              <a:buNone/>
            </a:pPr>
            <a:r>
              <a:rPr lang="en-US" sz="1600" b="0" dirty="0">
                <a:solidFill>
                  <a:srgbClr val="000000"/>
                </a:solidFill>
                <a:effectLst/>
                <a:latin typeface="Consolas" panose="020B0609020204030204" pitchFamily="49" charset="0"/>
              </a:rPr>
              <a:t>it(‘writes right’, () </a:t>
            </a:r>
            <a:r>
              <a:rPr lang="en-US" sz="1600" b="0" dirty="0">
                <a:solidFill>
                  <a:srgbClr val="0000FF"/>
                </a:solidFill>
                <a:effectLst/>
                <a:latin typeface="Consolas" panose="020B0609020204030204" pitchFamily="49" charset="0"/>
              </a:rPr>
              <a:t>=&gt;</a:t>
            </a:r>
            <a:r>
              <a:rPr lang="en-US" sz="1600" b="0" dirty="0">
                <a:solidFill>
                  <a:srgbClr val="000000"/>
                </a:solidFill>
                <a:effectLst/>
                <a:latin typeface="Consolas" panose="020B0609020204030204" pitchFamily="49" charset="0"/>
              </a:rPr>
              <a:t> {</a:t>
            </a:r>
          </a:p>
          <a:p>
            <a:pPr marL="0" indent="0">
              <a:buNone/>
            </a:pP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w =  </a:t>
            </a:r>
            <a:r>
              <a:rPr lang="en-US" sz="1600" b="0" dirty="0" err="1">
                <a:solidFill>
                  <a:srgbClr val="000000"/>
                </a:solidFill>
                <a:effectLst/>
                <a:latin typeface="Consolas" panose="020B0609020204030204" pitchFamily="49" charset="0"/>
              </a:rPr>
              <a:t>fs.createWriteStream</a:t>
            </a:r>
            <a:r>
              <a:rPr lang="en-US" sz="1600" b="0" dirty="0">
                <a:solidFill>
                  <a:srgbClr val="000000"/>
                </a:solidFill>
                <a:effectLst/>
                <a:latin typeface="Consolas" panose="020B0609020204030204" pitchFamily="49" charset="0"/>
              </a:rPr>
              <a:t>(‘test.txt’);</a:t>
            </a:r>
          </a:p>
          <a:p>
            <a:pPr marL="0" indent="0">
              <a:buNone/>
            </a:pP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t = </a:t>
            </a:r>
            <a:r>
              <a:rPr lang="en-US" sz="1600" b="0" dirty="0" err="1">
                <a:solidFill>
                  <a:srgbClr val="000000"/>
                </a:solidFill>
                <a:effectLst/>
                <a:latin typeface="Consolas" panose="020B0609020204030204" pitchFamily="49" charset="0"/>
              </a:rPr>
              <a:t>createBigTree</a:t>
            </a:r>
            <a:r>
              <a:rPr lang="en-US" sz="1600" b="0" dirty="0">
                <a:solidFill>
                  <a:srgbClr val="000000"/>
                </a:solidFill>
                <a:effectLst/>
                <a:latin typeface="Consolas" panose="020B0609020204030204" pitchFamily="49" charset="0"/>
              </a:rPr>
              <a:t>();</a:t>
            </a:r>
          </a:p>
          <a:p>
            <a:pPr marL="0" indent="0">
              <a:buNone/>
            </a:pP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t.write</a:t>
            </a:r>
            <a:r>
              <a:rPr lang="en-US" sz="1600" b="0" dirty="0">
                <a:solidFill>
                  <a:srgbClr val="000000"/>
                </a:solidFill>
                <a:effectLst/>
                <a:latin typeface="Consolas" panose="020B0609020204030204" pitchFamily="49" charset="0"/>
              </a:rPr>
              <a:t>(w);</a:t>
            </a:r>
          </a:p>
          <a:p>
            <a:pPr marL="0" indent="0">
              <a:buNone/>
            </a:pP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w.end</a:t>
            </a:r>
            <a:r>
              <a:rPr lang="en-US" sz="1600" b="0" dirty="0">
                <a:solidFill>
                  <a:srgbClr val="000000"/>
                </a:solidFill>
                <a:effectLst/>
                <a:latin typeface="Consolas" panose="020B0609020204030204" pitchFamily="49" charset="0"/>
              </a:rPr>
              <a:t>();</a:t>
            </a:r>
          </a:p>
          <a:p>
            <a:pPr marL="0" indent="0">
              <a:buNone/>
            </a:pP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d = </a:t>
            </a:r>
            <a:r>
              <a:rPr lang="en-US" sz="1600" b="0" dirty="0" err="1">
                <a:solidFill>
                  <a:srgbClr val="000000"/>
                </a:solidFill>
                <a:effectLst/>
                <a:latin typeface="Consolas" panose="020B0609020204030204" pitchFamily="49" charset="0"/>
              </a:rPr>
              <a:t>fs.readFileSync</a:t>
            </a:r>
            <a:r>
              <a:rPr lang="en-US" sz="1600" b="0" dirty="0">
                <a:solidFill>
                  <a:srgbClr val="000000"/>
                </a:solidFill>
                <a:effectLst/>
                <a:latin typeface="Consolas" panose="020B0609020204030204" pitchFamily="49" charset="0"/>
              </a:rPr>
              <a:t>(‘test.txt’);</a:t>
            </a:r>
          </a:p>
          <a:p>
            <a:pPr marL="0" indent="0">
              <a:buNone/>
            </a:pP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 check result … */</a:t>
            </a:r>
            <a:endParaRPr lang="en-US" sz="1600" b="0" dirty="0">
              <a:solidFill>
                <a:srgbClr val="000000"/>
              </a:solidFill>
              <a:effectLst/>
              <a:latin typeface="Consolas" panose="020B0609020204030204" pitchFamily="49" charset="0"/>
            </a:endParaRPr>
          </a:p>
          <a:p>
            <a:pPr marL="0" indent="0">
              <a:buNone/>
            </a:pPr>
            <a:r>
              <a:rPr lang="en-US" sz="1600" b="0" dirty="0">
                <a:solidFill>
                  <a:srgbClr val="000000"/>
                </a:solidFill>
                <a:effectLst/>
                <a:latin typeface="Consolas" panose="020B0609020204030204" pitchFamily="49" charset="0"/>
              </a:rPr>
              <a:t>  }</a:t>
            </a:r>
          </a:p>
        </p:txBody>
      </p:sp>
      <p:sp>
        <p:nvSpPr>
          <p:cNvPr id="13" name="Content Placeholder 3">
            <a:extLst>
              <a:ext uri="{FF2B5EF4-FFF2-40B4-BE49-F238E27FC236}">
                <a16:creationId xmlns:a16="http://schemas.microsoft.com/office/drawing/2014/main" id="{7A406C46-94CB-42E5-94E6-1AA59EBB8CAC}"/>
              </a:ext>
            </a:extLst>
          </p:cNvPr>
          <p:cNvSpPr>
            <a:spLocks noGrp="1"/>
          </p:cNvSpPr>
          <p:nvPr>
            <p:ph sz="half" idx="2"/>
          </p:nvPr>
        </p:nvSpPr>
        <p:spPr>
          <a:xfrm>
            <a:off x="6569764" y="1825625"/>
            <a:ext cx="4887012" cy="4351338"/>
          </a:xfrm>
        </p:spPr>
        <p:txBody>
          <a:bodyPr/>
          <a:lstStyle/>
          <a:p>
            <a:pPr marL="0" indent="0">
              <a:buNone/>
            </a:pPr>
            <a:r>
              <a:rPr lang="en-US" dirty="0"/>
              <a:t>Problem:</a:t>
            </a:r>
          </a:p>
          <a:p>
            <a:pPr lvl="1"/>
            <a:r>
              <a:rPr lang="en-US" dirty="0"/>
              <a:t>Here we are assuming “test.txt” is writable and not being used by something else (e.g., this same test being run in parallel).</a:t>
            </a:r>
          </a:p>
          <a:p>
            <a:pPr lvl="1"/>
            <a:r>
              <a:rPr lang="en-US" dirty="0"/>
              <a:t>Test may fail for reasons unrelated to the code being tested.</a:t>
            </a:r>
          </a:p>
        </p:txBody>
      </p:sp>
      <p:sp>
        <p:nvSpPr>
          <p:cNvPr id="4" name="Slide Number Placeholder 3">
            <a:extLst>
              <a:ext uri="{FF2B5EF4-FFF2-40B4-BE49-F238E27FC236}">
                <a16:creationId xmlns:a16="http://schemas.microsoft.com/office/drawing/2014/main" id="{2C1FFBAA-7AEB-2349-B7DB-F085ABE93CF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6</a:t>
            </a:fld>
            <a:endParaRPr lang="en-US"/>
          </a:p>
        </p:txBody>
      </p:sp>
      <p:sp>
        <p:nvSpPr>
          <p:cNvPr id="7" name="TextBox 6">
            <a:extLst>
              <a:ext uri="{FF2B5EF4-FFF2-40B4-BE49-F238E27FC236}">
                <a16:creationId xmlns:a16="http://schemas.microsoft.com/office/drawing/2014/main" id="{AAE2406A-FD64-4649-B1E0-380DBC0F581E}"/>
              </a:ext>
            </a:extLst>
          </p:cNvPr>
          <p:cNvSpPr txBox="1"/>
          <p:nvPr/>
        </p:nvSpPr>
        <p:spPr>
          <a:xfrm>
            <a:off x="1359817" y="5160331"/>
            <a:ext cx="4365396" cy="461665"/>
          </a:xfrm>
          <a:prstGeom prst="rect">
            <a:avLst/>
          </a:prstGeom>
          <a:noFill/>
        </p:spPr>
        <p:txBody>
          <a:bodyPr wrap="square">
            <a:spAutoFit/>
          </a:bodyPr>
          <a:lstStyle/>
          <a:p>
            <a:r>
              <a:rPr lang="en-US" sz="2400" i="1" dirty="0">
                <a:solidFill>
                  <a:srgbClr val="FF0000"/>
                </a:solidFill>
              </a:rPr>
              <a:t>What else is wrong with this test?</a:t>
            </a:r>
            <a:endParaRPr lang="en-US" sz="2400" dirty="0">
              <a:solidFill>
                <a:srgbClr val="FF0000"/>
              </a:solidFill>
            </a:endParaRPr>
          </a:p>
        </p:txBody>
      </p:sp>
    </p:spTree>
    <p:extLst>
      <p:ext uri="{BB962C8B-B14F-4D97-AF65-F5344CB8AC3E}">
        <p14:creationId xmlns:p14="http://schemas.microsoft.com/office/powerpoint/2010/main" val="2123479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E3CE1-E3E6-2642-80C5-C4892F21C5A5}"/>
              </a:ext>
            </a:extLst>
          </p:cNvPr>
          <p:cNvSpPr>
            <a:spLocks noGrp="1"/>
          </p:cNvSpPr>
          <p:nvPr>
            <p:ph type="title"/>
          </p:nvPr>
        </p:nvSpPr>
        <p:spPr/>
        <p:txBody>
          <a:bodyPr>
            <a:normAutofit/>
          </a:bodyPr>
          <a:lstStyle/>
          <a:p>
            <a:r>
              <a:rPr lang="en-US" sz="3600" dirty="0"/>
              <a:t>Example of a </a:t>
            </a:r>
            <a:r>
              <a:rPr lang="en-US" sz="3600" i="1" dirty="0"/>
              <a:t>Mystery</a:t>
            </a:r>
            <a:r>
              <a:rPr lang="en-US" sz="3600" dirty="0"/>
              <a:t> Test</a:t>
            </a:r>
          </a:p>
        </p:txBody>
      </p:sp>
      <p:sp>
        <p:nvSpPr>
          <p:cNvPr id="3" name="Content Placeholder 2">
            <a:extLst>
              <a:ext uri="{FF2B5EF4-FFF2-40B4-BE49-F238E27FC236}">
                <a16:creationId xmlns:a16="http://schemas.microsoft.com/office/drawing/2014/main" id="{7F1C8992-B8B3-464C-BBFD-A5091C00A9D0}"/>
              </a:ext>
            </a:extLst>
          </p:cNvPr>
          <p:cNvSpPr>
            <a:spLocks noGrp="1"/>
          </p:cNvSpPr>
          <p:nvPr>
            <p:ph sz="half" idx="1"/>
          </p:nvPr>
        </p:nvSpPr>
        <p:spPr/>
        <p:txBody>
          <a:bodyPr>
            <a:normAutofit fontScale="77500" lnSpcReduction="20000"/>
          </a:bodyPr>
          <a:lstStyle/>
          <a:p>
            <a:pPr marL="0" indent="0">
              <a:buNone/>
            </a:pPr>
            <a:r>
              <a:rPr lang="en-US" sz="2100" b="0" dirty="0">
                <a:solidFill>
                  <a:srgbClr val="000000"/>
                </a:solidFill>
                <a:effectLst/>
                <a:latin typeface="Consolas" panose="020B0609020204030204" pitchFamily="49" charset="0"/>
              </a:rPr>
              <a:t>it(‘remove only removes one’, () </a:t>
            </a:r>
            <a:r>
              <a:rPr lang="en-US" sz="2100" b="0" dirty="0">
                <a:solidFill>
                  <a:srgbClr val="0000FF"/>
                </a:solidFill>
                <a:effectLst/>
                <a:latin typeface="Consolas" panose="020B0609020204030204" pitchFamily="49" charset="0"/>
              </a:rPr>
              <a:t>=&gt;</a:t>
            </a:r>
            <a:r>
              <a:rPr lang="en-US" sz="2100" b="0" dirty="0">
                <a:solidFill>
                  <a:srgbClr val="000000"/>
                </a:solidFill>
                <a:effectLst/>
                <a:latin typeface="Consolas" panose="020B0609020204030204" pitchFamily="49" charset="0"/>
              </a:rPr>
              <a:t>{</a:t>
            </a:r>
          </a:p>
          <a:p>
            <a:pPr marL="0" indent="0">
              <a:buNone/>
            </a:pP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const</a:t>
            </a:r>
            <a:r>
              <a:rPr lang="en-US" sz="2100" b="0" dirty="0">
                <a:solidFill>
                  <a:srgbClr val="000000"/>
                </a:solidFill>
                <a:effectLst/>
                <a:latin typeface="Consolas" panose="020B0609020204030204" pitchFamily="49" charset="0"/>
              </a:rPr>
              <a:t> tree = </a:t>
            </a:r>
            <a:r>
              <a:rPr lang="en-US" sz="2100" b="0" dirty="0" err="1">
                <a:solidFill>
                  <a:srgbClr val="000000"/>
                </a:solidFill>
                <a:effectLst/>
                <a:latin typeface="Consolas" panose="020B0609020204030204" pitchFamily="49" charset="0"/>
              </a:rPr>
              <a:t>makeBST</a:t>
            </a:r>
            <a:r>
              <a:rPr lang="en-US" sz="2100" b="0" dirty="0">
                <a:solidFill>
                  <a:srgbClr val="000000"/>
                </a:solidFill>
                <a:effectLst/>
                <a:latin typeface="Consolas" panose="020B0609020204030204" pitchFamily="49" charset="0"/>
              </a:rPr>
              <a:t>();</a:t>
            </a:r>
          </a:p>
          <a:p>
            <a:pPr marL="0" indent="0">
              <a:buNone/>
            </a:pP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for</a:t>
            </a: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let</a:t>
            </a: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 = </a:t>
            </a:r>
            <a:r>
              <a:rPr lang="en-US" sz="2100" b="0" dirty="0">
                <a:solidFill>
                  <a:srgbClr val="098658"/>
                </a:solidFill>
                <a:effectLst/>
                <a:latin typeface="Consolas" panose="020B0609020204030204" pitchFamily="49" charset="0"/>
              </a:rPr>
              <a:t>0</a:t>
            </a: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 &lt; </a:t>
            </a:r>
            <a:r>
              <a:rPr lang="en-US" sz="2100" b="0" dirty="0">
                <a:solidFill>
                  <a:srgbClr val="098658"/>
                </a:solidFill>
                <a:effectLst/>
                <a:latin typeface="Consolas" panose="020B0609020204030204" pitchFamily="49" charset="0"/>
              </a:rPr>
              <a:t>1000</a:t>
            </a: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 {</a:t>
            </a:r>
          </a:p>
          <a:p>
            <a:pPr marL="0" indent="0">
              <a:buNone/>
            </a:pP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tree.add</a:t>
            </a:r>
            <a:r>
              <a:rPr lang="en-US" sz="2100" b="0" dirty="0">
                <a:solidFill>
                  <a:srgbClr val="000000"/>
                </a:solidFill>
                <a:effectLst/>
                <a:latin typeface="Consolas" panose="020B0609020204030204" pitchFamily="49" charset="0"/>
              </a:rPr>
              <a:t>(</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a:t>
            </a:r>
          </a:p>
          <a:p>
            <a:pPr marL="0" indent="0">
              <a:buNone/>
            </a:pPr>
            <a:r>
              <a:rPr lang="en-US" sz="2100" b="0" dirty="0">
                <a:solidFill>
                  <a:srgbClr val="000000"/>
                </a:solidFill>
                <a:effectLst/>
                <a:latin typeface="Consolas" panose="020B0609020204030204" pitchFamily="49" charset="0"/>
              </a:rPr>
              <a:t>    }</a:t>
            </a:r>
          </a:p>
          <a:p>
            <a:pPr marL="0" indent="0">
              <a:buNone/>
            </a:pP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for</a:t>
            </a: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let</a:t>
            </a:r>
            <a:r>
              <a:rPr lang="en-US" sz="2100" b="0" dirty="0">
                <a:solidFill>
                  <a:srgbClr val="000000"/>
                </a:solidFill>
                <a:effectLst/>
                <a:latin typeface="Consolas" panose="020B0609020204030204" pitchFamily="49" charset="0"/>
              </a:rPr>
              <a:t> j = </a:t>
            </a:r>
            <a:r>
              <a:rPr lang="en-US" sz="2100" b="0" dirty="0">
                <a:solidFill>
                  <a:srgbClr val="098658"/>
                </a:solidFill>
                <a:effectLst/>
                <a:latin typeface="Consolas" panose="020B0609020204030204" pitchFamily="49" charset="0"/>
              </a:rPr>
              <a:t>0</a:t>
            </a:r>
            <a:r>
              <a:rPr lang="en-US" sz="2100" b="0" dirty="0">
                <a:solidFill>
                  <a:srgbClr val="000000"/>
                </a:solidFill>
                <a:effectLst/>
                <a:latin typeface="Consolas" panose="020B0609020204030204" pitchFamily="49" charset="0"/>
              </a:rPr>
              <a:t>; j &lt; </a:t>
            </a:r>
            <a:r>
              <a:rPr lang="en-US" sz="2100" b="0" dirty="0">
                <a:solidFill>
                  <a:srgbClr val="098658"/>
                </a:solidFill>
                <a:effectLst/>
                <a:latin typeface="Consolas" panose="020B0609020204030204" pitchFamily="49" charset="0"/>
              </a:rPr>
              <a:t>1000</a:t>
            </a:r>
            <a:r>
              <a:rPr lang="en-US" sz="2100" b="0" dirty="0">
                <a:solidFill>
                  <a:srgbClr val="000000"/>
                </a:solidFill>
                <a:effectLst/>
                <a:latin typeface="Consolas" panose="020B0609020204030204" pitchFamily="49" charset="0"/>
              </a:rPr>
              <a:t>; ++j) {</a:t>
            </a:r>
          </a:p>
          <a:p>
            <a:pPr marL="0" indent="0">
              <a:buNone/>
            </a:pP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for</a:t>
            </a: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let</a:t>
            </a: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 = </a:t>
            </a:r>
            <a:r>
              <a:rPr lang="en-US" sz="2100" b="0" dirty="0">
                <a:solidFill>
                  <a:srgbClr val="098658"/>
                </a:solidFill>
                <a:effectLst/>
                <a:latin typeface="Consolas" panose="020B0609020204030204" pitchFamily="49" charset="0"/>
              </a:rPr>
              <a:t>0</a:t>
            </a: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 &lt; </a:t>
            </a:r>
            <a:r>
              <a:rPr lang="en-US" sz="2100" b="0" dirty="0">
                <a:solidFill>
                  <a:srgbClr val="098658"/>
                </a:solidFill>
                <a:effectLst/>
                <a:latin typeface="Consolas" panose="020B0609020204030204" pitchFamily="49" charset="0"/>
              </a:rPr>
              <a:t>1000</a:t>
            </a: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 {</a:t>
            </a:r>
          </a:p>
          <a:p>
            <a:pPr marL="0" indent="0">
              <a:buNone/>
            </a:pP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if</a:t>
            </a: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 != j) </a:t>
            </a:r>
            <a:r>
              <a:rPr lang="en-US" sz="2100" b="0" dirty="0" err="1">
                <a:solidFill>
                  <a:srgbClr val="000000"/>
                </a:solidFill>
                <a:effectLst/>
                <a:latin typeface="Consolas" panose="020B0609020204030204" pitchFamily="49" charset="0"/>
              </a:rPr>
              <a:t>tree.remove</a:t>
            </a:r>
            <a:r>
              <a:rPr lang="en-US" sz="2100" b="0" dirty="0">
                <a:solidFill>
                  <a:srgbClr val="000000"/>
                </a:solidFill>
                <a:effectLst/>
                <a:latin typeface="Consolas" panose="020B0609020204030204" pitchFamily="49" charset="0"/>
              </a:rPr>
              <a:t>(</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a:t>
            </a:r>
          </a:p>
          <a:p>
            <a:pPr marL="0" indent="0">
              <a:buNone/>
            </a:pPr>
            <a:r>
              <a:rPr lang="en-US" sz="2100" b="0" dirty="0">
                <a:solidFill>
                  <a:srgbClr val="000000"/>
                </a:solidFill>
                <a:effectLst/>
                <a:latin typeface="Consolas" panose="020B0609020204030204" pitchFamily="49" charset="0"/>
              </a:rPr>
              <a:t>      }</a:t>
            </a:r>
          </a:p>
          <a:p>
            <a:pPr marL="0" indent="0">
              <a:buNone/>
            </a:pPr>
            <a:r>
              <a:rPr lang="en-US" sz="2100" b="0" dirty="0">
                <a:solidFill>
                  <a:srgbClr val="000000"/>
                </a:solidFill>
                <a:effectLst/>
                <a:latin typeface="Consolas" panose="020B0609020204030204" pitchFamily="49" charset="0"/>
              </a:rPr>
              <a:t>      expect(</a:t>
            </a:r>
            <a:r>
              <a:rPr lang="en-US" sz="2100" b="0" dirty="0" err="1">
                <a:solidFill>
                  <a:srgbClr val="000000"/>
                </a:solidFill>
                <a:effectLst/>
                <a:latin typeface="Consolas" panose="020B0609020204030204" pitchFamily="49" charset="0"/>
              </a:rPr>
              <a:t>tree.contains</a:t>
            </a:r>
            <a:r>
              <a:rPr lang="en-US" sz="2100" b="0" dirty="0">
                <a:solidFill>
                  <a:srgbClr val="000000"/>
                </a:solidFill>
                <a:effectLst/>
                <a:latin typeface="Consolas" panose="020B0609020204030204" pitchFamily="49" charset="0"/>
              </a:rPr>
              <a:t>(j)).</a:t>
            </a:r>
          </a:p>
          <a:p>
            <a:pPr marL="0" indent="0">
              <a:buNone/>
            </a:pP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toBe</a:t>
            </a:r>
            <a:r>
              <a:rPr lang="en-US" sz="2100" b="0" dirty="0">
                <a:solidFill>
                  <a:srgbClr val="000000"/>
                </a:solidFill>
                <a:effectLst/>
                <a:latin typeface="Consolas" panose="020B0609020204030204" pitchFamily="49" charset="0"/>
              </a:rPr>
              <a:t>(</a:t>
            </a:r>
            <a:r>
              <a:rPr lang="en-US" sz="2100" b="0" dirty="0">
                <a:solidFill>
                  <a:srgbClr val="0000FF"/>
                </a:solidFill>
                <a:effectLst/>
                <a:latin typeface="Consolas" panose="020B0609020204030204" pitchFamily="49" charset="0"/>
              </a:rPr>
              <a:t>true</a:t>
            </a:r>
            <a:r>
              <a:rPr lang="en-US" sz="2100" b="0" dirty="0">
                <a:solidFill>
                  <a:srgbClr val="000000"/>
                </a:solidFill>
                <a:effectLst/>
                <a:latin typeface="Consolas" panose="020B0609020204030204" pitchFamily="49" charset="0"/>
              </a:rPr>
              <a:t>);</a:t>
            </a:r>
          </a:p>
          <a:p>
            <a:pPr marL="0" indent="0">
              <a:buNone/>
            </a:pPr>
            <a:r>
              <a:rPr lang="en-US" sz="2100" b="0" dirty="0">
                <a:solidFill>
                  <a:srgbClr val="000000"/>
                </a:solidFill>
                <a:effectLst/>
                <a:latin typeface="Consolas" panose="020B0609020204030204" pitchFamily="49" charset="0"/>
              </a:rPr>
              <a:t>    }</a:t>
            </a:r>
          </a:p>
          <a:p>
            <a:pPr marL="0" indent="0">
              <a:buNone/>
            </a:pPr>
            <a:r>
              <a:rPr lang="en-US" sz="2100" b="0" dirty="0">
                <a:solidFill>
                  <a:srgbClr val="000000"/>
                </a:solidFill>
                <a:effectLst/>
                <a:latin typeface="Consolas" panose="020B0609020204030204" pitchFamily="49" charset="0"/>
              </a:rPr>
              <a:t>  }</a:t>
            </a:r>
          </a:p>
          <a:p>
            <a:pPr marL="0" indent="0">
              <a:buNone/>
            </a:pPr>
            <a:endParaRPr lang="en-US" dirty="0"/>
          </a:p>
        </p:txBody>
      </p:sp>
      <p:sp>
        <p:nvSpPr>
          <p:cNvPr id="4" name="Content Placeholder 3">
            <a:extLst>
              <a:ext uri="{FF2B5EF4-FFF2-40B4-BE49-F238E27FC236}">
                <a16:creationId xmlns:a16="http://schemas.microsoft.com/office/drawing/2014/main" id="{37124FF7-36E0-8849-B8F8-1FCB73B966EE}"/>
              </a:ext>
            </a:extLst>
          </p:cNvPr>
          <p:cNvSpPr>
            <a:spLocks noGrp="1"/>
          </p:cNvSpPr>
          <p:nvPr>
            <p:ph sz="half" idx="2"/>
          </p:nvPr>
        </p:nvSpPr>
        <p:spPr/>
        <p:txBody>
          <a:bodyPr>
            <a:normAutofit fontScale="77500" lnSpcReduction="20000"/>
          </a:bodyPr>
          <a:lstStyle/>
          <a:p>
            <a:pPr marL="0" indent="0">
              <a:buNone/>
            </a:pPr>
            <a:r>
              <a:rPr lang="en-US" sz="3800" dirty="0"/>
              <a:t>Problem:</a:t>
            </a:r>
          </a:p>
          <a:p>
            <a:pPr lvl="1"/>
            <a:r>
              <a:rPr lang="en-US" sz="3400" dirty="0"/>
              <a:t>Test is hard to understand</a:t>
            </a:r>
          </a:p>
          <a:p>
            <a:pPr lvl="1"/>
            <a:r>
              <a:rPr lang="en-US" sz="3400" dirty="0"/>
              <a:t>Testing too much code in one test</a:t>
            </a:r>
          </a:p>
          <a:p>
            <a:pPr lvl="1"/>
            <a:r>
              <a:rPr lang="en-US" sz="3400" dirty="0"/>
              <a:t>If it fails, no clue as to what went wrong:</a:t>
            </a:r>
          </a:p>
          <a:p>
            <a:pPr lvl="2"/>
            <a:r>
              <a:rPr lang="en-US" sz="3000" dirty="0"/>
              <a:t>“false is not true”</a:t>
            </a:r>
          </a:p>
          <a:p>
            <a:pPr lvl="1"/>
            <a:r>
              <a:rPr lang="en-US" sz="3400" dirty="0"/>
              <a:t>Test code has conditionals/loops</a:t>
            </a:r>
          </a:p>
          <a:p>
            <a:pPr marL="457200" lvl="1" indent="0">
              <a:buNone/>
            </a:pPr>
            <a:endParaRPr lang="en-US" sz="3400" dirty="0"/>
          </a:p>
          <a:p>
            <a:pPr marL="0" indent="0">
              <a:buNone/>
            </a:pPr>
            <a:r>
              <a:rPr lang="en-US" sz="3800" dirty="0"/>
              <a:t>(Incidentally, also suffers from hard-coding 1000 in the test.)</a:t>
            </a:r>
          </a:p>
          <a:p>
            <a:pPr marL="0" indent="0">
              <a:buNone/>
            </a:pPr>
            <a:endParaRPr lang="en-US" sz="3800" dirty="0"/>
          </a:p>
        </p:txBody>
      </p:sp>
      <p:sp>
        <p:nvSpPr>
          <p:cNvPr id="5" name="Slide Number Placeholder 4">
            <a:extLst>
              <a:ext uri="{FF2B5EF4-FFF2-40B4-BE49-F238E27FC236}">
                <a16:creationId xmlns:a16="http://schemas.microsoft.com/office/drawing/2014/main" id="{2026E6AC-BBE4-9944-A7C4-F1D53F8359E3}"/>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3327630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EFC2B-8CC4-2C4E-90EE-D42967A61640}"/>
              </a:ext>
            </a:extLst>
          </p:cNvPr>
          <p:cNvSpPr>
            <a:spLocks noGrp="1"/>
          </p:cNvSpPr>
          <p:nvPr>
            <p:ph type="title"/>
          </p:nvPr>
        </p:nvSpPr>
        <p:spPr/>
        <p:txBody>
          <a:bodyPr>
            <a:normAutofit/>
          </a:bodyPr>
          <a:lstStyle/>
          <a:p>
            <a:r>
              <a:rPr lang="en-US" sz="3600" dirty="0"/>
              <a:t>Example of a </a:t>
            </a:r>
            <a:r>
              <a:rPr lang="en-US" sz="3600" i="1" dirty="0"/>
              <a:t>Brittle</a:t>
            </a:r>
            <a:r>
              <a:rPr lang="en-US" sz="3600" dirty="0"/>
              <a:t> test</a:t>
            </a:r>
          </a:p>
        </p:txBody>
      </p:sp>
      <p:sp>
        <p:nvSpPr>
          <p:cNvPr id="3" name="Content Placeholder 2">
            <a:extLst>
              <a:ext uri="{FF2B5EF4-FFF2-40B4-BE49-F238E27FC236}">
                <a16:creationId xmlns:a16="http://schemas.microsoft.com/office/drawing/2014/main" id="{D329F781-E152-EA44-8A74-BDCC4B30C020}"/>
              </a:ext>
            </a:extLst>
          </p:cNvPr>
          <p:cNvSpPr>
            <a:spLocks noGrp="1"/>
          </p:cNvSpPr>
          <p:nvPr>
            <p:ph sz="half" idx="1"/>
          </p:nvPr>
        </p:nvSpPr>
        <p:spPr>
          <a:xfrm>
            <a:off x="999240" y="1825625"/>
            <a:ext cx="5020559" cy="4351338"/>
          </a:xfrm>
        </p:spPr>
        <p:txBody>
          <a:bodyPr>
            <a:normAutofit/>
          </a:bodyPr>
          <a:lstStyle/>
          <a:p>
            <a:pPr marL="0" indent="0">
              <a:buNone/>
            </a:pPr>
            <a:r>
              <a:rPr lang="en-US" sz="1600" b="0" dirty="0">
                <a:solidFill>
                  <a:srgbClr val="000000"/>
                </a:solidFill>
                <a:effectLst/>
                <a:latin typeface="Consolas" panose="020B0609020204030204" pitchFamily="49" charset="0"/>
              </a:rPr>
              <a:t>it(‘removes max’, ()</a:t>
            </a:r>
            <a:r>
              <a:rPr lang="en-US" sz="1600" b="0" dirty="0">
                <a:solidFill>
                  <a:srgbClr val="0000FF"/>
                </a:solidFill>
                <a:effectLst/>
                <a:latin typeface="Consolas" panose="020B0609020204030204" pitchFamily="49" charset="0"/>
              </a:rPr>
              <a:t>=&gt;</a:t>
            </a:r>
            <a:r>
              <a:rPr lang="en-US" sz="1600" b="0" dirty="0">
                <a:solidFill>
                  <a:srgbClr val="000000"/>
                </a:solidFill>
                <a:effectLst/>
                <a:latin typeface="Consolas" panose="020B0609020204030204" pitchFamily="49" charset="0"/>
              </a:rPr>
              <a:t>{</a:t>
            </a:r>
          </a:p>
          <a:p>
            <a:pPr marL="0" indent="0">
              <a:buNone/>
            </a:pP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tree.remove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31</a:t>
            </a:r>
            <a:r>
              <a:rPr lang="en-US" sz="1600" b="0" dirty="0">
                <a:solidFill>
                  <a:srgbClr val="000000"/>
                </a:solidFill>
                <a:effectLst/>
                <a:latin typeface="Consolas" panose="020B0609020204030204" pitchFamily="49" charset="0"/>
              </a:rPr>
              <a:t>);</a:t>
            </a:r>
          </a:p>
          <a:p>
            <a:pPr marL="0" indent="0">
              <a:buNone/>
            </a:pPr>
            <a:r>
              <a:rPr lang="en-US" sz="1600" b="0" dirty="0">
                <a:solidFill>
                  <a:srgbClr val="000000"/>
                </a:solidFill>
                <a:effectLst/>
                <a:latin typeface="Consolas" panose="020B0609020204030204" pitchFamily="49" charset="0"/>
              </a:rPr>
              <a:t>    expect(</a:t>
            </a:r>
            <a:r>
              <a:rPr lang="en-US" sz="1600" b="0" dirty="0" err="1">
                <a:solidFill>
                  <a:srgbClr val="000000"/>
                </a:solidFill>
                <a:effectLst/>
                <a:latin typeface="Consolas" panose="020B0609020204030204" pitchFamily="49" charset="0"/>
              </a:rPr>
              <a:t>tree.size</a:t>
            </a:r>
            <a:r>
              <a:rPr lang="en-US" sz="1600" b="0" dirty="0">
                <a:solidFill>
                  <a:srgbClr val="000000"/>
                </a:solidFill>
                <a:effectLst/>
                <a:latin typeface="Consolas" panose="020B0609020204030204" pitchFamily="49" charset="0"/>
              </a:rPr>
              <a:t>()).</a:t>
            </a:r>
          </a:p>
          <a:p>
            <a:pPr marL="0" indent="0">
              <a:buNone/>
            </a:pP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a:t>
            </a:r>
            <a:r>
              <a:rPr lang="en-US" sz="1600" b="0" dirty="0">
                <a:solidFill>
                  <a:srgbClr val="000000"/>
                </a:solidFill>
                <a:effectLst/>
                <a:latin typeface="Consolas" panose="020B0609020204030204" pitchFamily="49" charset="0"/>
              </a:rPr>
              <a:t>);</a:t>
            </a:r>
          </a:p>
          <a:p>
            <a:pPr marL="0" indent="0">
              <a:buNone/>
            </a:pPr>
            <a:r>
              <a:rPr lang="en-US" sz="1600" b="0" dirty="0">
                <a:solidFill>
                  <a:srgbClr val="000000"/>
                </a:solidFill>
                <a:effectLst/>
                <a:latin typeface="Consolas" panose="020B0609020204030204" pitchFamily="49" charset="0"/>
              </a:rPr>
              <a:t>  }  </a:t>
            </a:r>
          </a:p>
        </p:txBody>
      </p:sp>
      <p:sp>
        <p:nvSpPr>
          <p:cNvPr id="4" name="Content Placeholder 3">
            <a:extLst>
              <a:ext uri="{FF2B5EF4-FFF2-40B4-BE49-F238E27FC236}">
                <a16:creationId xmlns:a16="http://schemas.microsoft.com/office/drawing/2014/main" id="{390DFEF1-A886-944C-9BBE-78C9CE39549F}"/>
              </a:ext>
            </a:extLst>
          </p:cNvPr>
          <p:cNvSpPr>
            <a:spLocks noGrp="1"/>
          </p:cNvSpPr>
          <p:nvPr>
            <p:ph sz="half" idx="2"/>
          </p:nvPr>
        </p:nvSpPr>
        <p:spPr>
          <a:xfrm>
            <a:off x="6172200" y="1825625"/>
            <a:ext cx="5181600" cy="4351338"/>
          </a:xfrm>
        </p:spPr>
        <p:txBody>
          <a:bodyPr/>
          <a:lstStyle/>
          <a:p>
            <a:pPr marL="0" indent="0">
              <a:buNone/>
            </a:pPr>
            <a:r>
              <a:rPr lang="en-US" dirty="0"/>
              <a:t>Problem</a:t>
            </a:r>
          </a:p>
          <a:p>
            <a:pPr lvl="1"/>
            <a:r>
              <a:rPr lang="en-US" dirty="0"/>
              <a:t>Assumes (mutable) context.</a:t>
            </a:r>
          </a:p>
          <a:p>
            <a:pPr lvl="1"/>
            <a:r>
              <a:rPr lang="en-US" dirty="0"/>
              <a:t>Uses information unknown to test;</a:t>
            </a:r>
          </a:p>
          <a:p>
            <a:pPr lvl="1"/>
            <a:r>
              <a:rPr lang="en-US" dirty="0"/>
              <a:t>Test will mis-behave if tests/tree are reordered</a:t>
            </a:r>
          </a:p>
        </p:txBody>
      </p:sp>
      <p:sp>
        <p:nvSpPr>
          <p:cNvPr id="5" name="Slide Number Placeholder 4">
            <a:extLst>
              <a:ext uri="{FF2B5EF4-FFF2-40B4-BE49-F238E27FC236}">
                <a16:creationId xmlns:a16="http://schemas.microsoft.com/office/drawing/2014/main" id="{AD72C7A8-AD6A-4549-A7F0-15846F32502B}"/>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2510616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741AB-924F-46EF-B330-4536C1770232}"/>
              </a:ext>
            </a:extLst>
          </p:cNvPr>
          <p:cNvSpPr>
            <a:spLocks noGrp="1"/>
          </p:cNvSpPr>
          <p:nvPr>
            <p:ph type="title"/>
          </p:nvPr>
        </p:nvSpPr>
        <p:spPr/>
        <p:txBody>
          <a:bodyPr/>
          <a:lstStyle/>
          <a:p>
            <a:r>
              <a:rPr lang="en-US" dirty="0"/>
              <a:t>What makes a Test </a:t>
            </a:r>
            <a:r>
              <a:rPr lang="en-US" dirty="0">
                <a:solidFill>
                  <a:srgbClr val="FF0000"/>
                </a:solidFill>
              </a:rPr>
              <a:t>Suite</a:t>
            </a:r>
            <a:r>
              <a:rPr lang="en-US" dirty="0"/>
              <a:t> good?</a:t>
            </a:r>
          </a:p>
        </p:txBody>
      </p:sp>
      <p:sp>
        <p:nvSpPr>
          <p:cNvPr id="6" name="Content Placeholder 5">
            <a:extLst>
              <a:ext uri="{FF2B5EF4-FFF2-40B4-BE49-F238E27FC236}">
                <a16:creationId xmlns:a16="http://schemas.microsoft.com/office/drawing/2014/main" id="{F7267727-E39C-43A0-8F60-446A7BB291A7}"/>
              </a:ext>
            </a:extLst>
          </p:cNvPr>
          <p:cNvSpPr>
            <a:spLocks noGrp="1"/>
          </p:cNvSpPr>
          <p:nvPr>
            <p:ph idx="1"/>
          </p:nvPr>
        </p:nvSpPr>
        <p:spPr/>
        <p:txBody>
          <a:bodyPr>
            <a:normAutofit/>
          </a:bodyPr>
          <a:lstStyle/>
          <a:p>
            <a:r>
              <a:rPr lang="en-US" dirty="0"/>
              <a:t>Depends on the </a:t>
            </a:r>
            <a:r>
              <a:rPr lang="en-US" dirty="0">
                <a:solidFill>
                  <a:srgbClr val="FF0000"/>
                </a:solidFill>
              </a:rPr>
              <a:t>purpose</a:t>
            </a:r>
            <a:r>
              <a:rPr lang="en-US" dirty="0"/>
              <a:t> of the test suite.</a:t>
            </a:r>
          </a:p>
          <a:p>
            <a:r>
              <a:rPr lang="en-US" dirty="0"/>
              <a:t>Test Driven Development</a:t>
            </a:r>
          </a:p>
          <a:p>
            <a:pPr lvl="1"/>
            <a:r>
              <a:rPr lang="en-US" dirty="0"/>
              <a:t>Does the SUT satisfy its specification? (“functional testing”)</a:t>
            </a:r>
          </a:p>
          <a:p>
            <a:r>
              <a:rPr lang="en-US" dirty="0"/>
              <a:t>Regression Test</a:t>
            </a:r>
          </a:p>
          <a:p>
            <a:pPr lvl="1"/>
            <a:r>
              <a:rPr lang="en-US" dirty="0"/>
              <a:t>Did something change since some previous version? </a:t>
            </a:r>
          </a:p>
          <a:p>
            <a:pPr lvl="1"/>
            <a:r>
              <a:rPr lang="en-US" dirty="0"/>
              <a:t>Prevent bugs from (re-)entering during maintenance.</a:t>
            </a:r>
          </a:p>
          <a:p>
            <a:r>
              <a:rPr lang="en-US" dirty="0"/>
              <a:t>Acceptance Test</a:t>
            </a:r>
          </a:p>
          <a:p>
            <a:pPr lvl="1"/>
            <a:r>
              <a:rPr lang="en-US" dirty="0"/>
              <a:t>Does the SUT satisfy the customer (requirement testing)</a:t>
            </a:r>
          </a:p>
          <a:p>
            <a:pPr lvl="1"/>
            <a:r>
              <a:rPr lang="en-US" dirty="0"/>
              <a:t>Validation: Are we building the right system ?</a:t>
            </a:r>
          </a:p>
          <a:p>
            <a:pPr lvl="1"/>
            <a:endParaRPr lang="en-US" dirty="0"/>
          </a:p>
        </p:txBody>
      </p:sp>
      <p:sp>
        <p:nvSpPr>
          <p:cNvPr id="5" name="Slide Number Placeholder 4">
            <a:extLst>
              <a:ext uri="{FF2B5EF4-FFF2-40B4-BE49-F238E27FC236}">
                <a16:creationId xmlns:a16="http://schemas.microsoft.com/office/drawing/2014/main" id="{737A0E5F-F0CF-4CB2-8DAC-4F1D31FEA3ED}"/>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722412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sson 1.1 Course Introduction" id="{C283707D-DC93-9443-9226-AE6B5890B892}" vid="{BF9F8F4F-B10F-F342-ACD0-42210C23038E}"/>
    </a:ext>
  </a:extLst>
</a:theme>
</file>

<file path=ppt/theme/theme2.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4042</TotalTime>
  <Words>2538</Words>
  <Application>Microsoft Office PowerPoint</Application>
  <PresentationFormat>Widescreen</PresentationFormat>
  <Paragraphs>441</Paragraphs>
  <Slides>34</Slides>
  <Notes>11</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34</vt:i4>
      </vt:variant>
    </vt:vector>
  </HeadingPairs>
  <TitlesOfParts>
    <vt:vector size="48" baseType="lpstr">
      <vt:lpstr>Andale Mono</vt:lpstr>
      <vt:lpstr>Arial</vt:lpstr>
      <vt:lpstr>Calibri</vt:lpstr>
      <vt:lpstr>Consolas</vt:lpstr>
      <vt:lpstr>Gill Sans</vt:lpstr>
      <vt:lpstr>Helvetica</vt:lpstr>
      <vt:lpstr>Helvetica Neue</vt:lpstr>
      <vt:lpstr>Helvetica Neue Light</vt:lpstr>
      <vt:lpstr>Helvetica Neue Medium</vt:lpstr>
      <vt:lpstr>Ink Free</vt:lpstr>
      <vt:lpstr>Lucida Grande</vt:lpstr>
      <vt:lpstr>Verdana</vt:lpstr>
      <vt:lpstr>Office Theme</vt:lpstr>
      <vt:lpstr>ModernPortfolio</vt:lpstr>
      <vt:lpstr>CS 4350: Fundamentals of Software Engineering  Lesson 5.2 Evaluating Tests</vt:lpstr>
      <vt:lpstr>Learning Objectives for this Lesson</vt:lpstr>
      <vt:lpstr>Review: Three Purposes of Tests</vt:lpstr>
      <vt:lpstr>What makes a Test Good</vt:lpstr>
      <vt:lpstr>What makes a Test Bad?</vt:lpstr>
      <vt:lpstr>Example of a Flaky Test</vt:lpstr>
      <vt:lpstr>Example of a Mystery Test</vt:lpstr>
      <vt:lpstr>Example of a Brittle test</vt:lpstr>
      <vt:lpstr>What makes a Test Suite good?</vt:lpstr>
      <vt:lpstr>Does the SUT satisfy its specification?</vt:lpstr>
      <vt:lpstr>Remember Dijkstra?</vt:lpstr>
      <vt:lpstr>Needles in a Haystack</vt:lpstr>
      <vt:lpstr>So which of these infinitely many behaviors should we check?</vt:lpstr>
      <vt:lpstr>Make sure the regions have the right boundaries.</vt:lpstr>
      <vt:lpstr>Do our tests check all of the code?</vt:lpstr>
      <vt:lpstr>How do you compute Coverage?</vt:lpstr>
      <vt:lpstr>Statement Coverage</vt:lpstr>
      <vt:lpstr>PowerPoint Presentation</vt:lpstr>
      <vt:lpstr>PowerPoint Presentation</vt:lpstr>
      <vt:lpstr>PowerPoint Presentation</vt:lpstr>
      <vt:lpstr>PowerPoint Presentation</vt:lpstr>
      <vt:lpstr>Branch Coverage</vt:lpstr>
      <vt:lpstr>PowerPoint Presentation</vt:lpstr>
      <vt:lpstr>PowerPoint Presentation</vt:lpstr>
      <vt:lpstr>PowerPoint Presentation</vt:lpstr>
      <vt:lpstr>PowerPoint Presentation</vt:lpstr>
      <vt:lpstr>Path Coverage</vt:lpstr>
      <vt:lpstr>Mutation Testing is a way of checking to see whether you’ve tested “enough” paths. </vt:lpstr>
      <vt:lpstr>100% Coverage may be Impossible</vt:lpstr>
      <vt:lpstr>There are many other ways to judge the Adequacy of Structural Tests</vt:lpstr>
      <vt:lpstr>What if the purpose of your test suite is regression testing?</vt:lpstr>
      <vt:lpstr>Adequacy of Acceptance Tests</vt:lpstr>
      <vt:lpstr>Supplement to Acceptance Evaluation</vt:lpstr>
      <vt:lpstr>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CS 5500: Foundations of Software Engineering  Lesson 5.3 Evaluating Tests</dc:title>
  <dc:creator>John T Boyland</dc:creator>
  <cp:lastModifiedBy>Bhutta, Adeel</cp:lastModifiedBy>
  <cp:revision>72</cp:revision>
  <cp:lastPrinted>2021-01-26T15:23:14Z</cp:lastPrinted>
  <dcterms:created xsi:type="dcterms:W3CDTF">2021-01-23T14:04:33Z</dcterms:created>
  <dcterms:modified xsi:type="dcterms:W3CDTF">2022-02-13T15:10:01Z</dcterms:modified>
</cp:coreProperties>
</file>