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2"/>
  </p:notesMasterIdLst>
  <p:sldIdLst>
    <p:sldId id="256" r:id="rId2"/>
    <p:sldId id="302" r:id="rId3"/>
    <p:sldId id="331" r:id="rId4"/>
    <p:sldId id="351" r:id="rId5"/>
    <p:sldId id="405" r:id="rId6"/>
    <p:sldId id="404" r:id="rId7"/>
    <p:sldId id="413" r:id="rId8"/>
    <p:sldId id="412" r:id="rId9"/>
    <p:sldId id="397" r:id="rId10"/>
    <p:sldId id="398" r:id="rId11"/>
    <p:sldId id="408" r:id="rId12"/>
    <p:sldId id="414" r:id="rId13"/>
    <p:sldId id="399" r:id="rId14"/>
    <p:sldId id="409" r:id="rId15"/>
    <p:sldId id="400" r:id="rId16"/>
    <p:sldId id="406" r:id="rId17"/>
    <p:sldId id="401" r:id="rId18"/>
    <p:sldId id="402" r:id="rId19"/>
    <p:sldId id="377" r:id="rId20"/>
    <p:sldId id="376" r:id="rId21"/>
  </p:sldIdLst>
  <p:sldSz cx="12192000" cy="6858000"/>
  <p:notesSz cx="6858000" cy="9144000"/>
  <p:embeddedFontLst>
    <p:embeddedFont>
      <p:font typeface="Calibri" panose="020F0502020204030204" pitchFamily="34" charset="0"/>
      <p:regular r:id="rId23"/>
      <p:bold r:id="rId24"/>
      <p:italic r:id="rId25"/>
      <p:boldItalic r:id="rId26"/>
    </p:embeddedFont>
    <p:embeddedFont>
      <p:font typeface="Calibri Light" panose="020F0302020204030204" pitchFamily="34" charset="0"/>
      <p:regular r:id="rId27"/>
      <p:italic r:id="rId28"/>
    </p:embeddedFont>
    <p:embeddedFont>
      <p:font typeface="Consolas" panose="020B0609020204030204" pitchFamily="49" charset="0"/>
      <p:regular r:id="rId29"/>
      <p:bold r:id="rId30"/>
      <p:italic r:id="rId31"/>
      <p:boldItalic r:id="rId32"/>
    </p:embeddedFont>
    <p:embeddedFont>
      <p:font typeface="Helvetica" panose="020B0604020202020204" pitchFamily="34" charset="0"/>
      <p:regular r:id="rId33"/>
      <p:bold r:id="rId34"/>
      <p:italic r:id="rId35"/>
      <p:boldItalic r:id="rId36"/>
    </p:embeddedFont>
    <p:embeddedFont>
      <p:font typeface="Ink Free" panose="03080402000500000000" pitchFamily="66" charset="0"/>
      <p:regular r:id="rId37"/>
    </p:embeddedFont>
    <p:embeddedFont>
      <p:font typeface="Verdana" panose="020B0604030504040204" pitchFamily="34" charset="0"/>
      <p:regular r:id="rId38"/>
      <p:bold r:id="rId39"/>
      <p:italic r:id="rId40"/>
      <p:boldItalic r:id="rId4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966" autoAdjust="0"/>
    <p:restoredTop sz="76291" autoAdjust="0"/>
  </p:normalViewPr>
  <p:slideViewPr>
    <p:cSldViewPr snapToGrid="0">
      <p:cViewPr varScale="1">
        <p:scale>
          <a:sx n="52" d="100"/>
          <a:sy n="52" d="100"/>
        </p:scale>
        <p:origin x="1076" y="44"/>
      </p:cViewPr>
      <p:guideLst/>
    </p:cSldViewPr>
  </p:slideViewPr>
  <p:notesTextViewPr>
    <p:cViewPr>
      <p:scale>
        <a:sx n="3" d="2"/>
        <a:sy n="3" d="2"/>
      </p:scale>
      <p:origin x="0" y="0"/>
    </p:cViewPr>
  </p:notesTextViewPr>
  <p:sorterViewPr>
    <p:cViewPr>
      <p:scale>
        <a:sx n="100" d="100"/>
        <a:sy n="100" d="100"/>
      </p:scale>
      <p:origin x="0" y="-5469"/>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9" Type="http://schemas.openxmlformats.org/officeDocument/2006/relationships/font" Target="fonts/font17.fntdata"/><Relationship Id="rId21" Type="http://schemas.openxmlformats.org/officeDocument/2006/relationships/slide" Target="slides/slide20.xml"/><Relationship Id="rId34" Type="http://schemas.openxmlformats.org/officeDocument/2006/relationships/font" Target="fonts/font12.fntdata"/><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font" Target="fonts/font15.fntdata"/><Relationship Id="rId40" Type="http://schemas.openxmlformats.org/officeDocument/2006/relationships/font" Target="fonts/font18.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font" Target="fonts/font1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font" Target="fonts/font13.fntdata"/><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font" Target="fonts/font16.fntdata"/><Relationship Id="rId20" Type="http://schemas.openxmlformats.org/officeDocument/2006/relationships/slide" Target="slides/slide19.xml"/><Relationship Id="rId41" Type="http://schemas.openxmlformats.org/officeDocument/2006/relationships/font" Target="fonts/font1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7E5181-6CF5-45F7-A87A-E0E0B1FD7549}" type="datetimeFigureOut">
              <a:rPr lang="en-US" smtClean="0"/>
              <a:t>2/13/2022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937F07-1250-4CCE-B198-1B2887014F41}" type="slidenum">
              <a:rPr lang="en-US" smtClean="0"/>
              <a:t>‹#›</a:t>
            </a:fld>
            <a:endParaRPr lang="en-US"/>
          </a:p>
        </p:txBody>
      </p:sp>
    </p:spTree>
    <p:extLst>
      <p:ext uri="{BB962C8B-B14F-4D97-AF65-F5344CB8AC3E}">
        <p14:creationId xmlns:p14="http://schemas.microsoft.com/office/powerpoint/2010/main" val="2793470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latin typeface="+mn-lt"/>
              </a:rPr>
              <a:t>Stubs</a:t>
            </a:r>
            <a:r>
              <a:rPr lang="en-US" dirty="0">
                <a:latin typeface="+mn-lt"/>
              </a:rPr>
              <a:t> provide canned answers to calls made during the test, usually not responding at all to anything outside what's programmed in for the test.</a:t>
            </a:r>
          </a:p>
        </p:txBody>
      </p:sp>
      <p:sp>
        <p:nvSpPr>
          <p:cNvPr id="4" name="Slide Number Placeholder 3"/>
          <p:cNvSpPr>
            <a:spLocks noGrp="1"/>
          </p:cNvSpPr>
          <p:nvPr>
            <p:ph type="sldNum" sz="quarter" idx="5"/>
          </p:nvPr>
        </p:nvSpPr>
        <p:spPr/>
        <p:txBody>
          <a:bodyPr/>
          <a:lstStyle/>
          <a:p>
            <a:fld id="{07937F07-1250-4CCE-B198-1B2887014F41}" type="slidenum">
              <a:rPr lang="en-US" smtClean="0"/>
              <a:t>5</a:t>
            </a:fld>
            <a:endParaRPr lang="en-US"/>
          </a:p>
        </p:txBody>
      </p:sp>
    </p:spTree>
    <p:extLst>
      <p:ext uri="{BB962C8B-B14F-4D97-AF65-F5344CB8AC3E}">
        <p14:creationId xmlns:p14="http://schemas.microsoft.com/office/powerpoint/2010/main" val="33832220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latin typeface="+mn-lt"/>
              </a:rPr>
              <a:t>Fake</a:t>
            </a:r>
            <a:r>
              <a:rPr lang="en-US" dirty="0">
                <a:latin typeface="+mn-lt"/>
              </a:rPr>
              <a:t> objects actually have working implementations, but usually take some shortcut which makes them not suitable for production (an in memory database is a good example).</a:t>
            </a:r>
          </a:p>
          <a:p>
            <a:r>
              <a:rPr lang="en-US" dirty="0"/>
              <a:t>A fake is a simpler implementation of real objects.</a:t>
            </a:r>
          </a:p>
          <a:p>
            <a:r>
              <a:rPr lang="en-US" dirty="0"/>
              <a:t>Fakes are used when we want to test an infrastructural class, in other words, fakes are for the classes which are beyond our application limit (repositories or queues, for example).</a:t>
            </a:r>
          </a:p>
          <a:p>
            <a:r>
              <a:rPr lang="en-US" dirty="0"/>
              <a:t>Transcript Service was a Fake which probably would not scale but worked.</a:t>
            </a:r>
          </a:p>
          <a:p>
            <a:endParaRPr lang="en-US" dirty="0">
              <a:latin typeface="+mn-lt"/>
            </a:endParaRPr>
          </a:p>
        </p:txBody>
      </p:sp>
      <p:sp>
        <p:nvSpPr>
          <p:cNvPr id="4" name="Slide Number Placeholder 3"/>
          <p:cNvSpPr>
            <a:spLocks noGrp="1"/>
          </p:cNvSpPr>
          <p:nvPr>
            <p:ph type="sldNum" sz="quarter" idx="5"/>
          </p:nvPr>
        </p:nvSpPr>
        <p:spPr/>
        <p:txBody>
          <a:bodyPr/>
          <a:lstStyle/>
          <a:p>
            <a:fld id="{07937F07-1250-4CCE-B198-1B2887014F41}" type="slidenum">
              <a:rPr lang="en-US" smtClean="0"/>
              <a:t>17</a:t>
            </a:fld>
            <a:endParaRPr lang="en-US"/>
          </a:p>
        </p:txBody>
      </p:sp>
    </p:spTree>
    <p:extLst>
      <p:ext uri="{BB962C8B-B14F-4D97-AF65-F5344CB8AC3E}">
        <p14:creationId xmlns:p14="http://schemas.microsoft.com/office/powerpoint/2010/main" val="9807229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https://jesusvalerareales.medium.com/testing-with-test-doubles-7c3abb9eb3f2 </a:t>
            </a:r>
          </a:p>
        </p:txBody>
      </p:sp>
      <p:sp>
        <p:nvSpPr>
          <p:cNvPr id="4" name="Slide Number Placeholder 3"/>
          <p:cNvSpPr>
            <a:spLocks noGrp="1"/>
          </p:cNvSpPr>
          <p:nvPr>
            <p:ph type="sldNum" sz="quarter" idx="5"/>
          </p:nvPr>
        </p:nvSpPr>
        <p:spPr/>
        <p:txBody>
          <a:bodyPr/>
          <a:lstStyle/>
          <a:p>
            <a:fld id="{07937F07-1250-4CCE-B198-1B2887014F41}" type="slidenum">
              <a:rPr lang="en-US" smtClean="0"/>
              <a:t>6</a:t>
            </a:fld>
            <a:endParaRPr lang="en-US"/>
          </a:p>
        </p:txBody>
      </p:sp>
    </p:spTree>
    <p:extLst>
      <p:ext uri="{BB962C8B-B14F-4D97-AF65-F5344CB8AC3E}">
        <p14:creationId xmlns:p14="http://schemas.microsoft.com/office/powerpoint/2010/main" val="25791004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mn-lt"/>
              </a:rPr>
              <a:t>If you are working on a system which sends an email to customer after an operation, how will you test it? Instead of sending a real email every time you test, you can use doubles (i.e., a mock mail service)</a:t>
            </a:r>
          </a:p>
        </p:txBody>
      </p:sp>
      <p:sp>
        <p:nvSpPr>
          <p:cNvPr id="4" name="Slide Number Placeholder 3"/>
          <p:cNvSpPr>
            <a:spLocks noGrp="1"/>
          </p:cNvSpPr>
          <p:nvPr>
            <p:ph type="sldNum" sz="quarter" idx="5"/>
          </p:nvPr>
        </p:nvSpPr>
        <p:spPr/>
        <p:txBody>
          <a:bodyPr/>
          <a:lstStyle/>
          <a:p>
            <a:fld id="{07937F07-1250-4CCE-B198-1B2887014F41}" type="slidenum">
              <a:rPr lang="en-US" smtClean="0"/>
              <a:t>8</a:t>
            </a:fld>
            <a:endParaRPr lang="en-US"/>
          </a:p>
        </p:txBody>
      </p:sp>
    </p:spTree>
    <p:extLst>
      <p:ext uri="{BB962C8B-B14F-4D97-AF65-F5344CB8AC3E}">
        <p14:creationId xmlns:p14="http://schemas.microsoft.com/office/powerpoint/2010/main" val="31972951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mn-lt"/>
              </a:rPr>
              <a:t>If you are working on a system which sends an email to customer after an operation, how will you test it? Instead of sending a real email every time you test, you can use doubles (i.e., a mock mail service)</a:t>
            </a:r>
          </a:p>
        </p:txBody>
      </p:sp>
      <p:sp>
        <p:nvSpPr>
          <p:cNvPr id="4" name="Slide Number Placeholder 3"/>
          <p:cNvSpPr>
            <a:spLocks noGrp="1"/>
          </p:cNvSpPr>
          <p:nvPr>
            <p:ph type="sldNum" sz="quarter" idx="5"/>
          </p:nvPr>
        </p:nvSpPr>
        <p:spPr/>
        <p:txBody>
          <a:bodyPr/>
          <a:lstStyle/>
          <a:p>
            <a:fld id="{07937F07-1250-4CCE-B198-1B2887014F41}" type="slidenum">
              <a:rPr lang="en-US" smtClean="0"/>
              <a:t>9</a:t>
            </a:fld>
            <a:endParaRPr lang="en-US"/>
          </a:p>
        </p:txBody>
      </p:sp>
    </p:spTree>
    <p:extLst>
      <p:ext uri="{BB962C8B-B14F-4D97-AF65-F5344CB8AC3E}">
        <p14:creationId xmlns:p14="http://schemas.microsoft.com/office/powerpoint/2010/main" val="8315790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stub is an object which returns fake data. Let’s imagine our service depends on a user-model, then the service does something, and finally, it returns the user’s UUID.</a:t>
            </a:r>
            <a:br>
              <a:rPr lang="en-US" dirty="0"/>
            </a:br>
            <a:r>
              <a:rPr lang="en-US" dirty="0"/>
              <a:t>We can create a stub object with fake values to assert the service works as expected.</a:t>
            </a:r>
          </a:p>
        </p:txBody>
      </p:sp>
      <p:sp>
        <p:nvSpPr>
          <p:cNvPr id="4" name="Slide Number Placeholder 3"/>
          <p:cNvSpPr>
            <a:spLocks noGrp="1"/>
          </p:cNvSpPr>
          <p:nvPr>
            <p:ph type="sldNum" sz="quarter" idx="5"/>
          </p:nvPr>
        </p:nvSpPr>
        <p:spPr/>
        <p:txBody>
          <a:bodyPr/>
          <a:lstStyle/>
          <a:p>
            <a:fld id="{07937F07-1250-4CCE-B198-1B2887014F41}" type="slidenum">
              <a:rPr lang="en-US" smtClean="0"/>
              <a:t>11</a:t>
            </a:fld>
            <a:endParaRPr lang="en-US"/>
          </a:p>
        </p:txBody>
      </p:sp>
    </p:spTree>
    <p:extLst>
      <p:ext uri="{BB962C8B-B14F-4D97-AF65-F5344CB8AC3E}">
        <p14:creationId xmlns:p14="http://schemas.microsoft.com/office/powerpoint/2010/main" val="22983226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latin typeface="+mn-lt"/>
              </a:rPr>
              <a:t>Spies</a:t>
            </a:r>
            <a:r>
              <a:rPr lang="en-US" dirty="0">
                <a:latin typeface="+mn-lt"/>
              </a:rPr>
              <a:t> are stubs that also record some information based on how they were called. One form of this might be an email service that records how many messages it was sent. This is an example of spy being used with a real email service</a:t>
            </a:r>
          </a:p>
        </p:txBody>
      </p:sp>
      <p:sp>
        <p:nvSpPr>
          <p:cNvPr id="4" name="Slide Number Placeholder 3"/>
          <p:cNvSpPr>
            <a:spLocks noGrp="1"/>
          </p:cNvSpPr>
          <p:nvPr>
            <p:ph type="sldNum" sz="quarter" idx="5"/>
          </p:nvPr>
        </p:nvSpPr>
        <p:spPr/>
        <p:txBody>
          <a:bodyPr/>
          <a:lstStyle/>
          <a:p>
            <a:fld id="{07937F07-1250-4CCE-B198-1B2887014F41}" type="slidenum">
              <a:rPr lang="en-US" smtClean="0"/>
              <a:t>13</a:t>
            </a:fld>
            <a:endParaRPr lang="en-US"/>
          </a:p>
        </p:txBody>
      </p:sp>
    </p:spTree>
    <p:extLst>
      <p:ext uri="{BB962C8B-B14F-4D97-AF65-F5344CB8AC3E}">
        <p14:creationId xmlns:p14="http://schemas.microsoft.com/office/powerpoint/2010/main" val="25505899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test spy is an object capable of capturing indirect output and providing indirect input as needed. The indirect output is something we cannot directly observe.</a:t>
            </a:r>
            <a:br>
              <a:rPr lang="en-US" dirty="0"/>
            </a:br>
            <a:r>
              <a:rPr lang="en-US" dirty="0"/>
              <a:t>In the snippet, we can know exactly how many times the </a:t>
            </a:r>
            <a:r>
              <a:rPr lang="en-US" i="1" dirty="0"/>
              <a:t>log()</a:t>
            </a:r>
            <a:r>
              <a:rPr lang="en-US" dirty="0"/>
              <a:t> method has been called, as well as the content of the messages.</a:t>
            </a:r>
            <a:br>
              <a:rPr lang="en-US" dirty="0"/>
            </a:br>
            <a:r>
              <a:rPr lang="en-US" dirty="0"/>
              <a:t>The point of this spy is to have much more knowledge of the internal object state in exchange for deeper coupling, which could be problematic in the future because it makes our tests more fragile.</a:t>
            </a:r>
          </a:p>
        </p:txBody>
      </p:sp>
      <p:sp>
        <p:nvSpPr>
          <p:cNvPr id="4" name="Slide Number Placeholder 3"/>
          <p:cNvSpPr>
            <a:spLocks noGrp="1"/>
          </p:cNvSpPr>
          <p:nvPr>
            <p:ph type="sldNum" sz="quarter" idx="5"/>
          </p:nvPr>
        </p:nvSpPr>
        <p:spPr/>
        <p:txBody>
          <a:bodyPr/>
          <a:lstStyle/>
          <a:p>
            <a:fld id="{07937F07-1250-4CCE-B198-1B2887014F41}" type="slidenum">
              <a:rPr lang="en-US" smtClean="0"/>
              <a:t>14</a:t>
            </a:fld>
            <a:endParaRPr lang="en-US"/>
          </a:p>
        </p:txBody>
      </p:sp>
    </p:spTree>
    <p:extLst>
      <p:ext uri="{BB962C8B-B14F-4D97-AF65-F5344CB8AC3E}">
        <p14:creationId xmlns:p14="http://schemas.microsoft.com/office/powerpoint/2010/main" val="2512613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latin typeface="+mn-lt"/>
              </a:rPr>
              <a:t>Mocks</a:t>
            </a:r>
            <a:r>
              <a:rPr lang="en-US" dirty="0">
                <a:latin typeface="+mn-lt"/>
              </a:rPr>
              <a:t> are objects pre-programmed with expectations which form a specification of the calls they are expected to receive. </a:t>
            </a:r>
          </a:p>
        </p:txBody>
      </p:sp>
      <p:sp>
        <p:nvSpPr>
          <p:cNvPr id="4" name="Slide Number Placeholder 3"/>
          <p:cNvSpPr>
            <a:spLocks noGrp="1"/>
          </p:cNvSpPr>
          <p:nvPr>
            <p:ph type="sldNum" sz="quarter" idx="5"/>
          </p:nvPr>
        </p:nvSpPr>
        <p:spPr/>
        <p:txBody>
          <a:bodyPr/>
          <a:lstStyle/>
          <a:p>
            <a:fld id="{07937F07-1250-4CCE-B198-1B2887014F41}" type="slidenum">
              <a:rPr lang="en-US" smtClean="0"/>
              <a:t>15</a:t>
            </a:fld>
            <a:endParaRPr lang="en-US"/>
          </a:p>
        </p:txBody>
      </p:sp>
    </p:spTree>
    <p:extLst>
      <p:ext uri="{BB962C8B-B14F-4D97-AF65-F5344CB8AC3E}">
        <p14:creationId xmlns:p14="http://schemas.microsoft.com/office/powerpoint/2010/main" val="30359977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mn-lt"/>
            </a:endParaRPr>
          </a:p>
        </p:txBody>
      </p:sp>
      <p:sp>
        <p:nvSpPr>
          <p:cNvPr id="4" name="Slide Number Placeholder 3"/>
          <p:cNvSpPr>
            <a:spLocks noGrp="1"/>
          </p:cNvSpPr>
          <p:nvPr>
            <p:ph type="sldNum" sz="quarter" idx="5"/>
          </p:nvPr>
        </p:nvSpPr>
        <p:spPr/>
        <p:txBody>
          <a:bodyPr/>
          <a:lstStyle/>
          <a:p>
            <a:fld id="{07937F07-1250-4CCE-B198-1B2887014F41}" type="slidenum">
              <a:rPr lang="en-US" smtClean="0"/>
              <a:t>16</a:t>
            </a:fld>
            <a:endParaRPr lang="en-US"/>
          </a:p>
        </p:txBody>
      </p:sp>
    </p:spTree>
    <p:extLst>
      <p:ext uri="{BB962C8B-B14F-4D97-AF65-F5344CB8AC3E}">
        <p14:creationId xmlns:p14="http://schemas.microsoft.com/office/powerpoint/2010/main" val="38736088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F7219-6BA5-47F5-B7F1-6B0D754E2DE9}"/>
              </a:ext>
            </a:extLst>
          </p:cNvPr>
          <p:cNvSpPr>
            <a:spLocks noGrp="1"/>
          </p:cNvSpPr>
          <p:nvPr>
            <p:ph type="ctrTitle"/>
          </p:nvPr>
        </p:nvSpPr>
        <p:spPr>
          <a:xfrm>
            <a:off x="539260" y="665163"/>
            <a:ext cx="10814539" cy="2387600"/>
          </a:xfrm>
        </p:spPr>
        <p:txBody>
          <a:bodyPr anchor="b">
            <a:normAutofit/>
          </a:bodyPr>
          <a:lstStyle>
            <a:lvl1pPr algn="l">
              <a:defRPr sz="32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5556012-95F5-425E-AD5B-78B7ACF1EC88}"/>
              </a:ext>
            </a:extLst>
          </p:cNvPr>
          <p:cNvSpPr>
            <a:spLocks noGrp="1"/>
          </p:cNvSpPr>
          <p:nvPr>
            <p:ph type="subTitle" idx="1"/>
          </p:nvPr>
        </p:nvSpPr>
        <p:spPr>
          <a:xfrm>
            <a:off x="539260" y="3237828"/>
            <a:ext cx="10128740" cy="1655762"/>
          </a:xfrm>
        </p:spPr>
        <p:txBody>
          <a:bodyPr>
            <a:normAutofit/>
          </a:bodyPr>
          <a:lstStyle>
            <a:lvl1pPr marL="0" indent="0" algn="l">
              <a:buNone/>
              <a:defRPr sz="2800">
                <a:latin typeface="Verdana" panose="020B0604030504040204" pitchFamily="34" charset="0"/>
                <a:ea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C43B56B6-995F-4046-9C61-053D0E276BA3}"/>
              </a:ext>
            </a:extLst>
          </p:cNvPr>
          <p:cNvSpPr>
            <a:spLocks noGrp="1"/>
          </p:cNvSpPr>
          <p:nvPr>
            <p:ph type="dt" sz="half" idx="10"/>
          </p:nvPr>
        </p:nvSpPr>
        <p:spPr/>
        <p:txBody>
          <a:bodyPr/>
          <a:lstStyle/>
          <a:p>
            <a:fld id="{5D2A64DE-480B-420F-9649-4F8E696E08E0}" type="datetime1">
              <a:rPr lang="en-US" smtClean="0"/>
              <a:t>2/13/2022</a:t>
            </a:fld>
            <a:endParaRPr lang="en-US"/>
          </a:p>
        </p:txBody>
      </p:sp>
      <p:sp>
        <p:nvSpPr>
          <p:cNvPr id="5" name="Footer Placeholder 4">
            <a:extLst>
              <a:ext uri="{FF2B5EF4-FFF2-40B4-BE49-F238E27FC236}">
                <a16:creationId xmlns:a16="http://schemas.microsoft.com/office/drawing/2014/main" id="{6E05E065-1B81-411E-9A3E-A77A78A3AF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CF6926-26F3-46DC-9948-0AFC9748AF7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FB7E862F-A43D-4114-BCB5-88FBB072B5E3}"/>
              </a:ext>
            </a:extLst>
          </p:cNvPr>
          <p:cNvCxnSpPr/>
          <p:nvPr userDrawn="1"/>
        </p:nvCxnSpPr>
        <p:spPr>
          <a:xfrm>
            <a:off x="539260" y="3055777"/>
            <a:ext cx="1081453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1794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5C82A-A252-4658-90F3-CD841E6917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56BDDE-3FD4-4076-B384-750403C872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B16770-ADA8-4EC3-8F93-CD06C87E7EC4}"/>
              </a:ext>
            </a:extLst>
          </p:cNvPr>
          <p:cNvSpPr>
            <a:spLocks noGrp="1"/>
          </p:cNvSpPr>
          <p:nvPr>
            <p:ph type="dt" sz="half" idx="10"/>
          </p:nvPr>
        </p:nvSpPr>
        <p:spPr/>
        <p:txBody>
          <a:bodyPr/>
          <a:lstStyle/>
          <a:p>
            <a:fld id="{0D3616D0-8311-4107-9726-6B805E7D05BA}" type="datetime1">
              <a:rPr lang="en-US" smtClean="0"/>
              <a:t>2/13/2022</a:t>
            </a:fld>
            <a:endParaRPr lang="en-US"/>
          </a:p>
        </p:txBody>
      </p:sp>
      <p:sp>
        <p:nvSpPr>
          <p:cNvPr id="5" name="Footer Placeholder 4">
            <a:extLst>
              <a:ext uri="{FF2B5EF4-FFF2-40B4-BE49-F238E27FC236}">
                <a16:creationId xmlns:a16="http://schemas.microsoft.com/office/drawing/2014/main" id="{956A9407-A07E-4CD6-8B79-2C5C32D324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AD9943-4565-4756-87D7-A459B5D658D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0382564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6161F6-0B3C-4567-ADE2-6CD20FC7B0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7F20CE-3E28-49C5-A941-80470819E0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665335-11AE-43FA-B4FF-7C5C91A9C094}"/>
              </a:ext>
            </a:extLst>
          </p:cNvPr>
          <p:cNvSpPr>
            <a:spLocks noGrp="1"/>
          </p:cNvSpPr>
          <p:nvPr>
            <p:ph type="dt" sz="half" idx="10"/>
          </p:nvPr>
        </p:nvSpPr>
        <p:spPr/>
        <p:txBody>
          <a:bodyPr/>
          <a:lstStyle/>
          <a:p>
            <a:fld id="{3BC2557A-5C88-417A-A763-5AC779462A5F}" type="datetime1">
              <a:rPr lang="en-US" smtClean="0"/>
              <a:t>2/13/2022</a:t>
            </a:fld>
            <a:endParaRPr lang="en-US"/>
          </a:p>
        </p:txBody>
      </p:sp>
      <p:sp>
        <p:nvSpPr>
          <p:cNvPr id="5" name="Footer Placeholder 4">
            <a:extLst>
              <a:ext uri="{FF2B5EF4-FFF2-40B4-BE49-F238E27FC236}">
                <a16:creationId xmlns:a16="http://schemas.microsoft.com/office/drawing/2014/main" id="{A3CDB1C4-4B7A-48D9-8638-70DF828BEB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EDD15E-A1E1-4C0C-A962-2AD1B80CF666}"/>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284287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52" name="Title Text"/>
          <p:cNvSpPr txBox="1">
            <a:spLocks noGrp="1"/>
          </p:cNvSpPr>
          <p:nvPr>
            <p:ph type="title"/>
          </p:nvPr>
        </p:nvSpPr>
        <p:spPr>
          <a:prstGeom prst="rect">
            <a:avLst/>
          </a:prstGeom>
        </p:spPr>
        <p:txBody>
          <a:bodyPr/>
          <a:lstStyle>
            <a:lvl1pPr>
              <a:defRPr baseline="0">
                <a:solidFill>
                  <a:schemeClr val="accent2"/>
                </a:solidFill>
              </a:defRPr>
            </a:lvl1pPr>
          </a:lstStyle>
          <a:p>
            <a:r>
              <a:rPr lang="en-US"/>
              <a:t>Click to edit Master title style</a:t>
            </a:r>
            <a:endParaRPr dirty="0"/>
          </a:p>
        </p:txBody>
      </p:sp>
      <p:sp>
        <p:nvSpPr>
          <p:cNvPr id="53"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32169787"/>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60" name="Title Text"/>
          <p:cNvSpPr txBox="1">
            <a:spLocks noGrp="1"/>
          </p:cNvSpPr>
          <p:nvPr>
            <p:ph type="title"/>
          </p:nvPr>
        </p:nvSpPr>
        <p:spPr>
          <a:prstGeom prst="rect">
            <a:avLst/>
          </a:prstGeom>
        </p:spPr>
        <p:txBody>
          <a:bodyPr/>
          <a:lstStyle>
            <a:lvl1pPr>
              <a:defRPr>
                <a:solidFill>
                  <a:schemeClr val="accent3"/>
                </a:solidFill>
              </a:defRPr>
            </a:lvl1pPr>
          </a:lstStyle>
          <a:p>
            <a:r>
              <a:rPr lang="en-US"/>
              <a:t>Click to edit Master title style</a:t>
            </a:r>
            <a:endParaRPr dirty="0"/>
          </a:p>
        </p:txBody>
      </p:sp>
      <p:sp>
        <p:nvSpPr>
          <p:cNvPr id="61" name="Body Level One…"/>
          <p:cNvSpPr txBox="1">
            <a:spLocks noGrp="1"/>
          </p:cNvSpPr>
          <p:nvPr>
            <p:ph type="body" idx="1"/>
          </p:nvPr>
        </p:nvSpPr>
        <p:spPr>
          <a:xfrm>
            <a:off x="535782" y="1562695"/>
            <a:ext cx="8786527" cy="4688086"/>
          </a:xfrm>
          <a:prstGeom prst="rect">
            <a:avLst/>
          </a:prstGeom>
        </p:spPr>
        <p:txBody>
          <a:bodyPr/>
          <a:lstStyle>
            <a:lvl1pPr marL="257166" indent="-257166">
              <a:defRPr>
                <a:solidFill>
                  <a:schemeClr val="tx1"/>
                </a:solidFill>
              </a:defRPr>
            </a:lvl1pPr>
            <a:lvl2pPr marL="514332" indent="-257166">
              <a:spcBef>
                <a:spcPts val="1125"/>
              </a:spcBef>
              <a:defRPr>
                <a:solidFill>
                  <a:schemeClr val="tx1"/>
                </a:solidFill>
              </a:defRPr>
            </a:lvl2pPr>
            <a:lvl3pPr marL="707206" indent="-257166">
              <a:spcBef>
                <a:spcPts val="562"/>
              </a:spcBef>
              <a:defRPr sz="2812">
                <a:solidFill>
                  <a:schemeClr val="tx1"/>
                </a:solidFill>
              </a:defRPr>
            </a:lvl3pPr>
            <a:lvl4pPr marL="900080" indent="-257166">
              <a:spcBef>
                <a:spcPts val="0"/>
              </a:spcBef>
              <a:defRPr sz="2812">
                <a:solidFill>
                  <a:schemeClr val="tx1"/>
                </a:solidFill>
              </a:defRPr>
            </a:lvl4pPr>
            <a:lvl5pPr marL="1092955" indent="-257166">
              <a:spcBef>
                <a:spcPts val="0"/>
              </a:spcBef>
              <a:defRPr sz="2812">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62"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787598032"/>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38200" y="1500160"/>
            <a:ext cx="788734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2/13/2022</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4330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E102D-7499-4BDC-8BA2-825474D95747}"/>
              </a:ext>
            </a:extLst>
          </p:cNvPr>
          <p:cNvSpPr>
            <a:spLocks noGrp="1"/>
          </p:cNvSpPr>
          <p:nvPr>
            <p:ph type="title"/>
          </p:nvPr>
        </p:nvSpPr>
        <p:spPr>
          <a:xfrm>
            <a:off x="831850" y="1709738"/>
            <a:ext cx="10515600" cy="2852737"/>
          </a:xfrm>
        </p:spPr>
        <p:txBody>
          <a:bodyPr anchor="b">
            <a:normAutofit/>
          </a:bodyPr>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4B50BCC-FEA6-4C8B-92DD-12ECC6BE1D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476A10-0098-476E-99F2-6C7151D25FAF}"/>
              </a:ext>
            </a:extLst>
          </p:cNvPr>
          <p:cNvSpPr>
            <a:spLocks noGrp="1"/>
          </p:cNvSpPr>
          <p:nvPr>
            <p:ph type="dt" sz="half" idx="10"/>
          </p:nvPr>
        </p:nvSpPr>
        <p:spPr/>
        <p:txBody>
          <a:bodyPr/>
          <a:lstStyle/>
          <a:p>
            <a:fld id="{A533CBE2-D5BE-47AC-ADC2-9CDFC1D0CF90}" type="datetime1">
              <a:rPr lang="en-US" smtClean="0"/>
              <a:t>2/13/2022</a:t>
            </a:fld>
            <a:endParaRPr lang="en-US"/>
          </a:p>
        </p:txBody>
      </p:sp>
      <p:sp>
        <p:nvSpPr>
          <p:cNvPr id="5" name="Footer Placeholder 4">
            <a:extLst>
              <a:ext uri="{FF2B5EF4-FFF2-40B4-BE49-F238E27FC236}">
                <a16:creationId xmlns:a16="http://schemas.microsoft.com/office/drawing/2014/main" id="{7E629B59-28A4-457E-A9FE-D43E630E98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9126F7-7826-4EEA-BCF7-F8DB1CCCD1E6}"/>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04FB97FE-BFE6-42A0-A36F-BB63DB3E7E5E}"/>
              </a:ext>
            </a:extLst>
          </p:cNvPr>
          <p:cNvCxnSpPr/>
          <p:nvPr userDrawn="1"/>
        </p:nvCxnSpPr>
        <p:spPr>
          <a:xfrm>
            <a:off x="831850" y="4562475"/>
            <a:ext cx="1052195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90886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AF8A4-82FA-4F62-BD67-4673378FCE4B}"/>
              </a:ext>
            </a:extLst>
          </p:cNvPr>
          <p:cNvSpPr>
            <a:spLocks noGrp="1"/>
          </p:cNvSpPr>
          <p:nvPr>
            <p:ph type="title"/>
          </p:nvPr>
        </p:nvSpPr>
        <p:spPr/>
        <p:txBody>
          <a:bodyPr anchor="b"/>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C4D60252-C68E-46D7-AAA5-ABB7CE5E34A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6A52B70-F8CF-48C4-AE1C-C9CF7101D0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2E002AF-9677-413A-B99A-8C8BE9559F54}"/>
              </a:ext>
            </a:extLst>
          </p:cNvPr>
          <p:cNvSpPr>
            <a:spLocks noGrp="1"/>
          </p:cNvSpPr>
          <p:nvPr>
            <p:ph type="dt" sz="half" idx="10"/>
          </p:nvPr>
        </p:nvSpPr>
        <p:spPr/>
        <p:txBody>
          <a:bodyPr/>
          <a:lstStyle/>
          <a:p>
            <a:fld id="{39B7EDB1-CE74-4951-85A2-0B01C2128E28}" type="datetime1">
              <a:rPr lang="en-US" smtClean="0"/>
              <a:t>2/13/2022</a:t>
            </a:fld>
            <a:endParaRPr lang="en-US"/>
          </a:p>
        </p:txBody>
      </p:sp>
      <p:sp>
        <p:nvSpPr>
          <p:cNvPr id="6" name="Footer Placeholder 5">
            <a:extLst>
              <a:ext uri="{FF2B5EF4-FFF2-40B4-BE49-F238E27FC236}">
                <a16:creationId xmlns:a16="http://schemas.microsoft.com/office/drawing/2014/main" id="{75BD4DCA-3AF1-43DA-9E55-2BF67A618A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63AD69-C005-4694-9D91-F1A980961CC9}"/>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9" name="Straight Connector 8">
            <a:extLst>
              <a:ext uri="{FF2B5EF4-FFF2-40B4-BE49-F238E27FC236}">
                <a16:creationId xmlns:a16="http://schemas.microsoft.com/office/drawing/2014/main" id="{4505F67E-03A6-4630-A98D-6CACA3FBDDEF}"/>
              </a:ext>
            </a:extLst>
          </p:cNvPr>
          <p:cNvCxnSpPr/>
          <p:nvPr userDrawn="1"/>
        </p:nvCxnSpPr>
        <p:spPr>
          <a:xfrm>
            <a:off x="838200" y="169068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73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A34C9-6E2F-41F7-9D31-6E37FA5B47F9}"/>
              </a:ext>
            </a:extLst>
          </p:cNvPr>
          <p:cNvSpPr>
            <a:spLocks noGrp="1"/>
          </p:cNvSpPr>
          <p:nvPr>
            <p:ph type="title"/>
          </p:nvPr>
        </p:nvSpPr>
        <p:spPr>
          <a:xfrm>
            <a:off x="839788" y="365125"/>
            <a:ext cx="10515600" cy="1325563"/>
          </a:xfrm>
        </p:spPr>
        <p:txBody>
          <a:bodyPr anchor="b"/>
          <a:lstStyle/>
          <a:p>
            <a:r>
              <a:rPr lang="en-US"/>
              <a:t>Click to edit Master title style</a:t>
            </a:r>
            <a:endParaRPr lang="en-US" dirty="0"/>
          </a:p>
        </p:txBody>
      </p:sp>
      <p:sp>
        <p:nvSpPr>
          <p:cNvPr id="3" name="Text Placeholder 2">
            <a:extLst>
              <a:ext uri="{FF2B5EF4-FFF2-40B4-BE49-F238E27FC236}">
                <a16:creationId xmlns:a16="http://schemas.microsoft.com/office/drawing/2014/main" id="{B9BFBC22-43A4-440D-AAD7-465FAB57BE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BEFE43-C4CC-4FF0-B176-0C879EF27A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8920B2B-FD99-4575-BC29-4A9B8A50BB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7A5329-47DA-4A08-8E7B-D898E11B7C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0A08467-E7C4-4D3F-99C5-6D3AC3B22260}"/>
              </a:ext>
            </a:extLst>
          </p:cNvPr>
          <p:cNvSpPr>
            <a:spLocks noGrp="1"/>
          </p:cNvSpPr>
          <p:nvPr>
            <p:ph type="dt" sz="half" idx="10"/>
          </p:nvPr>
        </p:nvSpPr>
        <p:spPr/>
        <p:txBody>
          <a:bodyPr/>
          <a:lstStyle/>
          <a:p>
            <a:fld id="{2BC7EB92-A5C2-4807-A9DC-9EDE6CBFB241}" type="datetime1">
              <a:rPr lang="en-US" smtClean="0"/>
              <a:t>2/13/2022</a:t>
            </a:fld>
            <a:endParaRPr lang="en-US"/>
          </a:p>
        </p:txBody>
      </p:sp>
      <p:sp>
        <p:nvSpPr>
          <p:cNvPr id="8" name="Footer Placeholder 7">
            <a:extLst>
              <a:ext uri="{FF2B5EF4-FFF2-40B4-BE49-F238E27FC236}">
                <a16:creationId xmlns:a16="http://schemas.microsoft.com/office/drawing/2014/main" id="{5AA2D386-C960-49F4-8E0B-5A602B2133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5B938FD-9718-4972-A4A8-237B1A211C4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0776124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29689-97C8-4C74-9DA9-41C0380CB9AE}"/>
              </a:ext>
            </a:extLst>
          </p:cNvPr>
          <p:cNvSpPr>
            <a:spLocks noGrp="1"/>
          </p:cNvSpPr>
          <p:nvPr>
            <p:ph type="title"/>
          </p:nvPr>
        </p:nvSpPr>
        <p:spPr>
          <a:xfrm>
            <a:off x="838200" y="0"/>
            <a:ext cx="10515600" cy="1325563"/>
          </a:xfrm>
        </p:spPr>
        <p:txBody>
          <a:bodyPr anchor="b"/>
          <a:lstStyle/>
          <a:p>
            <a:r>
              <a:rPr lang="en-US"/>
              <a:t>Click to edit Master title style</a:t>
            </a:r>
            <a:endParaRPr lang="en-US" dirty="0"/>
          </a:p>
        </p:txBody>
      </p:sp>
      <p:sp>
        <p:nvSpPr>
          <p:cNvPr id="3" name="Date Placeholder 2">
            <a:extLst>
              <a:ext uri="{FF2B5EF4-FFF2-40B4-BE49-F238E27FC236}">
                <a16:creationId xmlns:a16="http://schemas.microsoft.com/office/drawing/2014/main" id="{3C79868A-EEF3-4A9B-8549-9BADCF283326}"/>
              </a:ext>
            </a:extLst>
          </p:cNvPr>
          <p:cNvSpPr>
            <a:spLocks noGrp="1"/>
          </p:cNvSpPr>
          <p:nvPr>
            <p:ph type="dt" sz="half" idx="10"/>
          </p:nvPr>
        </p:nvSpPr>
        <p:spPr/>
        <p:txBody>
          <a:bodyPr/>
          <a:lstStyle/>
          <a:p>
            <a:fld id="{109E55A0-C911-4F03-82FC-7E5926047D46}" type="datetime1">
              <a:rPr lang="en-US" smtClean="0"/>
              <a:t>2/13/2022</a:t>
            </a:fld>
            <a:endParaRPr lang="en-US"/>
          </a:p>
        </p:txBody>
      </p:sp>
      <p:sp>
        <p:nvSpPr>
          <p:cNvPr id="4" name="Footer Placeholder 3">
            <a:extLst>
              <a:ext uri="{FF2B5EF4-FFF2-40B4-BE49-F238E27FC236}">
                <a16:creationId xmlns:a16="http://schemas.microsoft.com/office/drawing/2014/main" id="{761E0DFD-410D-4C41-9994-4C58047D5E9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F70F3D0-5AE9-4747-A0A6-354F0667F65B}"/>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7" name="Straight Connector 6">
            <a:extLst>
              <a:ext uri="{FF2B5EF4-FFF2-40B4-BE49-F238E27FC236}">
                <a16:creationId xmlns:a16="http://schemas.microsoft.com/office/drawing/2014/main" id="{D110EEB6-6E3B-42EF-B771-796D5DACD6D4}"/>
              </a:ext>
            </a:extLst>
          </p:cNvPr>
          <p:cNvCxnSpPr/>
          <p:nvPr userDrawn="1"/>
        </p:nvCxnSpPr>
        <p:spPr>
          <a:xfrm>
            <a:off x="838200" y="1325563"/>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59073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E7A444-7D99-4911-9642-3917FA60A00A}"/>
              </a:ext>
            </a:extLst>
          </p:cNvPr>
          <p:cNvSpPr>
            <a:spLocks noGrp="1"/>
          </p:cNvSpPr>
          <p:nvPr>
            <p:ph type="dt" sz="half" idx="10"/>
          </p:nvPr>
        </p:nvSpPr>
        <p:spPr/>
        <p:txBody>
          <a:bodyPr/>
          <a:lstStyle/>
          <a:p>
            <a:fld id="{2B7B7EE0-7771-4CD5-9B2B-3550753A54A1}" type="datetime1">
              <a:rPr lang="en-US" smtClean="0"/>
              <a:t>2/13/2022</a:t>
            </a:fld>
            <a:endParaRPr lang="en-US"/>
          </a:p>
        </p:txBody>
      </p:sp>
      <p:sp>
        <p:nvSpPr>
          <p:cNvPr id="3" name="Footer Placeholder 2">
            <a:extLst>
              <a:ext uri="{FF2B5EF4-FFF2-40B4-BE49-F238E27FC236}">
                <a16:creationId xmlns:a16="http://schemas.microsoft.com/office/drawing/2014/main" id="{A3F82BF4-8CCE-40F5-87BF-30A8215B5E2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6281BF9-93A3-4F18-ADE7-E0E4F974DBE9}"/>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79463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55BC0-2C78-4530-B512-097E3FFC82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78D3CA-F128-4EAA-A043-41667828A9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AEE186-B06D-4105-84EF-95DBBCFDA4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086144-00CA-4143-8DA2-416236D78A82}"/>
              </a:ext>
            </a:extLst>
          </p:cNvPr>
          <p:cNvSpPr>
            <a:spLocks noGrp="1"/>
          </p:cNvSpPr>
          <p:nvPr>
            <p:ph type="dt" sz="half" idx="10"/>
          </p:nvPr>
        </p:nvSpPr>
        <p:spPr/>
        <p:txBody>
          <a:bodyPr/>
          <a:lstStyle/>
          <a:p>
            <a:fld id="{F8B318B3-0E87-4416-A9B8-D891968C2727}" type="datetime1">
              <a:rPr lang="en-US" smtClean="0"/>
              <a:t>2/13/2022</a:t>
            </a:fld>
            <a:endParaRPr lang="en-US"/>
          </a:p>
        </p:txBody>
      </p:sp>
      <p:sp>
        <p:nvSpPr>
          <p:cNvPr id="6" name="Footer Placeholder 5">
            <a:extLst>
              <a:ext uri="{FF2B5EF4-FFF2-40B4-BE49-F238E27FC236}">
                <a16:creationId xmlns:a16="http://schemas.microsoft.com/office/drawing/2014/main" id="{E338B172-43F1-4139-BF32-2DEDF2781D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3CB3DF-517A-4E87-8D32-82F85C3985F1}"/>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3978435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D2A09-5B90-4641-93CD-8F57AD5570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31350F3-B3CE-4CFF-8DA5-52A7B3D17D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626664C-6D02-4CF4-9578-EE17046F17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029906-37E8-4C3E-9239-E2780C69472A}"/>
              </a:ext>
            </a:extLst>
          </p:cNvPr>
          <p:cNvSpPr>
            <a:spLocks noGrp="1"/>
          </p:cNvSpPr>
          <p:nvPr>
            <p:ph type="dt" sz="half" idx="10"/>
          </p:nvPr>
        </p:nvSpPr>
        <p:spPr/>
        <p:txBody>
          <a:bodyPr/>
          <a:lstStyle/>
          <a:p>
            <a:fld id="{EA476A42-A091-4468-A075-64A31BE59948}" type="datetime1">
              <a:rPr lang="en-US" smtClean="0"/>
              <a:t>2/13/2022</a:t>
            </a:fld>
            <a:endParaRPr lang="en-US"/>
          </a:p>
        </p:txBody>
      </p:sp>
      <p:sp>
        <p:nvSpPr>
          <p:cNvPr id="6" name="Footer Placeholder 5">
            <a:extLst>
              <a:ext uri="{FF2B5EF4-FFF2-40B4-BE49-F238E27FC236}">
                <a16:creationId xmlns:a16="http://schemas.microsoft.com/office/drawing/2014/main" id="{B4F4D540-F8F7-41A2-9AF8-CA9DC36733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0D207D-A9AE-4993-85BC-0A490AE0C78B}"/>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84739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06F07A-0B22-4914-812A-DBA02B47952B}"/>
              </a:ext>
            </a:extLst>
          </p:cNvPr>
          <p:cNvSpPr>
            <a:spLocks noGrp="1"/>
          </p:cNvSpPr>
          <p:nvPr>
            <p:ph type="title"/>
          </p:nvPr>
        </p:nvSpPr>
        <p:spPr>
          <a:xfrm>
            <a:off x="838200" y="365125"/>
            <a:ext cx="10515600" cy="13255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92B9C33-4FFB-4197-A3C1-E6E3EB58E2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335E0F7-CC95-4DF1-9224-82B2702A27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D997E8-DDEE-43F1-8D9B-F8A1E11DE488}" type="datetime1">
              <a:rPr lang="en-US" smtClean="0"/>
              <a:t>2/13/2022</a:t>
            </a:fld>
            <a:endParaRPr lang="en-US"/>
          </a:p>
        </p:txBody>
      </p:sp>
      <p:sp>
        <p:nvSpPr>
          <p:cNvPr id="5" name="Footer Placeholder 4">
            <a:extLst>
              <a:ext uri="{FF2B5EF4-FFF2-40B4-BE49-F238E27FC236}">
                <a16:creationId xmlns:a16="http://schemas.microsoft.com/office/drawing/2014/main" id="{C63761D0-ED27-4802-A5F0-EFD89884E1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47E668E-F846-4B39-92B8-B429C92F7F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F37917-FD3A-4669-9018-DA04BCDD3D75}" type="slidenum">
              <a:rPr lang="en-US" smtClean="0"/>
              <a:t>‹#›</a:t>
            </a:fld>
            <a:endParaRPr lang="en-US"/>
          </a:p>
        </p:txBody>
      </p:sp>
    </p:spTree>
    <p:extLst>
      <p:ext uri="{BB962C8B-B14F-4D97-AF65-F5344CB8AC3E}">
        <p14:creationId xmlns:p14="http://schemas.microsoft.com/office/powerpoint/2010/main" val="22234769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lvl1pPr algn="l" defTabSz="914400" rtl="0" eaLnBrk="1" latinLnBrk="0" hangingPunct="1">
        <a:lnSpc>
          <a:spcPct val="90000"/>
        </a:lnSpc>
        <a:spcBef>
          <a:spcPct val="0"/>
        </a:spcBef>
        <a:buNone/>
        <a:defRPr sz="4400" kern="1200">
          <a:solidFill>
            <a:srgbClr val="0070C0"/>
          </a:solidFill>
          <a:latin typeface="Verdana" panose="020B0604030504040204" pitchFamily="34" charset="0"/>
          <a:ea typeface="Verdana" panose="020B060403050404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creativecommons.org/licenses/by-sa/4.0/"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martinfowler.com/articles/mocksArentStubs.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65BC5-92E6-4F5A-B981-1C5EE975861B}"/>
              </a:ext>
            </a:extLst>
          </p:cNvPr>
          <p:cNvSpPr>
            <a:spLocks noGrp="1"/>
          </p:cNvSpPr>
          <p:nvPr>
            <p:ph type="ctrTitle"/>
          </p:nvPr>
        </p:nvSpPr>
        <p:spPr>
          <a:xfrm>
            <a:off x="539260" y="665163"/>
            <a:ext cx="10814539" cy="1766952"/>
          </a:xfrm>
        </p:spPr>
        <p:txBody>
          <a:bodyPr>
            <a:normAutofit/>
          </a:bodyPr>
          <a:lstStyle/>
          <a:p>
            <a:r>
              <a:rPr lang="en-US" altLang="en-US" sz="3200" dirty="0">
                <a:sym typeface="Helvetica Neue" charset="0"/>
              </a:rPr>
              <a:t>CS 4350: Fundamentals of Software Engineering</a:t>
            </a:r>
            <a:br>
              <a:rPr lang="en-US" altLang="en-US" sz="3200" dirty="0">
                <a:sym typeface="Helvetica Neue" charset="0"/>
              </a:rPr>
            </a:br>
            <a:br>
              <a:rPr lang="en-US" altLang="en-US" sz="3200" dirty="0">
                <a:sym typeface="Helvetica Neue" charset="0"/>
              </a:rPr>
            </a:br>
            <a:r>
              <a:rPr lang="en-US" altLang="en-US" sz="3200" dirty="0">
                <a:sym typeface="Helvetica Neue" charset="0"/>
              </a:rPr>
              <a:t>Lesson 5</a:t>
            </a:r>
            <a:r>
              <a:rPr lang="en-US" altLang="en-US" dirty="0">
                <a:sym typeface="Helvetica Neue" charset="0"/>
              </a:rPr>
              <a:t>.3</a:t>
            </a:r>
            <a:r>
              <a:rPr lang="en-US" altLang="en-US" sz="3200" dirty="0">
                <a:sym typeface="Helvetica Neue" charset="0"/>
              </a:rPr>
              <a:t> Testing Systems</a:t>
            </a:r>
            <a:endParaRPr lang="en-US" sz="3200" dirty="0"/>
          </a:p>
        </p:txBody>
      </p:sp>
      <p:sp>
        <p:nvSpPr>
          <p:cNvPr id="8" name="Subtitle 7">
            <a:extLst>
              <a:ext uri="{FF2B5EF4-FFF2-40B4-BE49-F238E27FC236}">
                <a16:creationId xmlns:a16="http://schemas.microsoft.com/office/drawing/2014/main" id="{5B356C44-32EB-4AC4-94B7-A86895491E70}"/>
              </a:ext>
            </a:extLst>
          </p:cNvPr>
          <p:cNvSpPr>
            <a:spLocks noGrp="1"/>
          </p:cNvSpPr>
          <p:nvPr>
            <p:ph type="subTitle" idx="1"/>
          </p:nvPr>
        </p:nvSpPr>
        <p:spPr/>
        <p:txBody>
          <a:bodyPr>
            <a:normAutofit/>
          </a:bodyPr>
          <a:lstStyle/>
          <a:p>
            <a:pPr>
              <a:lnSpc>
                <a:spcPct val="100000"/>
              </a:lnSpc>
            </a:pPr>
            <a:r>
              <a:rPr lang="en-US" sz="2400" dirty="0"/>
              <a:t>Jonathan Bell, Adeel Bhutta, Ferdinand Vesely, Mitch Wand</a:t>
            </a:r>
          </a:p>
          <a:p>
            <a:pPr>
              <a:lnSpc>
                <a:spcPct val="100000"/>
              </a:lnSpc>
            </a:pPr>
            <a:r>
              <a:rPr lang="en-US" sz="2400" dirty="0"/>
              <a:t>Khoury College of Computer Sciences</a:t>
            </a:r>
          </a:p>
        </p:txBody>
      </p:sp>
      <p:sp>
        <p:nvSpPr>
          <p:cNvPr id="4" name="Slide Number Placeholder 3">
            <a:extLst>
              <a:ext uri="{FF2B5EF4-FFF2-40B4-BE49-F238E27FC236}">
                <a16:creationId xmlns:a16="http://schemas.microsoft.com/office/drawing/2014/main" id="{CECC5E2E-7170-455B-A37A-DBAC705CE98E}"/>
              </a:ext>
            </a:extLst>
          </p:cNvPr>
          <p:cNvSpPr>
            <a:spLocks noGrp="1"/>
          </p:cNvSpPr>
          <p:nvPr>
            <p:ph type="sldNum" sz="quarter" idx="12"/>
          </p:nvPr>
        </p:nvSpPr>
        <p:spPr/>
        <p:txBody>
          <a:bodyPr/>
          <a:lstStyle/>
          <a:p>
            <a:fld id="{20F37917-FD3A-4669-9018-DA04BCDD3D75}" type="slidenum">
              <a:rPr lang="en-US" smtClean="0"/>
              <a:pPr/>
              <a:t>1</a:t>
            </a:fld>
            <a:endParaRPr lang="en-US"/>
          </a:p>
        </p:txBody>
      </p:sp>
      <p:sp>
        <p:nvSpPr>
          <p:cNvPr id="3" name="Rectangle 2">
            <a:extLst>
              <a:ext uri="{FF2B5EF4-FFF2-40B4-BE49-F238E27FC236}">
                <a16:creationId xmlns:a16="http://schemas.microsoft.com/office/drawing/2014/main" id="{9F220B8F-69AA-4637-BB1D-F777887FC123}"/>
              </a:ext>
            </a:extLst>
          </p:cNvPr>
          <p:cNvSpPr/>
          <p:nvPr/>
        </p:nvSpPr>
        <p:spPr>
          <a:xfrm>
            <a:off x="705730" y="5869671"/>
            <a:ext cx="6096000" cy="369332"/>
          </a:xfrm>
          <a:prstGeom prst="rect">
            <a:avLst/>
          </a:prstGeom>
        </p:spPr>
        <p:txBody>
          <a:bodyPr>
            <a:spAutoFit/>
          </a:bodyPr>
          <a:lstStyle/>
          <a:p>
            <a:r>
              <a:rPr lang="en-US" dirty="0">
                <a:solidFill>
                  <a:srgbClr val="5C5962"/>
                </a:solidFill>
              </a:rPr>
              <a:t>© 2022 Released under the </a:t>
            </a:r>
            <a:r>
              <a:rPr lang="en-US" dirty="0">
                <a:solidFill>
                  <a:srgbClr val="D41B2C"/>
                </a:solidFill>
                <a:hlinkClick r:id="rId2"/>
              </a:rPr>
              <a:t>CC BY-SA</a:t>
            </a:r>
            <a:r>
              <a:rPr lang="en-US" dirty="0">
                <a:solidFill>
                  <a:srgbClr val="5C5962"/>
                </a:solidFill>
              </a:rPr>
              <a:t> license</a:t>
            </a:r>
            <a:endParaRPr lang="en-US" dirty="0"/>
          </a:p>
        </p:txBody>
      </p:sp>
    </p:spTree>
    <p:extLst>
      <p:ext uri="{BB962C8B-B14F-4D97-AF65-F5344CB8AC3E}">
        <p14:creationId xmlns:p14="http://schemas.microsoft.com/office/powerpoint/2010/main" val="3078823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20DBE-B958-2440-80F0-5258A90EECA2}"/>
              </a:ext>
            </a:extLst>
          </p:cNvPr>
          <p:cNvSpPr>
            <a:spLocks noGrp="1"/>
          </p:cNvSpPr>
          <p:nvPr>
            <p:ph type="title"/>
          </p:nvPr>
        </p:nvSpPr>
        <p:spPr/>
        <p:txBody>
          <a:bodyPr/>
          <a:lstStyle/>
          <a:p>
            <a:r>
              <a:rPr lang="en-US" dirty="0"/>
              <a:t>Test Stub is a Double that just supplies the same interface</a:t>
            </a:r>
          </a:p>
        </p:txBody>
      </p:sp>
      <p:sp>
        <p:nvSpPr>
          <p:cNvPr id="3" name="Content Placeholder 2">
            <a:extLst>
              <a:ext uri="{FF2B5EF4-FFF2-40B4-BE49-F238E27FC236}">
                <a16:creationId xmlns:a16="http://schemas.microsoft.com/office/drawing/2014/main" id="{FFF6BAFB-589D-F24B-92EF-494F61629AF2}"/>
              </a:ext>
            </a:extLst>
          </p:cNvPr>
          <p:cNvSpPr>
            <a:spLocks noGrp="1"/>
          </p:cNvSpPr>
          <p:nvPr>
            <p:ph idx="1"/>
          </p:nvPr>
        </p:nvSpPr>
        <p:spPr/>
        <p:txBody>
          <a:bodyPr/>
          <a:lstStyle/>
          <a:p>
            <a:r>
              <a:rPr lang="en-US" dirty="0"/>
              <a:t>Supply an object with the same interface:</a:t>
            </a:r>
          </a:p>
          <a:p>
            <a:pPr lvl="1"/>
            <a:r>
              <a:rPr lang="en-US" dirty="0"/>
              <a:t>Same methods;</a:t>
            </a:r>
          </a:p>
          <a:p>
            <a:pPr lvl="1"/>
            <a:r>
              <a:rPr lang="en-US" dirty="0"/>
              <a:t>Default result values (i.e., </a:t>
            </a:r>
            <a:r>
              <a:rPr lang="en-US" dirty="0">
                <a:solidFill>
                  <a:srgbClr val="FF0000"/>
                </a:solidFill>
              </a:rPr>
              <a:t>canned answers</a:t>
            </a:r>
            <a:r>
              <a:rPr lang="en-US" dirty="0"/>
              <a:t>).</a:t>
            </a:r>
          </a:p>
          <a:p>
            <a:r>
              <a:rPr lang="en-US" dirty="0"/>
              <a:t>The stub gets the test to run:</a:t>
            </a:r>
          </a:p>
          <a:p>
            <a:pPr lvl="1"/>
            <a:r>
              <a:rPr lang="en-US" dirty="0"/>
              <a:t>If the client blindly uses the stub, it can proceed;</a:t>
            </a:r>
          </a:p>
          <a:p>
            <a:pPr lvl="1"/>
            <a:r>
              <a:rPr lang="en-US" dirty="0"/>
              <a:t>If the client expects something specific from the object, the test will likely fail.</a:t>
            </a:r>
          </a:p>
          <a:p>
            <a:r>
              <a:rPr lang="en-US" dirty="0"/>
              <a:t>Need two more things:</a:t>
            </a:r>
          </a:p>
          <a:p>
            <a:pPr marL="914400" lvl="1" indent="-457200">
              <a:buFont typeface="+mj-lt"/>
              <a:buAutoNum type="arabicPeriod"/>
            </a:pPr>
            <a:r>
              <a:rPr lang="en-US" dirty="0"/>
              <a:t>Remember how the stub was used;</a:t>
            </a:r>
          </a:p>
          <a:p>
            <a:pPr marL="914400" lvl="1" indent="-457200">
              <a:buFont typeface="+mj-lt"/>
              <a:buAutoNum type="arabicPeriod"/>
            </a:pPr>
            <a:r>
              <a:rPr lang="en-US" dirty="0"/>
              <a:t>Tell the stub what to do when it is called.</a:t>
            </a:r>
          </a:p>
        </p:txBody>
      </p:sp>
      <p:sp>
        <p:nvSpPr>
          <p:cNvPr id="4" name="Slide Number Placeholder 3">
            <a:extLst>
              <a:ext uri="{FF2B5EF4-FFF2-40B4-BE49-F238E27FC236}">
                <a16:creationId xmlns:a16="http://schemas.microsoft.com/office/drawing/2014/main" id="{EC8935C3-913F-B147-BF3C-943C94911AD7}"/>
              </a:ext>
            </a:extLst>
          </p:cNvPr>
          <p:cNvSpPr>
            <a:spLocks noGrp="1"/>
          </p:cNvSpPr>
          <p:nvPr>
            <p:ph type="sldNum" sz="quarter" idx="12"/>
          </p:nvPr>
        </p:nvSpPr>
        <p:spPr/>
        <p:txBody>
          <a:bodyPr/>
          <a:lstStyle/>
          <a:p>
            <a:fld id="{20F37917-FD3A-4669-9018-DA04BCDD3D75}" type="slidenum">
              <a:rPr lang="en-US" smtClean="0"/>
              <a:t>10</a:t>
            </a:fld>
            <a:endParaRPr lang="en-US"/>
          </a:p>
        </p:txBody>
      </p:sp>
    </p:spTree>
    <p:extLst>
      <p:ext uri="{BB962C8B-B14F-4D97-AF65-F5344CB8AC3E}">
        <p14:creationId xmlns:p14="http://schemas.microsoft.com/office/powerpoint/2010/main" val="6003133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54271-F8B1-5348-B575-F509EBC46126}"/>
              </a:ext>
            </a:extLst>
          </p:cNvPr>
          <p:cNvSpPr>
            <a:spLocks noGrp="1"/>
          </p:cNvSpPr>
          <p:nvPr>
            <p:ph type="title"/>
          </p:nvPr>
        </p:nvSpPr>
        <p:spPr/>
        <p:txBody>
          <a:bodyPr/>
          <a:lstStyle/>
          <a:p>
            <a:r>
              <a:rPr lang="en-US" dirty="0"/>
              <a:t>Test Stub Example</a:t>
            </a:r>
          </a:p>
        </p:txBody>
      </p:sp>
      <p:sp>
        <p:nvSpPr>
          <p:cNvPr id="21" name="Content Placeholder 2">
            <a:extLst>
              <a:ext uri="{FF2B5EF4-FFF2-40B4-BE49-F238E27FC236}">
                <a16:creationId xmlns:a16="http://schemas.microsoft.com/office/drawing/2014/main" id="{D21E59DF-D18B-4DAB-835B-2533777E8527}"/>
              </a:ext>
            </a:extLst>
          </p:cNvPr>
          <p:cNvSpPr txBox="1">
            <a:spLocks/>
          </p:cNvSpPr>
          <p:nvPr/>
        </p:nvSpPr>
        <p:spPr>
          <a:xfrm>
            <a:off x="838199" y="1500160"/>
            <a:ext cx="11133221"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600"/>
              </a:spcBef>
              <a:buNone/>
            </a:pPr>
            <a:r>
              <a:rPr lang="en-US" sz="1200" b="0" dirty="0">
                <a:solidFill>
                  <a:srgbClr val="0000FF"/>
                </a:solidFill>
                <a:effectLst/>
                <a:latin typeface="Consolas" panose="020B0609020204030204" pitchFamily="49" charset="0"/>
              </a:rPr>
              <a:t>final</a:t>
            </a:r>
            <a:r>
              <a:rPr lang="en-US" sz="1200" b="0" dirty="0">
                <a:solidFill>
                  <a:srgbClr val="000000"/>
                </a:solidFill>
                <a:effectLst/>
                <a:latin typeface="Consolas" panose="020B0609020204030204" pitchFamily="49" charset="0"/>
              </a:rPr>
              <a:t> </a:t>
            </a:r>
            <a:r>
              <a:rPr lang="en-US" sz="1200" b="0" dirty="0">
                <a:solidFill>
                  <a:srgbClr val="0000FF"/>
                </a:solidFill>
                <a:effectLst/>
                <a:latin typeface="Consolas" panose="020B0609020204030204" pitchFamily="49" charset="0"/>
              </a:rPr>
              <a:t>class</a:t>
            </a:r>
            <a:r>
              <a:rPr lang="en-US" sz="1200" b="0" dirty="0">
                <a:solidFill>
                  <a:srgbClr val="000000"/>
                </a:solidFill>
                <a:effectLst/>
                <a:latin typeface="Consolas" panose="020B0609020204030204" pitchFamily="49" charset="0"/>
              </a:rPr>
              <a:t> Service {</a:t>
            </a:r>
          </a:p>
          <a:p>
            <a:pPr marL="0" indent="0">
              <a:spcBef>
                <a:spcPts val="600"/>
              </a:spcBef>
              <a:buNone/>
            </a:pPr>
            <a:r>
              <a:rPr lang="en-US" sz="1200" b="0" dirty="0">
                <a:solidFill>
                  <a:srgbClr val="000000"/>
                </a:solidFill>
                <a:effectLst/>
                <a:latin typeface="Consolas" panose="020B0609020204030204" pitchFamily="49" charset="0"/>
              </a:rPr>
              <a:t>    </a:t>
            </a:r>
            <a:r>
              <a:rPr lang="en-US" sz="1200" b="0" dirty="0">
                <a:solidFill>
                  <a:srgbClr val="0000FF"/>
                </a:solidFill>
                <a:effectLst/>
                <a:latin typeface="Consolas" panose="020B0609020204030204" pitchFamily="49" charset="0"/>
              </a:rPr>
              <a:t>public</a:t>
            </a:r>
            <a:r>
              <a:rPr lang="en-US" sz="1200" b="0" dirty="0">
                <a:solidFill>
                  <a:srgbClr val="000000"/>
                </a:solidFill>
                <a:effectLst/>
                <a:latin typeface="Consolas" panose="020B0609020204030204" pitchFamily="49" charset="0"/>
              </a:rPr>
              <a:t> function </a:t>
            </a:r>
            <a:r>
              <a:rPr lang="en-US" sz="1200" b="0" dirty="0" err="1">
                <a:solidFill>
                  <a:srgbClr val="000000"/>
                </a:solidFill>
                <a:effectLst/>
                <a:latin typeface="Consolas" panose="020B0609020204030204" pitchFamily="49" charset="0"/>
              </a:rPr>
              <a:t>doSomething</a:t>
            </a:r>
            <a:r>
              <a:rPr lang="en-US" sz="1200" b="0" dirty="0">
                <a:solidFill>
                  <a:srgbClr val="000000"/>
                </a:solidFill>
                <a:effectLst/>
                <a:latin typeface="Consolas" panose="020B0609020204030204" pitchFamily="49" charset="0"/>
              </a:rPr>
              <a:t>(</a:t>
            </a:r>
            <a:r>
              <a:rPr lang="en-US" sz="1200" b="0" dirty="0" err="1">
                <a:solidFill>
                  <a:srgbClr val="0000FF"/>
                </a:solidFill>
                <a:effectLst/>
                <a:latin typeface="Consolas" panose="020B0609020204030204" pitchFamily="49" charset="0"/>
              </a:rPr>
              <a:t>UserModelInterface</a:t>
            </a:r>
            <a:r>
              <a:rPr lang="en-US" sz="1200" b="0" dirty="0">
                <a:solidFill>
                  <a:srgbClr val="000000"/>
                </a:solidFill>
                <a:effectLst/>
                <a:latin typeface="Consolas" panose="020B0609020204030204" pitchFamily="49" charset="0"/>
              </a:rPr>
              <a:t> user): Int {</a:t>
            </a:r>
          </a:p>
          <a:p>
            <a:pPr marL="0" indent="0">
              <a:spcBef>
                <a:spcPts val="600"/>
              </a:spcBef>
              <a:buNone/>
            </a:pPr>
            <a:r>
              <a:rPr lang="en-US" sz="1200" b="0" dirty="0">
                <a:solidFill>
                  <a:srgbClr val="000000"/>
                </a:solidFill>
                <a:effectLst/>
                <a:latin typeface="Consolas" panose="020B0609020204030204" pitchFamily="49" charset="0"/>
              </a:rPr>
              <a:t>        </a:t>
            </a:r>
            <a:r>
              <a:rPr lang="en-US" sz="1200" b="0" dirty="0">
                <a:solidFill>
                  <a:srgbClr val="008000"/>
                </a:solidFill>
                <a:effectLst/>
                <a:latin typeface="Consolas" panose="020B0609020204030204" pitchFamily="49" charset="0"/>
              </a:rPr>
              <a:t>/* Do things */</a:t>
            </a:r>
            <a:r>
              <a:rPr lang="en-US" sz="1200" b="0" dirty="0">
                <a:solidFill>
                  <a:srgbClr val="000000"/>
                </a:solidFill>
                <a:effectLst/>
                <a:latin typeface="Consolas" panose="020B0609020204030204" pitchFamily="49" charset="0"/>
              </a:rPr>
              <a:t>        </a:t>
            </a:r>
          </a:p>
          <a:p>
            <a:pPr marL="0" indent="0">
              <a:spcBef>
                <a:spcPts val="600"/>
              </a:spcBef>
              <a:buNone/>
            </a:pPr>
            <a:r>
              <a:rPr lang="en-US" sz="1200" b="0" dirty="0">
                <a:solidFill>
                  <a:srgbClr val="000000"/>
                </a:solidFill>
                <a:effectLst/>
                <a:latin typeface="Consolas" panose="020B0609020204030204" pitchFamily="49" charset="0"/>
              </a:rPr>
              <a:t>        </a:t>
            </a:r>
            <a:r>
              <a:rPr lang="en-US" sz="1200" b="0" dirty="0">
                <a:solidFill>
                  <a:srgbClr val="0000FF"/>
                </a:solidFill>
                <a:effectLst/>
                <a:latin typeface="Consolas" panose="020B0609020204030204" pitchFamily="49" charset="0"/>
              </a:rPr>
              <a:t>return</a:t>
            </a:r>
            <a:r>
              <a:rPr lang="en-US" sz="1200" b="0" dirty="0">
                <a:solidFill>
                  <a:srgbClr val="000000"/>
                </a:solidFill>
                <a:effectLst/>
                <a:latin typeface="Consolas" panose="020B0609020204030204" pitchFamily="49" charset="0"/>
              </a:rPr>
              <a:t> </a:t>
            </a:r>
            <a:r>
              <a:rPr lang="en-US" sz="1200" b="0" dirty="0" err="1">
                <a:solidFill>
                  <a:srgbClr val="000000"/>
                </a:solidFill>
                <a:effectLst/>
                <a:latin typeface="Consolas" panose="020B0609020204030204" pitchFamily="49" charset="0"/>
              </a:rPr>
              <a:t>user.uuid</a:t>
            </a:r>
            <a:r>
              <a:rPr lang="en-US" sz="1200" b="0" dirty="0">
                <a:solidFill>
                  <a:srgbClr val="000000"/>
                </a:solidFill>
                <a:effectLst/>
                <a:latin typeface="Consolas" panose="020B0609020204030204" pitchFamily="49" charset="0"/>
              </a:rPr>
              <a:t>;</a:t>
            </a:r>
          </a:p>
          <a:p>
            <a:pPr marL="0" indent="0">
              <a:spcBef>
                <a:spcPts val="600"/>
              </a:spcBef>
              <a:buNone/>
            </a:pPr>
            <a:r>
              <a:rPr lang="en-US" sz="1200" b="0" dirty="0">
                <a:solidFill>
                  <a:srgbClr val="000000"/>
                </a:solidFill>
                <a:effectLst/>
                <a:latin typeface="Consolas" panose="020B0609020204030204" pitchFamily="49" charset="0"/>
              </a:rPr>
              <a:t>    }</a:t>
            </a:r>
          </a:p>
          <a:p>
            <a:pPr marL="0" indent="0">
              <a:spcBef>
                <a:spcPts val="600"/>
              </a:spcBef>
              <a:buNone/>
            </a:pPr>
            <a:r>
              <a:rPr lang="en-US" sz="1200" b="0" dirty="0">
                <a:solidFill>
                  <a:srgbClr val="000000"/>
                </a:solidFill>
                <a:effectLst/>
                <a:latin typeface="Consolas" panose="020B0609020204030204" pitchFamily="49" charset="0"/>
              </a:rPr>
              <a:t>}</a:t>
            </a:r>
          </a:p>
          <a:p>
            <a:pPr marL="0" indent="0">
              <a:spcBef>
                <a:spcPts val="600"/>
              </a:spcBef>
              <a:buNone/>
            </a:pPr>
            <a:r>
              <a:rPr lang="en-US" sz="1200" b="0" dirty="0">
                <a:solidFill>
                  <a:srgbClr val="0000FF"/>
                </a:solidFill>
                <a:effectLst/>
                <a:latin typeface="Consolas" panose="020B0609020204030204" pitchFamily="49" charset="0"/>
              </a:rPr>
              <a:t>final</a:t>
            </a:r>
            <a:r>
              <a:rPr lang="en-US" sz="1200" b="0" dirty="0">
                <a:solidFill>
                  <a:srgbClr val="000000"/>
                </a:solidFill>
                <a:effectLst/>
                <a:latin typeface="Consolas" panose="020B0609020204030204" pitchFamily="49" charset="0"/>
              </a:rPr>
              <a:t> </a:t>
            </a:r>
            <a:r>
              <a:rPr lang="en-US" sz="1200" b="0" dirty="0">
                <a:solidFill>
                  <a:srgbClr val="0000FF"/>
                </a:solidFill>
                <a:effectLst/>
                <a:latin typeface="Consolas" panose="020B0609020204030204" pitchFamily="49" charset="0"/>
              </a:rPr>
              <a:t>class</a:t>
            </a:r>
            <a:r>
              <a:rPr lang="en-US" sz="1200" b="0" dirty="0">
                <a:solidFill>
                  <a:srgbClr val="000000"/>
                </a:solidFill>
                <a:effectLst/>
                <a:latin typeface="Consolas" panose="020B0609020204030204" pitchFamily="49" charset="0"/>
              </a:rPr>
              <a:t> </a:t>
            </a:r>
            <a:r>
              <a:rPr lang="en-US" sz="1200" b="0" dirty="0" err="1">
                <a:solidFill>
                  <a:srgbClr val="000000"/>
                </a:solidFill>
                <a:effectLst/>
                <a:latin typeface="Consolas" panose="020B0609020204030204" pitchFamily="49" charset="0"/>
              </a:rPr>
              <a:t>ServiceTest</a:t>
            </a:r>
            <a:r>
              <a:rPr lang="en-US" sz="1200" b="0" dirty="0">
                <a:solidFill>
                  <a:srgbClr val="000000"/>
                </a:solidFill>
                <a:effectLst/>
                <a:latin typeface="Consolas" panose="020B0609020204030204" pitchFamily="49" charset="0"/>
              </a:rPr>
              <a:t> </a:t>
            </a:r>
            <a:r>
              <a:rPr lang="en-US" sz="1200" b="0" dirty="0">
                <a:solidFill>
                  <a:srgbClr val="0000FF"/>
                </a:solidFill>
                <a:effectLst/>
                <a:latin typeface="Consolas" panose="020B0609020204030204" pitchFamily="49" charset="0"/>
              </a:rPr>
              <a:t>extends</a:t>
            </a:r>
            <a:r>
              <a:rPr lang="en-US" sz="1200" b="0" dirty="0">
                <a:solidFill>
                  <a:srgbClr val="000000"/>
                </a:solidFill>
                <a:effectLst/>
                <a:latin typeface="Consolas" panose="020B0609020204030204" pitchFamily="49" charset="0"/>
              </a:rPr>
              <a:t> </a:t>
            </a:r>
            <a:r>
              <a:rPr lang="en-US" sz="1200" b="0" dirty="0" err="1">
                <a:solidFill>
                  <a:srgbClr val="000000"/>
                </a:solidFill>
                <a:effectLst/>
                <a:latin typeface="Consolas" panose="020B0609020204030204" pitchFamily="49" charset="0"/>
              </a:rPr>
              <a:t>TestCase</a:t>
            </a:r>
            <a:r>
              <a:rPr lang="en-US" sz="1200" b="0" dirty="0">
                <a:solidFill>
                  <a:srgbClr val="000000"/>
                </a:solidFill>
                <a:effectLst/>
                <a:latin typeface="Consolas" panose="020B0609020204030204" pitchFamily="49" charset="0"/>
              </a:rPr>
              <a:t> {</a:t>
            </a:r>
          </a:p>
          <a:p>
            <a:pPr marL="0" indent="0">
              <a:spcBef>
                <a:spcPts val="600"/>
              </a:spcBef>
              <a:buNone/>
            </a:pPr>
            <a:r>
              <a:rPr lang="en-US" sz="1200" b="0" dirty="0">
                <a:solidFill>
                  <a:srgbClr val="000000"/>
                </a:solidFill>
                <a:effectLst/>
                <a:latin typeface="Consolas" panose="020B0609020204030204" pitchFamily="49" charset="0"/>
              </a:rPr>
              <a:t>    </a:t>
            </a:r>
            <a:r>
              <a:rPr lang="en-US" sz="1200" b="0" dirty="0">
                <a:solidFill>
                  <a:srgbClr val="0000FF"/>
                </a:solidFill>
                <a:effectLst/>
                <a:latin typeface="Consolas" panose="020B0609020204030204" pitchFamily="49" charset="0"/>
              </a:rPr>
              <a:t>public</a:t>
            </a:r>
            <a:r>
              <a:rPr lang="en-US" sz="1200" b="0" dirty="0">
                <a:solidFill>
                  <a:srgbClr val="000000"/>
                </a:solidFill>
                <a:effectLst/>
                <a:latin typeface="Consolas" panose="020B0609020204030204" pitchFamily="49" charset="0"/>
              </a:rPr>
              <a:t> function </a:t>
            </a:r>
            <a:r>
              <a:rPr lang="en-US" sz="1200" b="0" dirty="0" err="1">
                <a:solidFill>
                  <a:srgbClr val="000000"/>
                </a:solidFill>
                <a:effectLst/>
                <a:latin typeface="Consolas" panose="020B0609020204030204" pitchFamily="49" charset="0"/>
              </a:rPr>
              <a:t>testDoSomething</a:t>
            </a:r>
            <a:r>
              <a:rPr lang="en-US" sz="1200" b="0" dirty="0">
                <a:solidFill>
                  <a:srgbClr val="000000"/>
                </a:solidFill>
                <a:effectLst/>
                <a:latin typeface="Consolas" panose="020B0609020204030204" pitchFamily="49" charset="0"/>
              </a:rPr>
              <a:t>(): void {</a:t>
            </a:r>
          </a:p>
          <a:p>
            <a:pPr marL="0" indent="0">
              <a:spcBef>
                <a:spcPts val="600"/>
              </a:spcBef>
              <a:buNone/>
            </a:pPr>
            <a:r>
              <a:rPr lang="en-US" sz="1200" b="0" dirty="0">
                <a:solidFill>
                  <a:srgbClr val="000000"/>
                </a:solidFill>
                <a:effectLst/>
                <a:latin typeface="Consolas" panose="020B0609020204030204" pitchFamily="49" charset="0"/>
              </a:rPr>
              <a:t>        </a:t>
            </a:r>
            <a:r>
              <a:rPr lang="en-US" sz="1200" b="0" dirty="0">
                <a:solidFill>
                  <a:srgbClr val="008000"/>
                </a:solidFill>
                <a:effectLst/>
                <a:latin typeface="Consolas" panose="020B0609020204030204" pitchFamily="49" charset="0"/>
              </a:rPr>
              <a:t>// The service needs a implementation `</a:t>
            </a:r>
            <a:r>
              <a:rPr lang="en-US" sz="1200" b="0" dirty="0" err="1">
                <a:solidFill>
                  <a:srgbClr val="008000"/>
                </a:solidFill>
                <a:effectLst/>
                <a:latin typeface="Consolas" panose="020B0609020204030204" pitchFamily="49" charset="0"/>
              </a:rPr>
              <a:t>UserModelInterface</a:t>
            </a:r>
            <a:r>
              <a:rPr lang="en-US" sz="1200" b="0" dirty="0">
                <a:solidFill>
                  <a:srgbClr val="008000"/>
                </a:solidFill>
                <a:effectLst/>
                <a:latin typeface="Consolas" panose="020B0609020204030204" pitchFamily="49" charset="0"/>
              </a:rPr>
              <a:t>`.</a:t>
            </a:r>
            <a:endParaRPr lang="en-US" sz="1200" b="0" dirty="0">
              <a:solidFill>
                <a:srgbClr val="000000"/>
              </a:solidFill>
              <a:effectLst/>
              <a:latin typeface="Consolas" panose="020B0609020204030204" pitchFamily="49" charset="0"/>
            </a:endParaRPr>
          </a:p>
          <a:p>
            <a:pPr marL="0" indent="0">
              <a:spcBef>
                <a:spcPts val="600"/>
              </a:spcBef>
              <a:buNone/>
            </a:pPr>
            <a:r>
              <a:rPr lang="en-US" sz="1200" b="0" dirty="0">
                <a:solidFill>
                  <a:srgbClr val="000000"/>
                </a:solidFill>
                <a:effectLst/>
                <a:latin typeface="Consolas" panose="020B0609020204030204" pitchFamily="49" charset="0"/>
              </a:rPr>
              <a:t>        </a:t>
            </a:r>
            <a:r>
              <a:rPr lang="en-US" sz="1200" b="0" dirty="0">
                <a:solidFill>
                  <a:srgbClr val="0000FF"/>
                </a:solidFill>
                <a:effectLst/>
                <a:latin typeface="Consolas" panose="020B0609020204030204" pitchFamily="49" charset="0"/>
              </a:rPr>
              <a:t>String</a:t>
            </a:r>
            <a:r>
              <a:rPr lang="en-US" sz="1200" b="0" dirty="0">
                <a:solidFill>
                  <a:srgbClr val="000000"/>
                </a:solidFill>
                <a:effectLst/>
                <a:latin typeface="Consolas" panose="020B0609020204030204" pitchFamily="49" charset="0"/>
              </a:rPr>
              <a:t> </a:t>
            </a:r>
            <a:r>
              <a:rPr lang="en-US" sz="1200" b="0" dirty="0" err="1">
                <a:solidFill>
                  <a:srgbClr val="000000"/>
                </a:solidFill>
                <a:effectLst/>
                <a:latin typeface="Consolas" panose="020B0609020204030204" pitchFamily="49" charset="0"/>
              </a:rPr>
              <a:t>uuid</a:t>
            </a:r>
            <a:r>
              <a:rPr lang="en-US" sz="1200" b="0" dirty="0">
                <a:solidFill>
                  <a:srgbClr val="000000"/>
                </a:solidFill>
                <a:effectLst/>
                <a:latin typeface="Consolas" panose="020B0609020204030204" pitchFamily="49" charset="0"/>
              </a:rPr>
              <a:t> = (</a:t>
            </a:r>
            <a:r>
              <a:rPr lang="en-US" sz="1200" b="0" dirty="0">
                <a:solidFill>
                  <a:srgbClr val="0000FF"/>
                </a:solidFill>
                <a:effectLst/>
                <a:latin typeface="Consolas" panose="020B0609020204030204" pitchFamily="49" charset="0"/>
              </a:rPr>
              <a:t>new</a:t>
            </a:r>
            <a:r>
              <a:rPr lang="en-US" sz="1200" b="0" dirty="0">
                <a:solidFill>
                  <a:srgbClr val="000000"/>
                </a:solidFill>
                <a:effectLst/>
                <a:latin typeface="Consolas" panose="020B0609020204030204" pitchFamily="49" charset="0"/>
              </a:rPr>
              <a:t> Service()).</a:t>
            </a:r>
            <a:r>
              <a:rPr lang="en-US" sz="1200" b="0" dirty="0" err="1">
                <a:solidFill>
                  <a:srgbClr val="000000"/>
                </a:solidFill>
                <a:effectLst/>
                <a:latin typeface="Consolas" panose="020B0609020204030204" pitchFamily="49" charset="0"/>
              </a:rPr>
              <a:t>doSomething</a:t>
            </a:r>
            <a:r>
              <a:rPr lang="en-US" sz="1200" b="0" dirty="0">
                <a:solidFill>
                  <a:srgbClr val="000000"/>
                </a:solidFill>
                <a:effectLst/>
                <a:latin typeface="Consolas" panose="020B0609020204030204" pitchFamily="49" charset="0"/>
              </a:rPr>
              <a:t>(</a:t>
            </a:r>
            <a:r>
              <a:rPr lang="en-US" sz="1200" b="0" dirty="0">
                <a:solidFill>
                  <a:srgbClr val="0000FF"/>
                </a:solidFill>
                <a:effectLst/>
                <a:latin typeface="Consolas" panose="020B0609020204030204" pitchFamily="49" charset="0"/>
              </a:rPr>
              <a:t>new</a:t>
            </a:r>
            <a:r>
              <a:rPr lang="en-US" sz="1200" b="0" dirty="0">
                <a:solidFill>
                  <a:srgbClr val="000000"/>
                </a:solidFill>
                <a:effectLst/>
                <a:latin typeface="Consolas" panose="020B0609020204030204" pitchFamily="49" charset="0"/>
              </a:rPr>
              <a:t> </a:t>
            </a:r>
            <a:r>
              <a:rPr lang="en-US" sz="1200" b="0" dirty="0" err="1">
                <a:solidFill>
                  <a:srgbClr val="000000"/>
                </a:solidFill>
                <a:effectLst/>
                <a:latin typeface="Consolas" panose="020B0609020204030204" pitchFamily="49" charset="0"/>
              </a:rPr>
              <a:t>UserStub</a:t>
            </a:r>
            <a:r>
              <a:rPr lang="en-US" sz="1200" b="0" dirty="0">
                <a:solidFill>
                  <a:srgbClr val="000000"/>
                </a:solidFill>
                <a:effectLst/>
                <a:latin typeface="Consolas" panose="020B0609020204030204" pitchFamily="49" charset="0"/>
              </a:rPr>
              <a:t>());        </a:t>
            </a:r>
          </a:p>
          <a:p>
            <a:pPr marL="0" indent="0">
              <a:spcBef>
                <a:spcPts val="600"/>
              </a:spcBef>
              <a:buNone/>
            </a:pPr>
            <a:r>
              <a:rPr lang="en-US" sz="1200" dirty="0">
                <a:solidFill>
                  <a:srgbClr val="000000"/>
                </a:solidFill>
                <a:latin typeface="Consolas" panose="020B0609020204030204" pitchFamily="49" charset="0"/>
              </a:rPr>
              <a:t>        </a:t>
            </a:r>
            <a:r>
              <a:rPr lang="en-US" sz="1200" b="0" dirty="0" err="1">
                <a:solidFill>
                  <a:srgbClr val="000000"/>
                </a:solidFill>
                <a:effectLst/>
                <a:latin typeface="Consolas" panose="020B0609020204030204" pitchFamily="49" charset="0"/>
              </a:rPr>
              <a:t>self.assertStringContainsString</a:t>
            </a:r>
            <a:r>
              <a:rPr lang="en-US" sz="1200" b="0" dirty="0">
                <a:solidFill>
                  <a:srgbClr val="000000"/>
                </a:solidFill>
                <a:effectLst/>
                <a:latin typeface="Consolas" panose="020B0609020204030204" pitchFamily="49" charset="0"/>
              </a:rPr>
              <a:t>(</a:t>
            </a:r>
            <a:r>
              <a:rPr lang="en-US" sz="1200" b="0" dirty="0">
                <a:solidFill>
                  <a:srgbClr val="A31515"/>
                </a:solidFill>
                <a:effectLst/>
                <a:latin typeface="Consolas" panose="020B0609020204030204" pitchFamily="49" charset="0"/>
              </a:rPr>
              <a:t>'0000-000-000-00001'</a:t>
            </a:r>
            <a:r>
              <a:rPr lang="en-US" sz="1200" b="0" dirty="0">
                <a:solidFill>
                  <a:srgbClr val="000000"/>
                </a:solidFill>
                <a:effectLst/>
                <a:latin typeface="Consolas" panose="020B0609020204030204" pitchFamily="49" charset="0"/>
              </a:rPr>
              <a:t>, </a:t>
            </a:r>
            <a:r>
              <a:rPr lang="en-US" sz="1200" b="0" dirty="0" err="1">
                <a:solidFill>
                  <a:srgbClr val="000000"/>
                </a:solidFill>
                <a:effectLst/>
                <a:latin typeface="Consolas" panose="020B0609020204030204" pitchFamily="49" charset="0"/>
              </a:rPr>
              <a:t>uuid</a:t>
            </a:r>
            <a:r>
              <a:rPr lang="en-US" sz="1200" b="0" dirty="0">
                <a:solidFill>
                  <a:srgbClr val="000000"/>
                </a:solidFill>
                <a:effectLst/>
                <a:latin typeface="Consolas" panose="020B0609020204030204" pitchFamily="49" charset="0"/>
              </a:rPr>
              <a:t>);</a:t>
            </a:r>
          </a:p>
          <a:p>
            <a:pPr marL="0" indent="0">
              <a:spcBef>
                <a:spcPts val="600"/>
              </a:spcBef>
              <a:buNone/>
            </a:pPr>
            <a:r>
              <a:rPr lang="en-US" sz="1200" b="0" dirty="0">
                <a:solidFill>
                  <a:srgbClr val="000000"/>
                </a:solidFill>
                <a:effectLst/>
                <a:latin typeface="Consolas" panose="020B0609020204030204" pitchFamily="49" charset="0"/>
              </a:rPr>
              <a:t>    }</a:t>
            </a:r>
          </a:p>
          <a:p>
            <a:pPr marL="0" indent="0">
              <a:spcBef>
                <a:spcPts val="600"/>
              </a:spcBef>
              <a:buNone/>
            </a:pPr>
            <a:r>
              <a:rPr lang="en-US" sz="1200" b="0" dirty="0">
                <a:solidFill>
                  <a:srgbClr val="000000"/>
                </a:solidFill>
                <a:effectLst/>
                <a:latin typeface="Consolas" panose="020B0609020204030204" pitchFamily="49" charset="0"/>
              </a:rPr>
              <a:t>}</a:t>
            </a:r>
          </a:p>
          <a:p>
            <a:pPr marL="0" indent="0">
              <a:spcBef>
                <a:spcPts val="600"/>
              </a:spcBef>
              <a:buNone/>
            </a:pPr>
            <a:r>
              <a:rPr lang="en-US" sz="1200" b="0" dirty="0">
                <a:solidFill>
                  <a:srgbClr val="0000FF"/>
                </a:solidFill>
                <a:effectLst/>
                <a:latin typeface="Consolas" panose="020B0609020204030204" pitchFamily="49" charset="0"/>
              </a:rPr>
              <a:t>interface</a:t>
            </a:r>
            <a:r>
              <a:rPr lang="en-US" sz="1200" b="0" dirty="0">
                <a:solidFill>
                  <a:srgbClr val="000000"/>
                </a:solidFill>
                <a:effectLst/>
                <a:latin typeface="Consolas" panose="020B0609020204030204" pitchFamily="49" charset="0"/>
              </a:rPr>
              <a:t> </a:t>
            </a:r>
            <a:r>
              <a:rPr lang="en-US" sz="1200" b="0" dirty="0" err="1">
                <a:solidFill>
                  <a:srgbClr val="000000"/>
                </a:solidFill>
                <a:effectLst/>
                <a:latin typeface="Consolas" panose="020B0609020204030204" pitchFamily="49" charset="0"/>
              </a:rPr>
              <a:t>UserModelInterface</a:t>
            </a:r>
            <a:r>
              <a:rPr lang="en-US" sz="1200" b="0" dirty="0">
                <a:solidFill>
                  <a:srgbClr val="000000"/>
                </a:solidFill>
                <a:effectLst/>
                <a:latin typeface="Consolas" panose="020B0609020204030204" pitchFamily="49" charset="0"/>
              </a:rPr>
              <a:t> {</a:t>
            </a:r>
          </a:p>
          <a:p>
            <a:pPr marL="0" indent="0">
              <a:spcBef>
                <a:spcPts val="600"/>
              </a:spcBef>
              <a:buNone/>
            </a:pPr>
            <a:r>
              <a:rPr lang="en-US" sz="1200" b="0" dirty="0">
                <a:solidFill>
                  <a:srgbClr val="000000"/>
                </a:solidFill>
                <a:effectLst/>
                <a:latin typeface="Consolas" panose="020B0609020204030204" pitchFamily="49" charset="0"/>
              </a:rPr>
              <a:t>    </a:t>
            </a:r>
            <a:r>
              <a:rPr lang="en-US" sz="1200" b="0" dirty="0">
                <a:solidFill>
                  <a:srgbClr val="0000FF"/>
                </a:solidFill>
                <a:effectLst/>
                <a:latin typeface="Consolas" panose="020B0609020204030204" pitchFamily="49" charset="0"/>
              </a:rPr>
              <a:t>public</a:t>
            </a:r>
            <a:r>
              <a:rPr lang="en-US" sz="1200" b="0" dirty="0">
                <a:solidFill>
                  <a:srgbClr val="000000"/>
                </a:solidFill>
                <a:effectLst/>
                <a:latin typeface="Consolas" panose="020B0609020204030204" pitchFamily="49" charset="0"/>
              </a:rPr>
              <a:t> function </a:t>
            </a:r>
            <a:r>
              <a:rPr lang="en-US" sz="1200" b="0" dirty="0" err="1">
                <a:solidFill>
                  <a:srgbClr val="000000"/>
                </a:solidFill>
                <a:effectLst/>
                <a:latin typeface="Consolas" panose="020B0609020204030204" pitchFamily="49" charset="0"/>
              </a:rPr>
              <a:t>getUuid</a:t>
            </a:r>
            <a:r>
              <a:rPr lang="en-US" sz="1200" b="0" dirty="0">
                <a:solidFill>
                  <a:srgbClr val="000000"/>
                </a:solidFill>
                <a:effectLst/>
                <a:latin typeface="Consolas" panose="020B0609020204030204" pitchFamily="49" charset="0"/>
              </a:rPr>
              <a:t>(): String;</a:t>
            </a:r>
          </a:p>
          <a:p>
            <a:pPr marL="0" indent="0">
              <a:spcBef>
                <a:spcPts val="600"/>
              </a:spcBef>
              <a:buNone/>
            </a:pPr>
            <a:r>
              <a:rPr lang="en-US" sz="1200" b="0" dirty="0">
                <a:solidFill>
                  <a:srgbClr val="000000"/>
                </a:solidFill>
                <a:effectLst/>
                <a:latin typeface="Consolas" panose="020B0609020204030204" pitchFamily="49" charset="0"/>
              </a:rPr>
              <a:t>}</a:t>
            </a:r>
          </a:p>
          <a:p>
            <a:pPr marL="0" indent="0">
              <a:spcBef>
                <a:spcPts val="600"/>
              </a:spcBef>
              <a:buNone/>
            </a:pPr>
            <a:r>
              <a:rPr lang="en-US" sz="1200" b="0" dirty="0">
                <a:solidFill>
                  <a:srgbClr val="0000FF"/>
                </a:solidFill>
                <a:effectLst/>
                <a:latin typeface="Consolas" panose="020B0609020204030204" pitchFamily="49" charset="0"/>
              </a:rPr>
              <a:t>final</a:t>
            </a:r>
            <a:r>
              <a:rPr lang="en-US" sz="1200" b="0" dirty="0">
                <a:solidFill>
                  <a:srgbClr val="000000"/>
                </a:solidFill>
                <a:effectLst/>
                <a:latin typeface="Consolas" panose="020B0609020204030204" pitchFamily="49" charset="0"/>
              </a:rPr>
              <a:t> </a:t>
            </a:r>
            <a:r>
              <a:rPr lang="en-US" sz="1200" b="0" dirty="0">
                <a:solidFill>
                  <a:srgbClr val="0000FF"/>
                </a:solidFill>
                <a:effectLst/>
                <a:latin typeface="Consolas" panose="020B0609020204030204" pitchFamily="49" charset="0"/>
              </a:rPr>
              <a:t>class</a:t>
            </a:r>
            <a:r>
              <a:rPr lang="en-US" sz="1200" b="0" dirty="0">
                <a:solidFill>
                  <a:srgbClr val="000000"/>
                </a:solidFill>
                <a:effectLst/>
                <a:latin typeface="Consolas" panose="020B0609020204030204" pitchFamily="49" charset="0"/>
              </a:rPr>
              <a:t> </a:t>
            </a:r>
            <a:r>
              <a:rPr lang="en-US" sz="1200" b="0" dirty="0" err="1">
                <a:solidFill>
                  <a:srgbClr val="000000"/>
                </a:solidFill>
                <a:effectLst/>
                <a:latin typeface="Consolas" panose="020B0609020204030204" pitchFamily="49" charset="0"/>
              </a:rPr>
              <a:t>UserStub</a:t>
            </a:r>
            <a:r>
              <a:rPr lang="en-US" sz="1200" b="0" dirty="0">
                <a:solidFill>
                  <a:srgbClr val="000000"/>
                </a:solidFill>
                <a:effectLst/>
                <a:latin typeface="Consolas" panose="020B0609020204030204" pitchFamily="49" charset="0"/>
              </a:rPr>
              <a:t> </a:t>
            </a:r>
            <a:r>
              <a:rPr lang="en-US" sz="1200" b="0" dirty="0">
                <a:solidFill>
                  <a:srgbClr val="0000FF"/>
                </a:solidFill>
                <a:effectLst/>
                <a:latin typeface="Consolas" panose="020B0609020204030204" pitchFamily="49" charset="0"/>
              </a:rPr>
              <a:t>implements</a:t>
            </a:r>
            <a:r>
              <a:rPr lang="en-US" sz="1200" b="0" dirty="0">
                <a:solidFill>
                  <a:srgbClr val="000000"/>
                </a:solidFill>
                <a:effectLst/>
                <a:latin typeface="Consolas" panose="020B0609020204030204" pitchFamily="49" charset="0"/>
              </a:rPr>
              <a:t> </a:t>
            </a:r>
            <a:r>
              <a:rPr lang="en-US" sz="1200" b="0" dirty="0" err="1">
                <a:solidFill>
                  <a:srgbClr val="000000"/>
                </a:solidFill>
                <a:effectLst/>
                <a:latin typeface="Consolas" panose="020B0609020204030204" pitchFamily="49" charset="0"/>
              </a:rPr>
              <a:t>UserModelInterface</a:t>
            </a:r>
            <a:r>
              <a:rPr lang="en-US" sz="1200" b="0" dirty="0">
                <a:solidFill>
                  <a:srgbClr val="000000"/>
                </a:solidFill>
                <a:effectLst/>
                <a:latin typeface="Consolas" panose="020B0609020204030204" pitchFamily="49" charset="0"/>
              </a:rPr>
              <a:t> {</a:t>
            </a:r>
          </a:p>
          <a:p>
            <a:pPr marL="0" indent="0">
              <a:spcBef>
                <a:spcPts val="600"/>
              </a:spcBef>
              <a:buNone/>
            </a:pPr>
            <a:r>
              <a:rPr lang="en-US" sz="1200" b="0" dirty="0">
                <a:solidFill>
                  <a:srgbClr val="000000"/>
                </a:solidFill>
                <a:effectLst/>
                <a:latin typeface="Consolas" panose="020B0609020204030204" pitchFamily="49" charset="0"/>
              </a:rPr>
              <a:t>    </a:t>
            </a:r>
            <a:r>
              <a:rPr lang="en-US" sz="1200" b="0" dirty="0">
                <a:solidFill>
                  <a:srgbClr val="0000FF"/>
                </a:solidFill>
                <a:effectLst/>
                <a:latin typeface="Consolas" panose="020B0609020204030204" pitchFamily="49" charset="0"/>
              </a:rPr>
              <a:t>public</a:t>
            </a:r>
            <a:r>
              <a:rPr lang="en-US" sz="1200" b="0" dirty="0">
                <a:solidFill>
                  <a:srgbClr val="000000"/>
                </a:solidFill>
                <a:effectLst/>
                <a:latin typeface="Consolas" panose="020B0609020204030204" pitchFamily="49" charset="0"/>
              </a:rPr>
              <a:t> function </a:t>
            </a:r>
            <a:r>
              <a:rPr lang="en-US" sz="1200" b="0" dirty="0" err="1">
                <a:solidFill>
                  <a:srgbClr val="000000"/>
                </a:solidFill>
                <a:effectLst/>
                <a:latin typeface="Consolas" panose="020B0609020204030204" pitchFamily="49" charset="0"/>
              </a:rPr>
              <a:t>getUuid</a:t>
            </a:r>
            <a:r>
              <a:rPr lang="en-US" sz="1200" b="0" dirty="0">
                <a:solidFill>
                  <a:srgbClr val="000000"/>
                </a:solidFill>
                <a:effectLst/>
                <a:latin typeface="Consolas" panose="020B0609020204030204" pitchFamily="49" charset="0"/>
              </a:rPr>
              <a:t>(): String {</a:t>
            </a:r>
          </a:p>
          <a:p>
            <a:pPr marL="0" indent="0">
              <a:spcBef>
                <a:spcPts val="600"/>
              </a:spcBef>
              <a:buNone/>
            </a:pPr>
            <a:r>
              <a:rPr lang="en-US" sz="1200" b="0" dirty="0">
                <a:solidFill>
                  <a:srgbClr val="000000"/>
                </a:solidFill>
                <a:effectLst/>
                <a:latin typeface="Consolas" panose="020B0609020204030204" pitchFamily="49" charset="0"/>
              </a:rPr>
              <a:t>        </a:t>
            </a:r>
            <a:r>
              <a:rPr lang="en-US" sz="1200" b="0" dirty="0">
                <a:solidFill>
                  <a:srgbClr val="0000FF"/>
                </a:solidFill>
                <a:effectLst/>
                <a:latin typeface="Consolas" panose="020B0609020204030204" pitchFamily="49" charset="0"/>
              </a:rPr>
              <a:t>return</a:t>
            </a:r>
            <a:r>
              <a:rPr lang="en-US" sz="1200" b="0" dirty="0">
                <a:solidFill>
                  <a:srgbClr val="000000"/>
                </a:solidFill>
                <a:effectLst/>
                <a:latin typeface="Consolas" panose="020B0609020204030204" pitchFamily="49" charset="0"/>
              </a:rPr>
              <a:t> </a:t>
            </a:r>
            <a:r>
              <a:rPr lang="en-US" sz="1200" b="0" dirty="0">
                <a:solidFill>
                  <a:srgbClr val="A31515"/>
                </a:solidFill>
                <a:effectLst/>
                <a:latin typeface="Consolas" panose="020B0609020204030204" pitchFamily="49" charset="0"/>
              </a:rPr>
              <a:t>'0000-000-000-00001'</a:t>
            </a:r>
            <a:r>
              <a:rPr lang="en-US" sz="1200" b="0" dirty="0">
                <a:solidFill>
                  <a:srgbClr val="000000"/>
                </a:solidFill>
                <a:effectLst/>
                <a:latin typeface="Consolas" panose="020B0609020204030204" pitchFamily="49" charset="0"/>
              </a:rPr>
              <a:t>;</a:t>
            </a:r>
          </a:p>
          <a:p>
            <a:pPr marL="0" indent="0">
              <a:spcBef>
                <a:spcPts val="600"/>
              </a:spcBef>
              <a:buNone/>
            </a:pPr>
            <a:r>
              <a:rPr lang="en-US" sz="1200" b="0" dirty="0">
                <a:solidFill>
                  <a:srgbClr val="000000"/>
                </a:solidFill>
                <a:effectLst/>
                <a:latin typeface="Consolas" panose="020B0609020204030204" pitchFamily="49" charset="0"/>
              </a:rPr>
              <a:t>    }</a:t>
            </a:r>
          </a:p>
          <a:p>
            <a:pPr marL="0" indent="0">
              <a:spcBef>
                <a:spcPts val="600"/>
              </a:spcBef>
              <a:buNone/>
            </a:pPr>
            <a:r>
              <a:rPr lang="en-US" sz="1200" b="0" dirty="0">
                <a:solidFill>
                  <a:srgbClr val="000000"/>
                </a:solidFill>
                <a:effectLst/>
                <a:latin typeface="Consolas" panose="020B0609020204030204" pitchFamily="49" charset="0"/>
              </a:rPr>
              <a:t>}</a:t>
            </a:r>
          </a:p>
        </p:txBody>
      </p:sp>
      <p:sp>
        <p:nvSpPr>
          <p:cNvPr id="4" name="Rectangle 3">
            <a:extLst>
              <a:ext uri="{FF2B5EF4-FFF2-40B4-BE49-F238E27FC236}">
                <a16:creationId xmlns:a16="http://schemas.microsoft.com/office/drawing/2014/main" id="{B32F69D5-CD56-41D1-9B41-46DBCDEF89C8}"/>
              </a:ext>
            </a:extLst>
          </p:cNvPr>
          <p:cNvSpPr/>
          <p:nvPr/>
        </p:nvSpPr>
        <p:spPr>
          <a:xfrm>
            <a:off x="8141082" y="4984688"/>
            <a:ext cx="2129876" cy="866810"/>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400" b="1" dirty="0" err="1">
                <a:solidFill>
                  <a:schemeClr val="tx1"/>
                </a:solidFill>
                <a:latin typeface="Ink Free" panose="03080402000500000000" pitchFamily="66" charset="0"/>
              </a:rPr>
              <a:t>getUuid</a:t>
            </a:r>
            <a:r>
              <a:rPr lang="en-US" sz="2400" b="1" dirty="0">
                <a:solidFill>
                  <a:schemeClr val="tx1"/>
                </a:solidFill>
                <a:latin typeface="Ink Free" panose="03080402000500000000" pitchFamily="66" charset="0"/>
              </a:rPr>
              <a:t>() is a stub</a:t>
            </a:r>
          </a:p>
        </p:txBody>
      </p:sp>
    </p:spTree>
    <p:extLst>
      <p:ext uri="{BB962C8B-B14F-4D97-AF65-F5344CB8AC3E}">
        <p14:creationId xmlns:p14="http://schemas.microsoft.com/office/powerpoint/2010/main" val="2026084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20DBE-B958-2440-80F0-5258A90EECA2}"/>
              </a:ext>
            </a:extLst>
          </p:cNvPr>
          <p:cNvSpPr>
            <a:spLocks noGrp="1"/>
          </p:cNvSpPr>
          <p:nvPr>
            <p:ph type="title"/>
          </p:nvPr>
        </p:nvSpPr>
        <p:spPr/>
        <p:txBody>
          <a:bodyPr/>
          <a:lstStyle/>
          <a:p>
            <a:r>
              <a:rPr lang="en-US" dirty="0"/>
              <a:t>Sometimes Test Stub is not enough</a:t>
            </a:r>
          </a:p>
        </p:txBody>
      </p:sp>
      <p:sp>
        <p:nvSpPr>
          <p:cNvPr id="3" name="Content Placeholder 2">
            <a:extLst>
              <a:ext uri="{FF2B5EF4-FFF2-40B4-BE49-F238E27FC236}">
                <a16:creationId xmlns:a16="http://schemas.microsoft.com/office/drawing/2014/main" id="{FFF6BAFB-589D-F24B-92EF-494F61629AF2}"/>
              </a:ext>
            </a:extLst>
          </p:cNvPr>
          <p:cNvSpPr>
            <a:spLocks noGrp="1"/>
          </p:cNvSpPr>
          <p:nvPr>
            <p:ph idx="1"/>
          </p:nvPr>
        </p:nvSpPr>
        <p:spPr/>
        <p:txBody>
          <a:bodyPr/>
          <a:lstStyle/>
          <a:p>
            <a:r>
              <a:rPr lang="en-US" dirty="0"/>
              <a:t>You might want your stub to do </a:t>
            </a:r>
            <a:r>
              <a:rPr lang="en-US" dirty="0" err="1"/>
              <a:t>atleast</a:t>
            </a:r>
            <a:r>
              <a:rPr lang="en-US" dirty="0"/>
              <a:t> two more things:</a:t>
            </a:r>
          </a:p>
          <a:p>
            <a:pPr marL="914400" lvl="1" indent="-457200">
              <a:buFont typeface="+mj-lt"/>
              <a:buAutoNum type="arabicPeriod"/>
            </a:pPr>
            <a:r>
              <a:rPr lang="en-US" sz="2800" dirty="0"/>
              <a:t>Remember how the stub was used; (“memory”)</a:t>
            </a:r>
          </a:p>
          <a:p>
            <a:pPr marL="914400" lvl="1" indent="-457200">
              <a:buFont typeface="+mj-lt"/>
              <a:buAutoNum type="arabicPeriod"/>
            </a:pPr>
            <a:r>
              <a:rPr lang="en-US" sz="2800" dirty="0"/>
              <a:t>Program the responses of the stub depending on different situations.</a:t>
            </a:r>
          </a:p>
        </p:txBody>
      </p:sp>
      <p:sp>
        <p:nvSpPr>
          <p:cNvPr id="4" name="Slide Number Placeholder 3">
            <a:extLst>
              <a:ext uri="{FF2B5EF4-FFF2-40B4-BE49-F238E27FC236}">
                <a16:creationId xmlns:a16="http://schemas.microsoft.com/office/drawing/2014/main" id="{EC8935C3-913F-B147-BF3C-943C94911AD7}"/>
              </a:ext>
            </a:extLst>
          </p:cNvPr>
          <p:cNvSpPr>
            <a:spLocks noGrp="1"/>
          </p:cNvSpPr>
          <p:nvPr>
            <p:ph type="sldNum" sz="quarter" idx="12"/>
          </p:nvPr>
        </p:nvSpPr>
        <p:spPr/>
        <p:txBody>
          <a:bodyPr/>
          <a:lstStyle/>
          <a:p>
            <a:fld id="{20F37917-FD3A-4669-9018-DA04BCDD3D75}" type="slidenum">
              <a:rPr lang="en-US" smtClean="0"/>
              <a:t>12</a:t>
            </a:fld>
            <a:endParaRPr lang="en-US"/>
          </a:p>
        </p:txBody>
      </p:sp>
    </p:spTree>
    <p:extLst>
      <p:ext uri="{BB962C8B-B14F-4D97-AF65-F5344CB8AC3E}">
        <p14:creationId xmlns:p14="http://schemas.microsoft.com/office/powerpoint/2010/main" val="41790128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00464-AB28-4140-830A-1D73177468BE}"/>
              </a:ext>
            </a:extLst>
          </p:cNvPr>
          <p:cNvSpPr>
            <a:spLocks noGrp="1"/>
          </p:cNvSpPr>
          <p:nvPr>
            <p:ph type="title"/>
          </p:nvPr>
        </p:nvSpPr>
        <p:spPr/>
        <p:txBody>
          <a:bodyPr/>
          <a:lstStyle/>
          <a:p>
            <a:r>
              <a:rPr lang="en-US" dirty="0"/>
              <a:t>Test Spy is a stub that </a:t>
            </a:r>
            <a:r>
              <a:rPr lang="en-US" dirty="0">
                <a:solidFill>
                  <a:srgbClr val="FF0000"/>
                </a:solidFill>
              </a:rPr>
              <a:t>remembers</a:t>
            </a:r>
            <a:r>
              <a:rPr lang="en-US" dirty="0"/>
              <a:t> how the object was called</a:t>
            </a:r>
          </a:p>
        </p:txBody>
      </p:sp>
      <p:sp>
        <p:nvSpPr>
          <p:cNvPr id="3" name="Content Placeholder 2">
            <a:extLst>
              <a:ext uri="{FF2B5EF4-FFF2-40B4-BE49-F238E27FC236}">
                <a16:creationId xmlns:a16="http://schemas.microsoft.com/office/drawing/2014/main" id="{C0DEEF84-14BB-A447-8A37-EADB61CB5EED}"/>
              </a:ext>
            </a:extLst>
          </p:cNvPr>
          <p:cNvSpPr>
            <a:spLocks noGrp="1"/>
          </p:cNvSpPr>
          <p:nvPr>
            <p:ph idx="1"/>
          </p:nvPr>
        </p:nvSpPr>
        <p:spPr>
          <a:xfrm>
            <a:off x="838200" y="1500160"/>
            <a:ext cx="7887346" cy="4672040"/>
          </a:xfrm>
        </p:spPr>
        <p:txBody>
          <a:bodyPr>
            <a:normAutofit/>
          </a:bodyPr>
          <a:lstStyle/>
          <a:p>
            <a:r>
              <a:rPr lang="en-US" dirty="0"/>
              <a:t>Test can check what happened earlier;</a:t>
            </a:r>
          </a:p>
          <a:p>
            <a:pPr lvl="1"/>
            <a:r>
              <a:rPr lang="en-US" dirty="0"/>
              <a:t>For example: a particular method should be called</a:t>
            </a:r>
          </a:p>
          <a:p>
            <a:pPr marL="1371600" lvl="2" indent="-457200">
              <a:buFont typeface="+mj-lt"/>
              <a:buAutoNum type="arabicPeriod"/>
            </a:pPr>
            <a:r>
              <a:rPr lang="en-US" dirty="0"/>
              <a:t>First with parameters “foo” and 42;</a:t>
            </a:r>
          </a:p>
          <a:p>
            <a:pPr marL="1371600" lvl="2" indent="-457200">
              <a:buFont typeface="+mj-lt"/>
              <a:buAutoNum type="arabicPeriod"/>
            </a:pPr>
            <a:r>
              <a:rPr lang="en-US" dirty="0"/>
              <a:t>Then with parameters “quux” and -88.</a:t>
            </a:r>
          </a:p>
          <a:p>
            <a:r>
              <a:rPr lang="en-US" dirty="0"/>
              <a:t>A spy can be useful in conjunction with the “real” environment:</a:t>
            </a:r>
          </a:p>
          <a:p>
            <a:pPr lvl="1"/>
            <a:r>
              <a:rPr lang="en-US" dirty="0"/>
              <a:t>What was sent on the network?</a:t>
            </a:r>
          </a:p>
          <a:p>
            <a:pPr lvl="1"/>
            <a:r>
              <a:rPr lang="en-US" dirty="0"/>
              <a:t>How many times a problem was logged?</a:t>
            </a:r>
          </a:p>
          <a:p>
            <a:pPr lvl="1"/>
            <a:r>
              <a:rPr lang="en-US" dirty="0"/>
              <a:t>What was inserted in the database?</a:t>
            </a:r>
          </a:p>
          <a:p>
            <a:r>
              <a:rPr lang="en-US" dirty="0"/>
              <a:t>But most often used with a “mock.” (we will discuss this later)</a:t>
            </a:r>
          </a:p>
        </p:txBody>
      </p:sp>
      <p:sp>
        <p:nvSpPr>
          <p:cNvPr id="4" name="Slide Number Placeholder 3">
            <a:extLst>
              <a:ext uri="{FF2B5EF4-FFF2-40B4-BE49-F238E27FC236}">
                <a16:creationId xmlns:a16="http://schemas.microsoft.com/office/drawing/2014/main" id="{46DF8449-65EA-A842-AAEF-7C83D463A6A7}"/>
              </a:ext>
            </a:extLst>
          </p:cNvPr>
          <p:cNvSpPr>
            <a:spLocks noGrp="1"/>
          </p:cNvSpPr>
          <p:nvPr>
            <p:ph type="sldNum" sz="quarter" idx="12"/>
          </p:nvPr>
        </p:nvSpPr>
        <p:spPr/>
        <p:txBody>
          <a:bodyPr/>
          <a:lstStyle/>
          <a:p>
            <a:fld id="{20F37917-FD3A-4669-9018-DA04BCDD3D75}" type="slidenum">
              <a:rPr lang="en-US" smtClean="0"/>
              <a:t>13</a:t>
            </a:fld>
            <a:endParaRPr lang="en-US"/>
          </a:p>
        </p:txBody>
      </p:sp>
      <p:sp>
        <p:nvSpPr>
          <p:cNvPr id="5" name="Rectangle 4">
            <a:extLst>
              <a:ext uri="{FF2B5EF4-FFF2-40B4-BE49-F238E27FC236}">
                <a16:creationId xmlns:a16="http://schemas.microsoft.com/office/drawing/2014/main" id="{40A70448-0377-43FF-B9A5-BEC04C1A837D}"/>
              </a:ext>
            </a:extLst>
          </p:cNvPr>
          <p:cNvSpPr/>
          <p:nvPr/>
        </p:nvSpPr>
        <p:spPr>
          <a:xfrm>
            <a:off x="9223924" y="3073594"/>
            <a:ext cx="2129876" cy="866810"/>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400" b="1" dirty="0">
                <a:solidFill>
                  <a:schemeClr val="tx1"/>
                </a:solidFill>
                <a:latin typeface="Ink Free" panose="03080402000500000000" pitchFamily="66" charset="0"/>
              </a:rPr>
              <a:t>Spy “remembers”</a:t>
            </a:r>
          </a:p>
        </p:txBody>
      </p:sp>
    </p:spTree>
    <p:extLst>
      <p:ext uri="{BB962C8B-B14F-4D97-AF65-F5344CB8AC3E}">
        <p14:creationId xmlns:p14="http://schemas.microsoft.com/office/powerpoint/2010/main" val="789637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54271-F8B1-5348-B575-F509EBC46126}"/>
              </a:ext>
            </a:extLst>
          </p:cNvPr>
          <p:cNvSpPr>
            <a:spLocks noGrp="1"/>
          </p:cNvSpPr>
          <p:nvPr>
            <p:ph type="title"/>
          </p:nvPr>
        </p:nvSpPr>
        <p:spPr/>
        <p:txBody>
          <a:bodyPr/>
          <a:lstStyle/>
          <a:p>
            <a:r>
              <a:rPr lang="en-US" dirty="0"/>
              <a:t>Test Spy Example</a:t>
            </a:r>
          </a:p>
        </p:txBody>
      </p:sp>
      <p:sp>
        <p:nvSpPr>
          <p:cNvPr id="21" name="Content Placeholder 2">
            <a:extLst>
              <a:ext uri="{FF2B5EF4-FFF2-40B4-BE49-F238E27FC236}">
                <a16:creationId xmlns:a16="http://schemas.microsoft.com/office/drawing/2014/main" id="{D21E59DF-D18B-4DAB-835B-2533777E8527}"/>
              </a:ext>
            </a:extLst>
          </p:cNvPr>
          <p:cNvSpPr txBox="1">
            <a:spLocks/>
          </p:cNvSpPr>
          <p:nvPr/>
        </p:nvSpPr>
        <p:spPr>
          <a:xfrm>
            <a:off x="838200" y="1464065"/>
            <a:ext cx="6740047"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b="0" dirty="0">
                <a:solidFill>
                  <a:srgbClr val="0000FF"/>
                </a:solidFill>
                <a:effectLst/>
                <a:latin typeface="Consolas" panose="020B0609020204030204" pitchFamily="49" charset="0"/>
              </a:rPr>
              <a:t>interface</a:t>
            </a:r>
            <a:r>
              <a:rPr lang="en-US" sz="1400" b="0" dirty="0">
                <a:solidFill>
                  <a:srgbClr val="000000"/>
                </a:solidFill>
                <a:effectLst/>
                <a:latin typeface="Consolas" panose="020B0609020204030204" pitchFamily="49" charset="0"/>
              </a:rPr>
              <a:t> Logger {</a:t>
            </a:r>
          </a:p>
          <a:p>
            <a:pPr marL="0" indent="0">
              <a:buNone/>
            </a:pP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public</a:t>
            </a:r>
            <a:r>
              <a:rPr lang="en-US" sz="1400" b="0" dirty="0">
                <a:solidFill>
                  <a:srgbClr val="000000"/>
                </a:solidFill>
                <a:effectLst/>
                <a:latin typeface="Consolas" panose="020B0609020204030204" pitchFamily="49" charset="0"/>
              </a:rPr>
              <a:t> function log(</a:t>
            </a:r>
            <a:r>
              <a:rPr lang="en-US" sz="1400" b="0" dirty="0">
                <a:solidFill>
                  <a:srgbClr val="0000FF"/>
                </a:solidFill>
                <a:effectLst/>
                <a:latin typeface="Consolas" panose="020B0609020204030204" pitchFamily="49" charset="0"/>
              </a:rPr>
              <a:t>String</a:t>
            </a:r>
            <a:r>
              <a:rPr lang="en-US" sz="1400" b="0" dirty="0">
                <a:solidFill>
                  <a:srgbClr val="000000"/>
                </a:solidFill>
                <a:effectLst/>
                <a:latin typeface="Consolas" panose="020B0609020204030204" pitchFamily="49" charset="0"/>
              </a:rPr>
              <a:t> message): void;</a:t>
            </a:r>
          </a:p>
          <a:p>
            <a:pPr marL="0" indent="0">
              <a:buNone/>
            </a:pPr>
            <a:r>
              <a:rPr lang="en-US" sz="1400" b="0" dirty="0">
                <a:solidFill>
                  <a:srgbClr val="000000"/>
                </a:solidFill>
                <a:effectLst/>
                <a:latin typeface="Consolas" panose="020B0609020204030204" pitchFamily="49" charset="0"/>
              </a:rPr>
              <a:t>}</a:t>
            </a:r>
          </a:p>
          <a:p>
            <a:pPr marL="0" indent="0">
              <a:buNone/>
            </a:pPr>
            <a:r>
              <a:rPr lang="en-US" sz="1400" b="0" dirty="0">
                <a:solidFill>
                  <a:srgbClr val="0000FF"/>
                </a:solidFill>
                <a:effectLst/>
                <a:latin typeface="Consolas" panose="020B0609020204030204" pitchFamily="49" charset="0"/>
              </a:rPr>
              <a:t>final</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class</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LoggerSpy</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implements</a:t>
            </a:r>
            <a:r>
              <a:rPr lang="en-US" sz="1400" b="0" dirty="0">
                <a:solidFill>
                  <a:srgbClr val="000000"/>
                </a:solidFill>
                <a:effectLst/>
                <a:latin typeface="Consolas" panose="020B0609020204030204" pitchFamily="49" charset="0"/>
              </a:rPr>
              <a:t> Logger {</a:t>
            </a:r>
          </a:p>
          <a:p>
            <a:pPr marL="0" indent="0">
              <a:buNone/>
            </a:pP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public</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Array</a:t>
            </a:r>
            <a:r>
              <a:rPr lang="en-US" sz="1400" b="0" dirty="0">
                <a:solidFill>
                  <a:srgbClr val="000000"/>
                </a:solidFill>
                <a:effectLst/>
                <a:latin typeface="Consolas" panose="020B0609020204030204" pitchFamily="49" charset="0"/>
              </a:rPr>
              <a:t> messages = [];    </a:t>
            </a:r>
          </a:p>
          <a:p>
            <a:pPr marL="0" indent="0">
              <a:buNone/>
            </a:pPr>
            <a:r>
              <a:rPr lang="en-US" sz="1400" dirty="0">
                <a:solidFill>
                  <a:srgbClr val="000000"/>
                </a:solidFill>
                <a:latin typeface="Consolas" panose="020B0609020204030204" pitchFamily="49" charset="0"/>
              </a:rPr>
              <a:t>    </a:t>
            </a:r>
            <a:r>
              <a:rPr lang="en-US" sz="1400" b="0" dirty="0">
                <a:solidFill>
                  <a:srgbClr val="0000FF"/>
                </a:solidFill>
                <a:effectLst/>
                <a:latin typeface="Consolas" panose="020B0609020204030204" pitchFamily="49" charset="0"/>
              </a:rPr>
              <a:t>public</a:t>
            </a:r>
            <a:r>
              <a:rPr lang="en-US" sz="1400" b="0" dirty="0">
                <a:solidFill>
                  <a:srgbClr val="000000"/>
                </a:solidFill>
                <a:effectLst/>
                <a:latin typeface="Consolas" panose="020B0609020204030204" pitchFamily="49" charset="0"/>
              </a:rPr>
              <a:t> function log(string message): void {</a:t>
            </a:r>
          </a:p>
          <a:p>
            <a:pPr marL="0" indent="0">
              <a:buNone/>
            </a:pPr>
            <a:r>
              <a:rPr lang="en-US" sz="1400" b="0" dirty="0">
                <a:solidFill>
                  <a:srgbClr val="000000"/>
                </a:solidFill>
                <a:effectLst/>
                <a:latin typeface="Consolas" panose="020B0609020204030204" pitchFamily="49" charset="0"/>
              </a:rPr>
              <a:t>        </a:t>
            </a:r>
            <a:r>
              <a:rPr lang="en-US" sz="1400" b="0" dirty="0" err="1">
                <a:solidFill>
                  <a:srgbClr val="0000FF"/>
                </a:solidFill>
                <a:effectLst/>
                <a:latin typeface="Consolas" panose="020B0609020204030204" pitchFamily="49" charset="0"/>
              </a:rPr>
              <a:t>this</a:t>
            </a:r>
            <a:r>
              <a:rPr lang="en-US" sz="1400" b="0" dirty="0" err="1">
                <a:solidFill>
                  <a:srgbClr val="000000"/>
                </a:solidFill>
                <a:effectLst/>
                <a:latin typeface="Consolas" panose="020B0609020204030204" pitchFamily="49" charset="0"/>
              </a:rPr>
              <a:t>.messages</a:t>
            </a:r>
            <a:r>
              <a:rPr lang="en-US" sz="1400" b="0" dirty="0">
                <a:solidFill>
                  <a:srgbClr val="000000"/>
                </a:solidFill>
                <a:effectLst/>
                <a:latin typeface="Consolas" panose="020B0609020204030204" pitchFamily="49" charset="0"/>
              </a:rPr>
              <a:t>[] = message;</a:t>
            </a:r>
          </a:p>
          <a:p>
            <a:pPr marL="0" indent="0">
              <a:buNone/>
            </a:pPr>
            <a:r>
              <a:rPr lang="en-US" sz="1400" b="0" dirty="0">
                <a:solidFill>
                  <a:srgbClr val="000000"/>
                </a:solidFill>
                <a:effectLst/>
                <a:latin typeface="Consolas" panose="020B0609020204030204" pitchFamily="49" charset="0"/>
              </a:rPr>
              <a:t>    }</a:t>
            </a:r>
          </a:p>
          <a:p>
            <a:pPr marL="0" indent="0">
              <a:buNone/>
            </a:pPr>
            <a:r>
              <a:rPr lang="en-US" sz="1400" b="0" dirty="0">
                <a:solidFill>
                  <a:srgbClr val="000000"/>
                </a:solidFill>
                <a:effectLst/>
                <a:latin typeface="Consolas" panose="020B0609020204030204" pitchFamily="49" charset="0"/>
              </a:rPr>
              <a:t>}</a:t>
            </a:r>
          </a:p>
          <a:p>
            <a:pPr marL="0" indent="0">
              <a:buNone/>
            </a:pPr>
            <a:r>
              <a:rPr lang="en-US" sz="1400" b="0" dirty="0">
                <a:solidFill>
                  <a:srgbClr val="0000FF"/>
                </a:solidFill>
                <a:effectLst/>
                <a:latin typeface="Consolas" panose="020B0609020204030204" pitchFamily="49" charset="0"/>
              </a:rPr>
              <a:t>final</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class</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UserNotifier</a:t>
            </a:r>
            <a:r>
              <a:rPr lang="en-US" sz="1400" b="0" dirty="0">
                <a:solidFill>
                  <a:srgbClr val="000000"/>
                </a:solidFill>
                <a:effectLst/>
                <a:latin typeface="Consolas" panose="020B0609020204030204" pitchFamily="49" charset="0"/>
              </a:rPr>
              <a:t> {</a:t>
            </a:r>
          </a:p>
          <a:p>
            <a:pPr marL="0" indent="0">
              <a:buNone/>
            </a:pP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public</a:t>
            </a:r>
            <a:r>
              <a:rPr lang="en-US" sz="1400" b="0" dirty="0">
                <a:solidFill>
                  <a:srgbClr val="000000"/>
                </a:solidFill>
                <a:effectLst/>
                <a:latin typeface="Consolas" panose="020B0609020204030204" pitchFamily="49" charset="0"/>
              </a:rPr>
              <a:t> function __construct(private </a:t>
            </a:r>
            <a:r>
              <a:rPr lang="en-US" sz="1400" b="0" dirty="0">
                <a:solidFill>
                  <a:srgbClr val="0000FF"/>
                </a:solidFill>
                <a:effectLst/>
                <a:latin typeface="Consolas" panose="020B0609020204030204" pitchFamily="49" charset="0"/>
              </a:rPr>
              <a:t>Logger</a:t>
            </a:r>
            <a:r>
              <a:rPr lang="en-US" sz="1400" b="0" dirty="0">
                <a:solidFill>
                  <a:srgbClr val="000000"/>
                </a:solidFill>
                <a:effectLst/>
                <a:latin typeface="Consolas" panose="020B0609020204030204" pitchFamily="49" charset="0"/>
              </a:rPr>
              <a:t> logger) {}</a:t>
            </a:r>
          </a:p>
          <a:p>
            <a:pPr marL="0" indent="0">
              <a:buNone/>
            </a:pP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public</a:t>
            </a:r>
            <a:r>
              <a:rPr lang="en-US" sz="1400" b="0" dirty="0">
                <a:solidFill>
                  <a:srgbClr val="000000"/>
                </a:solidFill>
                <a:effectLst/>
                <a:latin typeface="Consolas" panose="020B0609020204030204" pitchFamily="49" charset="0"/>
              </a:rPr>
              <a:t> function </a:t>
            </a:r>
            <a:r>
              <a:rPr lang="en-US" sz="1400" b="0" dirty="0" err="1">
                <a:solidFill>
                  <a:srgbClr val="000000"/>
                </a:solidFill>
                <a:effectLst/>
                <a:latin typeface="Consolas" panose="020B0609020204030204" pitchFamily="49" charset="0"/>
              </a:rPr>
              <a:t>registerUser</a:t>
            </a:r>
            <a:r>
              <a:rPr lang="en-US" sz="1400" b="0" dirty="0">
                <a:solidFill>
                  <a:srgbClr val="000000"/>
                </a:solidFill>
                <a:effectLst/>
                <a:latin typeface="Consolas" panose="020B0609020204030204" pitchFamily="49" charset="0"/>
              </a:rPr>
              <a:t>(</a:t>
            </a:r>
            <a:r>
              <a:rPr lang="en-US" sz="1400" b="0" dirty="0" err="1">
                <a:solidFill>
                  <a:srgbClr val="0000FF"/>
                </a:solidFill>
                <a:effectLst/>
                <a:latin typeface="Consolas" panose="020B0609020204030204" pitchFamily="49" charset="0"/>
              </a:rPr>
              <a:t>UserModelInterface</a:t>
            </a:r>
            <a:r>
              <a:rPr lang="en-US" sz="1400" b="0" dirty="0">
                <a:solidFill>
                  <a:srgbClr val="000000"/>
                </a:solidFill>
                <a:effectLst/>
                <a:latin typeface="Consolas" panose="020B0609020204030204" pitchFamily="49" charset="0"/>
              </a:rPr>
              <a:t> user): void {</a:t>
            </a:r>
          </a:p>
          <a:p>
            <a:pPr marL="0" indent="0">
              <a:buNone/>
            </a:pP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this</a:t>
            </a:r>
            <a:r>
              <a:rPr lang="en-US" sz="1400" b="0" dirty="0">
                <a:solidFill>
                  <a:srgbClr val="000000"/>
                </a:solidFill>
                <a:effectLst/>
                <a:latin typeface="Consolas" panose="020B0609020204030204" pitchFamily="49" charset="0"/>
              </a:rPr>
              <a:t>.logger.log(</a:t>
            </a:r>
            <a:r>
              <a:rPr lang="en-US" sz="1400" b="0" dirty="0">
                <a:solidFill>
                  <a:srgbClr val="A31515"/>
                </a:solidFill>
                <a:effectLst/>
                <a:latin typeface="Consolas" panose="020B0609020204030204" pitchFamily="49" charset="0"/>
              </a:rPr>
              <a:t>"Notifying the user: {user.name()}"</a:t>
            </a:r>
            <a:r>
              <a:rPr lang="en-US" sz="1400" b="0" dirty="0">
                <a:solidFill>
                  <a:srgbClr val="000000"/>
                </a:solidFill>
                <a:effectLst/>
                <a:latin typeface="Consolas" panose="020B0609020204030204" pitchFamily="49" charset="0"/>
              </a:rPr>
              <a:t>);</a:t>
            </a:r>
          </a:p>
          <a:p>
            <a:pPr marL="0" indent="0">
              <a:buNone/>
            </a:pPr>
            <a:r>
              <a:rPr lang="en-US" sz="1400" b="0" dirty="0">
                <a:solidFill>
                  <a:srgbClr val="000000"/>
                </a:solidFill>
                <a:effectLst/>
                <a:latin typeface="Consolas" panose="020B0609020204030204" pitchFamily="49" charset="0"/>
              </a:rPr>
              <a:t>        </a:t>
            </a:r>
            <a:r>
              <a:rPr lang="en-US" sz="1400" b="0" dirty="0">
                <a:solidFill>
                  <a:srgbClr val="008000"/>
                </a:solidFill>
                <a:effectLst/>
                <a:latin typeface="Consolas" panose="020B0609020204030204" pitchFamily="49" charset="0"/>
              </a:rPr>
              <a:t>// ...</a:t>
            </a:r>
            <a:endParaRPr lang="en-US" sz="1400" b="0" dirty="0">
              <a:solidFill>
                <a:srgbClr val="000000"/>
              </a:solidFill>
              <a:effectLst/>
              <a:latin typeface="Consolas" panose="020B0609020204030204" pitchFamily="49" charset="0"/>
            </a:endParaRPr>
          </a:p>
          <a:p>
            <a:pPr marL="0" indent="0">
              <a:buNone/>
            </a:pPr>
            <a:r>
              <a:rPr lang="en-US" sz="1400" b="0" dirty="0">
                <a:solidFill>
                  <a:srgbClr val="000000"/>
                </a:solidFill>
                <a:effectLst/>
                <a:latin typeface="Consolas" panose="020B0609020204030204" pitchFamily="49" charset="0"/>
              </a:rPr>
              <a:t>    }</a:t>
            </a:r>
          </a:p>
          <a:p>
            <a:pPr marL="0" indent="0">
              <a:buNone/>
            </a:pPr>
            <a:r>
              <a:rPr lang="en-US" sz="1400" b="0" dirty="0">
                <a:solidFill>
                  <a:srgbClr val="000000"/>
                </a:solidFill>
                <a:effectLst/>
                <a:latin typeface="Consolas" panose="020B0609020204030204" pitchFamily="49" charset="0"/>
              </a:rPr>
              <a:t>}</a:t>
            </a:r>
          </a:p>
        </p:txBody>
      </p:sp>
      <p:sp>
        <p:nvSpPr>
          <p:cNvPr id="4" name="Content Placeholder 2">
            <a:extLst>
              <a:ext uri="{FF2B5EF4-FFF2-40B4-BE49-F238E27FC236}">
                <a16:creationId xmlns:a16="http://schemas.microsoft.com/office/drawing/2014/main" id="{BAD905DC-9E1C-4A9F-8257-7DE9E00805D1}"/>
              </a:ext>
            </a:extLst>
          </p:cNvPr>
          <p:cNvSpPr txBox="1">
            <a:spLocks/>
          </p:cNvSpPr>
          <p:nvPr/>
        </p:nvSpPr>
        <p:spPr>
          <a:xfrm>
            <a:off x="6279549" y="1324083"/>
            <a:ext cx="5912451"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1400" b="0" dirty="0">
              <a:solidFill>
                <a:srgbClr val="000000"/>
              </a:solidFill>
              <a:effectLst/>
              <a:latin typeface="Consolas" panose="020B0609020204030204" pitchFamily="49" charset="0"/>
            </a:endParaRPr>
          </a:p>
          <a:p>
            <a:pPr marL="0" indent="0">
              <a:buNone/>
            </a:pPr>
            <a:r>
              <a:rPr lang="en-US" sz="1400" b="0" dirty="0">
                <a:solidFill>
                  <a:srgbClr val="0000FF"/>
                </a:solidFill>
                <a:effectLst/>
                <a:latin typeface="Consolas" panose="020B0609020204030204" pitchFamily="49" charset="0"/>
              </a:rPr>
              <a:t>final</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class</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UserNotifierTest</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extends</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TestCase</a:t>
            </a:r>
            <a:r>
              <a:rPr lang="en-US" sz="1400" b="0" dirty="0">
                <a:solidFill>
                  <a:srgbClr val="000000"/>
                </a:solidFill>
                <a:effectLst/>
                <a:latin typeface="Consolas" panose="020B0609020204030204" pitchFamily="49" charset="0"/>
              </a:rPr>
              <a:t> {</a:t>
            </a:r>
          </a:p>
          <a:p>
            <a:pPr marL="0" indent="0">
              <a:buNone/>
            </a:pP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public</a:t>
            </a:r>
            <a:r>
              <a:rPr lang="en-US" sz="1400" b="0" dirty="0">
                <a:solidFill>
                  <a:srgbClr val="000000"/>
                </a:solidFill>
                <a:effectLst/>
                <a:latin typeface="Consolas" panose="020B0609020204030204" pitchFamily="49" charset="0"/>
              </a:rPr>
              <a:t> function </a:t>
            </a:r>
            <a:r>
              <a:rPr lang="en-US" sz="1400" b="0" dirty="0" err="1">
                <a:solidFill>
                  <a:srgbClr val="000000"/>
                </a:solidFill>
                <a:effectLst/>
                <a:latin typeface="Consolas" panose="020B0609020204030204" pitchFamily="49" charset="0"/>
              </a:rPr>
              <a:t>testLogMessage</a:t>
            </a:r>
            <a:r>
              <a:rPr lang="en-US" sz="1400" b="0" dirty="0">
                <a:solidFill>
                  <a:srgbClr val="000000"/>
                </a:solidFill>
                <a:effectLst/>
                <a:latin typeface="Consolas" panose="020B0609020204030204" pitchFamily="49" charset="0"/>
              </a:rPr>
              <a:t>(): void {</a:t>
            </a:r>
          </a:p>
          <a:p>
            <a:pPr marL="0" indent="0">
              <a:buNone/>
            </a:pPr>
            <a:r>
              <a:rPr lang="en-US" sz="1400" b="0" dirty="0">
                <a:solidFill>
                  <a:srgbClr val="000000"/>
                </a:solidFill>
                <a:effectLst/>
                <a:latin typeface="Consolas" panose="020B0609020204030204" pitchFamily="49" charset="0"/>
              </a:rPr>
              <a:t>        </a:t>
            </a:r>
            <a:r>
              <a:rPr lang="en-US" sz="1400" b="0" dirty="0" err="1">
                <a:solidFill>
                  <a:srgbClr val="0000FF"/>
                </a:solidFill>
                <a:effectLst/>
                <a:latin typeface="Consolas" panose="020B0609020204030204" pitchFamily="49" charset="0"/>
              </a:rPr>
              <a:t>LoggerSpy</a:t>
            </a:r>
            <a:r>
              <a:rPr lang="en-US" sz="1400" b="0" dirty="0">
                <a:solidFill>
                  <a:srgbClr val="000000"/>
                </a:solidFill>
                <a:effectLst/>
                <a:latin typeface="Consolas" panose="020B0609020204030204" pitchFamily="49" charset="0"/>
              </a:rPr>
              <a:t> logger = </a:t>
            </a:r>
            <a:r>
              <a:rPr lang="en-US" sz="1400" b="0" dirty="0">
                <a:solidFill>
                  <a:srgbClr val="0000FF"/>
                </a:solidFill>
                <a:effectLst/>
                <a:latin typeface="Consolas" panose="020B0609020204030204" pitchFamily="49" charset="0"/>
              </a:rPr>
              <a:t>new</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LoggerSpy</a:t>
            </a:r>
            <a:r>
              <a:rPr lang="en-US" sz="1400" b="0" dirty="0">
                <a:solidFill>
                  <a:srgbClr val="000000"/>
                </a:solidFill>
                <a:effectLst/>
                <a:latin typeface="Consolas" panose="020B0609020204030204" pitchFamily="49" charset="0"/>
              </a:rPr>
              <a:t>();</a:t>
            </a:r>
          </a:p>
          <a:p>
            <a:pPr marL="0" indent="0">
              <a:buNone/>
            </a:pPr>
            <a:r>
              <a:rPr lang="en-US" sz="1400" b="0" dirty="0">
                <a:solidFill>
                  <a:srgbClr val="000000"/>
                </a:solidFill>
                <a:effectLst/>
                <a:latin typeface="Consolas" panose="020B0609020204030204" pitchFamily="49" charset="0"/>
              </a:rPr>
              <a:t>        </a:t>
            </a:r>
            <a:r>
              <a:rPr lang="en-US" sz="1400" b="0" dirty="0" err="1">
                <a:solidFill>
                  <a:srgbClr val="0000FF"/>
                </a:solidFill>
                <a:effectLst/>
                <a:latin typeface="Consolas" panose="020B0609020204030204" pitchFamily="49" charset="0"/>
              </a:rPr>
              <a:t>UserNotifier</a:t>
            </a:r>
            <a:r>
              <a:rPr lang="en-US" sz="1400" b="0" dirty="0">
                <a:solidFill>
                  <a:srgbClr val="000000"/>
                </a:solidFill>
                <a:effectLst/>
                <a:latin typeface="Consolas" panose="020B0609020204030204" pitchFamily="49" charset="0"/>
              </a:rPr>
              <a:t> notifier = </a:t>
            </a:r>
            <a:r>
              <a:rPr lang="en-US" sz="1400" b="0" dirty="0">
                <a:solidFill>
                  <a:srgbClr val="0000FF"/>
                </a:solidFill>
                <a:effectLst/>
                <a:latin typeface="Consolas" panose="020B0609020204030204" pitchFamily="49" charset="0"/>
              </a:rPr>
              <a:t>new</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UserNotifier</a:t>
            </a:r>
            <a:r>
              <a:rPr lang="en-US" sz="1400" b="0" dirty="0">
                <a:solidFill>
                  <a:srgbClr val="000000"/>
                </a:solidFill>
                <a:effectLst/>
                <a:latin typeface="Consolas" panose="020B0609020204030204" pitchFamily="49" charset="0"/>
              </a:rPr>
              <a:t>(logger);</a:t>
            </a:r>
          </a:p>
          <a:p>
            <a:pPr marL="0" indent="0">
              <a:buNone/>
            </a:pP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User</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user</a:t>
            </a:r>
            <a:r>
              <a:rPr lang="en-US" sz="1400" b="0" dirty="0">
                <a:solidFill>
                  <a:srgbClr val="000000"/>
                </a:solidFill>
                <a:effectLst/>
                <a:latin typeface="Consolas" panose="020B0609020204030204" pitchFamily="49" charset="0"/>
              </a:rPr>
              <a:t> = </a:t>
            </a:r>
            <a:r>
              <a:rPr lang="en-US" sz="1400" b="0" dirty="0">
                <a:solidFill>
                  <a:srgbClr val="0000FF"/>
                </a:solidFill>
                <a:effectLst/>
                <a:latin typeface="Consolas" panose="020B0609020204030204" pitchFamily="49" charset="0"/>
              </a:rPr>
              <a:t>new</a:t>
            </a:r>
            <a:r>
              <a:rPr lang="en-US" sz="1400" b="0" dirty="0">
                <a:solidFill>
                  <a:srgbClr val="000000"/>
                </a:solidFill>
                <a:effectLst/>
                <a:latin typeface="Consolas" panose="020B0609020204030204" pitchFamily="49" charset="0"/>
              </a:rPr>
              <a:t> User(name = </a:t>
            </a:r>
            <a:r>
              <a:rPr lang="en-US" sz="1400" b="0" dirty="0">
                <a:solidFill>
                  <a:srgbClr val="A31515"/>
                </a:solidFill>
                <a:effectLst/>
                <a:latin typeface="Consolas" panose="020B0609020204030204" pitchFamily="49" charset="0"/>
              </a:rPr>
              <a:t>'Jesus'</a:t>
            </a:r>
            <a:r>
              <a:rPr lang="en-US" sz="1400" b="0" dirty="0">
                <a:solidFill>
                  <a:srgbClr val="000000"/>
                </a:solidFill>
                <a:effectLst/>
                <a:latin typeface="Consolas" panose="020B0609020204030204" pitchFamily="49" charset="0"/>
              </a:rPr>
              <a:t>);</a:t>
            </a:r>
          </a:p>
          <a:p>
            <a:pPr marL="0" indent="0">
              <a:buNone/>
            </a:pP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notifier.registerUser</a:t>
            </a:r>
            <a:r>
              <a:rPr lang="en-US" sz="1400" b="0" dirty="0">
                <a:solidFill>
                  <a:srgbClr val="000000"/>
                </a:solidFill>
                <a:effectLst/>
                <a:latin typeface="Consolas" panose="020B0609020204030204" pitchFamily="49" charset="0"/>
              </a:rPr>
              <a:t>(user);</a:t>
            </a:r>
          </a:p>
          <a:p>
            <a:pPr marL="0" indent="0">
              <a:buNone/>
            </a:pP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self.assertStringContainsString</a:t>
            </a:r>
            <a:r>
              <a:rPr lang="en-US" sz="1400" b="0" dirty="0">
                <a:solidFill>
                  <a:srgbClr val="000000"/>
                </a:solidFill>
                <a:effectLst/>
                <a:latin typeface="Consolas" panose="020B0609020204030204" pitchFamily="49" charset="0"/>
              </a:rPr>
              <a:t>(</a:t>
            </a:r>
          </a:p>
          <a:p>
            <a:pPr marL="0" indent="0">
              <a:buNone/>
            </a:pPr>
            <a:r>
              <a:rPr lang="en-US" sz="1400" b="0" dirty="0">
                <a:solidFill>
                  <a:srgbClr val="000000"/>
                </a:solidFill>
                <a:effectLst/>
                <a:latin typeface="Consolas" panose="020B0609020204030204" pitchFamily="49" charset="0"/>
              </a:rPr>
              <a:t>            </a:t>
            </a:r>
            <a:r>
              <a:rPr lang="en-US" sz="1400" b="0" dirty="0">
                <a:solidFill>
                  <a:srgbClr val="A31515"/>
                </a:solidFill>
                <a:effectLst/>
                <a:latin typeface="Consolas" panose="020B0609020204030204" pitchFamily="49" charset="0"/>
              </a:rPr>
              <a:t>"Notifying the user: {user.name()}"</a:t>
            </a:r>
            <a:r>
              <a:rPr lang="en-US" sz="1400" b="0" dirty="0">
                <a:solidFill>
                  <a:srgbClr val="000000"/>
                </a:solidFill>
                <a:effectLst/>
                <a:latin typeface="Consolas" panose="020B0609020204030204" pitchFamily="49" charset="0"/>
              </a:rPr>
              <a:t>,</a:t>
            </a:r>
          </a:p>
          <a:p>
            <a:pPr marL="0" indent="0">
              <a:buNone/>
            </a:pPr>
            <a:r>
              <a:rPr lang="en-US" sz="1400" b="0" dirty="0">
                <a:solidFill>
                  <a:srgbClr val="000000"/>
                </a:solidFill>
                <a:effectLst/>
                <a:latin typeface="Consolas" panose="020B0609020204030204" pitchFamily="49" charset="0"/>
              </a:rPr>
              <a:t>            first(</a:t>
            </a:r>
            <a:r>
              <a:rPr lang="en-US" sz="1400" b="0" dirty="0" err="1">
                <a:solidFill>
                  <a:srgbClr val="000000"/>
                </a:solidFill>
                <a:effectLst/>
                <a:latin typeface="Consolas" panose="020B0609020204030204" pitchFamily="49" charset="0"/>
              </a:rPr>
              <a:t>logger.messages</a:t>
            </a:r>
            <a:r>
              <a:rPr lang="en-US" sz="1400" b="0" dirty="0">
                <a:solidFill>
                  <a:srgbClr val="000000"/>
                </a:solidFill>
                <a:effectLst/>
                <a:latin typeface="Consolas" panose="020B0609020204030204" pitchFamily="49" charset="0"/>
              </a:rPr>
              <a:t>)     );    }}</a:t>
            </a:r>
          </a:p>
        </p:txBody>
      </p:sp>
      <p:sp>
        <p:nvSpPr>
          <p:cNvPr id="5" name="Rectangle 4">
            <a:extLst>
              <a:ext uri="{FF2B5EF4-FFF2-40B4-BE49-F238E27FC236}">
                <a16:creationId xmlns:a16="http://schemas.microsoft.com/office/drawing/2014/main" id="{1A6EDACC-60A1-4298-BE63-F41105B4FE07}"/>
              </a:ext>
            </a:extLst>
          </p:cNvPr>
          <p:cNvSpPr/>
          <p:nvPr/>
        </p:nvSpPr>
        <p:spPr>
          <a:xfrm>
            <a:off x="8706566" y="4871136"/>
            <a:ext cx="2129876" cy="1325562"/>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400" b="1" dirty="0">
                <a:solidFill>
                  <a:schemeClr val="tx1"/>
                </a:solidFill>
                <a:latin typeface="Ink Free" panose="03080402000500000000" pitchFamily="66" charset="0"/>
              </a:rPr>
              <a:t>Logger “remembers” messages</a:t>
            </a:r>
          </a:p>
        </p:txBody>
      </p:sp>
    </p:spTree>
    <p:extLst>
      <p:ext uri="{BB962C8B-B14F-4D97-AF65-F5344CB8AC3E}">
        <p14:creationId xmlns:p14="http://schemas.microsoft.com/office/powerpoint/2010/main" val="2047497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995E9-C50B-3645-B3B4-EF2E34B0F672}"/>
              </a:ext>
            </a:extLst>
          </p:cNvPr>
          <p:cNvSpPr>
            <a:spLocks noGrp="1"/>
          </p:cNvSpPr>
          <p:nvPr>
            <p:ph type="title"/>
          </p:nvPr>
        </p:nvSpPr>
        <p:spPr/>
        <p:txBody>
          <a:bodyPr/>
          <a:lstStyle/>
          <a:p>
            <a:r>
              <a:rPr lang="en-US" dirty="0"/>
              <a:t>Test Mock is a Double that has Scripted results</a:t>
            </a:r>
          </a:p>
        </p:txBody>
      </p:sp>
      <p:sp>
        <p:nvSpPr>
          <p:cNvPr id="3" name="Content Placeholder 2">
            <a:extLst>
              <a:ext uri="{FF2B5EF4-FFF2-40B4-BE49-F238E27FC236}">
                <a16:creationId xmlns:a16="http://schemas.microsoft.com/office/drawing/2014/main" id="{A9444C6B-CCC8-FC4E-85A6-583BEE66E7B0}"/>
              </a:ext>
            </a:extLst>
          </p:cNvPr>
          <p:cNvSpPr>
            <a:spLocks noGrp="1"/>
          </p:cNvSpPr>
          <p:nvPr>
            <p:ph idx="1"/>
          </p:nvPr>
        </p:nvSpPr>
        <p:spPr/>
        <p:txBody>
          <a:bodyPr/>
          <a:lstStyle/>
          <a:p>
            <a:r>
              <a:rPr lang="en-US" dirty="0"/>
              <a:t>A test mock has scripted results:</a:t>
            </a:r>
          </a:p>
          <a:p>
            <a:pPr lvl="1"/>
            <a:r>
              <a:rPr lang="en-US" dirty="0"/>
              <a:t>If such-and-such a method is called</a:t>
            </a:r>
          </a:p>
          <a:p>
            <a:pPr lvl="2"/>
            <a:r>
              <a:rPr lang="en-US" dirty="0"/>
              <a:t>return some particular value.</a:t>
            </a:r>
          </a:p>
          <a:p>
            <a:r>
              <a:rPr lang="en-US" dirty="0"/>
              <a:t>A complex mock can have many scripts:</a:t>
            </a:r>
          </a:p>
          <a:p>
            <a:pPr lvl="1"/>
            <a:r>
              <a:rPr lang="en-US" dirty="0"/>
              <a:t>Multiple methods;</a:t>
            </a:r>
          </a:p>
          <a:p>
            <a:pPr lvl="1"/>
            <a:r>
              <a:rPr lang="en-US" dirty="0"/>
              <a:t>Different results for subsequent calls.</a:t>
            </a:r>
          </a:p>
          <a:p>
            <a:r>
              <a:rPr lang="en-US" dirty="0"/>
              <a:t>Useful mocking assumes we know how mocked object will be used.</a:t>
            </a:r>
          </a:p>
          <a:p>
            <a:r>
              <a:rPr lang="en-US" dirty="0"/>
              <a:t>If a “mock” has real logic, it becomes a “fake” (we will discuss this later).</a:t>
            </a:r>
          </a:p>
        </p:txBody>
      </p:sp>
      <p:sp>
        <p:nvSpPr>
          <p:cNvPr id="4" name="Slide Number Placeholder 3">
            <a:extLst>
              <a:ext uri="{FF2B5EF4-FFF2-40B4-BE49-F238E27FC236}">
                <a16:creationId xmlns:a16="http://schemas.microsoft.com/office/drawing/2014/main" id="{65F708AD-E1DB-5644-8814-B1B227A25D18}"/>
              </a:ext>
            </a:extLst>
          </p:cNvPr>
          <p:cNvSpPr>
            <a:spLocks noGrp="1"/>
          </p:cNvSpPr>
          <p:nvPr>
            <p:ph type="sldNum" sz="quarter" idx="12"/>
          </p:nvPr>
        </p:nvSpPr>
        <p:spPr/>
        <p:txBody>
          <a:bodyPr/>
          <a:lstStyle/>
          <a:p>
            <a:fld id="{20F37917-FD3A-4669-9018-DA04BCDD3D75}" type="slidenum">
              <a:rPr lang="en-US" smtClean="0"/>
              <a:t>15</a:t>
            </a:fld>
            <a:endParaRPr lang="en-US"/>
          </a:p>
        </p:txBody>
      </p:sp>
      <p:sp>
        <p:nvSpPr>
          <p:cNvPr id="5" name="Rectangle 4">
            <a:extLst>
              <a:ext uri="{FF2B5EF4-FFF2-40B4-BE49-F238E27FC236}">
                <a16:creationId xmlns:a16="http://schemas.microsoft.com/office/drawing/2014/main" id="{04C2F5A4-5E0B-4497-8ADB-C757CB0915B9}"/>
              </a:ext>
            </a:extLst>
          </p:cNvPr>
          <p:cNvSpPr/>
          <p:nvPr/>
        </p:nvSpPr>
        <p:spPr>
          <a:xfrm>
            <a:off x="9058824" y="3073593"/>
            <a:ext cx="2743200" cy="1650807"/>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400" b="1" dirty="0">
                <a:solidFill>
                  <a:schemeClr val="tx1"/>
                </a:solidFill>
                <a:latin typeface="Ink Free" panose="03080402000500000000" pitchFamily="66" charset="0"/>
              </a:rPr>
              <a:t>Mock has “scripted answers” and is used for “behavior verification”</a:t>
            </a:r>
          </a:p>
        </p:txBody>
      </p:sp>
    </p:spTree>
    <p:extLst>
      <p:ext uri="{BB962C8B-B14F-4D97-AF65-F5344CB8AC3E}">
        <p14:creationId xmlns:p14="http://schemas.microsoft.com/office/powerpoint/2010/main" val="2138658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995E9-C50B-3645-B3B4-EF2E34B0F672}"/>
              </a:ext>
            </a:extLst>
          </p:cNvPr>
          <p:cNvSpPr>
            <a:spLocks noGrp="1"/>
          </p:cNvSpPr>
          <p:nvPr>
            <p:ph type="title"/>
          </p:nvPr>
        </p:nvSpPr>
        <p:spPr/>
        <p:txBody>
          <a:bodyPr>
            <a:normAutofit/>
          </a:bodyPr>
          <a:lstStyle/>
          <a:p>
            <a:r>
              <a:rPr lang="en-US" dirty="0" err="1"/>
              <a:t>CoveyTownController</a:t>
            </a:r>
            <a:r>
              <a:rPr lang="en-US" dirty="0"/>
              <a:t> uses Mocks</a:t>
            </a:r>
          </a:p>
        </p:txBody>
      </p:sp>
      <p:sp>
        <p:nvSpPr>
          <p:cNvPr id="4" name="Slide Number Placeholder 3">
            <a:extLst>
              <a:ext uri="{FF2B5EF4-FFF2-40B4-BE49-F238E27FC236}">
                <a16:creationId xmlns:a16="http://schemas.microsoft.com/office/drawing/2014/main" id="{65F708AD-E1DB-5644-8814-B1B227A25D18}"/>
              </a:ext>
            </a:extLst>
          </p:cNvPr>
          <p:cNvSpPr>
            <a:spLocks noGrp="1"/>
          </p:cNvSpPr>
          <p:nvPr>
            <p:ph type="sldNum" sz="quarter" idx="12"/>
          </p:nvPr>
        </p:nvSpPr>
        <p:spPr/>
        <p:txBody>
          <a:bodyPr/>
          <a:lstStyle/>
          <a:p>
            <a:fld id="{20F37917-FD3A-4669-9018-DA04BCDD3D75}" type="slidenum">
              <a:rPr lang="en-US" smtClean="0"/>
              <a:t>16</a:t>
            </a:fld>
            <a:endParaRPr lang="en-US"/>
          </a:p>
        </p:txBody>
      </p:sp>
      <p:sp>
        <p:nvSpPr>
          <p:cNvPr id="5" name="Rectangle 4">
            <a:extLst>
              <a:ext uri="{FF2B5EF4-FFF2-40B4-BE49-F238E27FC236}">
                <a16:creationId xmlns:a16="http://schemas.microsoft.com/office/drawing/2014/main" id="{04C2F5A4-5E0B-4497-8ADB-C757CB0915B9}"/>
              </a:ext>
            </a:extLst>
          </p:cNvPr>
          <p:cNvSpPr/>
          <p:nvPr/>
        </p:nvSpPr>
        <p:spPr>
          <a:xfrm>
            <a:off x="8432132" y="3024680"/>
            <a:ext cx="2743200" cy="1222467"/>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400" b="1" dirty="0">
                <a:solidFill>
                  <a:schemeClr val="tx1"/>
                </a:solidFill>
                <a:latin typeface="Ink Free" panose="03080402000500000000" pitchFamily="66" charset="0"/>
              </a:rPr>
              <a:t>Our test checks if </a:t>
            </a:r>
            <a:r>
              <a:rPr lang="en-US" sz="2400" b="1" dirty="0" err="1">
                <a:solidFill>
                  <a:schemeClr val="tx1"/>
                </a:solidFill>
                <a:latin typeface="Ink Free" panose="03080402000500000000" pitchFamily="66" charset="0"/>
              </a:rPr>
              <a:t>MockSocket</a:t>
            </a:r>
            <a:r>
              <a:rPr lang="en-US" sz="2400" b="1" dirty="0">
                <a:solidFill>
                  <a:schemeClr val="tx1"/>
                </a:solidFill>
                <a:latin typeface="Ink Free" panose="03080402000500000000" pitchFamily="66" charset="0"/>
              </a:rPr>
              <a:t> was called to disconnect</a:t>
            </a:r>
          </a:p>
        </p:txBody>
      </p:sp>
      <p:sp>
        <p:nvSpPr>
          <p:cNvPr id="7" name="Content Placeholder 6">
            <a:extLst>
              <a:ext uri="{FF2B5EF4-FFF2-40B4-BE49-F238E27FC236}">
                <a16:creationId xmlns:a16="http://schemas.microsoft.com/office/drawing/2014/main" id="{14EA8CB0-B9C9-4AEC-9C4D-53B755738B06}"/>
              </a:ext>
            </a:extLst>
          </p:cNvPr>
          <p:cNvSpPr>
            <a:spLocks noGrp="1"/>
          </p:cNvSpPr>
          <p:nvPr>
            <p:ph idx="1"/>
          </p:nvPr>
        </p:nvSpPr>
        <p:spPr>
          <a:xfrm>
            <a:off x="838200" y="1500160"/>
            <a:ext cx="9966158" cy="4856190"/>
          </a:xfrm>
        </p:spPr>
        <p:txBody>
          <a:bodyPr>
            <a:noAutofit/>
          </a:bodyPr>
          <a:lstStyle/>
          <a:p>
            <a:pPr marL="0" indent="0">
              <a:buNone/>
            </a:pPr>
            <a:r>
              <a:rPr lang="en-US" sz="1200" b="0" dirty="0">
                <a:solidFill>
                  <a:srgbClr val="000000"/>
                </a:solidFill>
                <a:effectLst/>
                <a:latin typeface="Consolas" panose="020B0609020204030204" pitchFamily="49" charset="0"/>
              </a:rPr>
              <a:t>  describe(</a:t>
            </a:r>
            <a:r>
              <a:rPr lang="en-US" sz="1200" b="0" dirty="0">
                <a:solidFill>
                  <a:srgbClr val="A31515"/>
                </a:solidFill>
                <a:effectLst/>
                <a:latin typeface="Consolas" panose="020B0609020204030204" pitchFamily="49" charset="0"/>
              </a:rPr>
              <a:t>'</a:t>
            </a:r>
            <a:r>
              <a:rPr lang="en-US" sz="1200" b="0" dirty="0" err="1">
                <a:solidFill>
                  <a:srgbClr val="A31515"/>
                </a:solidFill>
                <a:effectLst/>
                <a:latin typeface="Consolas" panose="020B0609020204030204" pitchFamily="49" charset="0"/>
              </a:rPr>
              <a:t>townSubscriptionHandler</a:t>
            </a:r>
            <a:r>
              <a:rPr lang="en-US" sz="1200" b="0" dirty="0">
                <a:solidFill>
                  <a:srgbClr val="A31515"/>
                </a:solidFill>
                <a:effectLst/>
                <a:latin typeface="Consolas" panose="020B0609020204030204" pitchFamily="49" charset="0"/>
              </a:rPr>
              <a:t>'</a:t>
            </a:r>
            <a:r>
              <a:rPr lang="en-US" sz="1200" b="0" dirty="0">
                <a:solidFill>
                  <a:srgbClr val="000000"/>
                </a:solidFill>
                <a:effectLst/>
                <a:latin typeface="Consolas" panose="020B0609020204030204" pitchFamily="49" charset="0"/>
              </a:rPr>
              <a:t>, () </a:t>
            </a:r>
            <a:r>
              <a:rPr lang="en-US" sz="1200" b="0" dirty="0">
                <a:solidFill>
                  <a:srgbClr val="0000FF"/>
                </a:solidFill>
                <a:effectLst/>
                <a:latin typeface="Consolas" panose="020B0609020204030204" pitchFamily="49" charset="0"/>
              </a:rPr>
              <a:t>=&gt;</a:t>
            </a:r>
            <a:r>
              <a:rPr lang="en-US" sz="1200" b="0" dirty="0">
                <a:solidFill>
                  <a:srgbClr val="000000"/>
                </a:solidFill>
                <a:effectLst/>
                <a:latin typeface="Consolas" panose="020B0609020204030204" pitchFamily="49" charset="0"/>
              </a:rPr>
              <a:t> {</a:t>
            </a:r>
          </a:p>
          <a:p>
            <a:pPr marL="0" indent="0">
              <a:buNone/>
            </a:pPr>
            <a:r>
              <a:rPr lang="en-US" sz="1200" b="0" dirty="0">
                <a:solidFill>
                  <a:srgbClr val="000000"/>
                </a:solidFill>
                <a:effectLst/>
                <a:latin typeface="Consolas" panose="020B0609020204030204" pitchFamily="49" charset="0"/>
              </a:rPr>
              <a:t>    </a:t>
            </a:r>
            <a:r>
              <a:rPr lang="en-US" sz="1200" b="0" dirty="0">
                <a:solidFill>
                  <a:srgbClr val="0000FF"/>
                </a:solidFill>
                <a:effectLst/>
                <a:latin typeface="Consolas" panose="020B0609020204030204" pitchFamily="49" charset="0"/>
              </a:rPr>
              <a:t>const</a:t>
            </a:r>
            <a:r>
              <a:rPr lang="en-US" sz="1200" b="0" dirty="0">
                <a:solidFill>
                  <a:srgbClr val="000000"/>
                </a:solidFill>
                <a:effectLst/>
                <a:latin typeface="Consolas" panose="020B0609020204030204" pitchFamily="49" charset="0"/>
              </a:rPr>
              <a:t> </a:t>
            </a:r>
            <a:r>
              <a:rPr lang="en-US" sz="1200" b="0" dirty="0" err="1">
                <a:solidFill>
                  <a:srgbClr val="000000"/>
                </a:solidFill>
                <a:effectLst/>
                <a:latin typeface="Consolas" panose="020B0609020204030204" pitchFamily="49" charset="0"/>
              </a:rPr>
              <a:t>mockSocket</a:t>
            </a:r>
            <a:r>
              <a:rPr lang="en-US" sz="1200" b="0" dirty="0">
                <a:solidFill>
                  <a:srgbClr val="000000"/>
                </a:solidFill>
                <a:effectLst/>
                <a:latin typeface="Consolas" panose="020B0609020204030204" pitchFamily="49" charset="0"/>
              </a:rPr>
              <a:t> = mock&lt;Socket&gt;();</a:t>
            </a:r>
          </a:p>
          <a:p>
            <a:pPr marL="0" indent="0">
              <a:buNone/>
            </a:pPr>
            <a:r>
              <a:rPr lang="en-US" sz="1200" b="0" dirty="0">
                <a:solidFill>
                  <a:srgbClr val="000000"/>
                </a:solidFill>
                <a:effectLst/>
                <a:latin typeface="Consolas" panose="020B0609020204030204" pitchFamily="49" charset="0"/>
              </a:rPr>
              <a:t>    </a:t>
            </a:r>
            <a:r>
              <a:rPr lang="en-US" sz="1200" b="0" dirty="0">
                <a:solidFill>
                  <a:srgbClr val="0000FF"/>
                </a:solidFill>
                <a:effectLst/>
                <a:latin typeface="Consolas" panose="020B0609020204030204" pitchFamily="49" charset="0"/>
              </a:rPr>
              <a:t>let</a:t>
            </a:r>
            <a:r>
              <a:rPr lang="en-US" sz="1200" b="0" dirty="0">
                <a:solidFill>
                  <a:srgbClr val="000000"/>
                </a:solidFill>
                <a:effectLst/>
                <a:latin typeface="Consolas" panose="020B0609020204030204" pitchFamily="49" charset="0"/>
              </a:rPr>
              <a:t> </a:t>
            </a:r>
            <a:r>
              <a:rPr lang="en-US" sz="1200" b="0" dirty="0" err="1">
                <a:solidFill>
                  <a:srgbClr val="000000"/>
                </a:solidFill>
                <a:effectLst/>
                <a:latin typeface="Consolas" panose="020B0609020204030204" pitchFamily="49" charset="0"/>
              </a:rPr>
              <a:t>testingTown</a:t>
            </a:r>
            <a:r>
              <a:rPr lang="en-US" sz="1200" b="0" dirty="0">
                <a:solidFill>
                  <a:srgbClr val="000000"/>
                </a:solidFill>
                <a:effectLst/>
                <a:latin typeface="Consolas" panose="020B0609020204030204" pitchFamily="49" charset="0"/>
              </a:rPr>
              <a:t>: </a:t>
            </a:r>
            <a:r>
              <a:rPr lang="en-US" sz="1200" b="0" dirty="0" err="1">
                <a:solidFill>
                  <a:srgbClr val="000000"/>
                </a:solidFill>
                <a:effectLst/>
                <a:latin typeface="Consolas" panose="020B0609020204030204" pitchFamily="49" charset="0"/>
              </a:rPr>
              <a:t>CoveyTownController</a:t>
            </a:r>
            <a:r>
              <a:rPr lang="en-US" sz="1200" b="0" dirty="0">
                <a:solidFill>
                  <a:srgbClr val="000000"/>
                </a:solidFill>
                <a:effectLst/>
                <a:latin typeface="Consolas" panose="020B0609020204030204" pitchFamily="49" charset="0"/>
              </a:rPr>
              <a:t>;</a:t>
            </a:r>
          </a:p>
          <a:p>
            <a:pPr marL="0" indent="0">
              <a:buNone/>
            </a:pPr>
            <a:r>
              <a:rPr lang="en-US" sz="1200" b="0" dirty="0">
                <a:solidFill>
                  <a:srgbClr val="000000"/>
                </a:solidFill>
                <a:effectLst/>
                <a:latin typeface="Consolas" panose="020B0609020204030204" pitchFamily="49" charset="0"/>
              </a:rPr>
              <a:t>    </a:t>
            </a:r>
            <a:r>
              <a:rPr lang="en-US" sz="1200" b="0" dirty="0">
                <a:solidFill>
                  <a:srgbClr val="0000FF"/>
                </a:solidFill>
                <a:effectLst/>
                <a:latin typeface="Consolas" panose="020B0609020204030204" pitchFamily="49" charset="0"/>
              </a:rPr>
              <a:t>let</a:t>
            </a:r>
            <a:r>
              <a:rPr lang="en-US" sz="1200" b="0" dirty="0">
                <a:solidFill>
                  <a:srgbClr val="000000"/>
                </a:solidFill>
                <a:effectLst/>
                <a:latin typeface="Consolas" panose="020B0609020204030204" pitchFamily="49" charset="0"/>
              </a:rPr>
              <a:t> player: Player;</a:t>
            </a:r>
          </a:p>
          <a:p>
            <a:pPr marL="0" indent="0">
              <a:buNone/>
            </a:pPr>
            <a:r>
              <a:rPr lang="en-US" sz="1200" b="0" dirty="0">
                <a:solidFill>
                  <a:srgbClr val="000000"/>
                </a:solidFill>
                <a:effectLst/>
                <a:latin typeface="Consolas" panose="020B0609020204030204" pitchFamily="49" charset="0"/>
              </a:rPr>
              <a:t>    </a:t>
            </a:r>
            <a:r>
              <a:rPr lang="en-US" sz="1200" b="0" dirty="0">
                <a:solidFill>
                  <a:srgbClr val="0000FF"/>
                </a:solidFill>
                <a:effectLst/>
                <a:latin typeface="Consolas" panose="020B0609020204030204" pitchFamily="49" charset="0"/>
              </a:rPr>
              <a:t>let</a:t>
            </a:r>
            <a:r>
              <a:rPr lang="en-US" sz="1200" b="0" dirty="0">
                <a:solidFill>
                  <a:srgbClr val="000000"/>
                </a:solidFill>
                <a:effectLst/>
                <a:latin typeface="Consolas" panose="020B0609020204030204" pitchFamily="49" charset="0"/>
              </a:rPr>
              <a:t> session: </a:t>
            </a:r>
            <a:r>
              <a:rPr lang="en-US" sz="1200" b="0" dirty="0" err="1">
                <a:solidFill>
                  <a:srgbClr val="000000"/>
                </a:solidFill>
                <a:effectLst/>
                <a:latin typeface="Consolas" panose="020B0609020204030204" pitchFamily="49" charset="0"/>
              </a:rPr>
              <a:t>PlayerSession</a:t>
            </a:r>
            <a:r>
              <a:rPr lang="en-US" sz="1200" b="0" dirty="0">
                <a:solidFill>
                  <a:srgbClr val="000000"/>
                </a:solidFill>
                <a:effectLst/>
                <a:latin typeface="Consolas" panose="020B0609020204030204" pitchFamily="49" charset="0"/>
              </a:rPr>
              <a:t>;</a:t>
            </a:r>
          </a:p>
          <a:p>
            <a:pPr marL="0" indent="0">
              <a:buNone/>
            </a:pPr>
            <a:r>
              <a:rPr lang="en-US" sz="1200" b="0" dirty="0">
                <a:solidFill>
                  <a:srgbClr val="000000"/>
                </a:solidFill>
                <a:effectLst/>
                <a:latin typeface="Consolas" panose="020B0609020204030204" pitchFamily="49" charset="0"/>
              </a:rPr>
              <a:t>    </a:t>
            </a:r>
            <a:r>
              <a:rPr lang="en-US" sz="1200" b="0" dirty="0" err="1">
                <a:solidFill>
                  <a:srgbClr val="000000"/>
                </a:solidFill>
                <a:effectLst/>
                <a:latin typeface="Consolas" panose="020B0609020204030204" pitchFamily="49" charset="0"/>
              </a:rPr>
              <a:t>beforeEach</a:t>
            </a:r>
            <a:r>
              <a:rPr lang="en-US" sz="1200" b="0" dirty="0">
                <a:solidFill>
                  <a:srgbClr val="000000"/>
                </a:solidFill>
                <a:effectLst/>
                <a:latin typeface="Consolas" panose="020B0609020204030204" pitchFamily="49" charset="0"/>
              </a:rPr>
              <a:t>(</a:t>
            </a:r>
            <a:r>
              <a:rPr lang="en-US" sz="1200" b="0" dirty="0">
                <a:solidFill>
                  <a:srgbClr val="0000FF"/>
                </a:solidFill>
                <a:effectLst/>
                <a:latin typeface="Consolas" panose="020B0609020204030204" pitchFamily="49" charset="0"/>
              </a:rPr>
              <a:t>async</a:t>
            </a:r>
            <a:r>
              <a:rPr lang="en-US" sz="1200" b="0" dirty="0">
                <a:solidFill>
                  <a:srgbClr val="000000"/>
                </a:solidFill>
                <a:effectLst/>
                <a:latin typeface="Consolas" panose="020B0609020204030204" pitchFamily="49" charset="0"/>
              </a:rPr>
              <a:t> () </a:t>
            </a:r>
            <a:r>
              <a:rPr lang="en-US" sz="1200" b="0" dirty="0">
                <a:solidFill>
                  <a:srgbClr val="0000FF"/>
                </a:solidFill>
                <a:effectLst/>
                <a:latin typeface="Consolas" panose="020B0609020204030204" pitchFamily="49" charset="0"/>
              </a:rPr>
              <a:t>=&gt;</a:t>
            </a:r>
            <a:r>
              <a:rPr lang="en-US" sz="1200" b="0" dirty="0">
                <a:solidFill>
                  <a:srgbClr val="000000"/>
                </a:solidFill>
                <a:effectLst/>
                <a:latin typeface="Consolas" panose="020B0609020204030204" pitchFamily="49" charset="0"/>
              </a:rPr>
              <a:t> {</a:t>
            </a:r>
          </a:p>
          <a:p>
            <a:pPr marL="0" indent="0">
              <a:buNone/>
            </a:pPr>
            <a:r>
              <a:rPr lang="en-US" sz="1200" b="0" dirty="0">
                <a:solidFill>
                  <a:srgbClr val="000000"/>
                </a:solidFill>
                <a:effectLst/>
                <a:latin typeface="Consolas" panose="020B0609020204030204" pitchFamily="49" charset="0"/>
              </a:rPr>
              <a:t>      </a:t>
            </a:r>
            <a:r>
              <a:rPr lang="en-US" sz="1200" b="0" dirty="0">
                <a:solidFill>
                  <a:srgbClr val="0000FF"/>
                </a:solidFill>
                <a:effectLst/>
                <a:latin typeface="Consolas" panose="020B0609020204030204" pitchFamily="49" charset="0"/>
              </a:rPr>
              <a:t>const</a:t>
            </a:r>
            <a:r>
              <a:rPr lang="en-US" sz="1200" b="0" dirty="0">
                <a:solidFill>
                  <a:srgbClr val="000000"/>
                </a:solidFill>
                <a:effectLst/>
                <a:latin typeface="Consolas" panose="020B0609020204030204" pitchFamily="49" charset="0"/>
              </a:rPr>
              <a:t> </a:t>
            </a:r>
            <a:r>
              <a:rPr lang="en-US" sz="1200" b="0" dirty="0" err="1">
                <a:solidFill>
                  <a:srgbClr val="000000"/>
                </a:solidFill>
                <a:effectLst/>
                <a:latin typeface="Consolas" panose="020B0609020204030204" pitchFamily="49" charset="0"/>
              </a:rPr>
              <a:t>townName</a:t>
            </a:r>
            <a:r>
              <a:rPr lang="en-US" sz="1200" b="0" dirty="0">
                <a:solidFill>
                  <a:srgbClr val="000000"/>
                </a:solidFill>
                <a:effectLst/>
                <a:latin typeface="Consolas" panose="020B0609020204030204" pitchFamily="49" charset="0"/>
              </a:rPr>
              <a:t> = </a:t>
            </a:r>
            <a:r>
              <a:rPr lang="en-US" sz="1200" b="0" dirty="0">
                <a:solidFill>
                  <a:srgbClr val="A31515"/>
                </a:solidFill>
                <a:effectLst/>
                <a:latin typeface="Consolas" panose="020B0609020204030204" pitchFamily="49" charset="0"/>
              </a:rPr>
              <a:t>`</a:t>
            </a:r>
            <a:r>
              <a:rPr lang="en-US" sz="1200" b="0" dirty="0" err="1">
                <a:solidFill>
                  <a:srgbClr val="A31515"/>
                </a:solidFill>
                <a:effectLst/>
                <a:latin typeface="Consolas" panose="020B0609020204030204" pitchFamily="49" charset="0"/>
              </a:rPr>
              <a:t>connectPlayerSocket</a:t>
            </a:r>
            <a:r>
              <a:rPr lang="en-US" sz="1200" b="0" dirty="0">
                <a:solidFill>
                  <a:srgbClr val="A31515"/>
                </a:solidFill>
                <a:effectLst/>
                <a:latin typeface="Consolas" panose="020B0609020204030204" pitchFamily="49" charset="0"/>
              </a:rPr>
              <a:t> tests </a:t>
            </a:r>
            <a:r>
              <a:rPr lang="en-US" sz="1200" b="0" dirty="0">
                <a:solidFill>
                  <a:srgbClr val="0000FF"/>
                </a:solidFill>
                <a:effectLst/>
                <a:latin typeface="Consolas" panose="020B0609020204030204" pitchFamily="49" charset="0"/>
              </a:rPr>
              <a:t>${</a:t>
            </a:r>
            <a:r>
              <a:rPr lang="en-US" sz="1200" b="0" dirty="0" err="1">
                <a:solidFill>
                  <a:srgbClr val="000000"/>
                </a:solidFill>
                <a:effectLst/>
                <a:latin typeface="Consolas" panose="020B0609020204030204" pitchFamily="49" charset="0"/>
              </a:rPr>
              <a:t>nanoid</a:t>
            </a:r>
            <a:r>
              <a:rPr lang="en-US" sz="1200" b="0" dirty="0">
                <a:solidFill>
                  <a:srgbClr val="000000"/>
                </a:solidFill>
                <a:effectLst/>
                <a:latin typeface="Consolas" panose="020B0609020204030204" pitchFamily="49" charset="0"/>
              </a:rPr>
              <a:t>()</a:t>
            </a:r>
            <a:r>
              <a:rPr lang="en-US" sz="1200" b="0" dirty="0">
                <a:solidFill>
                  <a:srgbClr val="0000FF"/>
                </a:solidFill>
                <a:effectLst/>
                <a:latin typeface="Consolas" panose="020B0609020204030204" pitchFamily="49" charset="0"/>
              </a:rPr>
              <a:t>}</a:t>
            </a:r>
            <a:r>
              <a:rPr lang="en-US" sz="1200" b="0" dirty="0">
                <a:solidFill>
                  <a:srgbClr val="A31515"/>
                </a:solidFill>
                <a:effectLst/>
                <a:latin typeface="Consolas" panose="020B0609020204030204" pitchFamily="49" charset="0"/>
              </a:rPr>
              <a:t>`</a:t>
            </a:r>
            <a:r>
              <a:rPr lang="en-US" sz="1200" b="0" dirty="0">
                <a:solidFill>
                  <a:srgbClr val="000000"/>
                </a:solidFill>
                <a:effectLst/>
                <a:latin typeface="Consolas" panose="020B0609020204030204" pitchFamily="49" charset="0"/>
              </a:rPr>
              <a:t>;</a:t>
            </a:r>
          </a:p>
          <a:p>
            <a:pPr marL="0" indent="0">
              <a:buNone/>
            </a:pPr>
            <a:r>
              <a:rPr lang="en-US" sz="1200" b="0" dirty="0">
                <a:solidFill>
                  <a:srgbClr val="000000"/>
                </a:solidFill>
                <a:effectLst/>
                <a:latin typeface="Consolas" panose="020B0609020204030204" pitchFamily="49" charset="0"/>
              </a:rPr>
              <a:t>      </a:t>
            </a:r>
            <a:r>
              <a:rPr lang="en-US" sz="1200" b="0" dirty="0" err="1">
                <a:solidFill>
                  <a:srgbClr val="000000"/>
                </a:solidFill>
                <a:effectLst/>
                <a:latin typeface="Consolas" panose="020B0609020204030204" pitchFamily="49" charset="0"/>
              </a:rPr>
              <a:t>testingTown</a:t>
            </a:r>
            <a:r>
              <a:rPr lang="en-US" sz="1200" b="0" dirty="0">
                <a:solidFill>
                  <a:srgbClr val="000000"/>
                </a:solidFill>
                <a:effectLst/>
                <a:latin typeface="Consolas" panose="020B0609020204030204" pitchFamily="49" charset="0"/>
              </a:rPr>
              <a:t> = </a:t>
            </a:r>
            <a:r>
              <a:rPr lang="en-US" sz="1200" b="0" dirty="0" err="1">
                <a:solidFill>
                  <a:srgbClr val="000000"/>
                </a:solidFill>
                <a:effectLst/>
                <a:latin typeface="Consolas" panose="020B0609020204030204" pitchFamily="49" charset="0"/>
              </a:rPr>
              <a:t>CoveyTownsStore.getInstance</a:t>
            </a:r>
            <a:r>
              <a:rPr lang="en-US" sz="1200" b="0" dirty="0">
                <a:solidFill>
                  <a:srgbClr val="000000"/>
                </a:solidFill>
                <a:effectLst/>
                <a:latin typeface="Consolas" panose="020B0609020204030204" pitchFamily="49" charset="0"/>
              </a:rPr>
              <a:t>().</a:t>
            </a:r>
            <a:r>
              <a:rPr lang="en-US" sz="1200" b="0" dirty="0" err="1">
                <a:solidFill>
                  <a:srgbClr val="000000"/>
                </a:solidFill>
                <a:effectLst/>
                <a:latin typeface="Consolas" panose="020B0609020204030204" pitchFamily="49" charset="0"/>
              </a:rPr>
              <a:t>createTown</a:t>
            </a:r>
            <a:r>
              <a:rPr lang="en-US" sz="1200" b="0" dirty="0">
                <a:solidFill>
                  <a:srgbClr val="000000"/>
                </a:solidFill>
                <a:effectLst/>
                <a:latin typeface="Consolas" panose="020B0609020204030204" pitchFamily="49" charset="0"/>
              </a:rPr>
              <a:t>(</a:t>
            </a:r>
            <a:r>
              <a:rPr lang="en-US" sz="1200" b="0" dirty="0" err="1">
                <a:solidFill>
                  <a:srgbClr val="000000"/>
                </a:solidFill>
                <a:effectLst/>
                <a:latin typeface="Consolas" panose="020B0609020204030204" pitchFamily="49" charset="0"/>
              </a:rPr>
              <a:t>townName</a:t>
            </a:r>
            <a:r>
              <a:rPr lang="en-US" sz="1200" b="0" dirty="0">
                <a:solidFill>
                  <a:srgbClr val="000000"/>
                </a:solidFill>
                <a:effectLst/>
                <a:latin typeface="Consolas" panose="020B0609020204030204" pitchFamily="49" charset="0"/>
              </a:rPr>
              <a:t>, </a:t>
            </a:r>
            <a:r>
              <a:rPr lang="en-US" sz="1200" b="0" dirty="0">
                <a:solidFill>
                  <a:srgbClr val="0000FF"/>
                </a:solidFill>
                <a:effectLst/>
                <a:latin typeface="Consolas" panose="020B0609020204030204" pitchFamily="49" charset="0"/>
              </a:rPr>
              <a:t>false</a:t>
            </a:r>
            <a:r>
              <a:rPr lang="en-US" sz="1200" b="0" dirty="0">
                <a:solidFill>
                  <a:srgbClr val="000000"/>
                </a:solidFill>
                <a:effectLst/>
                <a:latin typeface="Consolas" panose="020B0609020204030204" pitchFamily="49" charset="0"/>
              </a:rPr>
              <a:t>);</a:t>
            </a:r>
          </a:p>
          <a:p>
            <a:pPr marL="0" indent="0">
              <a:buNone/>
            </a:pPr>
            <a:r>
              <a:rPr lang="en-US" sz="1200" b="0" dirty="0">
                <a:solidFill>
                  <a:srgbClr val="000000"/>
                </a:solidFill>
                <a:effectLst/>
                <a:latin typeface="Consolas" panose="020B0609020204030204" pitchFamily="49" charset="0"/>
              </a:rPr>
              <a:t>      </a:t>
            </a:r>
            <a:r>
              <a:rPr lang="en-US" sz="1200" b="0" dirty="0" err="1">
                <a:solidFill>
                  <a:srgbClr val="000000"/>
                </a:solidFill>
                <a:effectLst/>
                <a:latin typeface="Consolas" panose="020B0609020204030204" pitchFamily="49" charset="0"/>
              </a:rPr>
              <a:t>mockReset</a:t>
            </a:r>
            <a:r>
              <a:rPr lang="en-US" sz="1200" b="0" dirty="0">
                <a:solidFill>
                  <a:srgbClr val="000000"/>
                </a:solidFill>
                <a:effectLst/>
                <a:latin typeface="Consolas" panose="020B0609020204030204" pitchFamily="49" charset="0"/>
              </a:rPr>
              <a:t>(</a:t>
            </a:r>
            <a:r>
              <a:rPr lang="en-US" sz="1200" b="0" dirty="0" err="1">
                <a:solidFill>
                  <a:srgbClr val="000000"/>
                </a:solidFill>
                <a:effectLst/>
                <a:latin typeface="Consolas" panose="020B0609020204030204" pitchFamily="49" charset="0"/>
              </a:rPr>
              <a:t>mockSocket</a:t>
            </a:r>
            <a:r>
              <a:rPr lang="en-US" sz="1200" b="0" dirty="0">
                <a:solidFill>
                  <a:srgbClr val="000000"/>
                </a:solidFill>
                <a:effectLst/>
                <a:latin typeface="Consolas" panose="020B0609020204030204" pitchFamily="49" charset="0"/>
              </a:rPr>
              <a:t>);</a:t>
            </a:r>
          </a:p>
          <a:p>
            <a:pPr marL="0" indent="0">
              <a:buNone/>
            </a:pPr>
            <a:r>
              <a:rPr lang="en-US" sz="1200" b="0" dirty="0">
                <a:solidFill>
                  <a:srgbClr val="000000"/>
                </a:solidFill>
                <a:effectLst/>
                <a:latin typeface="Consolas" panose="020B0609020204030204" pitchFamily="49" charset="0"/>
              </a:rPr>
              <a:t>      player = </a:t>
            </a:r>
            <a:r>
              <a:rPr lang="en-US" sz="1200" b="0" dirty="0">
                <a:solidFill>
                  <a:srgbClr val="0000FF"/>
                </a:solidFill>
                <a:effectLst/>
                <a:latin typeface="Consolas" panose="020B0609020204030204" pitchFamily="49" charset="0"/>
              </a:rPr>
              <a:t>new</a:t>
            </a:r>
            <a:r>
              <a:rPr lang="en-US" sz="1200" b="0" dirty="0">
                <a:solidFill>
                  <a:srgbClr val="000000"/>
                </a:solidFill>
                <a:effectLst/>
                <a:latin typeface="Consolas" panose="020B0609020204030204" pitchFamily="49" charset="0"/>
              </a:rPr>
              <a:t> Player(</a:t>
            </a:r>
            <a:r>
              <a:rPr lang="en-US" sz="1200" b="0" dirty="0">
                <a:solidFill>
                  <a:srgbClr val="A31515"/>
                </a:solidFill>
                <a:effectLst/>
                <a:latin typeface="Consolas" panose="020B0609020204030204" pitchFamily="49" charset="0"/>
              </a:rPr>
              <a:t>'test player'</a:t>
            </a:r>
            <a:r>
              <a:rPr lang="en-US" sz="1200" b="0" dirty="0">
                <a:solidFill>
                  <a:srgbClr val="000000"/>
                </a:solidFill>
                <a:effectLst/>
                <a:latin typeface="Consolas" panose="020B0609020204030204" pitchFamily="49" charset="0"/>
              </a:rPr>
              <a:t>);</a:t>
            </a:r>
          </a:p>
          <a:p>
            <a:pPr marL="0" indent="0">
              <a:buNone/>
            </a:pPr>
            <a:r>
              <a:rPr lang="en-US" sz="1200" b="0" dirty="0">
                <a:solidFill>
                  <a:srgbClr val="000000"/>
                </a:solidFill>
                <a:effectLst/>
                <a:latin typeface="Consolas" panose="020B0609020204030204" pitchFamily="49" charset="0"/>
              </a:rPr>
              <a:t>      session = </a:t>
            </a:r>
            <a:r>
              <a:rPr lang="en-US" sz="1200" b="0" dirty="0">
                <a:solidFill>
                  <a:srgbClr val="0000FF"/>
                </a:solidFill>
                <a:effectLst/>
                <a:latin typeface="Consolas" panose="020B0609020204030204" pitchFamily="49" charset="0"/>
              </a:rPr>
              <a:t>await</a:t>
            </a:r>
            <a:r>
              <a:rPr lang="en-US" sz="1200" b="0" dirty="0">
                <a:solidFill>
                  <a:srgbClr val="000000"/>
                </a:solidFill>
                <a:effectLst/>
                <a:latin typeface="Consolas" panose="020B0609020204030204" pitchFamily="49" charset="0"/>
              </a:rPr>
              <a:t> </a:t>
            </a:r>
            <a:r>
              <a:rPr lang="en-US" sz="1200" b="0" dirty="0" err="1">
                <a:solidFill>
                  <a:srgbClr val="000000"/>
                </a:solidFill>
                <a:effectLst/>
                <a:latin typeface="Consolas" panose="020B0609020204030204" pitchFamily="49" charset="0"/>
              </a:rPr>
              <a:t>testingTown.addPlayer</a:t>
            </a:r>
            <a:r>
              <a:rPr lang="en-US" sz="1200" b="0" dirty="0">
                <a:solidFill>
                  <a:srgbClr val="000000"/>
                </a:solidFill>
                <a:effectLst/>
                <a:latin typeface="Consolas" panose="020B0609020204030204" pitchFamily="49" charset="0"/>
              </a:rPr>
              <a:t>(player);</a:t>
            </a:r>
          </a:p>
          <a:p>
            <a:pPr marL="0" indent="0">
              <a:buNone/>
            </a:pPr>
            <a:r>
              <a:rPr lang="en-US" sz="1200" b="0" dirty="0">
                <a:solidFill>
                  <a:srgbClr val="000000"/>
                </a:solidFill>
                <a:effectLst/>
                <a:latin typeface="Consolas" panose="020B0609020204030204" pitchFamily="49" charset="0"/>
              </a:rPr>
              <a:t>    });</a:t>
            </a:r>
          </a:p>
          <a:p>
            <a:pPr marL="0" indent="0">
              <a:buNone/>
            </a:pPr>
            <a:r>
              <a:rPr lang="en-US" sz="1200" b="0" dirty="0">
                <a:solidFill>
                  <a:srgbClr val="000000"/>
                </a:solidFill>
                <a:effectLst/>
                <a:latin typeface="Consolas" panose="020B0609020204030204" pitchFamily="49" charset="0"/>
              </a:rPr>
              <a:t>    it(</a:t>
            </a:r>
            <a:r>
              <a:rPr lang="en-US" sz="1200" b="0" dirty="0">
                <a:solidFill>
                  <a:srgbClr val="A31515"/>
                </a:solidFill>
                <a:effectLst/>
                <a:latin typeface="Consolas" panose="020B0609020204030204" pitchFamily="49" charset="0"/>
              </a:rPr>
              <a:t>'should reject connections with invalid town IDs by calling disconnect'</a:t>
            </a:r>
            <a:r>
              <a:rPr lang="en-US" sz="1200" b="0" dirty="0">
                <a:solidFill>
                  <a:srgbClr val="000000"/>
                </a:solidFill>
                <a:effectLst/>
                <a:latin typeface="Consolas" panose="020B0609020204030204" pitchFamily="49" charset="0"/>
              </a:rPr>
              <a:t>, </a:t>
            </a:r>
            <a:r>
              <a:rPr lang="en-US" sz="1200" b="0" dirty="0">
                <a:solidFill>
                  <a:srgbClr val="0000FF"/>
                </a:solidFill>
                <a:effectLst/>
                <a:latin typeface="Consolas" panose="020B0609020204030204" pitchFamily="49" charset="0"/>
              </a:rPr>
              <a:t>async</a:t>
            </a:r>
            <a:r>
              <a:rPr lang="en-US" sz="1200" b="0" dirty="0">
                <a:solidFill>
                  <a:srgbClr val="000000"/>
                </a:solidFill>
                <a:effectLst/>
                <a:latin typeface="Consolas" panose="020B0609020204030204" pitchFamily="49" charset="0"/>
              </a:rPr>
              <a:t> () </a:t>
            </a:r>
            <a:r>
              <a:rPr lang="en-US" sz="1200" b="0" dirty="0">
                <a:solidFill>
                  <a:srgbClr val="0000FF"/>
                </a:solidFill>
                <a:effectLst/>
                <a:latin typeface="Consolas" panose="020B0609020204030204" pitchFamily="49" charset="0"/>
              </a:rPr>
              <a:t>=&gt;</a:t>
            </a:r>
            <a:r>
              <a:rPr lang="en-US" sz="1200" b="0" dirty="0">
                <a:solidFill>
                  <a:srgbClr val="000000"/>
                </a:solidFill>
                <a:effectLst/>
                <a:latin typeface="Consolas" panose="020B0609020204030204" pitchFamily="49" charset="0"/>
              </a:rPr>
              <a:t> {</a:t>
            </a:r>
          </a:p>
          <a:p>
            <a:pPr marL="0" indent="0">
              <a:buNone/>
            </a:pPr>
            <a:r>
              <a:rPr lang="en-US" sz="1200" b="0" dirty="0">
                <a:solidFill>
                  <a:srgbClr val="000000"/>
                </a:solidFill>
                <a:effectLst/>
                <a:latin typeface="Consolas" panose="020B0609020204030204" pitchFamily="49" charset="0"/>
              </a:rPr>
              <a:t>      </a:t>
            </a:r>
            <a:r>
              <a:rPr lang="en-US" sz="1200" b="0" dirty="0" err="1">
                <a:solidFill>
                  <a:srgbClr val="000000"/>
                </a:solidFill>
                <a:effectLst/>
                <a:latin typeface="Consolas" panose="020B0609020204030204" pitchFamily="49" charset="0"/>
              </a:rPr>
              <a:t>TestUtils.setSessionTokenAndTownID</a:t>
            </a:r>
            <a:r>
              <a:rPr lang="en-US" sz="1200" b="0" dirty="0">
                <a:solidFill>
                  <a:srgbClr val="000000"/>
                </a:solidFill>
                <a:effectLst/>
                <a:latin typeface="Consolas" panose="020B0609020204030204" pitchFamily="49" charset="0"/>
              </a:rPr>
              <a:t>(</a:t>
            </a:r>
            <a:r>
              <a:rPr lang="en-US" sz="1200" b="0" dirty="0" err="1">
                <a:solidFill>
                  <a:srgbClr val="000000"/>
                </a:solidFill>
                <a:effectLst/>
                <a:latin typeface="Consolas" panose="020B0609020204030204" pitchFamily="49" charset="0"/>
              </a:rPr>
              <a:t>nanoid</a:t>
            </a:r>
            <a:r>
              <a:rPr lang="en-US" sz="1200" b="0" dirty="0">
                <a:solidFill>
                  <a:srgbClr val="000000"/>
                </a:solidFill>
                <a:effectLst/>
                <a:latin typeface="Consolas" panose="020B0609020204030204" pitchFamily="49" charset="0"/>
              </a:rPr>
              <a:t>(), </a:t>
            </a:r>
            <a:r>
              <a:rPr lang="en-US" sz="1200" b="0" dirty="0" err="1">
                <a:solidFill>
                  <a:srgbClr val="000000"/>
                </a:solidFill>
                <a:effectLst/>
                <a:latin typeface="Consolas" panose="020B0609020204030204" pitchFamily="49" charset="0"/>
              </a:rPr>
              <a:t>session.sessionToken</a:t>
            </a:r>
            <a:r>
              <a:rPr lang="en-US" sz="1200" b="0" dirty="0">
                <a:solidFill>
                  <a:srgbClr val="000000"/>
                </a:solidFill>
                <a:effectLst/>
                <a:latin typeface="Consolas" panose="020B0609020204030204" pitchFamily="49" charset="0"/>
              </a:rPr>
              <a:t>, </a:t>
            </a:r>
            <a:r>
              <a:rPr lang="en-US" sz="1200" b="0" dirty="0" err="1">
                <a:solidFill>
                  <a:srgbClr val="000000"/>
                </a:solidFill>
                <a:effectLst/>
                <a:latin typeface="Consolas" panose="020B0609020204030204" pitchFamily="49" charset="0"/>
              </a:rPr>
              <a:t>mockSocket</a:t>
            </a:r>
            <a:r>
              <a:rPr lang="en-US" sz="1200" b="0" dirty="0">
                <a:solidFill>
                  <a:srgbClr val="000000"/>
                </a:solidFill>
                <a:effectLst/>
                <a:latin typeface="Consolas" panose="020B0609020204030204" pitchFamily="49" charset="0"/>
              </a:rPr>
              <a:t>);</a:t>
            </a:r>
          </a:p>
          <a:p>
            <a:pPr marL="0" indent="0">
              <a:buNone/>
            </a:pPr>
            <a:r>
              <a:rPr lang="en-US" sz="1200" b="0" dirty="0">
                <a:solidFill>
                  <a:srgbClr val="000000"/>
                </a:solidFill>
                <a:effectLst/>
                <a:latin typeface="Consolas" panose="020B0609020204030204" pitchFamily="49" charset="0"/>
              </a:rPr>
              <a:t>      </a:t>
            </a:r>
            <a:r>
              <a:rPr lang="en-US" sz="1200" b="0" dirty="0" err="1">
                <a:solidFill>
                  <a:srgbClr val="000000"/>
                </a:solidFill>
                <a:effectLst/>
                <a:latin typeface="Consolas" panose="020B0609020204030204" pitchFamily="49" charset="0"/>
              </a:rPr>
              <a:t>townSubscriptionHandler</a:t>
            </a:r>
            <a:r>
              <a:rPr lang="en-US" sz="1200" b="0" dirty="0">
                <a:solidFill>
                  <a:srgbClr val="000000"/>
                </a:solidFill>
                <a:effectLst/>
                <a:latin typeface="Consolas" panose="020B0609020204030204" pitchFamily="49" charset="0"/>
              </a:rPr>
              <a:t>(</a:t>
            </a:r>
            <a:r>
              <a:rPr lang="en-US" sz="1200" b="0" dirty="0" err="1">
                <a:solidFill>
                  <a:srgbClr val="000000"/>
                </a:solidFill>
                <a:effectLst/>
                <a:latin typeface="Consolas" panose="020B0609020204030204" pitchFamily="49" charset="0"/>
              </a:rPr>
              <a:t>mockSocket</a:t>
            </a:r>
            <a:r>
              <a:rPr lang="en-US" sz="1200" b="0" dirty="0">
                <a:solidFill>
                  <a:srgbClr val="000000"/>
                </a:solidFill>
                <a:effectLst/>
                <a:latin typeface="Consolas" panose="020B0609020204030204" pitchFamily="49" charset="0"/>
              </a:rPr>
              <a:t>);</a:t>
            </a:r>
          </a:p>
          <a:p>
            <a:pPr marL="0" indent="0">
              <a:buNone/>
            </a:pPr>
            <a:r>
              <a:rPr lang="en-US" sz="1200" b="0" dirty="0">
                <a:solidFill>
                  <a:srgbClr val="000000"/>
                </a:solidFill>
                <a:effectLst/>
                <a:latin typeface="Consolas" panose="020B0609020204030204" pitchFamily="49" charset="0"/>
              </a:rPr>
              <a:t>      expect(</a:t>
            </a:r>
            <a:r>
              <a:rPr lang="en-US" sz="1200" b="0" dirty="0" err="1">
                <a:solidFill>
                  <a:srgbClr val="000000"/>
                </a:solidFill>
                <a:effectLst/>
                <a:latin typeface="Consolas" panose="020B0609020204030204" pitchFamily="49" charset="0"/>
              </a:rPr>
              <a:t>mockSocket.disconnect</a:t>
            </a:r>
            <a:r>
              <a:rPr lang="en-US" sz="1200" b="0" dirty="0">
                <a:solidFill>
                  <a:srgbClr val="000000"/>
                </a:solidFill>
                <a:effectLst/>
                <a:latin typeface="Consolas" panose="020B0609020204030204" pitchFamily="49" charset="0"/>
              </a:rPr>
              <a:t>).</a:t>
            </a:r>
            <a:r>
              <a:rPr lang="en-US" sz="1200" b="0" dirty="0" err="1">
                <a:solidFill>
                  <a:srgbClr val="000000"/>
                </a:solidFill>
                <a:effectLst/>
                <a:latin typeface="Consolas" panose="020B0609020204030204" pitchFamily="49" charset="0"/>
              </a:rPr>
              <a:t>toBeCalledWith</a:t>
            </a:r>
            <a:r>
              <a:rPr lang="en-US" sz="1200" b="0" dirty="0">
                <a:solidFill>
                  <a:srgbClr val="000000"/>
                </a:solidFill>
                <a:effectLst/>
                <a:latin typeface="Consolas" panose="020B0609020204030204" pitchFamily="49" charset="0"/>
              </a:rPr>
              <a:t>(</a:t>
            </a:r>
            <a:r>
              <a:rPr lang="en-US" sz="1200" b="0" dirty="0">
                <a:solidFill>
                  <a:srgbClr val="0000FF"/>
                </a:solidFill>
                <a:effectLst/>
                <a:latin typeface="Consolas" panose="020B0609020204030204" pitchFamily="49" charset="0"/>
              </a:rPr>
              <a:t>true</a:t>
            </a:r>
            <a:r>
              <a:rPr lang="en-US" sz="1200" b="0" dirty="0">
                <a:solidFill>
                  <a:srgbClr val="000000"/>
                </a:solidFill>
                <a:effectLst/>
                <a:latin typeface="Consolas" panose="020B0609020204030204" pitchFamily="49" charset="0"/>
              </a:rPr>
              <a:t>);</a:t>
            </a:r>
          </a:p>
          <a:p>
            <a:pPr marL="0" indent="0">
              <a:buNone/>
            </a:pPr>
            <a:r>
              <a:rPr lang="en-US" sz="1200" b="0" dirty="0">
                <a:solidFill>
                  <a:srgbClr val="000000"/>
                </a:solidFill>
                <a:effectLst/>
                <a:latin typeface="Consolas" panose="020B0609020204030204" pitchFamily="49" charset="0"/>
              </a:rPr>
              <a:t>    });</a:t>
            </a:r>
          </a:p>
          <a:p>
            <a:pPr marL="0" indent="0">
              <a:buNone/>
            </a:pPr>
            <a:r>
              <a:rPr lang="en-US" sz="1200" dirty="0">
                <a:solidFill>
                  <a:srgbClr val="000000"/>
                </a:solidFill>
                <a:latin typeface="Consolas" panose="020B0609020204030204" pitchFamily="49" charset="0"/>
              </a:rPr>
              <a:t>......</a:t>
            </a:r>
            <a:endParaRPr lang="en-US" sz="12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1548766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7E768-7027-9A41-B88B-CB0667D14490}"/>
              </a:ext>
            </a:extLst>
          </p:cNvPr>
          <p:cNvSpPr>
            <a:spLocks noGrp="1"/>
          </p:cNvSpPr>
          <p:nvPr>
            <p:ph type="title"/>
          </p:nvPr>
        </p:nvSpPr>
        <p:spPr/>
        <p:txBody>
          <a:bodyPr/>
          <a:lstStyle/>
          <a:p>
            <a:r>
              <a:rPr lang="en-US" dirty="0"/>
              <a:t>Test Fake is a Mock with semi-real implementation</a:t>
            </a:r>
          </a:p>
        </p:txBody>
      </p:sp>
      <p:sp>
        <p:nvSpPr>
          <p:cNvPr id="3" name="Content Placeholder 2">
            <a:extLst>
              <a:ext uri="{FF2B5EF4-FFF2-40B4-BE49-F238E27FC236}">
                <a16:creationId xmlns:a16="http://schemas.microsoft.com/office/drawing/2014/main" id="{DFA7644B-7956-A147-9BA0-8AF6266FDE78}"/>
              </a:ext>
            </a:extLst>
          </p:cNvPr>
          <p:cNvSpPr>
            <a:spLocks noGrp="1"/>
          </p:cNvSpPr>
          <p:nvPr>
            <p:ph idx="1"/>
          </p:nvPr>
        </p:nvSpPr>
        <p:spPr>
          <a:xfrm>
            <a:off x="838200" y="1500160"/>
            <a:ext cx="7887346" cy="4856190"/>
          </a:xfrm>
        </p:spPr>
        <p:txBody>
          <a:bodyPr>
            <a:normAutofit lnSpcReduction="10000"/>
          </a:bodyPr>
          <a:lstStyle/>
          <a:p>
            <a:r>
              <a:rPr lang="en-US" dirty="0"/>
              <a:t>A </a:t>
            </a:r>
            <a:r>
              <a:rPr lang="en-US" i="1" dirty="0"/>
              <a:t>fake</a:t>
            </a:r>
            <a:r>
              <a:rPr lang="en-US" dirty="0"/>
              <a:t> has an implementation of the object being replaced</a:t>
            </a:r>
          </a:p>
          <a:p>
            <a:pPr lvl="1"/>
            <a:r>
              <a:rPr lang="en-US" dirty="0"/>
              <a:t>A </a:t>
            </a:r>
            <a:r>
              <a:rPr lang="en-US" i="1" dirty="0"/>
              <a:t>low-fidelity </a:t>
            </a:r>
            <a:r>
              <a:rPr lang="en-US" dirty="0"/>
              <a:t>fake implements things partially</a:t>
            </a:r>
          </a:p>
          <a:p>
            <a:pPr lvl="2"/>
            <a:r>
              <a:rPr lang="en-US" dirty="0"/>
              <a:t>Enough to work for the test.</a:t>
            </a:r>
          </a:p>
          <a:p>
            <a:pPr lvl="1"/>
            <a:r>
              <a:rPr lang="en-US" dirty="0"/>
              <a:t>A </a:t>
            </a:r>
            <a:r>
              <a:rPr lang="en-US" i="1" dirty="0"/>
              <a:t>high-fidelity</a:t>
            </a:r>
            <a:r>
              <a:rPr lang="en-US" dirty="0"/>
              <a:t> fake implements most aspects:</a:t>
            </a:r>
          </a:p>
          <a:p>
            <a:pPr lvl="2"/>
            <a:r>
              <a:rPr lang="en-US" dirty="0"/>
              <a:t>Usually all functional aspects;</a:t>
            </a:r>
          </a:p>
          <a:p>
            <a:pPr lvl="2"/>
            <a:r>
              <a:rPr lang="en-US" dirty="0"/>
              <a:t>Usually not as efficiently or as scalable.</a:t>
            </a:r>
          </a:p>
          <a:p>
            <a:r>
              <a:rPr lang="en-US" dirty="0"/>
              <a:t>The purpose of the fake is to avoid processes/network/cost:</a:t>
            </a:r>
          </a:p>
          <a:p>
            <a:pPr lvl="1"/>
            <a:r>
              <a:rPr lang="en-US" dirty="0"/>
              <a:t>So the test can be cheap and deterministic.</a:t>
            </a:r>
          </a:p>
          <a:p>
            <a:endParaRPr lang="en-US" dirty="0"/>
          </a:p>
          <a:p>
            <a:r>
              <a:rPr lang="en-US" dirty="0"/>
              <a:t>A Transcript Services you used in Activity 4.1 was a Fake</a:t>
            </a:r>
          </a:p>
          <a:p>
            <a:endParaRPr lang="en-US" dirty="0"/>
          </a:p>
        </p:txBody>
      </p:sp>
      <p:sp>
        <p:nvSpPr>
          <p:cNvPr id="4" name="Slide Number Placeholder 3">
            <a:extLst>
              <a:ext uri="{FF2B5EF4-FFF2-40B4-BE49-F238E27FC236}">
                <a16:creationId xmlns:a16="http://schemas.microsoft.com/office/drawing/2014/main" id="{C5805623-B53B-C946-BF7C-65ECA2549B36}"/>
              </a:ext>
            </a:extLst>
          </p:cNvPr>
          <p:cNvSpPr>
            <a:spLocks noGrp="1"/>
          </p:cNvSpPr>
          <p:nvPr>
            <p:ph type="sldNum" sz="quarter" idx="12"/>
          </p:nvPr>
        </p:nvSpPr>
        <p:spPr/>
        <p:txBody>
          <a:bodyPr/>
          <a:lstStyle/>
          <a:p>
            <a:fld id="{20F37917-FD3A-4669-9018-DA04BCDD3D75}" type="slidenum">
              <a:rPr lang="en-US" smtClean="0"/>
              <a:t>17</a:t>
            </a:fld>
            <a:endParaRPr lang="en-US"/>
          </a:p>
        </p:txBody>
      </p:sp>
      <p:sp>
        <p:nvSpPr>
          <p:cNvPr id="5" name="Rectangle 4">
            <a:extLst>
              <a:ext uri="{FF2B5EF4-FFF2-40B4-BE49-F238E27FC236}">
                <a16:creationId xmlns:a16="http://schemas.microsoft.com/office/drawing/2014/main" id="{ECCCCB64-2FF5-4C88-96CA-408D2AD03DF0}"/>
              </a:ext>
            </a:extLst>
          </p:cNvPr>
          <p:cNvSpPr/>
          <p:nvPr/>
        </p:nvSpPr>
        <p:spPr>
          <a:xfrm>
            <a:off x="9223923" y="3073593"/>
            <a:ext cx="2295631" cy="1325563"/>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400" b="1" dirty="0">
                <a:solidFill>
                  <a:schemeClr val="tx1"/>
                </a:solidFill>
                <a:latin typeface="Ink Free" panose="03080402000500000000" pitchFamily="66" charset="0"/>
              </a:rPr>
              <a:t>Fake has </a:t>
            </a:r>
          </a:p>
          <a:p>
            <a:pPr algn="ctr"/>
            <a:r>
              <a:rPr lang="en-US" sz="2400" b="1" dirty="0">
                <a:solidFill>
                  <a:schemeClr val="tx1"/>
                </a:solidFill>
                <a:latin typeface="Ink Free" panose="03080402000500000000" pitchFamily="66" charset="0"/>
              </a:rPr>
              <a:t>“semi-real implementation”</a:t>
            </a:r>
          </a:p>
        </p:txBody>
      </p:sp>
    </p:spTree>
    <p:extLst>
      <p:ext uri="{BB962C8B-B14F-4D97-AF65-F5344CB8AC3E}">
        <p14:creationId xmlns:p14="http://schemas.microsoft.com/office/powerpoint/2010/main" val="878153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D4615-A4AC-2C4A-AECE-11E2CAE0F1AE}"/>
              </a:ext>
            </a:extLst>
          </p:cNvPr>
          <p:cNvSpPr>
            <a:spLocks noGrp="1"/>
          </p:cNvSpPr>
          <p:nvPr>
            <p:ph type="title"/>
          </p:nvPr>
        </p:nvSpPr>
        <p:spPr/>
        <p:txBody>
          <a:bodyPr/>
          <a:lstStyle/>
          <a:p>
            <a:r>
              <a:rPr lang="en-US" dirty="0"/>
              <a:t>How do you provide a Test Double for a User?</a:t>
            </a:r>
          </a:p>
        </p:txBody>
      </p:sp>
      <p:sp>
        <p:nvSpPr>
          <p:cNvPr id="3" name="Content Placeholder 2">
            <a:extLst>
              <a:ext uri="{FF2B5EF4-FFF2-40B4-BE49-F238E27FC236}">
                <a16:creationId xmlns:a16="http://schemas.microsoft.com/office/drawing/2014/main" id="{11087B55-23D0-E141-9AF2-C91AC061F35E}"/>
              </a:ext>
            </a:extLst>
          </p:cNvPr>
          <p:cNvSpPr>
            <a:spLocks noGrp="1"/>
          </p:cNvSpPr>
          <p:nvPr>
            <p:ph idx="1"/>
          </p:nvPr>
        </p:nvSpPr>
        <p:spPr/>
        <p:txBody>
          <a:bodyPr/>
          <a:lstStyle/>
          <a:p>
            <a:r>
              <a:rPr lang="en-US" dirty="0"/>
              <a:t>To replace a user, we can program a “Bot”</a:t>
            </a:r>
          </a:p>
          <a:p>
            <a:pPr lvl="1"/>
            <a:r>
              <a:rPr lang="en-US" dirty="0"/>
              <a:t>Randomly use mouse, press buttons;</a:t>
            </a:r>
          </a:p>
          <a:p>
            <a:pPr lvl="1"/>
            <a:r>
              <a:rPr lang="en-US" dirty="0"/>
              <a:t>Arbitrary text;</a:t>
            </a:r>
          </a:p>
          <a:p>
            <a:pPr lvl="1"/>
            <a:r>
              <a:rPr lang="en-US" dirty="0"/>
              <a:t>Fast or slow.</a:t>
            </a:r>
          </a:p>
          <a:p>
            <a:r>
              <a:rPr lang="en-US" dirty="0"/>
              <a:t>Smarter (“Fuzzing”)</a:t>
            </a:r>
          </a:p>
          <a:p>
            <a:pPr lvl="1"/>
            <a:r>
              <a:rPr lang="en-US" dirty="0"/>
              <a:t>Capture real actions;</a:t>
            </a:r>
          </a:p>
          <a:p>
            <a:pPr lvl="1"/>
            <a:r>
              <a:rPr lang="en-US" dirty="0"/>
              <a:t>Then make targeted mutations.</a:t>
            </a:r>
          </a:p>
          <a:p>
            <a:pPr lvl="1"/>
            <a:r>
              <a:rPr lang="en-US" dirty="0"/>
              <a:t>(This applies also to programs taking text input.)</a:t>
            </a:r>
          </a:p>
          <a:p>
            <a:r>
              <a:rPr lang="en-US" dirty="0"/>
              <a:t>Expected result can only be imprecise:</a:t>
            </a:r>
          </a:p>
          <a:p>
            <a:pPr lvl="1"/>
            <a:r>
              <a:rPr lang="en-US" dirty="0"/>
              <a:t>e.g., “not crash” or “not leak secrets”.</a:t>
            </a:r>
          </a:p>
        </p:txBody>
      </p:sp>
      <p:sp>
        <p:nvSpPr>
          <p:cNvPr id="4" name="Slide Number Placeholder 3">
            <a:extLst>
              <a:ext uri="{FF2B5EF4-FFF2-40B4-BE49-F238E27FC236}">
                <a16:creationId xmlns:a16="http://schemas.microsoft.com/office/drawing/2014/main" id="{F03D07CA-8AC9-DE49-B8D6-DC6FE8416DEF}"/>
              </a:ext>
            </a:extLst>
          </p:cNvPr>
          <p:cNvSpPr>
            <a:spLocks noGrp="1"/>
          </p:cNvSpPr>
          <p:nvPr>
            <p:ph type="sldNum" sz="quarter" idx="12"/>
          </p:nvPr>
        </p:nvSpPr>
        <p:spPr/>
        <p:txBody>
          <a:bodyPr/>
          <a:lstStyle/>
          <a:p>
            <a:fld id="{20F37917-FD3A-4669-9018-DA04BCDD3D75}" type="slidenum">
              <a:rPr lang="en-US" smtClean="0"/>
              <a:t>18</a:t>
            </a:fld>
            <a:endParaRPr lang="en-US"/>
          </a:p>
        </p:txBody>
      </p:sp>
    </p:spTree>
    <p:extLst>
      <p:ext uri="{BB962C8B-B14F-4D97-AF65-F5344CB8AC3E}">
        <p14:creationId xmlns:p14="http://schemas.microsoft.com/office/powerpoint/2010/main" val="35021097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6A480-6DB1-4DE6-8DB4-487E55EF86FE}"/>
              </a:ext>
            </a:extLst>
          </p:cNvPr>
          <p:cNvSpPr>
            <a:spLocks noGrp="1"/>
          </p:cNvSpPr>
          <p:nvPr>
            <p:ph type="title"/>
          </p:nvPr>
        </p:nvSpPr>
        <p:spPr/>
        <p:txBody>
          <a:bodyPr/>
          <a:lstStyle/>
          <a:p>
            <a:r>
              <a:rPr lang="en-US" dirty="0"/>
              <a:t>Weaknesses of Test Doubles	</a:t>
            </a:r>
          </a:p>
        </p:txBody>
      </p:sp>
      <p:sp>
        <p:nvSpPr>
          <p:cNvPr id="3" name="Content Placeholder 2">
            <a:extLst>
              <a:ext uri="{FF2B5EF4-FFF2-40B4-BE49-F238E27FC236}">
                <a16:creationId xmlns:a16="http://schemas.microsoft.com/office/drawing/2014/main" id="{E69BC942-6C09-4AFE-AAA0-16C77B95BD8E}"/>
              </a:ext>
            </a:extLst>
          </p:cNvPr>
          <p:cNvSpPr>
            <a:spLocks noGrp="1"/>
          </p:cNvSpPr>
          <p:nvPr>
            <p:ph idx="1"/>
          </p:nvPr>
        </p:nvSpPr>
        <p:spPr/>
        <p:txBody>
          <a:bodyPr/>
          <a:lstStyle/>
          <a:p>
            <a:r>
              <a:rPr lang="en-US" dirty="0"/>
              <a:t>The Mock/Fake may not behave correctly</a:t>
            </a:r>
          </a:p>
          <a:p>
            <a:pPr lvl="1"/>
            <a:r>
              <a:rPr lang="en-US" dirty="0"/>
              <a:t>The test may assume wrong behavior;</a:t>
            </a:r>
          </a:p>
          <a:p>
            <a:pPr lvl="1"/>
            <a:r>
              <a:rPr lang="en-US" dirty="0"/>
              <a:t>Particularly an issue if original object changes</a:t>
            </a:r>
          </a:p>
          <a:p>
            <a:pPr lvl="2"/>
            <a:r>
              <a:rPr lang="en-US" dirty="0"/>
              <a:t>Mocks have to be maintained as well!</a:t>
            </a:r>
          </a:p>
          <a:p>
            <a:pPr lvl="1"/>
            <a:r>
              <a:rPr lang="en-US" dirty="0"/>
              <a:t>Solution: Test the mock/fake against a higher fidelity fake, or against the real thing.</a:t>
            </a:r>
          </a:p>
          <a:p>
            <a:r>
              <a:rPr lang="en-US" dirty="0"/>
              <a:t>The SUT may use a different algorithm:</a:t>
            </a:r>
          </a:p>
          <a:p>
            <a:pPr lvl="1"/>
            <a:r>
              <a:rPr lang="en-US" dirty="0"/>
              <a:t>The Spies expect a particular usage of double;</a:t>
            </a:r>
          </a:p>
          <a:p>
            <a:pPr lvl="1"/>
            <a:r>
              <a:rPr lang="en-US" dirty="0"/>
              <a:t>The test is “brittle” because it depends on internal behavior of SUT;</a:t>
            </a:r>
          </a:p>
        </p:txBody>
      </p:sp>
      <p:sp>
        <p:nvSpPr>
          <p:cNvPr id="4" name="Slide Number Placeholder 3">
            <a:extLst>
              <a:ext uri="{FF2B5EF4-FFF2-40B4-BE49-F238E27FC236}">
                <a16:creationId xmlns:a16="http://schemas.microsoft.com/office/drawing/2014/main" id="{D0FE1C47-2495-4930-8DBF-E7B16C92BB91}"/>
              </a:ext>
            </a:extLst>
          </p:cNvPr>
          <p:cNvSpPr>
            <a:spLocks noGrp="1"/>
          </p:cNvSpPr>
          <p:nvPr>
            <p:ph type="sldNum" sz="quarter" idx="12"/>
          </p:nvPr>
        </p:nvSpPr>
        <p:spPr/>
        <p:txBody>
          <a:bodyPr/>
          <a:lstStyle/>
          <a:p>
            <a:fld id="{20F37917-FD3A-4669-9018-DA04BCDD3D75}" type="slidenum">
              <a:rPr lang="en-US" smtClean="0"/>
              <a:t>19</a:t>
            </a:fld>
            <a:endParaRPr lang="en-US"/>
          </a:p>
        </p:txBody>
      </p:sp>
    </p:spTree>
    <p:extLst>
      <p:ext uri="{BB962C8B-B14F-4D97-AF65-F5344CB8AC3E}">
        <p14:creationId xmlns:p14="http://schemas.microsoft.com/office/powerpoint/2010/main" val="37839547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33575-0593-49FD-831F-131BB6CC7E6C}"/>
              </a:ext>
            </a:extLst>
          </p:cNvPr>
          <p:cNvSpPr>
            <a:spLocks noGrp="1"/>
          </p:cNvSpPr>
          <p:nvPr>
            <p:ph type="title"/>
          </p:nvPr>
        </p:nvSpPr>
        <p:spPr/>
        <p:txBody>
          <a:bodyPr/>
          <a:lstStyle/>
          <a:p>
            <a:r>
              <a:rPr lang="en-US" dirty="0"/>
              <a:t>Learning Objectives for this Lesson</a:t>
            </a:r>
          </a:p>
        </p:txBody>
      </p:sp>
      <p:sp>
        <p:nvSpPr>
          <p:cNvPr id="3" name="Text Placeholder 2">
            <a:extLst>
              <a:ext uri="{FF2B5EF4-FFF2-40B4-BE49-F238E27FC236}">
                <a16:creationId xmlns:a16="http://schemas.microsoft.com/office/drawing/2014/main" id="{5B21ECCD-9823-405F-AA9A-D0CC235AD583}"/>
              </a:ext>
            </a:extLst>
          </p:cNvPr>
          <p:cNvSpPr>
            <a:spLocks noGrp="1"/>
          </p:cNvSpPr>
          <p:nvPr>
            <p:ph idx="1"/>
          </p:nvPr>
        </p:nvSpPr>
        <p:spPr>
          <a:xfrm>
            <a:off x="838200" y="1476096"/>
            <a:ext cx="9663260" cy="4351338"/>
          </a:xfrm>
        </p:spPr>
        <p:txBody>
          <a:bodyPr>
            <a:normAutofit/>
          </a:bodyPr>
          <a:lstStyle/>
          <a:p>
            <a:r>
              <a:rPr lang="en-US" dirty="0"/>
              <a:t>By the end of this lesson, you should be able to:</a:t>
            </a:r>
          </a:p>
          <a:p>
            <a:pPr lvl="1" fontAlgn="base"/>
            <a:r>
              <a:rPr lang="en-US" dirty="0"/>
              <a:t>Explain why you might need a "test double“ in your testing</a:t>
            </a:r>
          </a:p>
          <a:p>
            <a:pPr lvl="1" fontAlgn="base"/>
            <a:r>
              <a:rPr lang="en-US" dirty="0"/>
              <a:t>Explain the differences between different kinds of test “doubles” such as “stubs, mocks, spies, fakes”</a:t>
            </a:r>
          </a:p>
          <a:p>
            <a:pPr lvl="1" fontAlgn="base"/>
            <a:endParaRPr lang="en-US" dirty="0"/>
          </a:p>
          <a:p>
            <a:pPr lvl="1" fontAlgn="base"/>
            <a:endParaRPr lang="en-US" dirty="0"/>
          </a:p>
        </p:txBody>
      </p:sp>
      <p:sp>
        <p:nvSpPr>
          <p:cNvPr id="5" name="Slide Number Placeholder 4">
            <a:extLst>
              <a:ext uri="{FF2B5EF4-FFF2-40B4-BE49-F238E27FC236}">
                <a16:creationId xmlns:a16="http://schemas.microsoft.com/office/drawing/2014/main" id="{D3CB1048-3EB8-4281-8361-E7EB70F6FBBC}"/>
              </a:ext>
            </a:extLst>
          </p:cNvPr>
          <p:cNvSpPr>
            <a:spLocks noGrp="1"/>
          </p:cNvSpPr>
          <p:nvPr>
            <p:ph type="sldNum" sz="quarter" idx="12"/>
          </p:nvPr>
        </p:nvSpPr>
        <p:spPr/>
        <p:txBody>
          <a:bodyPr/>
          <a:lstStyle/>
          <a:p>
            <a:fld id="{86CB4B4D-7CA3-9044-876B-883B54F8677D}" type="slidenum">
              <a:rPr lang="en-US" smtClean="0"/>
              <a:pPr/>
              <a:t>2</a:t>
            </a:fld>
            <a:endParaRPr lang="en-US"/>
          </a:p>
        </p:txBody>
      </p:sp>
    </p:spTree>
    <p:extLst>
      <p:ext uri="{BB962C8B-B14F-4D97-AF65-F5344CB8AC3E}">
        <p14:creationId xmlns:p14="http://schemas.microsoft.com/office/powerpoint/2010/main" val="39150510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33575-0593-49FD-831F-131BB6CC7E6C}"/>
              </a:ext>
            </a:extLst>
          </p:cNvPr>
          <p:cNvSpPr>
            <a:spLocks noGrp="1"/>
          </p:cNvSpPr>
          <p:nvPr>
            <p:ph type="title"/>
          </p:nvPr>
        </p:nvSpPr>
        <p:spPr/>
        <p:txBody>
          <a:bodyPr/>
          <a:lstStyle/>
          <a:p>
            <a:r>
              <a:rPr lang="en-US" dirty="0"/>
              <a:t>Review: Learning Objectives for this Lesson</a:t>
            </a:r>
          </a:p>
        </p:txBody>
      </p:sp>
      <p:sp>
        <p:nvSpPr>
          <p:cNvPr id="3" name="Text Placeholder 2">
            <a:extLst>
              <a:ext uri="{FF2B5EF4-FFF2-40B4-BE49-F238E27FC236}">
                <a16:creationId xmlns:a16="http://schemas.microsoft.com/office/drawing/2014/main" id="{5B21ECCD-9823-405F-AA9A-D0CC235AD583}"/>
              </a:ext>
            </a:extLst>
          </p:cNvPr>
          <p:cNvSpPr>
            <a:spLocks noGrp="1"/>
          </p:cNvSpPr>
          <p:nvPr>
            <p:ph idx="1"/>
          </p:nvPr>
        </p:nvSpPr>
        <p:spPr>
          <a:xfrm>
            <a:off x="838200" y="1500160"/>
            <a:ext cx="9677400" cy="4351338"/>
          </a:xfrm>
        </p:spPr>
        <p:txBody>
          <a:bodyPr/>
          <a:lstStyle/>
          <a:p>
            <a:r>
              <a:rPr lang="en-US" dirty="0"/>
              <a:t>You should now be able to:</a:t>
            </a:r>
          </a:p>
          <a:p>
            <a:pPr lvl="1" fontAlgn="base"/>
            <a:r>
              <a:rPr lang="en-US" dirty="0"/>
              <a:t>Explain why you might need a "test double“ in your testing</a:t>
            </a:r>
          </a:p>
          <a:p>
            <a:pPr lvl="1" fontAlgn="base"/>
            <a:r>
              <a:rPr lang="en-US" dirty="0"/>
              <a:t>Explain the differences between different kinds of test “doubles” such as “stubs, mocks, spies, fakes”</a:t>
            </a:r>
          </a:p>
          <a:p>
            <a:pPr lvl="1" fontAlgn="base"/>
            <a:endParaRPr lang="en-US" dirty="0"/>
          </a:p>
          <a:p>
            <a:pPr lvl="1" fontAlgn="base"/>
            <a:endParaRPr lang="en-US" dirty="0"/>
          </a:p>
          <a:p>
            <a:pPr lvl="1" fontAlgn="base"/>
            <a:endParaRPr lang="en-US" dirty="0"/>
          </a:p>
          <a:p>
            <a:pPr lvl="1" fontAlgn="base"/>
            <a:r>
              <a:rPr lang="en-US" dirty="0">
                <a:solidFill>
                  <a:srgbClr val="FF0000"/>
                </a:solidFill>
              </a:rPr>
              <a:t>For Further Reading</a:t>
            </a:r>
            <a:r>
              <a:rPr lang="en-US" dirty="0"/>
              <a:t> </a:t>
            </a:r>
          </a:p>
          <a:p>
            <a:pPr lvl="2" fontAlgn="base"/>
            <a:r>
              <a:rPr lang="en-US" dirty="0"/>
              <a:t>Check out Martin Fowler’s article, </a:t>
            </a:r>
            <a:br>
              <a:rPr lang="en-US" dirty="0"/>
            </a:br>
            <a:r>
              <a:rPr lang="en-US" dirty="0"/>
              <a:t>“Mocks Aren’t Stubs” </a:t>
            </a:r>
            <a:r>
              <a:rPr lang="en-US" dirty="0">
                <a:hlinkClick r:id="rId2"/>
              </a:rPr>
              <a:t>https://martinfowler.com/articles/mocksArentStubs.html</a:t>
            </a:r>
            <a:r>
              <a:rPr lang="en-US" dirty="0"/>
              <a:t> </a:t>
            </a:r>
          </a:p>
          <a:p>
            <a:pPr lvl="2" fontAlgn="base"/>
            <a:r>
              <a:rPr lang="en-US" dirty="0"/>
              <a:t>“</a:t>
            </a:r>
            <a:r>
              <a:rPr lang="en-US" dirty="0" err="1"/>
              <a:t>xUnit</a:t>
            </a:r>
            <a:r>
              <a:rPr lang="en-US" dirty="0"/>
              <a:t> Test Patterns: Refactoring Test Code” by Gerard </a:t>
            </a:r>
            <a:r>
              <a:rPr lang="en-US" dirty="0" err="1"/>
              <a:t>Meszaros</a:t>
            </a:r>
            <a:endParaRPr lang="en-US" dirty="0"/>
          </a:p>
          <a:p>
            <a:pPr lvl="1" fontAlgn="base"/>
            <a:endParaRPr lang="en-US" dirty="0"/>
          </a:p>
        </p:txBody>
      </p:sp>
      <p:sp>
        <p:nvSpPr>
          <p:cNvPr id="5" name="Slide Number Placeholder 4">
            <a:extLst>
              <a:ext uri="{FF2B5EF4-FFF2-40B4-BE49-F238E27FC236}">
                <a16:creationId xmlns:a16="http://schemas.microsoft.com/office/drawing/2014/main" id="{D3CB1048-3EB8-4281-8361-E7EB70F6FBBC}"/>
              </a:ext>
            </a:extLst>
          </p:cNvPr>
          <p:cNvSpPr>
            <a:spLocks noGrp="1"/>
          </p:cNvSpPr>
          <p:nvPr>
            <p:ph type="sldNum" sz="quarter" idx="12"/>
          </p:nvPr>
        </p:nvSpPr>
        <p:spPr/>
        <p:txBody>
          <a:bodyPr/>
          <a:lstStyle/>
          <a:p>
            <a:fld id="{86CB4B4D-7CA3-9044-876B-883B54F8677D}" type="slidenum">
              <a:rPr lang="en-US" smtClean="0"/>
              <a:pPr/>
              <a:t>20</a:t>
            </a:fld>
            <a:endParaRPr lang="en-US"/>
          </a:p>
        </p:txBody>
      </p:sp>
    </p:spTree>
    <p:extLst>
      <p:ext uri="{BB962C8B-B14F-4D97-AF65-F5344CB8AC3E}">
        <p14:creationId xmlns:p14="http://schemas.microsoft.com/office/powerpoint/2010/main" val="26439229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741AB-924F-46EF-B330-4536C1770232}"/>
              </a:ext>
            </a:extLst>
          </p:cNvPr>
          <p:cNvSpPr>
            <a:spLocks noGrp="1"/>
          </p:cNvSpPr>
          <p:nvPr>
            <p:ph type="title"/>
          </p:nvPr>
        </p:nvSpPr>
        <p:spPr/>
        <p:txBody>
          <a:bodyPr/>
          <a:lstStyle/>
          <a:p>
            <a:r>
              <a:rPr lang="en-US" dirty="0"/>
              <a:t>Review: What is the purpose of Test </a:t>
            </a:r>
            <a:r>
              <a:rPr lang="en-US" dirty="0">
                <a:solidFill>
                  <a:srgbClr val="FF0000"/>
                </a:solidFill>
              </a:rPr>
              <a:t>Suite</a:t>
            </a:r>
            <a:r>
              <a:rPr lang="en-US" dirty="0"/>
              <a:t>?</a:t>
            </a:r>
          </a:p>
        </p:txBody>
      </p:sp>
      <p:sp>
        <p:nvSpPr>
          <p:cNvPr id="6" name="Content Placeholder 5">
            <a:extLst>
              <a:ext uri="{FF2B5EF4-FFF2-40B4-BE49-F238E27FC236}">
                <a16:creationId xmlns:a16="http://schemas.microsoft.com/office/drawing/2014/main" id="{F7267727-E39C-43A0-8F60-446A7BB291A7}"/>
              </a:ext>
            </a:extLst>
          </p:cNvPr>
          <p:cNvSpPr>
            <a:spLocks noGrp="1"/>
          </p:cNvSpPr>
          <p:nvPr>
            <p:ph idx="1"/>
          </p:nvPr>
        </p:nvSpPr>
        <p:spPr/>
        <p:txBody>
          <a:bodyPr>
            <a:normAutofit/>
          </a:bodyPr>
          <a:lstStyle/>
          <a:p>
            <a:r>
              <a:rPr lang="en-US" dirty="0"/>
              <a:t>Test Driven Development</a:t>
            </a:r>
          </a:p>
          <a:p>
            <a:pPr lvl="1"/>
            <a:r>
              <a:rPr lang="en-US" dirty="0"/>
              <a:t>Does the SUT satisfy its specification? (“functional testing”)</a:t>
            </a:r>
          </a:p>
          <a:p>
            <a:r>
              <a:rPr lang="en-US" dirty="0"/>
              <a:t>Regression Test</a:t>
            </a:r>
          </a:p>
          <a:p>
            <a:pPr lvl="1"/>
            <a:r>
              <a:rPr lang="en-US" dirty="0"/>
              <a:t>Did something change since some previous version? </a:t>
            </a:r>
          </a:p>
          <a:p>
            <a:pPr lvl="1"/>
            <a:r>
              <a:rPr lang="en-US" dirty="0"/>
              <a:t>Prevent bugs from (re-)entering during maintenance.</a:t>
            </a:r>
          </a:p>
          <a:p>
            <a:r>
              <a:rPr lang="en-US" dirty="0"/>
              <a:t>Acceptance Test</a:t>
            </a:r>
          </a:p>
          <a:p>
            <a:pPr lvl="1"/>
            <a:r>
              <a:rPr lang="en-US" dirty="0"/>
              <a:t>Does the SUT satisfy the customer (requirement testing)</a:t>
            </a:r>
          </a:p>
          <a:p>
            <a:pPr lvl="1"/>
            <a:r>
              <a:rPr lang="en-US" dirty="0"/>
              <a:t>Validation: Are we building the right system ?</a:t>
            </a:r>
          </a:p>
          <a:p>
            <a:pPr lvl="1"/>
            <a:endParaRPr lang="en-US" dirty="0"/>
          </a:p>
        </p:txBody>
      </p:sp>
      <p:sp>
        <p:nvSpPr>
          <p:cNvPr id="5" name="Slide Number Placeholder 4">
            <a:extLst>
              <a:ext uri="{FF2B5EF4-FFF2-40B4-BE49-F238E27FC236}">
                <a16:creationId xmlns:a16="http://schemas.microsoft.com/office/drawing/2014/main" id="{737A0E5F-F0CF-4CB2-8DAC-4F1D31FEA3ED}"/>
              </a:ext>
            </a:extLst>
          </p:cNvPr>
          <p:cNvSpPr>
            <a:spLocks noGrp="1"/>
          </p:cNvSpPr>
          <p:nvPr>
            <p:ph type="sldNum" sz="quarter" idx="12"/>
          </p:nvPr>
        </p:nvSpPr>
        <p:spPr/>
        <p:txBody>
          <a:bodyPr/>
          <a:lstStyle/>
          <a:p>
            <a:fld id="{20F37917-FD3A-4669-9018-DA04BCDD3D75}" type="slidenum">
              <a:rPr lang="en-US" smtClean="0"/>
              <a:t>3</a:t>
            </a:fld>
            <a:endParaRPr lang="en-US"/>
          </a:p>
        </p:txBody>
      </p:sp>
      <p:sp>
        <p:nvSpPr>
          <p:cNvPr id="7" name="Rectangle 6">
            <a:extLst>
              <a:ext uri="{FF2B5EF4-FFF2-40B4-BE49-F238E27FC236}">
                <a16:creationId xmlns:a16="http://schemas.microsoft.com/office/drawing/2014/main" id="{9725FC9D-D345-402E-8219-765500A15897}"/>
              </a:ext>
            </a:extLst>
          </p:cNvPr>
          <p:cNvSpPr/>
          <p:nvPr/>
        </p:nvSpPr>
        <p:spPr>
          <a:xfrm>
            <a:off x="8729983" y="2833151"/>
            <a:ext cx="2504434" cy="677955"/>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tx1"/>
                </a:solidFill>
                <a:latin typeface="Ink Free" panose="03080402000500000000" pitchFamily="66" charset="0"/>
              </a:rPr>
              <a:t>These purposes are copied from Lesson 5.2</a:t>
            </a:r>
          </a:p>
        </p:txBody>
      </p:sp>
    </p:spTree>
    <p:extLst>
      <p:ext uri="{BB962C8B-B14F-4D97-AF65-F5344CB8AC3E}">
        <p14:creationId xmlns:p14="http://schemas.microsoft.com/office/powerpoint/2010/main" val="7224126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6D5D6D1E-2A01-42BF-95E0-611A9FCE7D25}"/>
              </a:ext>
            </a:extLst>
          </p:cNvPr>
          <p:cNvSpPr>
            <a:spLocks noGrp="1" noChangeArrowheads="1"/>
          </p:cNvSpPr>
          <p:nvPr>
            <p:ph idx="1"/>
          </p:nvPr>
        </p:nvSpPr>
        <p:spPr>
          <a:xfrm>
            <a:off x="838200" y="1723592"/>
            <a:ext cx="7887346" cy="4351338"/>
          </a:xfrm>
        </p:spPr>
        <p:txBody>
          <a:bodyPr>
            <a:normAutofit lnSpcReduction="10000"/>
          </a:bodyPr>
          <a:lstStyle/>
          <a:p>
            <a:r>
              <a:rPr lang="en-US" altLang="en-US" dirty="0"/>
              <a:t>Database component</a:t>
            </a:r>
          </a:p>
          <a:p>
            <a:pPr lvl="1"/>
            <a:r>
              <a:rPr lang="en-US" altLang="en-US" dirty="0"/>
              <a:t>Contents may need to reflect/simulate real-world;</a:t>
            </a:r>
          </a:p>
          <a:p>
            <a:pPr lvl="1"/>
            <a:r>
              <a:rPr lang="en-US" altLang="en-US" dirty="0"/>
              <a:t>Data may be expensive/proprietary/confidential.</a:t>
            </a:r>
          </a:p>
          <a:p>
            <a:r>
              <a:rPr lang="en-US" altLang="en-US" dirty="0"/>
              <a:t>Network connections</a:t>
            </a:r>
          </a:p>
          <a:p>
            <a:pPr lvl="1"/>
            <a:r>
              <a:rPr lang="en-US" altLang="en-US" dirty="0"/>
              <a:t>”Real” connections may be slow/flaky/disrupted;</a:t>
            </a:r>
          </a:p>
          <a:p>
            <a:pPr lvl="1"/>
            <a:r>
              <a:rPr lang="en-US" altLang="en-US" dirty="0"/>
              <a:t>Resources may have changed since test was written.</a:t>
            </a:r>
          </a:p>
          <a:p>
            <a:r>
              <a:rPr lang="en-US" altLang="en-US" dirty="0"/>
              <a:t>Environment</a:t>
            </a:r>
          </a:p>
          <a:p>
            <a:pPr lvl="1"/>
            <a:r>
              <a:rPr lang="en-US" altLang="en-US" dirty="0"/>
              <a:t>Interactions with OS, locale or other software.</a:t>
            </a:r>
          </a:p>
          <a:p>
            <a:r>
              <a:rPr lang="en-US" altLang="en-US" dirty="0"/>
              <a:t>Human actors</a:t>
            </a:r>
          </a:p>
          <a:p>
            <a:pPr lvl="1"/>
            <a:r>
              <a:rPr lang="en-US" altLang="en-US" dirty="0"/>
              <a:t>Ultimately unpredictable.</a:t>
            </a:r>
          </a:p>
          <a:p>
            <a:pPr lvl="1"/>
            <a:endParaRPr lang="en-US" altLang="en-US" dirty="0"/>
          </a:p>
        </p:txBody>
      </p:sp>
      <p:sp>
        <p:nvSpPr>
          <p:cNvPr id="5121" name="Rectangle 1">
            <a:extLst>
              <a:ext uri="{FF2B5EF4-FFF2-40B4-BE49-F238E27FC236}">
                <a16:creationId xmlns:a16="http://schemas.microsoft.com/office/drawing/2014/main" id="{FCD54966-636B-40B8-9A0B-F5A7E500E446}"/>
              </a:ext>
            </a:extLst>
          </p:cNvPr>
          <p:cNvSpPr>
            <a:spLocks noGrp="1" noChangeArrowheads="1"/>
          </p:cNvSpPr>
          <p:nvPr>
            <p:ph type="title"/>
          </p:nvPr>
        </p:nvSpPr>
        <p:spPr/>
        <p:txBody>
          <a:bodyPr/>
          <a:lstStyle/>
          <a:p>
            <a:r>
              <a:rPr lang="en-US" altLang="en-US" dirty="0"/>
              <a:t>Large Systems are Hard to Test</a:t>
            </a:r>
          </a:p>
        </p:txBody>
      </p:sp>
      <p:sp>
        <p:nvSpPr>
          <p:cNvPr id="5123" name="Text Box 3">
            <a:extLst>
              <a:ext uri="{FF2B5EF4-FFF2-40B4-BE49-F238E27FC236}">
                <a16:creationId xmlns:a16="http://schemas.microsoft.com/office/drawing/2014/main" id="{F4B0D1A4-82AE-4AEF-B842-9318DCC0894D}"/>
              </a:ext>
            </a:extLst>
          </p:cNvPr>
          <p:cNvSpPr txBox="1">
            <a:spLocks/>
          </p:cNvSpPr>
          <p:nvPr/>
        </p:nvSpPr>
        <p:spPr bwMode="auto">
          <a:xfrm>
            <a:off x="10232600" y="6454704"/>
            <a:ext cx="136256" cy="223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35719" tIns="35719" rIns="35719" bIns="35719" anchor="b">
            <a:spAutoFit/>
          </a:bodyPr>
          <a:lstStyle/>
          <a:p>
            <a:pPr algn="r"/>
            <a:fld id="{0BB2D644-9BFF-4E58-8C26-7B6E68779C53}" type="slidenum">
              <a:rPr lang="en-US" altLang="en-US" sz="984">
                <a:latin typeface="Calibri Light" panose="020F0302020204030204" pitchFamily="34" charset="0"/>
                <a:ea typeface="Helvetica Neue" charset="0"/>
                <a:cs typeface="Calibri Light" panose="020F0302020204030204" pitchFamily="34" charset="0"/>
                <a:sym typeface="Helvetica Neue" charset="0"/>
              </a:rPr>
              <a:pPr algn="r"/>
              <a:t>4</a:t>
            </a:fld>
            <a:endParaRPr lang="en-US" altLang="en-US" sz="984" dirty="0">
              <a:latin typeface="Calibri Light" panose="020F0302020204030204" pitchFamily="34" charset="0"/>
              <a:ea typeface="Helvetica Neue" charset="0"/>
              <a:cs typeface="Calibri Light" panose="020F0302020204030204" pitchFamily="34" charset="0"/>
              <a:sym typeface="Helvetica Neue"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a:extLst>
              <a:ext uri="{FF2B5EF4-FFF2-40B4-BE49-F238E27FC236}">
                <a16:creationId xmlns:a16="http://schemas.microsoft.com/office/drawing/2014/main" id="{FCD54966-636B-40B8-9A0B-F5A7E500E446}"/>
              </a:ext>
            </a:extLst>
          </p:cNvPr>
          <p:cNvSpPr>
            <a:spLocks noGrp="1" noChangeArrowheads="1"/>
          </p:cNvSpPr>
          <p:nvPr>
            <p:ph type="title"/>
          </p:nvPr>
        </p:nvSpPr>
        <p:spPr/>
        <p:txBody>
          <a:bodyPr/>
          <a:lstStyle/>
          <a:p>
            <a:r>
              <a:rPr lang="en-US" altLang="en-US" dirty="0"/>
              <a:t>Unit Testing is not sufficient</a:t>
            </a:r>
          </a:p>
        </p:txBody>
      </p:sp>
      <p:sp>
        <p:nvSpPr>
          <p:cNvPr id="5123" name="Text Box 3">
            <a:extLst>
              <a:ext uri="{FF2B5EF4-FFF2-40B4-BE49-F238E27FC236}">
                <a16:creationId xmlns:a16="http://schemas.microsoft.com/office/drawing/2014/main" id="{F4B0D1A4-82AE-4AEF-B842-9318DCC0894D}"/>
              </a:ext>
            </a:extLst>
          </p:cNvPr>
          <p:cNvSpPr txBox="1">
            <a:spLocks/>
          </p:cNvSpPr>
          <p:nvPr/>
        </p:nvSpPr>
        <p:spPr bwMode="auto">
          <a:xfrm>
            <a:off x="10232600" y="6454704"/>
            <a:ext cx="136256" cy="223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35719" tIns="35719" rIns="35719" bIns="35719" anchor="b">
            <a:spAutoFit/>
          </a:bodyPr>
          <a:lstStyle/>
          <a:p>
            <a:pPr algn="r"/>
            <a:fld id="{0BB2D644-9BFF-4E58-8C26-7B6E68779C53}" type="slidenum">
              <a:rPr lang="en-US" altLang="en-US" sz="984">
                <a:latin typeface="Calibri Light" panose="020F0302020204030204" pitchFamily="34" charset="0"/>
                <a:ea typeface="Helvetica Neue" charset="0"/>
                <a:cs typeface="Calibri Light" panose="020F0302020204030204" pitchFamily="34" charset="0"/>
                <a:sym typeface="Helvetica Neue" charset="0"/>
              </a:rPr>
              <a:pPr algn="r"/>
              <a:t>5</a:t>
            </a:fld>
            <a:endParaRPr lang="en-US" altLang="en-US" sz="984" dirty="0">
              <a:latin typeface="Calibri Light" panose="020F0302020204030204" pitchFamily="34" charset="0"/>
              <a:ea typeface="Helvetica Neue" charset="0"/>
              <a:cs typeface="Calibri Light" panose="020F0302020204030204" pitchFamily="34" charset="0"/>
              <a:sym typeface="Helvetica Neue" charset="0"/>
            </a:endParaRPr>
          </a:p>
        </p:txBody>
      </p:sp>
      <p:grpSp>
        <p:nvGrpSpPr>
          <p:cNvPr id="5" name="Group">
            <a:extLst>
              <a:ext uri="{FF2B5EF4-FFF2-40B4-BE49-F238E27FC236}">
                <a16:creationId xmlns:a16="http://schemas.microsoft.com/office/drawing/2014/main" id="{94320377-5FCA-4F13-9956-62D15DA07829}"/>
              </a:ext>
            </a:extLst>
          </p:cNvPr>
          <p:cNvGrpSpPr/>
          <p:nvPr/>
        </p:nvGrpSpPr>
        <p:grpSpPr>
          <a:xfrm>
            <a:off x="6002787" y="1660632"/>
            <a:ext cx="4572971" cy="4030394"/>
            <a:chOff x="0" y="0"/>
            <a:chExt cx="5892800" cy="4800600"/>
          </a:xfrm>
        </p:grpSpPr>
        <p:pic>
          <p:nvPicPr>
            <p:cNvPr id="6" name="image.pdf" descr="image.pdf">
              <a:extLst>
                <a:ext uri="{FF2B5EF4-FFF2-40B4-BE49-F238E27FC236}">
                  <a16:creationId xmlns:a16="http://schemas.microsoft.com/office/drawing/2014/main" id="{D11B9416-02BE-4115-9EEA-FD695C315DB6}"/>
                </a:ext>
              </a:extLst>
            </p:cNvPr>
            <p:cNvPicPr>
              <a:picLocks/>
            </p:cNvPicPr>
            <p:nvPr/>
          </p:nvPicPr>
          <p:blipFill>
            <a:blip r:embed="rId3"/>
            <a:srcRect l="31923" t="66222" r="13717" b="14309"/>
            <a:stretch>
              <a:fillRect/>
            </a:stretch>
          </p:blipFill>
          <p:spPr>
            <a:xfrm>
              <a:off x="0" y="1739900"/>
              <a:ext cx="5384800" cy="1485900"/>
            </a:xfrm>
            <a:prstGeom prst="rect">
              <a:avLst/>
            </a:prstGeom>
            <a:ln w="3175" cap="flat">
              <a:noFill/>
              <a:miter lim="400000"/>
            </a:ln>
            <a:effectLst/>
          </p:spPr>
        </p:pic>
        <p:sp>
          <p:nvSpPr>
            <p:cNvPr id="7" name="Driver">
              <a:extLst>
                <a:ext uri="{FF2B5EF4-FFF2-40B4-BE49-F238E27FC236}">
                  <a16:creationId xmlns:a16="http://schemas.microsoft.com/office/drawing/2014/main" id="{D152BA05-0B02-43B5-A65A-0AE1AC9D0355}"/>
                </a:ext>
              </a:extLst>
            </p:cNvPr>
            <p:cNvSpPr/>
            <p:nvPr/>
          </p:nvSpPr>
          <p:spPr>
            <a:xfrm>
              <a:off x="3822700" y="0"/>
              <a:ext cx="1270000" cy="1270000"/>
            </a:xfrm>
            <a:prstGeom prst="rect">
              <a:avLst/>
            </a:prstGeom>
            <a:solidFill>
              <a:schemeClr val="accent4">
                <a:hueOff val="-858837"/>
                <a:lumOff val="-9791"/>
              </a:schemeClr>
            </a:solidFill>
            <a:ln w="12700" cap="flat">
              <a:solidFill>
                <a:srgbClr val="000000"/>
              </a:solidFill>
              <a:prstDash val="solid"/>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lvl1pPr defTabSz="584200">
                <a:defRPr sz="2200">
                  <a:solidFill>
                    <a:srgbClr val="000000"/>
                  </a:solidFill>
                  <a:latin typeface="Helvetica CY Plain"/>
                  <a:ea typeface="Helvetica CY Plain"/>
                  <a:cs typeface="Helvetica CY Plain"/>
                  <a:sym typeface="Helvetica CY Plain"/>
                </a:defRPr>
              </a:lvl1pPr>
            </a:lstStyle>
            <a:p>
              <a:r>
                <a:t>Driver</a:t>
              </a:r>
            </a:p>
          </p:txBody>
        </p:sp>
        <p:sp>
          <p:nvSpPr>
            <p:cNvPr id="8" name="Stub">
              <a:extLst>
                <a:ext uri="{FF2B5EF4-FFF2-40B4-BE49-F238E27FC236}">
                  <a16:creationId xmlns:a16="http://schemas.microsoft.com/office/drawing/2014/main" id="{9F228A97-7EFB-4989-BB3A-DFEE6CC81A0A}"/>
                </a:ext>
              </a:extLst>
            </p:cNvPr>
            <p:cNvSpPr/>
            <p:nvPr/>
          </p:nvSpPr>
          <p:spPr>
            <a:xfrm>
              <a:off x="2921000" y="3530600"/>
              <a:ext cx="1270000" cy="1270000"/>
            </a:xfrm>
            <a:prstGeom prst="rect">
              <a:avLst/>
            </a:prstGeom>
            <a:solidFill>
              <a:srgbClr val="FFD479"/>
            </a:solidFill>
            <a:ln w="12700" cap="flat">
              <a:solidFill>
                <a:srgbClr val="000000"/>
              </a:solidFill>
              <a:prstDash val="solid"/>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lvl1pPr defTabSz="584200">
                <a:defRPr sz="2200">
                  <a:solidFill>
                    <a:srgbClr val="000000"/>
                  </a:solidFill>
                  <a:latin typeface="Helvetica CY Plain"/>
                  <a:ea typeface="Helvetica CY Plain"/>
                  <a:cs typeface="Helvetica CY Plain"/>
                  <a:sym typeface="Helvetica CY Plain"/>
                </a:defRPr>
              </a:lvl1pPr>
            </a:lstStyle>
            <a:p>
              <a:r>
                <a:t>Stub</a:t>
              </a:r>
            </a:p>
          </p:txBody>
        </p:sp>
        <p:sp>
          <p:nvSpPr>
            <p:cNvPr id="9" name="Stub">
              <a:extLst>
                <a:ext uri="{FF2B5EF4-FFF2-40B4-BE49-F238E27FC236}">
                  <a16:creationId xmlns:a16="http://schemas.microsoft.com/office/drawing/2014/main" id="{4B5A6F83-DAC8-48ED-AE5C-126039CA3361}"/>
                </a:ext>
              </a:extLst>
            </p:cNvPr>
            <p:cNvSpPr/>
            <p:nvPr/>
          </p:nvSpPr>
          <p:spPr>
            <a:xfrm>
              <a:off x="4622800" y="3530600"/>
              <a:ext cx="1270000" cy="1270000"/>
            </a:xfrm>
            <a:prstGeom prst="rect">
              <a:avLst/>
            </a:prstGeom>
            <a:solidFill>
              <a:srgbClr val="FFD479"/>
            </a:solidFill>
            <a:ln w="12700" cap="flat">
              <a:solidFill>
                <a:srgbClr val="000000"/>
              </a:solidFill>
              <a:prstDash val="solid"/>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lvl1pPr defTabSz="584200">
                <a:defRPr sz="2200">
                  <a:solidFill>
                    <a:srgbClr val="000000"/>
                  </a:solidFill>
                  <a:latin typeface="Helvetica CY Plain"/>
                  <a:ea typeface="Helvetica CY Plain"/>
                  <a:cs typeface="Helvetica CY Plain"/>
                  <a:sym typeface="Helvetica CY Plain"/>
                </a:defRPr>
              </a:lvl1pPr>
            </a:lstStyle>
            <a:p>
              <a:r>
                <a:t>Stub</a:t>
              </a:r>
            </a:p>
          </p:txBody>
        </p:sp>
        <p:sp>
          <p:nvSpPr>
            <p:cNvPr id="10" name="Line">
              <a:extLst>
                <a:ext uri="{FF2B5EF4-FFF2-40B4-BE49-F238E27FC236}">
                  <a16:creationId xmlns:a16="http://schemas.microsoft.com/office/drawing/2014/main" id="{0C1AB79F-06E4-4611-8939-8A819E2983E0}"/>
                </a:ext>
              </a:extLst>
            </p:cNvPr>
            <p:cNvSpPr/>
            <p:nvPr/>
          </p:nvSpPr>
          <p:spPr>
            <a:xfrm flipV="1">
              <a:off x="4411133" y="1261260"/>
              <a:ext cx="1" cy="525207"/>
            </a:xfrm>
            <a:prstGeom prst="line">
              <a:avLst/>
            </a:prstGeom>
            <a:noFill/>
            <a:ln w="38100" cap="flat">
              <a:solidFill>
                <a:srgbClr val="000000"/>
              </a:solidFill>
              <a:prstDash val="solid"/>
              <a:miter lim="400000"/>
              <a:headEnd type="triangle" w="med" len="med"/>
            </a:ln>
            <a:effectLst/>
          </p:spPr>
          <p:txBody>
            <a:bodyPr wrap="square" lIns="0" tIns="0" rIns="0" bIns="0" numCol="1" anchor="t">
              <a:noAutofit/>
            </a:bodyPr>
            <a:lstStyle/>
            <a:p>
              <a:pPr algn="l" defTabSz="457200">
                <a:defRPr sz="1200">
                  <a:solidFill>
                    <a:srgbClr val="000000"/>
                  </a:solidFill>
                  <a:latin typeface="Helvetica"/>
                  <a:ea typeface="Helvetica"/>
                  <a:cs typeface="Helvetica"/>
                  <a:sym typeface="Helvetica"/>
                </a:defRPr>
              </a:pPr>
              <a:endParaRPr/>
            </a:p>
          </p:txBody>
        </p:sp>
        <p:sp>
          <p:nvSpPr>
            <p:cNvPr id="11" name="Line">
              <a:extLst>
                <a:ext uri="{FF2B5EF4-FFF2-40B4-BE49-F238E27FC236}">
                  <a16:creationId xmlns:a16="http://schemas.microsoft.com/office/drawing/2014/main" id="{5D6B3D66-8D07-4A1B-A80A-FE249212FC9F}"/>
                </a:ext>
              </a:extLst>
            </p:cNvPr>
            <p:cNvSpPr/>
            <p:nvPr/>
          </p:nvSpPr>
          <p:spPr>
            <a:xfrm flipV="1">
              <a:off x="3496733" y="2921000"/>
              <a:ext cx="897467" cy="609600"/>
            </a:xfrm>
            <a:prstGeom prst="line">
              <a:avLst/>
            </a:prstGeom>
            <a:noFill/>
            <a:ln w="38100" cap="flat">
              <a:solidFill>
                <a:srgbClr val="000000"/>
              </a:solidFill>
              <a:prstDash val="solid"/>
              <a:miter lim="400000"/>
              <a:headEnd type="triangle" w="med" len="med"/>
            </a:ln>
            <a:effectLst/>
          </p:spPr>
          <p:txBody>
            <a:bodyPr wrap="square" lIns="0" tIns="0" rIns="0" bIns="0" numCol="1" anchor="t">
              <a:noAutofit/>
            </a:bodyPr>
            <a:lstStyle/>
            <a:p>
              <a:pPr algn="l" defTabSz="457200">
                <a:defRPr sz="1200">
                  <a:solidFill>
                    <a:srgbClr val="000000"/>
                  </a:solidFill>
                  <a:latin typeface="Helvetica"/>
                  <a:ea typeface="Helvetica"/>
                  <a:cs typeface="Helvetica"/>
                  <a:sym typeface="Helvetica"/>
                </a:defRPr>
              </a:pPr>
              <a:endParaRPr/>
            </a:p>
          </p:txBody>
        </p:sp>
        <p:sp>
          <p:nvSpPr>
            <p:cNvPr id="12" name="Line">
              <a:extLst>
                <a:ext uri="{FF2B5EF4-FFF2-40B4-BE49-F238E27FC236}">
                  <a16:creationId xmlns:a16="http://schemas.microsoft.com/office/drawing/2014/main" id="{932D1B1E-202E-43C6-A1F1-6A845ABE577A}"/>
                </a:ext>
              </a:extLst>
            </p:cNvPr>
            <p:cNvSpPr/>
            <p:nvPr/>
          </p:nvSpPr>
          <p:spPr>
            <a:xfrm flipH="1" flipV="1">
              <a:off x="4411133" y="2887133"/>
              <a:ext cx="914401" cy="660401"/>
            </a:xfrm>
            <a:prstGeom prst="line">
              <a:avLst/>
            </a:prstGeom>
            <a:noFill/>
            <a:ln w="38100" cap="flat">
              <a:solidFill>
                <a:srgbClr val="000000"/>
              </a:solidFill>
              <a:prstDash val="solid"/>
              <a:miter lim="400000"/>
              <a:headEnd type="triangle" w="med" len="med"/>
            </a:ln>
            <a:effectLst/>
          </p:spPr>
          <p:txBody>
            <a:bodyPr wrap="square" lIns="0" tIns="0" rIns="0" bIns="0" numCol="1" anchor="t">
              <a:noAutofit/>
            </a:bodyPr>
            <a:lstStyle/>
            <a:p>
              <a:pPr algn="l" defTabSz="457200">
                <a:defRPr sz="1200">
                  <a:solidFill>
                    <a:srgbClr val="000000"/>
                  </a:solidFill>
                  <a:latin typeface="Helvetica"/>
                  <a:ea typeface="Helvetica"/>
                  <a:cs typeface="Helvetica"/>
                  <a:sym typeface="Helvetica"/>
                </a:defRPr>
              </a:pPr>
              <a:endParaRPr/>
            </a:p>
          </p:txBody>
        </p:sp>
      </p:grpSp>
      <p:sp>
        <p:nvSpPr>
          <p:cNvPr id="15" name="Text Placeholder 2">
            <a:extLst>
              <a:ext uri="{FF2B5EF4-FFF2-40B4-BE49-F238E27FC236}">
                <a16:creationId xmlns:a16="http://schemas.microsoft.com/office/drawing/2014/main" id="{10BE1B6A-CB39-4C8D-AD3D-923719E5DC1C}"/>
              </a:ext>
            </a:extLst>
          </p:cNvPr>
          <p:cNvSpPr>
            <a:spLocks noGrp="1"/>
          </p:cNvSpPr>
          <p:nvPr>
            <p:ph idx="1"/>
          </p:nvPr>
        </p:nvSpPr>
        <p:spPr>
          <a:xfrm>
            <a:off x="838200" y="1500160"/>
            <a:ext cx="5694575" cy="4351338"/>
          </a:xfrm>
        </p:spPr>
        <p:txBody>
          <a:bodyPr/>
          <a:lstStyle/>
          <a:p>
            <a:r>
              <a:rPr lang="en-US" dirty="0"/>
              <a:t>You are used to using Drivers and Stubs in your tests</a:t>
            </a:r>
          </a:p>
          <a:p>
            <a:endParaRPr lang="en-US" dirty="0"/>
          </a:p>
          <a:p>
            <a:endParaRPr lang="en-US" dirty="0"/>
          </a:p>
          <a:p>
            <a:endParaRPr lang="en-US" dirty="0"/>
          </a:p>
          <a:p>
            <a:endParaRPr lang="en-US" dirty="0"/>
          </a:p>
          <a:p>
            <a:endParaRPr lang="en-US" dirty="0"/>
          </a:p>
          <a:p>
            <a:r>
              <a:rPr lang="en-US" dirty="0"/>
              <a:t>Overall systems are “a little more” complicated</a:t>
            </a:r>
          </a:p>
        </p:txBody>
      </p:sp>
    </p:spTree>
    <p:extLst>
      <p:ext uri="{BB962C8B-B14F-4D97-AF65-F5344CB8AC3E}">
        <p14:creationId xmlns:p14="http://schemas.microsoft.com/office/powerpoint/2010/main" val="21459849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ounded Rectangle 9">
            <a:extLst>
              <a:ext uri="{FF2B5EF4-FFF2-40B4-BE49-F238E27FC236}">
                <a16:creationId xmlns:a16="http://schemas.microsoft.com/office/drawing/2014/main" id="{304C9672-0780-2747-A356-936B577373B5}"/>
              </a:ext>
            </a:extLst>
          </p:cNvPr>
          <p:cNvSpPr/>
          <p:nvPr/>
        </p:nvSpPr>
        <p:spPr>
          <a:xfrm>
            <a:off x="2298605" y="1933742"/>
            <a:ext cx="3951514" cy="4238625"/>
          </a:xfrm>
          <a:prstGeom prst="round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
        <p:nvSpPr>
          <p:cNvPr id="5" name="Title 4">
            <a:extLst>
              <a:ext uri="{FF2B5EF4-FFF2-40B4-BE49-F238E27FC236}">
                <a16:creationId xmlns:a16="http://schemas.microsoft.com/office/drawing/2014/main" id="{C8BCCCD7-D8C0-0042-B553-8F75AF558C52}"/>
              </a:ext>
            </a:extLst>
          </p:cNvPr>
          <p:cNvSpPr>
            <a:spLocks noGrp="1"/>
          </p:cNvSpPr>
          <p:nvPr>
            <p:ph type="title"/>
          </p:nvPr>
        </p:nvSpPr>
        <p:spPr/>
        <p:txBody>
          <a:bodyPr>
            <a:normAutofit/>
          </a:bodyPr>
          <a:lstStyle/>
          <a:p>
            <a:r>
              <a:rPr lang="en-US" sz="3600" dirty="0"/>
              <a:t>What are Test Doubles?</a:t>
            </a:r>
          </a:p>
        </p:txBody>
      </p:sp>
      <p:sp>
        <p:nvSpPr>
          <p:cNvPr id="8" name="Text Placeholder 7">
            <a:extLst>
              <a:ext uri="{FF2B5EF4-FFF2-40B4-BE49-F238E27FC236}">
                <a16:creationId xmlns:a16="http://schemas.microsoft.com/office/drawing/2014/main" id="{071D51B3-0FF2-EB48-B1C6-3BB6C881D4CC}"/>
              </a:ext>
            </a:extLst>
          </p:cNvPr>
          <p:cNvSpPr>
            <a:spLocks noGrp="1"/>
          </p:cNvSpPr>
          <p:nvPr>
            <p:ph type="body" sz="quarter" idx="3"/>
          </p:nvPr>
        </p:nvSpPr>
        <p:spPr>
          <a:xfrm>
            <a:off x="2646948" y="1757530"/>
            <a:ext cx="5183188" cy="823912"/>
          </a:xfrm>
        </p:spPr>
        <p:txBody>
          <a:bodyPr/>
          <a:lstStyle/>
          <a:p>
            <a:r>
              <a:rPr lang="en-US" dirty="0"/>
              <a:t>Automate with tools:</a:t>
            </a:r>
          </a:p>
        </p:txBody>
      </p:sp>
      <p:sp>
        <p:nvSpPr>
          <p:cNvPr id="9" name="Content Placeholder 8">
            <a:extLst>
              <a:ext uri="{FF2B5EF4-FFF2-40B4-BE49-F238E27FC236}">
                <a16:creationId xmlns:a16="http://schemas.microsoft.com/office/drawing/2014/main" id="{F4B70601-9252-F848-A2EE-09614B744024}"/>
              </a:ext>
            </a:extLst>
          </p:cNvPr>
          <p:cNvSpPr>
            <a:spLocks noGrp="1"/>
          </p:cNvSpPr>
          <p:nvPr>
            <p:ph sz="quarter" idx="4"/>
          </p:nvPr>
        </p:nvSpPr>
        <p:spPr>
          <a:xfrm>
            <a:off x="2646948" y="2581442"/>
            <a:ext cx="5183188" cy="3684588"/>
          </a:xfrm>
        </p:spPr>
        <p:txBody>
          <a:bodyPr>
            <a:normAutofit/>
          </a:bodyPr>
          <a:lstStyle/>
          <a:p>
            <a:r>
              <a:rPr lang="en-US" dirty="0"/>
              <a:t>Use “Test Doubles”</a:t>
            </a:r>
          </a:p>
          <a:p>
            <a:pPr marL="914400" lvl="1" indent="-457200">
              <a:buFont typeface="+mj-lt"/>
              <a:buAutoNum type="arabicPeriod"/>
            </a:pPr>
            <a:r>
              <a:rPr lang="en-US" dirty="0"/>
              <a:t>Stubs</a:t>
            </a:r>
          </a:p>
          <a:p>
            <a:pPr marL="914400" lvl="1" indent="-457200">
              <a:buFont typeface="+mj-lt"/>
              <a:buAutoNum type="arabicPeriod"/>
            </a:pPr>
            <a:r>
              <a:rPr lang="en-US" dirty="0"/>
              <a:t>Mocks / Spies</a:t>
            </a:r>
          </a:p>
          <a:p>
            <a:pPr marL="914400" lvl="1" indent="-457200">
              <a:buFont typeface="+mj-lt"/>
              <a:buAutoNum type="arabicPeriod"/>
            </a:pPr>
            <a:r>
              <a:rPr lang="en-US" dirty="0"/>
              <a:t>Fakes</a:t>
            </a:r>
          </a:p>
          <a:p>
            <a:r>
              <a:rPr lang="en-US" dirty="0"/>
              <a:t>Random testing</a:t>
            </a:r>
          </a:p>
          <a:p>
            <a:pPr lvl="1"/>
            <a:r>
              <a:rPr lang="en-US" dirty="0"/>
              <a:t>“Fuzzing”</a:t>
            </a:r>
          </a:p>
          <a:p>
            <a:pPr lvl="1"/>
            <a:r>
              <a:rPr lang="en-US" dirty="0"/>
              <a:t>Against a reference implementation.</a:t>
            </a:r>
          </a:p>
        </p:txBody>
      </p:sp>
      <p:sp>
        <p:nvSpPr>
          <p:cNvPr id="4" name="Slide Number Placeholder 3">
            <a:extLst>
              <a:ext uri="{FF2B5EF4-FFF2-40B4-BE49-F238E27FC236}">
                <a16:creationId xmlns:a16="http://schemas.microsoft.com/office/drawing/2014/main" id="{12084FC3-973A-FB40-8641-F884F7575408}"/>
              </a:ext>
            </a:extLst>
          </p:cNvPr>
          <p:cNvSpPr>
            <a:spLocks noGrp="1"/>
          </p:cNvSpPr>
          <p:nvPr>
            <p:ph type="sldNum" sz="quarter" idx="12"/>
          </p:nvPr>
        </p:nvSpPr>
        <p:spPr>
          <a:xfrm>
            <a:off x="5085348" y="6432717"/>
            <a:ext cx="2743200" cy="365125"/>
          </a:xfrm>
        </p:spPr>
        <p:txBody>
          <a:bodyPr/>
          <a:lstStyle/>
          <a:p>
            <a:fld id="{20F37917-FD3A-4669-9018-DA04BCDD3D75}" type="slidenum">
              <a:rPr lang="en-US" smtClean="0"/>
              <a:t>6</a:t>
            </a:fld>
            <a:endParaRPr lang="en-US"/>
          </a:p>
        </p:txBody>
      </p:sp>
    </p:spTree>
    <p:extLst>
      <p:ext uri="{BB962C8B-B14F-4D97-AF65-F5344CB8AC3E}">
        <p14:creationId xmlns:p14="http://schemas.microsoft.com/office/powerpoint/2010/main" val="632346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5FB59-7633-4C66-85B1-C96206D7B367}"/>
              </a:ext>
            </a:extLst>
          </p:cNvPr>
          <p:cNvSpPr>
            <a:spLocks noGrp="1"/>
          </p:cNvSpPr>
          <p:nvPr>
            <p:ph type="title"/>
          </p:nvPr>
        </p:nvSpPr>
        <p:spPr/>
        <p:txBody>
          <a:bodyPr>
            <a:normAutofit/>
          </a:bodyPr>
          <a:lstStyle/>
          <a:p>
            <a:r>
              <a:rPr lang="en-US" dirty="0"/>
              <a:t>Test Doubles replace uncontrollable pieces of the environment</a:t>
            </a:r>
          </a:p>
        </p:txBody>
      </p:sp>
      <p:sp>
        <p:nvSpPr>
          <p:cNvPr id="3" name="Text Placeholder 2">
            <a:extLst>
              <a:ext uri="{FF2B5EF4-FFF2-40B4-BE49-F238E27FC236}">
                <a16:creationId xmlns:a16="http://schemas.microsoft.com/office/drawing/2014/main" id="{B8FD54A2-0EDF-4260-A376-0A5AEFB17743}"/>
              </a:ext>
            </a:extLst>
          </p:cNvPr>
          <p:cNvSpPr>
            <a:spLocks noGrp="1"/>
          </p:cNvSpPr>
          <p:nvPr>
            <p:ph type="body" idx="1"/>
          </p:nvPr>
        </p:nvSpPr>
        <p:spPr/>
        <p:txBody>
          <a:bodyPr/>
          <a:lstStyle/>
          <a:p>
            <a:endParaRPr lang="en-US"/>
          </a:p>
        </p:txBody>
      </p:sp>
      <p:sp>
        <p:nvSpPr>
          <p:cNvPr id="4" name="Content Placeholder 3">
            <a:extLst>
              <a:ext uri="{FF2B5EF4-FFF2-40B4-BE49-F238E27FC236}">
                <a16:creationId xmlns:a16="http://schemas.microsoft.com/office/drawing/2014/main" id="{41403201-3C41-492A-A5A3-DA58AB32AC11}"/>
              </a:ext>
            </a:extLst>
          </p:cNvPr>
          <p:cNvSpPr>
            <a:spLocks noGrp="1"/>
          </p:cNvSpPr>
          <p:nvPr>
            <p:ph sz="half" idx="2"/>
          </p:nvPr>
        </p:nvSpPr>
        <p:spPr/>
        <p:txBody>
          <a:bodyPr/>
          <a:lstStyle/>
          <a:p>
            <a:endParaRPr lang="en-US"/>
          </a:p>
        </p:txBody>
      </p:sp>
      <p:sp>
        <p:nvSpPr>
          <p:cNvPr id="5" name="Text Placeholder 4">
            <a:extLst>
              <a:ext uri="{FF2B5EF4-FFF2-40B4-BE49-F238E27FC236}">
                <a16:creationId xmlns:a16="http://schemas.microsoft.com/office/drawing/2014/main" id="{DD691E6E-0A4E-4937-8DDC-5D0FFE6BDE0E}"/>
              </a:ext>
            </a:extLst>
          </p:cNvPr>
          <p:cNvSpPr>
            <a:spLocks noGrp="1"/>
          </p:cNvSpPr>
          <p:nvPr>
            <p:ph type="body" sz="quarter" idx="3"/>
          </p:nvPr>
        </p:nvSpPr>
        <p:spPr/>
        <p:txBody>
          <a:bodyPr/>
          <a:lstStyle/>
          <a:p>
            <a:endParaRPr lang="en-US"/>
          </a:p>
        </p:txBody>
      </p:sp>
      <p:sp>
        <p:nvSpPr>
          <p:cNvPr id="6" name="Content Placeholder 5">
            <a:extLst>
              <a:ext uri="{FF2B5EF4-FFF2-40B4-BE49-F238E27FC236}">
                <a16:creationId xmlns:a16="http://schemas.microsoft.com/office/drawing/2014/main" id="{BD32B01A-4621-4FA5-B026-6F0196CFEB5B}"/>
              </a:ext>
            </a:extLst>
          </p:cNvPr>
          <p:cNvSpPr>
            <a:spLocks noGrp="1"/>
          </p:cNvSpPr>
          <p:nvPr>
            <p:ph sz="quarter" idx="4"/>
          </p:nvPr>
        </p:nvSpPr>
        <p:spPr/>
        <p:txBody>
          <a:bodyPr/>
          <a:lstStyle/>
          <a:p>
            <a:endParaRPr lang="en-US"/>
          </a:p>
        </p:txBody>
      </p:sp>
      <p:sp>
        <p:nvSpPr>
          <p:cNvPr id="7" name="Slide Number Placeholder 6">
            <a:extLst>
              <a:ext uri="{FF2B5EF4-FFF2-40B4-BE49-F238E27FC236}">
                <a16:creationId xmlns:a16="http://schemas.microsoft.com/office/drawing/2014/main" id="{71DD9CD4-12B7-45E6-9804-FCA266D956BF}"/>
              </a:ext>
            </a:extLst>
          </p:cNvPr>
          <p:cNvSpPr>
            <a:spLocks noGrp="1"/>
          </p:cNvSpPr>
          <p:nvPr>
            <p:ph type="sldNum" sz="quarter" idx="12"/>
          </p:nvPr>
        </p:nvSpPr>
        <p:spPr/>
        <p:txBody>
          <a:bodyPr/>
          <a:lstStyle/>
          <a:p>
            <a:fld id="{20F37917-FD3A-4669-9018-DA04BCDD3D75}" type="slidenum">
              <a:rPr lang="en-US" smtClean="0"/>
              <a:t>7</a:t>
            </a:fld>
            <a:endParaRPr lang="en-US"/>
          </a:p>
        </p:txBody>
      </p:sp>
    </p:spTree>
    <p:extLst>
      <p:ext uri="{BB962C8B-B14F-4D97-AF65-F5344CB8AC3E}">
        <p14:creationId xmlns:p14="http://schemas.microsoft.com/office/powerpoint/2010/main" val="3957151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Freeform 26">
            <a:extLst>
              <a:ext uri="{FF2B5EF4-FFF2-40B4-BE49-F238E27FC236}">
                <a16:creationId xmlns:a16="http://schemas.microsoft.com/office/drawing/2014/main" id="{616BB48C-7A0E-994F-9086-93C3D0221641}"/>
              </a:ext>
            </a:extLst>
          </p:cNvPr>
          <p:cNvSpPr/>
          <p:nvPr/>
        </p:nvSpPr>
        <p:spPr>
          <a:xfrm>
            <a:off x="1445342" y="1548581"/>
            <a:ext cx="2798482" cy="3396881"/>
          </a:xfrm>
          <a:custGeom>
            <a:avLst/>
            <a:gdLst>
              <a:gd name="connsiteX0" fmla="*/ 0 w 2798482"/>
              <a:gd name="connsiteY0" fmla="*/ 0 h 3396881"/>
              <a:gd name="connsiteX1" fmla="*/ 1740310 w 2798482"/>
              <a:gd name="connsiteY1" fmla="*/ 221225 h 3396881"/>
              <a:gd name="connsiteX2" fmla="*/ 2610464 w 2798482"/>
              <a:gd name="connsiteY2" fmla="*/ 707922 h 3396881"/>
              <a:gd name="connsiteX3" fmla="*/ 2698955 w 2798482"/>
              <a:gd name="connsiteY3" fmla="*/ 2020529 h 3396881"/>
              <a:gd name="connsiteX4" fmla="*/ 1445342 w 2798482"/>
              <a:gd name="connsiteY4" fmla="*/ 3185651 h 3396881"/>
              <a:gd name="connsiteX5" fmla="*/ 29497 w 2798482"/>
              <a:gd name="connsiteY5" fmla="*/ 3392129 h 33968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98482" h="3396881">
                <a:moveTo>
                  <a:pt x="0" y="0"/>
                </a:moveTo>
                <a:cubicBezTo>
                  <a:pt x="652616" y="51619"/>
                  <a:pt x="1305233" y="103238"/>
                  <a:pt x="1740310" y="221225"/>
                </a:cubicBezTo>
                <a:cubicBezTo>
                  <a:pt x="2175387" y="339212"/>
                  <a:pt x="2450690" y="408038"/>
                  <a:pt x="2610464" y="707922"/>
                </a:cubicBezTo>
                <a:cubicBezTo>
                  <a:pt x="2770238" y="1007806"/>
                  <a:pt x="2893142" y="1607574"/>
                  <a:pt x="2698955" y="2020529"/>
                </a:cubicBezTo>
                <a:cubicBezTo>
                  <a:pt x="2504768" y="2433484"/>
                  <a:pt x="1890252" y="2957051"/>
                  <a:pt x="1445342" y="3185651"/>
                </a:cubicBezTo>
                <a:cubicBezTo>
                  <a:pt x="1000432" y="3414251"/>
                  <a:pt x="514964" y="3403190"/>
                  <a:pt x="29497" y="3392129"/>
                </a:cubicBezTo>
              </a:path>
            </a:pathLst>
          </a:custGeom>
          <a:pattFill prst="pct5">
            <a:fgClr>
              <a:schemeClr val="accent1"/>
            </a:fgClr>
            <a:bgClr>
              <a:schemeClr val="bg1"/>
            </a:bgClr>
          </a:pattFill>
          <a:ln>
            <a:solidFill>
              <a:srgbClr val="0070C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a:extLst>
              <a:ext uri="{FF2B5EF4-FFF2-40B4-BE49-F238E27FC236}">
                <a16:creationId xmlns:a16="http://schemas.microsoft.com/office/drawing/2014/main" id="{4ABB279F-DDD6-7C49-AE4A-D16A74685DF2}"/>
              </a:ext>
            </a:extLst>
          </p:cNvPr>
          <p:cNvSpPr/>
          <p:nvPr/>
        </p:nvSpPr>
        <p:spPr>
          <a:xfrm>
            <a:off x="3126658" y="3791908"/>
            <a:ext cx="5117690" cy="2903860"/>
          </a:xfrm>
          <a:custGeom>
            <a:avLst/>
            <a:gdLst>
              <a:gd name="connsiteX0" fmla="*/ 0 w 5117690"/>
              <a:gd name="connsiteY0" fmla="*/ 2859615 h 2903860"/>
              <a:gd name="connsiteX1" fmla="*/ 870155 w 5117690"/>
              <a:gd name="connsiteY1" fmla="*/ 1355279 h 2903860"/>
              <a:gd name="connsiteX2" fmla="*/ 1637071 w 5117690"/>
              <a:gd name="connsiteY2" fmla="*/ 160660 h 2903860"/>
              <a:gd name="connsiteX3" fmla="*/ 3303639 w 5117690"/>
              <a:gd name="connsiteY3" fmla="*/ 145911 h 2903860"/>
              <a:gd name="connsiteX4" fmla="*/ 4365523 w 5117690"/>
              <a:gd name="connsiteY4" fmla="*/ 1399524 h 2903860"/>
              <a:gd name="connsiteX5" fmla="*/ 5117690 w 5117690"/>
              <a:gd name="connsiteY5" fmla="*/ 2903860 h 2903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17690" h="2903860">
                <a:moveTo>
                  <a:pt x="0" y="2859615"/>
                </a:moveTo>
                <a:cubicBezTo>
                  <a:pt x="298655" y="2332360"/>
                  <a:pt x="597310" y="1805105"/>
                  <a:pt x="870155" y="1355279"/>
                </a:cubicBezTo>
                <a:cubicBezTo>
                  <a:pt x="1143000" y="905453"/>
                  <a:pt x="1231490" y="362221"/>
                  <a:pt x="1637071" y="160660"/>
                </a:cubicBezTo>
                <a:cubicBezTo>
                  <a:pt x="2042652" y="-40901"/>
                  <a:pt x="2848897" y="-60566"/>
                  <a:pt x="3303639" y="145911"/>
                </a:cubicBezTo>
                <a:cubicBezTo>
                  <a:pt x="3758381" y="352388"/>
                  <a:pt x="4063181" y="939866"/>
                  <a:pt x="4365523" y="1399524"/>
                </a:cubicBezTo>
                <a:cubicBezTo>
                  <a:pt x="4667865" y="1859182"/>
                  <a:pt x="4892777" y="2381521"/>
                  <a:pt x="5117690" y="2903860"/>
                </a:cubicBezTo>
              </a:path>
            </a:pathLst>
          </a:custGeom>
          <a:pattFill prst="pct5">
            <a:fgClr>
              <a:schemeClr val="accent1"/>
            </a:fgClr>
            <a:bgClr>
              <a:schemeClr val="bg1"/>
            </a:bgClr>
          </a:pattFill>
          <a:ln>
            <a:solidFill>
              <a:srgbClr val="0070C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21">
            <a:extLst>
              <a:ext uri="{FF2B5EF4-FFF2-40B4-BE49-F238E27FC236}">
                <a16:creationId xmlns:a16="http://schemas.microsoft.com/office/drawing/2014/main" id="{2FCD613B-6976-2445-A953-E64938D642A5}"/>
              </a:ext>
            </a:extLst>
          </p:cNvPr>
          <p:cNvSpPr/>
          <p:nvPr/>
        </p:nvSpPr>
        <p:spPr>
          <a:xfrm>
            <a:off x="7013477" y="1533832"/>
            <a:ext cx="4888471" cy="3510116"/>
          </a:xfrm>
          <a:custGeom>
            <a:avLst/>
            <a:gdLst>
              <a:gd name="connsiteX0" fmla="*/ 3664355 w 4888471"/>
              <a:gd name="connsiteY0" fmla="*/ 0 h 3510116"/>
              <a:gd name="connsiteX1" fmla="*/ 1171878 w 4888471"/>
              <a:gd name="connsiteY1" fmla="*/ 117987 h 3510116"/>
              <a:gd name="connsiteX2" fmla="*/ 168988 w 4888471"/>
              <a:gd name="connsiteY2" fmla="*/ 634181 h 3510116"/>
              <a:gd name="connsiteX3" fmla="*/ 109994 w 4888471"/>
              <a:gd name="connsiteY3" fmla="*/ 2020529 h 3510116"/>
              <a:gd name="connsiteX4" fmla="*/ 1275117 w 4888471"/>
              <a:gd name="connsiteY4" fmla="*/ 2846439 h 3510116"/>
              <a:gd name="connsiteX5" fmla="*/ 3693852 w 4888471"/>
              <a:gd name="connsiteY5" fmla="*/ 3318387 h 3510116"/>
              <a:gd name="connsiteX6" fmla="*/ 4888471 w 4888471"/>
              <a:gd name="connsiteY6" fmla="*/ 3510116 h 351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88471" h="3510116">
                <a:moveTo>
                  <a:pt x="3664355" y="0"/>
                </a:moveTo>
                <a:cubicBezTo>
                  <a:pt x="2709397" y="6145"/>
                  <a:pt x="1754439" y="12290"/>
                  <a:pt x="1171878" y="117987"/>
                </a:cubicBezTo>
                <a:cubicBezTo>
                  <a:pt x="589317" y="223684"/>
                  <a:pt x="345969" y="317091"/>
                  <a:pt x="168988" y="634181"/>
                </a:cubicBezTo>
                <a:cubicBezTo>
                  <a:pt x="-7993" y="951271"/>
                  <a:pt x="-74361" y="1651819"/>
                  <a:pt x="109994" y="2020529"/>
                </a:cubicBezTo>
                <a:cubicBezTo>
                  <a:pt x="294349" y="2389239"/>
                  <a:pt x="677807" y="2630129"/>
                  <a:pt x="1275117" y="2846439"/>
                </a:cubicBezTo>
                <a:cubicBezTo>
                  <a:pt x="1872427" y="3062749"/>
                  <a:pt x="3091626" y="3207774"/>
                  <a:pt x="3693852" y="3318387"/>
                </a:cubicBezTo>
                <a:cubicBezTo>
                  <a:pt x="4296078" y="3429000"/>
                  <a:pt x="4592274" y="3469558"/>
                  <a:pt x="4888471" y="3510116"/>
                </a:cubicBezTo>
              </a:path>
            </a:pathLst>
          </a:custGeom>
          <a:pattFill prst="pct5">
            <a:fgClr>
              <a:schemeClr val="accent1"/>
            </a:fgClr>
            <a:bgClr>
              <a:schemeClr val="bg1"/>
            </a:bgClr>
          </a:pattFill>
          <a:ln>
            <a:solidFill>
              <a:srgbClr val="0070C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a:t>
            </a:r>
          </a:p>
        </p:txBody>
      </p:sp>
      <p:sp>
        <p:nvSpPr>
          <p:cNvPr id="2" name="Title 1">
            <a:extLst>
              <a:ext uri="{FF2B5EF4-FFF2-40B4-BE49-F238E27FC236}">
                <a16:creationId xmlns:a16="http://schemas.microsoft.com/office/drawing/2014/main" id="{84254271-F8B1-5348-B575-F509EBC46126}"/>
              </a:ext>
            </a:extLst>
          </p:cNvPr>
          <p:cNvSpPr>
            <a:spLocks noGrp="1"/>
          </p:cNvSpPr>
          <p:nvPr>
            <p:ph type="title"/>
          </p:nvPr>
        </p:nvSpPr>
        <p:spPr/>
        <p:txBody>
          <a:bodyPr/>
          <a:lstStyle/>
          <a:p>
            <a:r>
              <a:rPr lang="en-US" dirty="0"/>
              <a:t>Test Doubles replace uncontrollable pieces of the environment</a:t>
            </a:r>
          </a:p>
        </p:txBody>
      </p:sp>
      <p:sp>
        <p:nvSpPr>
          <p:cNvPr id="3" name="Slide Number Placeholder 2">
            <a:extLst>
              <a:ext uri="{FF2B5EF4-FFF2-40B4-BE49-F238E27FC236}">
                <a16:creationId xmlns:a16="http://schemas.microsoft.com/office/drawing/2014/main" id="{995706AB-C4DE-DD4F-982B-03DA291E06AC}"/>
              </a:ext>
            </a:extLst>
          </p:cNvPr>
          <p:cNvSpPr>
            <a:spLocks noGrp="1"/>
          </p:cNvSpPr>
          <p:nvPr>
            <p:ph type="sldNum" sz="quarter" idx="12"/>
          </p:nvPr>
        </p:nvSpPr>
        <p:spPr/>
        <p:txBody>
          <a:bodyPr/>
          <a:lstStyle/>
          <a:p>
            <a:fld id="{20F37917-FD3A-4669-9018-DA04BCDD3D75}" type="slidenum">
              <a:rPr lang="en-US" smtClean="0"/>
              <a:t>8</a:t>
            </a:fld>
            <a:endParaRPr lang="en-US" dirty="0"/>
          </a:p>
        </p:txBody>
      </p:sp>
      <p:sp>
        <p:nvSpPr>
          <p:cNvPr id="4" name="Cloud 3">
            <a:extLst>
              <a:ext uri="{FF2B5EF4-FFF2-40B4-BE49-F238E27FC236}">
                <a16:creationId xmlns:a16="http://schemas.microsoft.com/office/drawing/2014/main" id="{5804BF34-0974-0A40-A4A1-DA5701A31AB5}"/>
              </a:ext>
            </a:extLst>
          </p:cNvPr>
          <p:cNvSpPr/>
          <p:nvPr/>
        </p:nvSpPr>
        <p:spPr>
          <a:xfrm>
            <a:off x="7696200" y="1819837"/>
            <a:ext cx="2347452" cy="1828799"/>
          </a:xfrm>
          <a:prstGeom prst="cloud">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2400" dirty="0">
                <a:solidFill>
                  <a:schemeClr val="tx1"/>
                </a:solidFill>
              </a:rPr>
              <a:t>Network</a:t>
            </a:r>
          </a:p>
          <a:p>
            <a:pPr algn="l"/>
            <a:r>
              <a:rPr lang="en-US" sz="2400" dirty="0">
                <a:solidFill>
                  <a:schemeClr val="tx1"/>
                </a:solidFill>
              </a:rPr>
              <a:t>Resources</a:t>
            </a:r>
          </a:p>
        </p:txBody>
      </p:sp>
      <p:sp>
        <p:nvSpPr>
          <p:cNvPr id="5" name="Can 4">
            <a:extLst>
              <a:ext uri="{FF2B5EF4-FFF2-40B4-BE49-F238E27FC236}">
                <a16:creationId xmlns:a16="http://schemas.microsoft.com/office/drawing/2014/main" id="{49B82D02-9D44-4D40-893A-44B6266194EE}"/>
              </a:ext>
            </a:extLst>
          </p:cNvPr>
          <p:cNvSpPr>
            <a:spLocks noChangeAspect="1"/>
          </p:cNvSpPr>
          <p:nvPr/>
        </p:nvSpPr>
        <p:spPr>
          <a:xfrm>
            <a:off x="4719483" y="4106608"/>
            <a:ext cx="1828800" cy="2432304"/>
          </a:xfrm>
          <a:prstGeom prst="can">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2400" dirty="0">
                <a:solidFill>
                  <a:schemeClr val="tx1"/>
                </a:solidFill>
              </a:rPr>
              <a:t>   Database</a:t>
            </a:r>
          </a:p>
        </p:txBody>
      </p:sp>
      <p:sp>
        <p:nvSpPr>
          <p:cNvPr id="6" name="Rounded Rectangle 5">
            <a:extLst>
              <a:ext uri="{FF2B5EF4-FFF2-40B4-BE49-F238E27FC236}">
                <a16:creationId xmlns:a16="http://schemas.microsoft.com/office/drawing/2014/main" id="{77D6D70F-82AB-5B40-AD99-ED863FDFF50A}"/>
              </a:ext>
            </a:extLst>
          </p:cNvPr>
          <p:cNvSpPr>
            <a:spLocks noChangeAspect="1"/>
          </p:cNvSpPr>
          <p:nvPr/>
        </p:nvSpPr>
        <p:spPr>
          <a:xfrm>
            <a:off x="4719483" y="1819836"/>
            <a:ext cx="1828800" cy="1828800"/>
          </a:xfrm>
          <a:prstGeom prst="round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Business Logic</a:t>
            </a:r>
          </a:p>
        </p:txBody>
      </p:sp>
      <p:sp>
        <p:nvSpPr>
          <p:cNvPr id="7" name="Smiley Face 6">
            <a:extLst>
              <a:ext uri="{FF2B5EF4-FFF2-40B4-BE49-F238E27FC236}">
                <a16:creationId xmlns:a16="http://schemas.microsoft.com/office/drawing/2014/main" id="{5758F995-E866-E849-9D8A-9571282BA385}"/>
              </a:ext>
            </a:extLst>
          </p:cNvPr>
          <p:cNvSpPr/>
          <p:nvPr/>
        </p:nvSpPr>
        <p:spPr>
          <a:xfrm>
            <a:off x="2418736" y="2277036"/>
            <a:ext cx="914400" cy="914400"/>
          </a:xfrm>
          <a:prstGeom prst="smileyFace">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cxnSp>
        <p:nvCxnSpPr>
          <p:cNvPr id="9" name="Straight Arrow Connector 8">
            <a:extLst>
              <a:ext uri="{FF2B5EF4-FFF2-40B4-BE49-F238E27FC236}">
                <a16:creationId xmlns:a16="http://schemas.microsoft.com/office/drawing/2014/main" id="{64213124-4098-804B-95C8-E4BE36B43C5B}"/>
              </a:ext>
            </a:extLst>
          </p:cNvPr>
          <p:cNvCxnSpPr>
            <a:cxnSpLocks/>
            <a:stCxn id="6" idx="3"/>
            <a:endCxn id="4" idx="2"/>
          </p:cNvCxnSpPr>
          <p:nvPr/>
        </p:nvCxnSpPr>
        <p:spPr>
          <a:xfrm>
            <a:off x="6548283" y="2734236"/>
            <a:ext cx="1155198" cy="1"/>
          </a:xfrm>
          <a:prstGeom prst="straightConnector1">
            <a:avLst/>
          </a:prstGeom>
          <a:ln w="63500">
            <a:solidFill>
              <a:schemeClr val="accent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AE063EAF-544E-4A4D-963D-0593C5AACB1B}"/>
              </a:ext>
            </a:extLst>
          </p:cNvPr>
          <p:cNvCxnSpPr>
            <a:cxnSpLocks/>
            <a:stCxn id="6" idx="2"/>
          </p:cNvCxnSpPr>
          <p:nvPr/>
        </p:nvCxnSpPr>
        <p:spPr>
          <a:xfrm>
            <a:off x="5633883" y="3648636"/>
            <a:ext cx="0" cy="687390"/>
          </a:xfrm>
          <a:prstGeom prst="straightConnector1">
            <a:avLst/>
          </a:prstGeom>
          <a:ln w="63500">
            <a:solidFill>
              <a:schemeClr val="accent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3AB309AD-65B8-5243-8FF7-A87F8B8154E5}"/>
              </a:ext>
            </a:extLst>
          </p:cNvPr>
          <p:cNvCxnSpPr>
            <a:cxnSpLocks/>
            <a:stCxn id="7" idx="6"/>
          </p:cNvCxnSpPr>
          <p:nvPr/>
        </p:nvCxnSpPr>
        <p:spPr>
          <a:xfrm flipV="1">
            <a:off x="3333136" y="2716086"/>
            <a:ext cx="1386347" cy="18150"/>
          </a:xfrm>
          <a:prstGeom prst="straightConnector1">
            <a:avLst/>
          </a:prstGeom>
          <a:ln w="63500">
            <a:solidFill>
              <a:schemeClr val="accent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B465FEC2-07F6-C140-A5C6-DDFDA1CCA603}"/>
              </a:ext>
            </a:extLst>
          </p:cNvPr>
          <p:cNvSpPr txBox="1"/>
          <p:nvPr/>
        </p:nvSpPr>
        <p:spPr>
          <a:xfrm>
            <a:off x="10987548" y="4070555"/>
            <a:ext cx="0" cy="0"/>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endParaRPr lang="en-US" dirty="0">
              <a:solidFill>
                <a:schemeClr val="tx1"/>
              </a:solidFill>
            </a:endParaRPr>
          </a:p>
        </p:txBody>
      </p:sp>
      <p:sp>
        <p:nvSpPr>
          <p:cNvPr id="23" name="TextBox 22">
            <a:extLst>
              <a:ext uri="{FF2B5EF4-FFF2-40B4-BE49-F238E27FC236}">
                <a16:creationId xmlns:a16="http://schemas.microsoft.com/office/drawing/2014/main" id="{C5DB216B-EC3E-C84B-BFC0-F92D5F8A9731}"/>
              </a:ext>
            </a:extLst>
          </p:cNvPr>
          <p:cNvSpPr txBox="1"/>
          <p:nvPr/>
        </p:nvSpPr>
        <p:spPr>
          <a:xfrm>
            <a:off x="9630697" y="4075697"/>
            <a:ext cx="1989904" cy="4616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spAutoFit/>
          </a:bodyPr>
          <a:lstStyle/>
          <a:p>
            <a:pPr algn="l"/>
            <a:r>
              <a:rPr lang="en-US" sz="2400" dirty="0">
                <a:solidFill>
                  <a:schemeClr val="accent6"/>
                </a:solidFill>
              </a:rPr>
              <a:t>Mock network</a:t>
            </a:r>
          </a:p>
        </p:txBody>
      </p:sp>
      <p:sp>
        <p:nvSpPr>
          <p:cNvPr id="25" name="TextBox 24">
            <a:extLst>
              <a:ext uri="{FF2B5EF4-FFF2-40B4-BE49-F238E27FC236}">
                <a16:creationId xmlns:a16="http://schemas.microsoft.com/office/drawing/2014/main" id="{0367EF59-2A14-4A46-B127-4EC30DAD647E}"/>
              </a:ext>
            </a:extLst>
          </p:cNvPr>
          <p:cNvSpPr txBox="1"/>
          <p:nvPr/>
        </p:nvSpPr>
        <p:spPr>
          <a:xfrm flipH="1">
            <a:off x="6716075" y="6282252"/>
            <a:ext cx="1974811" cy="34073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r>
              <a:rPr lang="en-US" sz="2400" dirty="0">
                <a:solidFill>
                  <a:schemeClr val="accent6"/>
                </a:solidFill>
              </a:rPr>
              <a:t>Fake Database</a:t>
            </a:r>
          </a:p>
        </p:txBody>
      </p:sp>
      <p:sp>
        <p:nvSpPr>
          <p:cNvPr id="30" name="TextBox 29">
            <a:extLst>
              <a:ext uri="{FF2B5EF4-FFF2-40B4-BE49-F238E27FC236}">
                <a16:creationId xmlns:a16="http://schemas.microsoft.com/office/drawing/2014/main" id="{7411A290-B7D8-EE4A-AF2B-4380247270A5}"/>
              </a:ext>
            </a:extLst>
          </p:cNvPr>
          <p:cNvSpPr txBox="1"/>
          <p:nvPr/>
        </p:nvSpPr>
        <p:spPr>
          <a:xfrm>
            <a:off x="1163995" y="3889109"/>
            <a:ext cx="1842171" cy="4616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spAutoFit/>
          </a:bodyPr>
          <a:lstStyle/>
          <a:p>
            <a:pPr algn="l"/>
            <a:r>
              <a:rPr lang="en-US" sz="2400" dirty="0">
                <a:solidFill>
                  <a:schemeClr val="accent6"/>
                </a:solidFill>
              </a:rPr>
              <a:t>Random user</a:t>
            </a:r>
          </a:p>
        </p:txBody>
      </p:sp>
    </p:spTree>
    <p:extLst>
      <p:ext uri="{BB962C8B-B14F-4D97-AF65-F5344CB8AC3E}">
        <p14:creationId xmlns:p14="http://schemas.microsoft.com/office/powerpoint/2010/main" val="4198181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dissolve">
                                      <p:cBhvr>
                                        <p:cTn id="7" dur="500"/>
                                        <p:tgtEl>
                                          <p:spTgt spid="22"/>
                                        </p:tgtEl>
                                      </p:cBhvr>
                                    </p:animEffect>
                                  </p:childTnLst>
                                </p:cTn>
                              </p:par>
                            </p:childTnLst>
                          </p:cTn>
                        </p:par>
                        <p:par>
                          <p:cTn id="8" fill="hold">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23"/>
                                        </p:tgtEl>
                                        <p:attrNameLst>
                                          <p:attrName>style.visibility</p:attrName>
                                        </p:attrNameLst>
                                      </p:cBhvr>
                                      <p:to>
                                        <p:strVal val="visible"/>
                                      </p:to>
                                    </p:set>
                                    <p:anim calcmode="lin" valueType="num">
                                      <p:cBhvr additive="base">
                                        <p:cTn id="11" dur="500" fill="hold"/>
                                        <p:tgtEl>
                                          <p:spTgt spid="23"/>
                                        </p:tgtEl>
                                        <p:attrNameLst>
                                          <p:attrName>ppt_x</p:attrName>
                                        </p:attrNameLst>
                                      </p:cBhvr>
                                      <p:tavLst>
                                        <p:tav tm="0">
                                          <p:val>
                                            <p:strVal val="#ppt_x"/>
                                          </p:val>
                                        </p:tav>
                                        <p:tav tm="100000">
                                          <p:val>
                                            <p:strVal val="#ppt_x"/>
                                          </p:val>
                                        </p:tav>
                                      </p:tavLst>
                                    </p:anim>
                                    <p:anim calcmode="lin" valueType="num">
                                      <p:cBhvr additive="base">
                                        <p:cTn id="12"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dissolve">
                                      <p:cBhvr>
                                        <p:cTn id="17" dur="500"/>
                                        <p:tgtEl>
                                          <p:spTgt spid="24"/>
                                        </p:tgtEl>
                                      </p:cBhvr>
                                    </p:animEffect>
                                  </p:childTnLst>
                                </p:cTn>
                              </p:par>
                            </p:childTnLst>
                          </p:cTn>
                        </p:par>
                        <p:par>
                          <p:cTn id="18" fill="hold">
                            <p:stCondLst>
                              <p:cond delay="500"/>
                            </p:stCondLst>
                            <p:childTnLst>
                              <p:par>
                                <p:cTn id="19" presetID="2" presetClass="entr" presetSubtype="4" fill="hold" grpId="0" nodeType="afterEffect">
                                  <p:stCondLst>
                                    <p:cond delay="0"/>
                                  </p:stCondLst>
                                  <p:childTnLst>
                                    <p:set>
                                      <p:cBhvr>
                                        <p:cTn id="20" dur="1" fill="hold">
                                          <p:stCondLst>
                                            <p:cond delay="0"/>
                                          </p:stCondLst>
                                        </p:cTn>
                                        <p:tgtEl>
                                          <p:spTgt spid="25"/>
                                        </p:tgtEl>
                                        <p:attrNameLst>
                                          <p:attrName>style.visibility</p:attrName>
                                        </p:attrNameLst>
                                      </p:cBhvr>
                                      <p:to>
                                        <p:strVal val="visible"/>
                                      </p:to>
                                    </p:set>
                                    <p:anim calcmode="lin" valueType="num">
                                      <p:cBhvr additive="base">
                                        <p:cTn id="21" dur="500" fill="hold"/>
                                        <p:tgtEl>
                                          <p:spTgt spid="25"/>
                                        </p:tgtEl>
                                        <p:attrNameLst>
                                          <p:attrName>ppt_x</p:attrName>
                                        </p:attrNameLst>
                                      </p:cBhvr>
                                      <p:tavLst>
                                        <p:tav tm="0">
                                          <p:val>
                                            <p:strVal val="#ppt_x"/>
                                          </p:val>
                                        </p:tav>
                                        <p:tav tm="100000">
                                          <p:val>
                                            <p:strVal val="#ppt_x"/>
                                          </p:val>
                                        </p:tav>
                                      </p:tavLst>
                                    </p:anim>
                                    <p:anim calcmode="lin" valueType="num">
                                      <p:cBhvr additive="base">
                                        <p:cTn id="22"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27"/>
                                        </p:tgtEl>
                                        <p:attrNameLst>
                                          <p:attrName>style.visibility</p:attrName>
                                        </p:attrNameLst>
                                      </p:cBhvr>
                                      <p:to>
                                        <p:strVal val="visible"/>
                                      </p:to>
                                    </p:set>
                                    <p:animEffect transition="in" filter="dissolve">
                                      <p:cBhvr>
                                        <p:cTn id="27" dur="500"/>
                                        <p:tgtEl>
                                          <p:spTgt spid="27"/>
                                        </p:tgtEl>
                                      </p:cBhvr>
                                    </p:animEffect>
                                  </p:childTnLst>
                                </p:cTn>
                              </p:par>
                            </p:childTnLst>
                          </p:cTn>
                        </p:par>
                        <p:par>
                          <p:cTn id="28" fill="hold">
                            <p:stCondLst>
                              <p:cond delay="500"/>
                            </p:stCondLst>
                            <p:childTnLst>
                              <p:par>
                                <p:cTn id="29" presetID="2" presetClass="entr" presetSubtype="4" fill="hold" grpId="0" nodeType="afterEffect">
                                  <p:stCondLst>
                                    <p:cond delay="0"/>
                                  </p:stCondLst>
                                  <p:childTnLst>
                                    <p:set>
                                      <p:cBhvr>
                                        <p:cTn id="30" dur="1" fill="hold">
                                          <p:stCondLst>
                                            <p:cond delay="0"/>
                                          </p:stCondLst>
                                        </p:cTn>
                                        <p:tgtEl>
                                          <p:spTgt spid="30"/>
                                        </p:tgtEl>
                                        <p:attrNameLst>
                                          <p:attrName>style.visibility</p:attrName>
                                        </p:attrNameLst>
                                      </p:cBhvr>
                                      <p:to>
                                        <p:strVal val="visible"/>
                                      </p:to>
                                    </p:set>
                                    <p:anim calcmode="lin" valueType="num">
                                      <p:cBhvr additive="base">
                                        <p:cTn id="31" dur="500" fill="hold"/>
                                        <p:tgtEl>
                                          <p:spTgt spid="30"/>
                                        </p:tgtEl>
                                        <p:attrNameLst>
                                          <p:attrName>ppt_x</p:attrName>
                                        </p:attrNameLst>
                                      </p:cBhvr>
                                      <p:tavLst>
                                        <p:tav tm="0">
                                          <p:val>
                                            <p:strVal val="#ppt_x"/>
                                          </p:val>
                                        </p:tav>
                                        <p:tav tm="100000">
                                          <p:val>
                                            <p:strVal val="#ppt_x"/>
                                          </p:val>
                                        </p:tav>
                                      </p:tavLst>
                                    </p:anim>
                                    <p:anim calcmode="lin" valueType="num">
                                      <p:cBhvr additive="base">
                                        <p:cTn id="32"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4" grpId="0" animBg="1"/>
      <p:bldP spid="22" grpId="0" animBg="1"/>
      <p:bldP spid="23" grpId="0"/>
      <p:bldP spid="25" grpId="0"/>
      <p:bldP spid="3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Freeform 26">
            <a:extLst>
              <a:ext uri="{FF2B5EF4-FFF2-40B4-BE49-F238E27FC236}">
                <a16:creationId xmlns:a16="http://schemas.microsoft.com/office/drawing/2014/main" id="{616BB48C-7A0E-994F-9086-93C3D0221641}"/>
              </a:ext>
            </a:extLst>
          </p:cNvPr>
          <p:cNvSpPr/>
          <p:nvPr/>
        </p:nvSpPr>
        <p:spPr>
          <a:xfrm>
            <a:off x="1445342" y="1548581"/>
            <a:ext cx="2798482" cy="3396881"/>
          </a:xfrm>
          <a:custGeom>
            <a:avLst/>
            <a:gdLst>
              <a:gd name="connsiteX0" fmla="*/ 0 w 2798482"/>
              <a:gd name="connsiteY0" fmla="*/ 0 h 3396881"/>
              <a:gd name="connsiteX1" fmla="*/ 1740310 w 2798482"/>
              <a:gd name="connsiteY1" fmla="*/ 221225 h 3396881"/>
              <a:gd name="connsiteX2" fmla="*/ 2610464 w 2798482"/>
              <a:gd name="connsiteY2" fmla="*/ 707922 h 3396881"/>
              <a:gd name="connsiteX3" fmla="*/ 2698955 w 2798482"/>
              <a:gd name="connsiteY3" fmla="*/ 2020529 h 3396881"/>
              <a:gd name="connsiteX4" fmla="*/ 1445342 w 2798482"/>
              <a:gd name="connsiteY4" fmla="*/ 3185651 h 3396881"/>
              <a:gd name="connsiteX5" fmla="*/ 29497 w 2798482"/>
              <a:gd name="connsiteY5" fmla="*/ 3392129 h 33968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98482" h="3396881">
                <a:moveTo>
                  <a:pt x="0" y="0"/>
                </a:moveTo>
                <a:cubicBezTo>
                  <a:pt x="652616" y="51619"/>
                  <a:pt x="1305233" y="103238"/>
                  <a:pt x="1740310" y="221225"/>
                </a:cubicBezTo>
                <a:cubicBezTo>
                  <a:pt x="2175387" y="339212"/>
                  <a:pt x="2450690" y="408038"/>
                  <a:pt x="2610464" y="707922"/>
                </a:cubicBezTo>
                <a:cubicBezTo>
                  <a:pt x="2770238" y="1007806"/>
                  <a:pt x="2893142" y="1607574"/>
                  <a:pt x="2698955" y="2020529"/>
                </a:cubicBezTo>
                <a:cubicBezTo>
                  <a:pt x="2504768" y="2433484"/>
                  <a:pt x="1890252" y="2957051"/>
                  <a:pt x="1445342" y="3185651"/>
                </a:cubicBezTo>
                <a:cubicBezTo>
                  <a:pt x="1000432" y="3414251"/>
                  <a:pt x="514964" y="3403190"/>
                  <a:pt x="29497" y="3392129"/>
                </a:cubicBezTo>
              </a:path>
            </a:pathLst>
          </a:custGeom>
          <a:pattFill prst="pct5">
            <a:fgClr>
              <a:schemeClr val="accent1"/>
            </a:fgClr>
            <a:bgClr>
              <a:schemeClr val="bg1"/>
            </a:bgClr>
          </a:pattFill>
          <a:ln>
            <a:solidFill>
              <a:srgbClr val="0070C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a:extLst>
              <a:ext uri="{FF2B5EF4-FFF2-40B4-BE49-F238E27FC236}">
                <a16:creationId xmlns:a16="http://schemas.microsoft.com/office/drawing/2014/main" id="{4ABB279F-DDD6-7C49-AE4A-D16A74685DF2}"/>
              </a:ext>
            </a:extLst>
          </p:cNvPr>
          <p:cNvSpPr/>
          <p:nvPr/>
        </p:nvSpPr>
        <p:spPr>
          <a:xfrm>
            <a:off x="3126658" y="3791908"/>
            <a:ext cx="5117690" cy="2903860"/>
          </a:xfrm>
          <a:custGeom>
            <a:avLst/>
            <a:gdLst>
              <a:gd name="connsiteX0" fmla="*/ 0 w 5117690"/>
              <a:gd name="connsiteY0" fmla="*/ 2859615 h 2903860"/>
              <a:gd name="connsiteX1" fmla="*/ 870155 w 5117690"/>
              <a:gd name="connsiteY1" fmla="*/ 1355279 h 2903860"/>
              <a:gd name="connsiteX2" fmla="*/ 1637071 w 5117690"/>
              <a:gd name="connsiteY2" fmla="*/ 160660 h 2903860"/>
              <a:gd name="connsiteX3" fmla="*/ 3303639 w 5117690"/>
              <a:gd name="connsiteY3" fmla="*/ 145911 h 2903860"/>
              <a:gd name="connsiteX4" fmla="*/ 4365523 w 5117690"/>
              <a:gd name="connsiteY4" fmla="*/ 1399524 h 2903860"/>
              <a:gd name="connsiteX5" fmla="*/ 5117690 w 5117690"/>
              <a:gd name="connsiteY5" fmla="*/ 2903860 h 2903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17690" h="2903860">
                <a:moveTo>
                  <a:pt x="0" y="2859615"/>
                </a:moveTo>
                <a:cubicBezTo>
                  <a:pt x="298655" y="2332360"/>
                  <a:pt x="597310" y="1805105"/>
                  <a:pt x="870155" y="1355279"/>
                </a:cubicBezTo>
                <a:cubicBezTo>
                  <a:pt x="1143000" y="905453"/>
                  <a:pt x="1231490" y="362221"/>
                  <a:pt x="1637071" y="160660"/>
                </a:cubicBezTo>
                <a:cubicBezTo>
                  <a:pt x="2042652" y="-40901"/>
                  <a:pt x="2848897" y="-60566"/>
                  <a:pt x="3303639" y="145911"/>
                </a:cubicBezTo>
                <a:cubicBezTo>
                  <a:pt x="3758381" y="352388"/>
                  <a:pt x="4063181" y="939866"/>
                  <a:pt x="4365523" y="1399524"/>
                </a:cubicBezTo>
                <a:cubicBezTo>
                  <a:pt x="4667865" y="1859182"/>
                  <a:pt x="4892777" y="2381521"/>
                  <a:pt x="5117690" y="2903860"/>
                </a:cubicBezTo>
              </a:path>
            </a:pathLst>
          </a:custGeom>
          <a:pattFill prst="pct5">
            <a:fgClr>
              <a:schemeClr val="accent1"/>
            </a:fgClr>
            <a:bgClr>
              <a:schemeClr val="bg1"/>
            </a:bgClr>
          </a:pattFill>
          <a:ln>
            <a:solidFill>
              <a:srgbClr val="0070C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21">
            <a:extLst>
              <a:ext uri="{FF2B5EF4-FFF2-40B4-BE49-F238E27FC236}">
                <a16:creationId xmlns:a16="http://schemas.microsoft.com/office/drawing/2014/main" id="{2FCD613B-6976-2445-A953-E64938D642A5}"/>
              </a:ext>
            </a:extLst>
          </p:cNvPr>
          <p:cNvSpPr/>
          <p:nvPr/>
        </p:nvSpPr>
        <p:spPr>
          <a:xfrm>
            <a:off x="7013477" y="1533832"/>
            <a:ext cx="4888471" cy="3510116"/>
          </a:xfrm>
          <a:custGeom>
            <a:avLst/>
            <a:gdLst>
              <a:gd name="connsiteX0" fmla="*/ 3664355 w 4888471"/>
              <a:gd name="connsiteY0" fmla="*/ 0 h 3510116"/>
              <a:gd name="connsiteX1" fmla="*/ 1171878 w 4888471"/>
              <a:gd name="connsiteY1" fmla="*/ 117987 h 3510116"/>
              <a:gd name="connsiteX2" fmla="*/ 168988 w 4888471"/>
              <a:gd name="connsiteY2" fmla="*/ 634181 h 3510116"/>
              <a:gd name="connsiteX3" fmla="*/ 109994 w 4888471"/>
              <a:gd name="connsiteY3" fmla="*/ 2020529 h 3510116"/>
              <a:gd name="connsiteX4" fmla="*/ 1275117 w 4888471"/>
              <a:gd name="connsiteY4" fmla="*/ 2846439 h 3510116"/>
              <a:gd name="connsiteX5" fmla="*/ 3693852 w 4888471"/>
              <a:gd name="connsiteY5" fmla="*/ 3318387 h 3510116"/>
              <a:gd name="connsiteX6" fmla="*/ 4888471 w 4888471"/>
              <a:gd name="connsiteY6" fmla="*/ 3510116 h 351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88471" h="3510116">
                <a:moveTo>
                  <a:pt x="3664355" y="0"/>
                </a:moveTo>
                <a:cubicBezTo>
                  <a:pt x="2709397" y="6145"/>
                  <a:pt x="1754439" y="12290"/>
                  <a:pt x="1171878" y="117987"/>
                </a:cubicBezTo>
                <a:cubicBezTo>
                  <a:pt x="589317" y="223684"/>
                  <a:pt x="345969" y="317091"/>
                  <a:pt x="168988" y="634181"/>
                </a:cubicBezTo>
                <a:cubicBezTo>
                  <a:pt x="-7993" y="951271"/>
                  <a:pt x="-74361" y="1651819"/>
                  <a:pt x="109994" y="2020529"/>
                </a:cubicBezTo>
                <a:cubicBezTo>
                  <a:pt x="294349" y="2389239"/>
                  <a:pt x="677807" y="2630129"/>
                  <a:pt x="1275117" y="2846439"/>
                </a:cubicBezTo>
                <a:cubicBezTo>
                  <a:pt x="1872427" y="3062749"/>
                  <a:pt x="3091626" y="3207774"/>
                  <a:pt x="3693852" y="3318387"/>
                </a:cubicBezTo>
                <a:cubicBezTo>
                  <a:pt x="4296078" y="3429000"/>
                  <a:pt x="4592274" y="3469558"/>
                  <a:pt x="4888471" y="3510116"/>
                </a:cubicBezTo>
              </a:path>
            </a:pathLst>
          </a:custGeom>
          <a:pattFill prst="pct5">
            <a:fgClr>
              <a:schemeClr val="accent1"/>
            </a:fgClr>
            <a:bgClr>
              <a:schemeClr val="bg1"/>
            </a:bgClr>
          </a:pattFill>
          <a:ln>
            <a:solidFill>
              <a:srgbClr val="0070C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a:t>
            </a:r>
          </a:p>
        </p:txBody>
      </p:sp>
      <p:sp>
        <p:nvSpPr>
          <p:cNvPr id="2" name="Title 1">
            <a:extLst>
              <a:ext uri="{FF2B5EF4-FFF2-40B4-BE49-F238E27FC236}">
                <a16:creationId xmlns:a16="http://schemas.microsoft.com/office/drawing/2014/main" id="{84254271-F8B1-5348-B575-F509EBC46126}"/>
              </a:ext>
            </a:extLst>
          </p:cNvPr>
          <p:cNvSpPr>
            <a:spLocks noGrp="1"/>
          </p:cNvSpPr>
          <p:nvPr>
            <p:ph type="title"/>
          </p:nvPr>
        </p:nvSpPr>
        <p:spPr/>
        <p:txBody>
          <a:bodyPr/>
          <a:lstStyle/>
          <a:p>
            <a:r>
              <a:rPr lang="en-US" dirty="0"/>
              <a:t>What are Test Doubles?</a:t>
            </a:r>
          </a:p>
        </p:txBody>
      </p:sp>
      <p:sp>
        <p:nvSpPr>
          <p:cNvPr id="3" name="Slide Number Placeholder 2">
            <a:extLst>
              <a:ext uri="{FF2B5EF4-FFF2-40B4-BE49-F238E27FC236}">
                <a16:creationId xmlns:a16="http://schemas.microsoft.com/office/drawing/2014/main" id="{995706AB-C4DE-DD4F-982B-03DA291E06AC}"/>
              </a:ext>
            </a:extLst>
          </p:cNvPr>
          <p:cNvSpPr>
            <a:spLocks noGrp="1"/>
          </p:cNvSpPr>
          <p:nvPr>
            <p:ph type="sldNum" sz="quarter" idx="12"/>
          </p:nvPr>
        </p:nvSpPr>
        <p:spPr/>
        <p:txBody>
          <a:bodyPr/>
          <a:lstStyle/>
          <a:p>
            <a:fld id="{20F37917-FD3A-4669-9018-DA04BCDD3D75}" type="slidenum">
              <a:rPr lang="en-US" smtClean="0"/>
              <a:t>9</a:t>
            </a:fld>
            <a:endParaRPr lang="en-US" dirty="0"/>
          </a:p>
        </p:txBody>
      </p:sp>
      <p:sp>
        <p:nvSpPr>
          <p:cNvPr id="4" name="Cloud 3">
            <a:extLst>
              <a:ext uri="{FF2B5EF4-FFF2-40B4-BE49-F238E27FC236}">
                <a16:creationId xmlns:a16="http://schemas.microsoft.com/office/drawing/2014/main" id="{5804BF34-0974-0A40-A4A1-DA5701A31AB5}"/>
              </a:ext>
            </a:extLst>
          </p:cNvPr>
          <p:cNvSpPr/>
          <p:nvPr/>
        </p:nvSpPr>
        <p:spPr>
          <a:xfrm>
            <a:off x="7696200" y="1819837"/>
            <a:ext cx="2347452" cy="1828799"/>
          </a:xfrm>
          <a:prstGeom prst="cloud">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2400" dirty="0">
                <a:solidFill>
                  <a:schemeClr val="tx1"/>
                </a:solidFill>
              </a:rPr>
              <a:t>Network</a:t>
            </a:r>
          </a:p>
          <a:p>
            <a:pPr algn="l"/>
            <a:r>
              <a:rPr lang="en-US" sz="2400" dirty="0">
                <a:solidFill>
                  <a:schemeClr val="tx1"/>
                </a:solidFill>
              </a:rPr>
              <a:t>Resources</a:t>
            </a:r>
          </a:p>
        </p:txBody>
      </p:sp>
      <p:sp>
        <p:nvSpPr>
          <p:cNvPr id="5" name="Can 4">
            <a:extLst>
              <a:ext uri="{FF2B5EF4-FFF2-40B4-BE49-F238E27FC236}">
                <a16:creationId xmlns:a16="http://schemas.microsoft.com/office/drawing/2014/main" id="{49B82D02-9D44-4D40-893A-44B6266194EE}"/>
              </a:ext>
            </a:extLst>
          </p:cNvPr>
          <p:cNvSpPr>
            <a:spLocks noChangeAspect="1"/>
          </p:cNvSpPr>
          <p:nvPr/>
        </p:nvSpPr>
        <p:spPr>
          <a:xfrm>
            <a:off x="4719483" y="4106608"/>
            <a:ext cx="1828800" cy="2432304"/>
          </a:xfrm>
          <a:prstGeom prst="can">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2400" dirty="0">
                <a:solidFill>
                  <a:schemeClr val="tx1"/>
                </a:solidFill>
              </a:rPr>
              <a:t>   Database</a:t>
            </a:r>
          </a:p>
        </p:txBody>
      </p:sp>
      <p:sp>
        <p:nvSpPr>
          <p:cNvPr id="6" name="Rounded Rectangle 5">
            <a:extLst>
              <a:ext uri="{FF2B5EF4-FFF2-40B4-BE49-F238E27FC236}">
                <a16:creationId xmlns:a16="http://schemas.microsoft.com/office/drawing/2014/main" id="{77D6D70F-82AB-5B40-AD99-ED863FDFF50A}"/>
              </a:ext>
            </a:extLst>
          </p:cNvPr>
          <p:cNvSpPr>
            <a:spLocks noChangeAspect="1"/>
          </p:cNvSpPr>
          <p:nvPr/>
        </p:nvSpPr>
        <p:spPr>
          <a:xfrm>
            <a:off x="4719483" y="1819836"/>
            <a:ext cx="1828800" cy="1828800"/>
          </a:xfrm>
          <a:prstGeom prst="round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Business Logic</a:t>
            </a:r>
          </a:p>
        </p:txBody>
      </p:sp>
      <p:sp>
        <p:nvSpPr>
          <p:cNvPr id="7" name="Smiley Face 6">
            <a:extLst>
              <a:ext uri="{FF2B5EF4-FFF2-40B4-BE49-F238E27FC236}">
                <a16:creationId xmlns:a16="http://schemas.microsoft.com/office/drawing/2014/main" id="{5758F995-E866-E849-9D8A-9571282BA385}"/>
              </a:ext>
            </a:extLst>
          </p:cNvPr>
          <p:cNvSpPr/>
          <p:nvPr/>
        </p:nvSpPr>
        <p:spPr>
          <a:xfrm>
            <a:off x="2418736" y="2277036"/>
            <a:ext cx="914400" cy="914400"/>
          </a:xfrm>
          <a:prstGeom prst="smileyFace">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cxnSp>
        <p:nvCxnSpPr>
          <p:cNvPr id="9" name="Straight Arrow Connector 8">
            <a:extLst>
              <a:ext uri="{FF2B5EF4-FFF2-40B4-BE49-F238E27FC236}">
                <a16:creationId xmlns:a16="http://schemas.microsoft.com/office/drawing/2014/main" id="{64213124-4098-804B-95C8-E4BE36B43C5B}"/>
              </a:ext>
            </a:extLst>
          </p:cNvPr>
          <p:cNvCxnSpPr>
            <a:cxnSpLocks/>
            <a:stCxn id="6" idx="3"/>
            <a:endCxn id="4" idx="2"/>
          </p:cNvCxnSpPr>
          <p:nvPr/>
        </p:nvCxnSpPr>
        <p:spPr>
          <a:xfrm>
            <a:off x="6548283" y="2734236"/>
            <a:ext cx="1155198" cy="1"/>
          </a:xfrm>
          <a:prstGeom prst="straightConnector1">
            <a:avLst/>
          </a:prstGeom>
          <a:ln w="63500">
            <a:solidFill>
              <a:schemeClr val="accent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AE063EAF-544E-4A4D-963D-0593C5AACB1B}"/>
              </a:ext>
            </a:extLst>
          </p:cNvPr>
          <p:cNvCxnSpPr>
            <a:cxnSpLocks/>
            <a:stCxn id="6" idx="2"/>
          </p:cNvCxnSpPr>
          <p:nvPr/>
        </p:nvCxnSpPr>
        <p:spPr>
          <a:xfrm>
            <a:off x="5633883" y="3648636"/>
            <a:ext cx="0" cy="687390"/>
          </a:xfrm>
          <a:prstGeom prst="straightConnector1">
            <a:avLst/>
          </a:prstGeom>
          <a:ln w="63500">
            <a:solidFill>
              <a:schemeClr val="accent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3AB309AD-65B8-5243-8FF7-A87F8B8154E5}"/>
              </a:ext>
            </a:extLst>
          </p:cNvPr>
          <p:cNvCxnSpPr>
            <a:cxnSpLocks/>
            <a:stCxn id="7" idx="6"/>
          </p:cNvCxnSpPr>
          <p:nvPr/>
        </p:nvCxnSpPr>
        <p:spPr>
          <a:xfrm flipV="1">
            <a:off x="3333136" y="2716086"/>
            <a:ext cx="1386347" cy="18150"/>
          </a:xfrm>
          <a:prstGeom prst="straightConnector1">
            <a:avLst/>
          </a:prstGeom>
          <a:ln w="63500">
            <a:solidFill>
              <a:schemeClr val="accent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B465FEC2-07F6-C140-A5C6-DDFDA1CCA603}"/>
              </a:ext>
            </a:extLst>
          </p:cNvPr>
          <p:cNvSpPr txBox="1"/>
          <p:nvPr/>
        </p:nvSpPr>
        <p:spPr>
          <a:xfrm>
            <a:off x="10987548" y="4070555"/>
            <a:ext cx="0" cy="0"/>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endParaRPr lang="en-US" dirty="0">
              <a:solidFill>
                <a:schemeClr val="tx1"/>
              </a:solidFill>
            </a:endParaRPr>
          </a:p>
        </p:txBody>
      </p:sp>
      <p:sp>
        <p:nvSpPr>
          <p:cNvPr id="23" name="TextBox 22">
            <a:extLst>
              <a:ext uri="{FF2B5EF4-FFF2-40B4-BE49-F238E27FC236}">
                <a16:creationId xmlns:a16="http://schemas.microsoft.com/office/drawing/2014/main" id="{C5DB216B-EC3E-C84B-BFC0-F92D5F8A9731}"/>
              </a:ext>
            </a:extLst>
          </p:cNvPr>
          <p:cNvSpPr txBox="1"/>
          <p:nvPr/>
        </p:nvSpPr>
        <p:spPr>
          <a:xfrm>
            <a:off x="9630697" y="4075697"/>
            <a:ext cx="1989904" cy="4616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spAutoFit/>
          </a:bodyPr>
          <a:lstStyle/>
          <a:p>
            <a:pPr algn="l"/>
            <a:r>
              <a:rPr lang="en-US" sz="2400" dirty="0">
                <a:solidFill>
                  <a:schemeClr val="accent6"/>
                </a:solidFill>
              </a:rPr>
              <a:t>Mock network</a:t>
            </a:r>
          </a:p>
        </p:txBody>
      </p:sp>
      <p:sp>
        <p:nvSpPr>
          <p:cNvPr id="25" name="TextBox 24">
            <a:extLst>
              <a:ext uri="{FF2B5EF4-FFF2-40B4-BE49-F238E27FC236}">
                <a16:creationId xmlns:a16="http://schemas.microsoft.com/office/drawing/2014/main" id="{0367EF59-2A14-4A46-B127-4EC30DAD647E}"/>
              </a:ext>
            </a:extLst>
          </p:cNvPr>
          <p:cNvSpPr txBox="1"/>
          <p:nvPr/>
        </p:nvSpPr>
        <p:spPr>
          <a:xfrm flipH="1">
            <a:off x="6716075" y="6282252"/>
            <a:ext cx="1974811" cy="34073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r>
              <a:rPr lang="en-US" sz="2400" dirty="0">
                <a:solidFill>
                  <a:schemeClr val="accent6"/>
                </a:solidFill>
              </a:rPr>
              <a:t>Fake Database</a:t>
            </a:r>
          </a:p>
        </p:txBody>
      </p:sp>
      <p:sp>
        <p:nvSpPr>
          <p:cNvPr id="30" name="TextBox 29">
            <a:extLst>
              <a:ext uri="{FF2B5EF4-FFF2-40B4-BE49-F238E27FC236}">
                <a16:creationId xmlns:a16="http://schemas.microsoft.com/office/drawing/2014/main" id="{7411A290-B7D8-EE4A-AF2B-4380247270A5}"/>
              </a:ext>
            </a:extLst>
          </p:cNvPr>
          <p:cNvSpPr txBox="1"/>
          <p:nvPr/>
        </p:nvSpPr>
        <p:spPr>
          <a:xfrm>
            <a:off x="1163995" y="3889109"/>
            <a:ext cx="1842171" cy="4616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spAutoFit/>
          </a:bodyPr>
          <a:lstStyle/>
          <a:p>
            <a:pPr algn="l"/>
            <a:r>
              <a:rPr lang="en-US" sz="2400" dirty="0">
                <a:solidFill>
                  <a:schemeClr val="accent6"/>
                </a:solidFill>
              </a:rPr>
              <a:t>Random user</a:t>
            </a:r>
          </a:p>
        </p:txBody>
      </p:sp>
    </p:spTree>
    <p:extLst>
      <p:ext uri="{BB962C8B-B14F-4D97-AF65-F5344CB8AC3E}">
        <p14:creationId xmlns:p14="http://schemas.microsoft.com/office/powerpoint/2010/main" val="3892294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dissolve">
                                      <p:cBhvr>
                                        <p:cTn id="7" dur="500"/>
                                        <p:tgtEl>
                                          <p:spTgt spid="22"/>
                                        </p:tgtEl>
                                      </p:cBhvr>
                                    </p:animEffect>
                                  </p:childTnLst>
                                </p:cTn>
                              </p:par>
                            </p:childTnLst>
                          </p:cTn>
                        </p:par>
                        <p:par>
                          <p:cTn id="8" fill="hold">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23"/>
                                        </p:tgtEl>
                                        <p:attrNameLst>
                                          <p:attrName>style.visibility</p:attrName>
                                        </p:attrNameLst>
                                      </p:cBhvr>
                                      <p:to>
                                        <p:strVal val="visible"/>
                                      </p:to>
                                    </p:set>
                                    <p:anim calcmode="lin" valueType="num">
                                      <p:cBhvr additive="base">
                                        <p:cTn id="11" dur="500" fill="hold"/>
                                        <p:tgtEl>
                                          <p:spTgt spid="23"/>
                                        </p:tgtEl>
                                        <p:attrNameLst>
                                          <p:attrName>ppt_x</p:attrName>
                                        </p:attrNameLst>
                                      </p:cBhvr>
                                      <p:tavLst>
                                        <p:tav tm="0">
                                          <p:val>
                                            <p:strVal val="#ppt_x"/>
                                          </p:val>
                                        </p:tav>
                                        <p:tav tm="100000">
                                          <p:val>
                                            <p:strVal val="#ppt_x"/>
                                          </p:val>
                                        </p:tav>
                                      </p:tavLst>
                                    </p:anim>
                                    <p:anim calcmode="lin" valueType="num">
                                      <p:cBhvr additive="base">
                                        <p:cTn id="12"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dissolve">
                                      <p:cBhvr>
                                        <p:cTn id="17" dur="500"/>
                                        <p:tgtEl>
                                          <p:spTgt spid="24"/>
                                        </p:tgtEl>
                                      </p:cBhvr>
                                    </p:animEffect>
                                  </p:childTnLst>
                                </p:cTn>
                              </p:par>
                            </p:childTnLst>
                          </p:cTn>
                        </p:par>
                        <p:par>
                          <p:cTn id="18" fill="hold">
                            <p:stCondLst>
                              <p:cond delay="500"/>
                            </p:stCondLst>
                            <p:childTnLst>
                              <p:par>
                                <p:cTn id="19" presetID="2" presetClass="entr" presetSubtype="4" fill="hold" grpId="0" nodeType="afterEffect">
                                  <p:stCondLst>
                                    <p:cond delay="0"/>
                                  </p:stCondLst>
                                  <p:childTnLst>
                                    <p:set>
                                      <p:cBhvr>
                                        <p:cTn id="20" dur="1" fill="hold">
                                          <p:stCondLst>
                                            <p:cond delay="0"/>
                                          </p:stCondLst>
                                        </p:cTn>
                                        <p:tgtEl>
                                          <p:spTgt spid="25"/>
                                        </p:tgtEl>
                                        <p:attrNameLst>
                                          <p:attrName>style.visibility</p:attrName>
                                        </p:attrNameLst>
                                      </p:cBhvr>
                                      <p:to>
                                        <p:strVal val="visible"/>
                                      </p:to>
                                    </p:set>
                                    <p:anim calcmode="lin" valueType="num">
                                      <p:cBhvr additive="base">
                                        <p:cTn id="21" dur="500" fill="hold"/>
                                        <p:tgtEl>
                                          <p:spTgt spid="25"/>
                                        </p:tgtEl>
                                        <p:attrNameLst>
                                          <p:attrName>ppt_x</p:attrName>
                                        </p:attrNameLst>
                                      </p:cBhvr>
                                      <p:tavLst>
                                        <p:tav tm="0">
                                          <p:val>
                                            <p:strVal val="#ppt_x"/>
                                          </p:val>
                                        </p:tav>
                                        <p:tav tm="100000">
                                          <p:val>
                                            <p:strVal val="#ppt_x"/>
                                          </p:val>
                                        </p:tav>
                                      </p:tavLst>
                                    </p:anim>
                                    <p:anim calcmode="lin" valueType="num">
                                      <p:cBhvr additive="base">
                                        <p:cTn id="22"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27"/>
                                        </p:tgtEl>
                                        <p:attrNameLst>
                                          <p:attrName>style.visibility</p:attrName>
                                        </p:attrNameLst>
                                      </p:cBhvr>
                                      <p:to>
                                        <p:strVal val="visible"/>
                                      </p:to>
                                    </p:set>
                                    <p:animEffect transition="in" filter="dissolve">
                                      <p:cBhvr>
                                        <p:cTn id="27" dur="500"/>
                                        <p:tgtEl>
                                          <p:spTgt spid="27"/>
                                        </p:tgtEl>
                                      </p:cBhvr>
                                    </p:animEffect>
                                  </p:childTnLst>
                                </p:cTn>
                              </p:par>
                            </p:childTnLst>
                          </p:cTn>
                        </p:par>
                        <p:par>
                          <p:cTn id="28" fill="hold">
                            <p:stCondLst>
                              <p:cond delay="500"/>
                            </p:stCondLst>
                            <p:childTnLst>
                              <p:par>
                                <p:cTn id="29" presetID="2" presetClass="entr" presetSubtype="4" fill="hold" grpId="0" nodeType="afterEffect">
                                  <p:stCondLst>
                                    <p:cond delay="0"/>
                                  </p:stCondLst>
                                  <p:childTnLst>
                                    <p:set>
                                      <p:cBhvr>
                                        <p:cTn id="30" dur="1" fill="hold">
                                          <p:stCondLst>
                                            <p:cond delay="0"/>
                                          </p:stCondLst>
                                        </p:cTn>
                                        <p:tgtEl>
                                          <p:spTgt spid="30"/>
                                        </p:tgtEl>
                                        <p:attrNameLst>
                                          <p:attrName>style.visibility</p:attrName>
                                        </p:attrNameLst>
                                      </p:cBhvr>
                                      <p:to>
                                        <p:strVal val="visible"/>
                                      </p:to>
                                    </p:set>
                                    <p:anim calcmode="lin" valueType="num">
                                      <p:cBhvr additive="base">
                                        <p:cTn id="31" dur="500" fill="hold"/>
                                        <p:tgtEl>
                                          <p:spTgt spid="30"/>
                                        </p:tgtEl>
                                        <p:attrNameLst>
                                          <p:attrName>ppt_x</p:attrName>
                                        </p:attrNameLst>
                                      </p:cBhvr>
                                      <p:tavLst>
                                        <p:tav tm="0">
                                          <p:val>
                                            <p:strVal val="#ppt_x"/>
                                          </p:val>
                                        </p:tav>
                                        <p:tav tm="100000">
                                          <p:val>
                                            <p:strVal val="#ppt_x"/>
                                          </p:val>
                                        </p:tav>
                                      </p:tavLst>
                                    </p:anim>
                                    <p:anim calcmode="lin" valueType="num">
                                      <p:cBhvr additive="base">
                                        <p:cTn id="32"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4" grpId="0" animBg="1"/>
      <p:bldP spid="22" grpId="0" animBg="1"/>
      <p:bldP spid="23" grpId="0"/>
      <p:bldP spid="25" grpId="0"/>
      <p:bldP spid="30"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lumMod val="20000"/>
            <a:lumOff val="80000"/>
          </a:schemeClr>
        </a:solidFill>
        <a:ln>
          <a:solidFill>
            <a:srgbClr val="0070C0"/>
          </a:solidFill>
        </a:ln>
      </a:spPr>
      <a:bodyPr rtlCol="0" anchor="ctr"/>
      <a:lstStyle>
        <a:defPPr algn="l">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tailEnd type="arrow" w="lg" len="lg"/>
        </a:ln>
      </a:spPr>
      <a:bodyPr/>
      <a:lstStyle/>
      <a:style>
        <a:lnRef idx="1">
          <a:schemeClr val="accent1"/>
        </a:lnRef>
        <a:fillRef idx="0">
          <a:schemeClr val="accent1"/>
        </a:fillRef>
        <a:effectRef idx="0">
          <a:schemeClr val="accent1"/>
        </a:effectRef>
        <a:fontRef idx="minor">
          <a:schemeClr val="tx1"/>
        </a:fontRef>
      </a:style>
    </a:lnDef>
    <a:txDef>
      <a:spPr>
        <a:solidFill>
          <a:schemeClr val="accent2">
            <a:lumMod val="20000"/>
            <a:lumOff val="80000"/>
          </a:schemeClr>
        </a:solidFill>
        <a:ln>
          <a:solidFill>
            <a:srgbClr val="0070C0"/>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l">
          <a:defRPr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Lesson 2.1 Documenting Your Design" id="{558FD38C-8711-CB43-A1E4-12EC5E9DD09B}" vid="{406B3AE4-9970-1245-8651-E29A8F459AD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964</TotalTime>
  <Words>1900</Words>
  <Application>Microsoft Office PowerPoint</Application>
  <PresentationFormat>Widescreen</PresentationFormat>
  <Paragraphs>257</Paragraphs>
  <Slides>20</Slides>
  <Notes>10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Consolas</vt:lpstr>
      <vt:lpstr>Verdana</vt:lpstr>
      <vt:lpstr>Helvetica</vt:lpstr>
      <vt:lpstr>Helvetica CY Plain</vt:lpstr>
      <vt:lpstr>Calibri Light</vt:lpstr>
      <vt:lpstr>Arial</vt:lpstr>
      <vt:lpstr>Ink Free</vt:lpstr>
      <vt:lpstr>Calibri</vt:lpstr>
      <vt:lpstr>Office Theme</vt:lpstr>
      <vt:lpstr>CS 4350: Fundamentals of Software Engineering  Lesson 5.3 Testing Systems</vt:lpstr>
      <vt:lpstr>Learning Objectives for this Lesson</vt:lpstr>
      <vt:lpstr>Review: What is the purpose of Test Suite?</vt:lpstr>
      <vt:lpstr>Large Systems are Hard to Test</vt:lpstr>
      <vt:lpstr>Unit Testing is not sufficient</vt:lpstr>
      <vt:lpstr>What are Test Doubles?</vt:lpstr>
      <vt:lpstr>Test Doubles replace uncontrollable pieces of the environment</vt:lpstr>
      <vt:lpstr>Test Doubles replace uncontrollable pieces of the environment</vt:lpstr>
      <vt:lpstr>What are Test Doubles?</vt:lpstr>
      <vt:lpstr>Test Stub is a Double that just supplies the same interface</vt:lpstr>
      <vt:lpstr>Test Stub Example</vt:lpstr>
      <vt:lpstr>Sometimes Test Stub is not enough</vt:lpstr>
      <vt:lpstr>Test Spy is a stub that remembers how the object was called</vt:lpstr>
      <vt:lpstr>Test Spy Example</vt:lpstr>
      <vt:lpstr>Test Mock is a Double that has Scripted results</vt:lpstr>
      <vt:lpstr>CoveyTownController uses Mocks</vt:lpstr>
      <vt:lpstr>Test Fake is a Mock with semi-real implementation</vt:lpstr>
      <vt:lpstr>How do you provide a Test Double for a User?</vt:lpstr>
      <vt:lpstr>Weaknesses of Test Doubles </vt:lpstr>
      <vt:lpstr>Review: Learning Objectives for this Lesson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4350: Fundamentals of Software Engineering CS 5500: Foundations of Software Engineering  Lesson 6.4 Testing Systems</dc:title>
  <dc:creator>John T Boyland</dc:creator>
  <cp:lastModifiedBy>Bhutta, Adeel</cp:lastModifiedBy>
  <cp:revision>44</cp:revision>
  <dcterms:created xsi:type="dcterms:W3CDTF">2021-01-29T13:39:02Z</dcterms:created>
  <dcterms:modified xsi:type="dcterms:W3CDTF">2022-02-13T16:29:00Z</dcterms:modified>
</cp:coreProperties>
</file>