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02" r:id="rId3"/>
    <p:sldId id="300" r:id="rId4"/>
    <p:sldId id="271" r:id="rId5"/>
    <p:sldId id="308" r:id="rId6"/>
    <p:sldId id="301" r:id="rId7"/>
    <p:sldId id="299" r:id="rId8"/>
    <p:sldId id="309" r:id="rId9"/>
    <p:sldId id="310" r:id="rId10"/>
    <p:sldId id="311" r:id="rId11"/>
    <p:sldId id="279" r:id="rId12"/>
    <p:sldId id="312" r:id="rId13"/>
    <p:sldId id="313" r:id="rId14"/>
    <p:sldId id="315" r:id="rId15"/>
    <p:sldId id="316" r:id="rId16"/>
    <p:sldId id="317" r:id="rId17"/>
    <p:sldId id="318" r:id="rId18"/>
    <p:sldId id="319" r:id="rId19"/>
    <p:sldId id="320" r:id="rId20"/>
    <p:sldId id="30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77351" autoAdjust="0"/>
  </p:normalViewPr>
  <p:slideViewPr>
    <p:cSldViewPr snapToGrid="0">
      <p:cViewPr varScale="1">
        <p:scale>
          <a:sx n="52" d="100"/>
          <a:sy n="52" d="100"/>
        </p:scale>
        <p:origin x="1228"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50430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131231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we talk about this ice cream cone where we have a lot of a lot of manual tests, and then some automatic automated tests specifically related to GUI and then some integration tests and unit tests. The book that we mentioned earlier, software engineering at Google, recommends a different paradigm. It recommends that about 80% of your testing should be focused on unit testing and then about 15% on integration testing and then about 5% on end to end testing (what is known as system level testing).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610490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also say a word about TDD and how it related to testing</a:t>
            </a:r>
            <a:br>
              <a:rPr lang="en-US" dirty="0"/>
            </a:br>
            <a:r>
              <a:rPr lang="en-US" dirty="0"/>
              <a:t>When we talk about TDD from the outside, it's always driven by issues. So the issues could be that we have new features, new requests, or we have bugs that we have to fix or some other request that we have to fulfill. Looking at our analogy, we have this water wheel and water is dropped on the wheel which makes it turn. So the issues, which could be bug reports, feature requests or enhancement requests, are the water in this analogy. </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361036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976758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288788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196412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253021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444628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453955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&lt;read slide&gt;</a:t>
            </a:r>
          </a:p>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37668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working definition of software testing. Testing is a process of checking to see if the software that you have developed meets certain concrete requirements. Two things that are important here. (1) Certain i.e., these are a finite number of things that we are talking about (requirements, features) and (2) they are concrete, they are not symbolic i.e., you can see them, you can observe them. So testing is carried out by running the software, by executing the software. So let’s first define some of the related terminology.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85401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SUT is system under test. ‘System under test’ basically means that your software or whatever software and hardware combination i.e., system you have built, you can provide an input. That input will go through your system and produce an output. System can have its own state and it can have other behaviors. </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25278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test basically can come in many forms, test could be given in the form of an input and your system will then respond or change the state and produce an output. When we talk about running a test, we set up our ‘system under test’ to get the state ready, and we apply the inputs and then we observe the output, and we observe the state of the system. We look at the behavior of the system.</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2934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61474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19739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scope of the test can't be can be represented in many different ways. For example, when we talk about unit tests, we talk about tests that are either focused on a particular function or a method or a procedure, or sometimes when you are testing a class, then you can call it a unit test, or sometimes you look at objects or a group of classes and that is your system under the test. When you talk about integration testing, we are basically looking at many subsystems. So we combine many of these units and then test the combination of them. This is often known as integration testing. Then system testing is testing of the entire system, which could be many subcomponents, hardware, software everything together. So, there is a related terminology that is used that which is known as verification and validation, so verification basically means are we building the product right? And validation means are we building the right product. </a:t>
            </a:r>
            <a:br>
              <a:rPr lang="en-US" dirty="0"/>
            </a:br>
            <a:r>
              <a:rPr lang="en-US" dirty="0"/>
              <a:t>&lt;May be explain different SDLC activities and how they are related to V&amp;V&gt;</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537051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classify test is by looking at their purpose:</a:t>
            </a:r>
            <a:br>
              <a:rPr lang="en-US" dirty="0"/>
            </a:br>
            <a:r>
              <a:rPr lang="en-US" dirty="0"/>
              <a:t>Functional tests are often known as black box testing where you are not looking at the source code. It is a black box and you just have API. You know how to run the code or you're testing functions or behaviors. So you're basically looking at the specification and seeing if the functionality of your system meets those specifications. </a:t>
            </a:r>
            <a:br>
              <a:rPr lang="en-US" dirty="0"/>
            </a:br>
            <a:r>
              <a:rPr lang="en-US" dirty="0"/>
              <a:t>Structural testing, on the other hand, looks inside the box. It's a white box testing where you are looking at the source code and you're trying to figure out if everything looks right.</a:t>
            </a:r>
            <a:br>
              <a:rPr lang="en-US" dirty="0"/>
            </a:br>
            <a:r>
              <a:rPr lang="en-US" dirty="0"/>
              <a:t>Regression testing relates to preventing bugs from reappearing in your system when you make changes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144782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and mention the book&gt;</a:t>
            </a:r>
          </a:p>
          <a:p>
            <a:r>
              <a:rPr lang="en-US" dirty="0"/>
              <a:t>In practice when you are testing, we often begin testing in small and then we move towards testing in the large. What that basically means is that we start testing the modules/functions, the classes that we are writing, and then slowly, slowly, we get to the integration testing and then we get to the system testing and so on. So testing starts small and then you move outwards to testing the overall system. </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173652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2/8/2022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2/8/2022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2/8/2022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2/8/2022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2/8/2022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2/8/2022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2/8/2022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2/8/2022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2/8/2022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2/8/2022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2/8/2022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2/8/2022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5.1</a:t>
            </a:r>
            <a:r>
              <a:rPr lang="en-US" altLang="en-US" sz="3200" dirty="0">
                <a:sym typeface="Helvetica Neue" charset="0"/>
              </a:rPr>
              <a:t> Introduction to Testing and TDD</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Test Size</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a:xfrm>
            <a:off x="838200" y="1500160"/>
            <a:ext cx="10153454" cy="4351338"/>
          </a:xfrm>
        </p:spPr>
        <p:txBody>
          <a:bodyPr>
            <a:normAutofit lnSpcReduction="10000"/>
          </a:bodyPr>
          <a:lstStyle/>
          <a:p>
            <a:pPr fontAlgn="base"/>
            <a:r>
              <a:rPr lang="en-US" dirty="0"/>
              <a:t>Small: run on a single process, no blocking I/O</a:t>
            </a:r>
          </a:p>
          <a:p>
            <a:pPr lvl="1" fontAlgn="base"/>
            <a:r>
              <a:rPr lang="en-US" dirty="0"/>
              <a:t>Fast to run; can be run automatically and frequently</a:t>
            </a:r>
          </a:p>
          <a:p>
            <a:pPr fontAlgn="base"/>
            <a:r>
              <a:rPr lang="en-US" dirty="0"/>
              <a:t>Medium: run on a single machine, no network I/O (only localhost); “hermetic”</a:t>
            </a:r>
          </a:p>
          <a:p>
            <a:pPr lvl="1" fontAlgn="base"/>
            <a:r>
              <a:rPr lang="en-US" dirty="0"/>
              <a:t>May be slower; delayed to overnight runs</a:t>
            </a:r>
          </a:p>
          <a:p>
            <a:pPr fontAlgn="base"/>
            <a:r>
              <a:rPr lang="en-US" dirty="0"/>
              <a:t>Large/Enormous tests: run on a network.</a:t>
            </a:r>
          </a:p>
          <a:p>
            <a:pPr lvl="1" fontAlgn="base"/>
            <a:r>
              <a:rPr lang="en-US" dirty="0"/>
              <a:t>May have serious $$$ cost in network services or personnel.</a:t>
            </a:r>
          </a:p>
          <a:p>
            <a:pPr marL="0" indent="0">
              <a:buNone/>
            </a:pPr>
            <a:endParaRPr lang="en-US" dirty="0"/>
          </a:p>
          <a:p>
            <a:pPr marL="0" indent="0">
              <a:buNone/>
            </a:pPr>
            <a:r>
              <a:rPr lang="en-US" i="1" dirty="0"/>
              <a:t>See </a:t>
            </a:r>
            <a:r>
              <a:rPr lang="en-US" i="1" dirty="0" err="1"/>
              <a:t>SoftEng</a:t>
            </a:r>
            <a:r>
              <a:rPr lang="en-US" i="1" dirty="0"/>
              <a:t> @ Google Chapter 11</a:t>
            </a:r>
          </a:p>
          <a:p>
            <a:pPr lvl="1"/>
            <a:r>
              <a:rPr lang="en-US" sz="1600" dirty="0"/>
              <a:t>https://</a:t>
            </a:r>
            <a:r>
              <a:rPr lang="en-US" sz="1600" dirty="0" err="1"/>
              <a:t>learning.oreilly.com</a:t>
            </a:r>
            <a:r>
              <a:rPr lang="en-US" sz="1600" dirty="0"/>
              <a:t>/library/view/software-engineering-at/9781492082781/ch11.html#testing_overview</a:t>
            </a:r>
          </a:p>
          <a:p>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TextBox 4">
            <a:extLst>
              <a:ext uri="{FF2B5EF4-FFF2-40B4-BE49-F238E27FC236}">
                <a16:creationId xmlns:a16="http://schemas.microsoft.com/office/drawing/2014/main" id="{9DF053A5-E021-4174-8B16-BFFA9C66D485}"/>
              </a:ext>
            </a:extLst>
          </p:cNvPr>
          <p:cNvSpPr txBox="1"/>
          <p:nvPr/>
        </p:nvSpPr>
        <p:spPr>
          <a:xfrm>
            <a:off x="6683604" y="512821"/>
            <a:ext cx="4980394" cy="830997"/>
          </a:xfrm>
          <a:prstGeom prst="rect">
            <a:avLst/>
          </a:prstGeom>
          <a:noFill/>
        </p:spPr>
        <p:txBody>
          <a:bodyPr wrap="square">
            <a:spAutoFit/>
          </a:bodyPr>
          <a:lstStyle/>
          <a:p>
            <a:pPr eaLnBrk="1" hangingPunct="1"/>
            <a:r>
              <a:rPr lang="en-US" altLang="en-US" sz="2400" i="1" dirty="0"/>
              <a:t>We begin by </a:t>
            </a:r>
            <a:r>
              <a:rPr lang="en-US" altLang="en-US" sz="2400" i="1" dirty="0">
                <a:solidFill>
                  <a:schemeClr val="folHlink"/>
                </a:solidFill>
              </a:rPr>
              <a:t>‘testing-in-the-small’</a:t>
            </a:r>
            <a:r>
              <a:rPr lang="en-US" altLang="en-US" sz="2400" i="1" dirty="0"/>
              <a:t> and move toward </a:t>
            </a:r>
            <a:r>
              <a:rPr lang="en-US" altLang="en-US" sz="2400" i="1" dirty="0">
                <a:solidFill>
                  <a:schemeClr val="folHlink"/>
                </a:solidFill>
              </a:rPr>
              <a:t>‘testing-in-the-large’</a:t>
            </a:r>
          </a:p>
        </p:txBody>
      </p:sp>
    </p:spTree>
    <p:extLst>
      <p:ext uri="{BB962C8B-B14F-4D97-AF65-F5344CB8AC3E}">
        <p14:creationId xmlns:p14="http://schemas.microsoft.com/office/powerpoint/2010/main" val="406437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Manner of Testing</a:t>
            </a:r>
          </a:p>
        </p:txBody>
      </p:sp>
      <p:sp>
        <p:nvSpPr>
          <p:cNvPr id="254" name="scores for homeworks/projects/midterms will be final two weeks after it has been returned to you"/>
          <p:cNvSpPr txBox="1">
            <a:spLocks noGrp="1"/>
          </p:cNvSpPr>
          <p:nvPr>
            <p:ph idx="1"/>
          </p:nvPr>
        </p:nvSpPr>
        <p:spPr>
          <a:xfrm>
            <a:off x="838200" y="1500160"/>
            <a:ext cx="10087466" cy="4351338"/>
          </a:xfrm>
        </p:spPr>
        <p:txBody>
          <a:bodyPr>
            <a:normAutofit/>
          </a:bodyPr>
          <a:lstStyle>
            <a:lvl1pPr>
              <a:defRPr>
                <a:solidFill>
                  <a:srgbClr val="000000"/>
                </a:solidFill>
              </a:defRPr>
            </a:lvl1pPr>
          </a:lstStyle>
          <a:p>
            <a:r>
              <a:rPr lang="en-US" dirty="0"/>
              <a:t>Automated tests can be run without supervision</a:t>
            </a:r>
          </a:p>
          <a:p>
            <a:pPr lvl="1"/>
            <a:r>
              <a:rPr lang="en-US" dirty="0"/>
              <a:t>Suitable for frequent automated runs</a:t>
            </a:r>
          </a:p>
          <a:p>
            <a:r>
              <a:rPr lang="en-US" dirty="0"/>
              <a:t>Manual tests require a human to run and evaluate</a:t>
            </a:r>
          </a:p>
          <a:p>
            <a:pPr lvl="1"/>
            <a:r>
              <a:rPr lang="en-US" dirty="0"/>
              <a:t>A human may be needed to check UI elements</a:t>
            </a:r>
          </a:p>
          <a:p>
            <a:pPr lvl="1"/>
            <a:r>
              <a:rPr lang="en-US" dirty="0"/>
              <a:t>Tests may be ill-defined and nondeterministic</a:t>
            </a:r>
          </a:p>
          <a:p>
            <a:pPr lvl="2"/>
            <a:r>
              <a:rPr lang="en-US" dirty="0"/>
              <a:t>e.g., trying to “break” software</a:t>
            </a:r>
          </a:p>
          <a:p>
            <a:r>
              <a:rPr lang="en-US" dirty="0"/>
              <a:t>Customer-facing tests require an intermediary to evaluate as well as the customer to use the software.</a:t>
            </a:r>
          </a:p>
        </p:txBody>
      </p:sp>
      <p:sp>
        <p:nvSpPr>
          <p:cNvPr id="255" name="Slide Number"/>
          <p:cNvSpPr txBox="1">
            <a:spLocks noGrp="1"/>
          </p:cNvSpPr>
          <p:nvPr>
            <p:ph type="sldNum" sz="quarter" idx="12"/>
          </p:nvPr>
        </p:nvSpPr>
        <p:spPr/>
        <p:txBody>
          <a:bodyPr/>
          <a:lstStyle/>
          <a:p>
            <a:fld id="{86CB4B4D-7CA3-9044-876B-883B54F8677D}"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00688-8C43-7246-B187-4A319EFFFB40}"/>
              </a:ext>
            </a:extLst>
          </p:cNvPr>
          <p:cNvSpPr>
            <a:spLocks noGrp="1"/>
          </p:cNvSpPr>
          <p:nvPr>
            <p:ph sz="half" idx="1"/>
          </p:nvPr>
        </p:nvSpPr>
        <p:spPr>
          <a:xfrm>
            <a:off x="2761702" y="5852447"/>
            <a:ext cx="7742902" cy="1325562"/>
          </a:xfrm>
        </p:spPr>
        <p:txBody>
          <a:bodyPr anchor="b">
            <a:normAutofit/>
          </a:bodyPr>
          <a:lstStyle/>
          <a:p>
            <a:pPr marL="0" indent="0">
              <a:buNone/>
            </a:pPr>
            <a:r>
              <a:rPr lang="en-US" sz="1800" i="1" dirty="0"/>
              <a:t>From </a:t>
            </a:r>
            <a:r>
              <a:rPr lang="en-US" sz="1800" i="1" dirty="0" err="1"/>
              <a:t>SoftEng</a:t>
            </a:r>
            <a:r>
              <a:rPr lang="en-US" sz="1800" i="1" dirty="0"/>
              <a:t> @ Google Chapter 11</a:t>
            </a:r>
          </a:p>
          <a:p>
            <a:pPr lvl="1"/>
            <a:r>
              <a:rPr lang="en-US" sz="1800" dirty="0"/>
              <a:t>https://</a:t>
            </a:r>
            <a:r>
              <a:rPr lang="en-US" sz="1800" dirty="0" err="1"/>
              <a:t>learning.oreilly.com</a:t>
            </a:r>
            <a:r>
              <a:rPr lang="en-US" sz="1800" dirty="0"/>
              <a:t>/library/view/software-engineering-at/9781492082781/ch11.html#testing_overview</a:t>
            </a:r>
          </a:p>
          <a:p>
            <a:endParaRPr lang="en-US" sz="1300" dirty="0"/>
          </a:p>
        </p:txBody>
      </p:sp>
      <p:sp>
        <p:nvSpPr>
          <p:cNvPr id="2" name="Title 1">
            <a:extLst>
              <a:ext uri="{FF2B5EF4-FFF2-40B4-BE49-F238E27FC236}">
                <a16:creationId xmlns:a16="http://schemas.microsoft.com/office/drawing/2014/main" id="{EC3E0BB1-289C-5E48-8344-85B8F787ED91}"/>
              </a:ext>
            </a:extLst>
          </p:cNvPr>
          <p:cNvSpPr>
            <a:spLocks noGrp="1"/>
          </p:cNvSpPr>
          <p:nvPr>
            <p:ph type="title"/>
          </p:nvPr>
        </p:nvSpPr>
        <p:spPr/>
        <p:txBody>
          <a:bodyPr anchor="b">
            <a:normAutofit/>
          </a:bodyPr>
          <a:lstStyle/>
          <a:p>
            <a:r>
              <a:rPr lang="en-US" dirty="0"/>
              <a:t>Test Distribution (Size/Scope/Manner)</a:t>
            </a:r>
          </a:p>
        </p:txBody>
      </p:sp>
      <p:sp>
        <p:nvSpPr>
          <p:cNvPr id="4" name="Slide Number Placeholder 3">
            <a:extLst>
              <a:ext uri="{FF2B5EF4-FFF2-40B4-BE49-F238E27FC236}">
                <a16:creationId xmlns:a16="http://schemas.microsoft.com/office/drawing/2014/main" id="{773E03D0-5CA4-624A-9913-DA6A6FD28419}"/>
              </a:ext>
            </a:extLst>
          </p:cNvPr>
          <p:cNvSpPr>
            <a:spLocks noGrp="1"/>
          </p:cNvSpPr>
          <p:nvPr>
            <p:ph type="sldNum" sz="quarter" idx="12"/>
          </p:nvPr>
        </p:nvSpPr>
        <p:spPr/>
        <p:txBody>
          <a:bodyPr anchor="ctr">
            <a:normAutofit/>
          </a:bodyPr>
          <a:lstStyle/>
          <a:p>
            <a:pPr>
              <a:spcAft>
                <a:spcPts val="600"/>
              </a:spcAft>
            </a:pPr>
            <a:fld id="{20F37917-FD3A-4669-9018-DA04BCDD3D75}" type="slidenum">
              <a:rPr lang="en-US" smtClean="0"/>
              <a:pPr>
                <a:spcAft>
                  <a:spcPts val="600"/>
                </a:spcAft>
              </a:pPr>
              <a:t>12</a:t>
            </a:fld>
            <a:endParaRPr lang="en-US"/>
          </a:p>
        </p:txBody>
      </p:sp>
      <p:pic>
        <p:nvPicPr>
          <p:cNvPr id="6" name="Picture 5" descr="Software Testing Ice-Cream Cone Anti-Pattern&#10;Top: Manual tests, Automated GUI tests, Integration tests, Unit Tests (tip=smallest)">
            <a:extLst>
              <a:ext uri="{FF2B5EF4-FFF2-40B4-BE49-F238E27FC236}">
                <a16:creationId xmlns:a16="http://schemas.microsoft.com/office/drawing/2014/main" id="{41E1ED84-3CB2-5643-9648-3A47B6E5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435" y="1870894"/>
            <a:ext cx="2809498" cy="3684588"/>
          </a:xfrm>
          <a:prstGeom prst="rect">
            <a:avLst/>
          </a:prstGeom>
          <a:noFill/>
        </p:spPr>
      </p:pic>
      <p:pic>
        <p:nvPicPr>
          <p:cNvPr id="8" name="Picture 7" descr="Pyramid Test pattern: end-to-end 5%, Integration 15%, Unit 80%">
            <a:extLst>
              <a:ext uri="{FF2B5EF4-FFF2-40B4-BE49-F238E27FC236}">
                <a16:creationId xmlns:a16="http://schemas.microsoft.com/office/drawing/2014/main" id="{49758C22-7363-364B-A1F3-2CA902B4D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0918" y="2046365"/>
            <a:ext cx="4261282" cy="3657600"/>
          </a:xfrm>
          <a:prstGeom prst="rect">
            <a:avLst/>
          </a:prstGeom>
        </p:spPr>
      </p:pic>
      <p:sp>
        <p:nvSpPr>
          <p:cNvPr id="10" name="TextBox 9">
            <a:extLst>
              <a:ext uri="{FF2B5EF4-FFF2-40B4-BE49-F238E27FC236}">
                <a16:creationId xmlns:a16="http://schemas.microsoft.com/office/drawing/2014/main" id="{43E337C4-291A-9442-864B-63E19E5D2D89}"/>
              </a:ext>
            </a:extLst>
          </p:cNvPr>
          <p:cNvSpPr txBox="1"/>
          <p:nvPr/>
        </p:nvSpPr>
        <p:spPr>
          <a:xfrm>
            <a:off x="8610600" y="2363847"/>
            <a:ext cx="1465658" cy="646331"/>
          </a:xfrm>
          <a:prstGeom prst="rect">
            <a:avLst/>
          </a:prstGeom>
          <a:noFill/>
        </p:spPr>
        <p:txBody>
          <a:bodyPr wrap="none" rtlCol="0">
            <a:spAutoFit/>
          </a:bodyPr>
          <a:lstStyle/>
          <a:p>
            <a:pPr algn="ctr"/>
            <a:r>
              <a:rPr lang="en-US" dirty="0">
                <a:latin typeface="Chalkboard SE" panose="03050602040202020205" pitchFamily="66" charset="77"/>
              </a:rPr>
              <a:t>Pyramid</a:t>
            </a:r>
          </a:p>
          <a:p>
            <a:pPr algn="ctr"/>
            <a:r>
              <a:rPr lang="en-US" dirty="0">
                <a:latin typeface="Chalkboard SE" panose="03050602040202020205" pitchFamily="66" charset="77"/>
              </a:rPr>
              <a:t>Test Pattern</a:t>
            </a:r>
          </a:p>
        </p:txBody>
      </p:sp>
    </p:spTree>
    <p:extLst>
      <p:ext uri="{BB962C8B-B14F-4D97-AF65-F5344CB8AC3E}">
        <p14:creationId xmlns:p14="http://schemas.microsoft.com/office/powerpoint/2010/main" val="355719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a:xfrm>
            <a:off x="838200" y="365125"/>
            <a:ext cx="10515600" cy="1325563"/>
          </a:xfrm>
        </p:spPr>
        <p:txBody>
          <a:bodyPr anchor="b">
            <a:normAutofit/>
          </a:bodyPr>
          <a:lstStyle/>
          <a:p>
            <a:r>
              <a:rPr lang="en-US" dirty="0"/>
              <a:t>Test-Driven Development (1)</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sz="half" idx="1"/>
          </p:nvPr>
        </p:nvSpPr>
        <p:spPr>
          <a:xfrm>
            <a:off x="838200" y="1825625"/>
            <a:ext cx="5181600" cy="4351338"/>
          </a:xfrm>
        </p:spPr>
        <p:txBody>
          <a:bodyPr>
            <a:normAutofit/>
          </a:bodyPr>
          <a:lstStyle/>
          <a:p>
            <a:r>
              <a:rPr lang="en-US" dirty="0"/>
              <a:t>From outside, the development is driven by “issues”:</a:t>
            </a:r>
          </a:p>
          <a:p>
            <a:pPr lvl="1"/>
            <a:r>
              <a:rPr lang="en-US" dirty="0"/>
              <a:t>New feature requests;</a:t>
            </a:r>
          </a:p>
          <a:p>
            <a:pPr lvl="1"/>
            <a:r>
              <a:rPr lang="en-US" dirty="0"/>
              <a:t>Enhancement requests;</a:t>
            </a:r>
          </a:p>
          <a:p>
            <a:pPr lvl="1"/>
            <a:r>
              <a:rPr lang="en-US" dirty="0"/>
              <a:t>Bug reports;</a:t>
            </a:r>
          </a:p>
          <a:p>
            <a:pPr lvl="1"/>
            <a:r>
              <a:rPr lang="en-US" dirty="0"/>
              <a:t>Internal feature requests.</a:t>
            </a:r>
          </a:p>
          <a:p>
            <a:r>
              <a:rPr lang="en-US" dirty="0"/>
              <a:t>Issues are the “water” in our “TDD = water wheel” metaphor.</a:t>
            </a:r>
          </a:p>
          <a:p>
            <a:pPr lvl="1"/>
            <a:endParaRPr lang="en-US" dirty="0"/>
          </a:p>
        </p:txBody>
      </p:sp>
      <p:pic>
        <p:nvPicPr>
          <p:cNvPr id="1026" name="Picture 2" descr="Water Wheel: Chute labeled &quot;Issues&quot;">
            <a:extLst>
              <a:ext uri="{FF2B5EF4-FFF2-40B4-BE49-F238E27FC236}">
                <a16:creationId xmlns:a16="http://schemas.microsoft.com/office/drawing/2014/main" id="{914DFF34-65B6-614B-A53E-4349F7EB3F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flipH="1">
            <a:off x="6712432" y="1825625"/>
            <a:ext cx="4101136" cy="4351338"/>
          </a:xfrm>
          <a:prstGeom prst="rect">
            <a:avLst/>
          </a:prstGeom>
          <a:solidFill>
            <a:srgbClr val="FFFFFF"/>
          </a:solidFill>
        </p:spPr>
      </p:pic>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547695" rtl="0" eaLnBrk="1" fontAlgn="auto" latinLnBrk="0" hangingPunct="1">
              <a:lnSpc>
                <a:spcPct val="100000"/>
              </a:lnSpc>
              <a:spcBef>
                <a:spcPts val="0"/>
              </a:spcBef>
              <a:spcAft>
                <a:spcPts val="60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60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6F78814-FFDB-FA41-B3A4-81DA7A4EA882}"/>
              </a:ext>
            </a:extLst>
          </p:cNvPr>
          <p:cNvSpPr txBox="1"/>
          <p:nvPr/>
        </p:nvSpPr>
        <p:spPr>
          <a:xfrm>
            <a:off x="7170056" y="1930400"/>
            <a:ext cx="104791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halkboard SE" panose="03050602040202020205" pitchFamily="66" charset="77"/>
                <a:ea typeface="+mn-ea"/>
                <a:cs typeface="+mn-cs"/>
              </a:rPr>
              <a:t>Issues</a:t>
            </a:r>
          </a:p>
        </p:txBody>
      </p:sp>
    </p:spTree>
    <p:extLst>
      <p:ext uri="{BB962C8B-B14F-4D97-AF65-F5344CB8AC3E}">
        <p14:creationId xmlns:p14="http://schemas.microsoft.com/office/powerpoint/2010/main" val="296125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a:xfrm>
            <a:off x="838200" y="365125"/>
            <a:ext cx="10515600" cy="1325563"/>
          </a:xfrm>
        </p:spPr>
        <p:txBody>
          <a:bodyPr anchor="b">
            <a:normAutofit/>
          </a:bodyPr>
          <a:lstStyle/>
          <a:p>
            <a:r>
              <a:rPr lang="en-US" dirty="0"/>
              <a:t>Test-Driven Development (2)</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sz="half" idx="1"/>
          </p:nvPr>
        </p:nvSpPr>
        <p:spPr>
          <a:xfrm>
            <a:off x="838200" y="1825625"/>
            <a:ext cx="5181600" cy="4351338"/>
          </a:xfrm>
        </p:spPr>
        <p:txBody>
          <a:bodyPr>
            <a:normAutofit/>
          </a:bodyPr>
          <a:lstStyle/>
          <a:p>
            <a:r>
              <a:rPr lang="en-US" dirty="0"/>
              <a:t>The first task is to write a test.</a:t>
            </a:r>
          </a:p>
          <a:p>
            <a:pPr lvl="1"/>
            <a:r>
              <a:rPr lang="en-US" dirty="0"/>
              <a:t>The test should fail.</a:t>
            </a:r>
          </a:p>
          <a:p>
            <a:pPr lvl="1"/>
            <a:r>
              <a:rPr lang="en-US" dirty="0"/>
              <a:t>A bug report is not actionable until we have replicated it.</a:t>
            </a:r>
          </a:p>
          <a:p>
            <a:pPr lvl="1"/>
            <a:r>
              <a:rPr lang="en-US" dirty="0"/>
              <a:t>A feature request is not actionable until we know what how it should work.</a:t>
            </a:r>
          </a:p>
          <a:p>
            <a:endParaRPr lang="en-US" dirty="0"/>
          </a:p>
          <a:p>
            <a:r>
              <a:rPr lang="en-US" dirty="0"/>
              <a:t>Tests are the “buckets” in our metaphor.</a:t>
            </a:r>
          </a:p>
          <a:p>
            <a:pPr lvl="1"/>
            <a:endParaRPr lang="en-US" dirty="0"/>
          </a:p>
        </p:txBody>
      </p:sp>
      <p:pic>
        <p:nvPicPr>
          <p:cNvPr id="1026" name="Picture 2" descr="Water Wheel">
            <a:extLst>
              <a:ext uri="{FF2B5EF4-FFF2-40B4-BE49-F238E27FC236}">
                <a16:creationId xmlns:a16="http://schemas.microsoft.com/office/drawing/2014/main" id="{914DFF34-65B6-614B-A53E-4349F7EB3F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flipH="1">
            <a:off x="6712432" y="1825625"/>
            <a:ext cx="4101136" cy="4351338"/>
          </a:xfrm>
          <a:prstGeom prst="rect">
            <a:avLst/>
          </a:prstGeom>
          <a:solidFill>
            <a:srgbClr val="FFFFFF"/>
          </a:solidFill>
        </p:spPr>
      </p:pic>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547695" rtl="0" eaLnBrk="1" fontAlgn="auto" latinLnBrk="0" hangingPunct="1">
              <a:lnSpc>
                <a:spcPct val="100000"/>
              </a:lnSpc>
              <a:spcBef>
                <a:spcPts val="0"/>
              </a:spcBef>
              <a:spcAft>
                <a:spcPts val="60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60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6F78814-FFDB-FA41-B3A4-81DA7A4EA882}"/>
              </a:ext>
            </a:extLst>
          </p:cNvPr>
          <p:cNvSpPr txBox="1"/>
          <p:nvPr/>
        </p:nvSpPr>
        <p:spPr>
          <a:xfrm>
            <a:off x="7170056" y="1930400"/>
            <a:ext cx="104791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halkboard SE" panose="03050602040202020205" pitchFamily="66" charset="77"/>
                <a:ea typeface="+mn-ea"/>
                <a:cs typeface="+mn-cs"/>
              </a:rPr>
              <a:t>Issues</a:t>
            </a:r>
          </a:p>
        </p:txBody>
      </p:sp>
      <p:sp>
        <p:nvSpPr>
          <p:cNvPr id="6" name="TextBox 5">
            <a:extLst>
              <a:ext uri="{FF2B5EF4-FFF2-40B4-BE49-F238E27FC236}">
                <a16:creationId xmlns:a16="http://schemas.microsoft.com/office/drawing/2014/main" id="{5B3D15D3-52C2-ED43-8FA5-7265D945A51F}"/>
              </a:ext>
            </a:extLst>
          </p:cNvPr>
          <p:cNvSpPr txBox="1"/>
          <p:nvPr/>
        </p:nvSpPr>
        <p:spPr>
          <a:xfrm>
            <a:off x="9686248" y="1825625"/>
            <a:ext cx="163455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halkboard SE" panose="03050602040202020205" pitchFamily="66" charset="77"/>
                <a:ea typeface="+mn-ea"/>
                <a:cs typeface="+mn-cs"/>
              </a:rPr>
              <a:t>Write test</a:t>
            </a:r>
          </a:p>
        </p:txBody>
      </p:sp>
      <p:cxnSp>
        <p:nvCxnSpPr>
          <p:cNvPr id="8" name="Curved Connector 7">
            <a:extLst>
              <a:ext uri="{FF2B5EF4-FFF2-40B4-BE49-F238E27FC236}">
                <a16:creationId xmlns:a16="http://schemas.microsoft.com/office/drawing/2014/main" id="{8FBB3337-D283-384F-B917-0FB9C6B0335A}"/>
              </a:ext>
            </a:extLst>
          </p:cNvPr>
          <p:cNvCxnSpPr>
            <a:cxnSpLocks/>
          </p:cNvCxnSpPr>
          <p:nvPr/>
        </p:nvCxnSpPr>
        <p:spPr>
          <a:xfrm rot="10800000" flipV="1">
            <a:off x="8993616" y="2239176"/>
            <a:ext cx="1361816" cy="576597"/>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2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a:xfrm>
            <a:off x="838200" y="365125"/>
            <a:ext cx="10515600" cy="1325563"/>
          </a:xfrm>
        </p:spPr>
        <p:txBody>
          <a:bodyPr anchor="b">
            <a:normAutofit/>
          </a:bodyPr>
          <a:lstStyle/>
          <a:p>
            <a:r>
              <a:rPr lang="en-US" dirty="0"/>
              <a:t>Test-Driven Development (3)</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sz="half" idx="1"/>
          </p:nvPr>
        </p:nvSpPr>
        <p:spPr>
          <a:xfrm>
            <a:off x="838200" y="1825625"/>
            <a:ext cx="5181600" cy="4351338"/>
          </a:xfrm>
        </p:spPr>
        <p:txBody>
          <a:bodyPr>
            <a:normAutofit/>
          </a:bodyPr>
          <a:lstStyle/>
          <a:p>
            <a:r>
              <a:rPr lang="en-US" dirty="0"/>
              <a:t>Then we fix the code:</a:t>
            </a:r>
          </a:p>
          <a:p>
            <a:pPr lvl="1"/>
            <a:r>
              <a:rPr lang="en-US" dirty="0"/>
              <a:t>Change code until test passes;</a:t>
            </a:r>
          </a:p>
          <a:p>
            <a:pPr lvl="1"/>
            <a:r>
              <a:rPr lang="en-US" dirty="0"/>
              <a:t>All previous tests must pass too (no regression!);</a:t>
            </a:r>
          </a:p>
          <a:p>
            <a:pPr lvl="1"/>
            <a:r>
              <a:rPr lang="en-US" dirty="0"/>
              <a:t>No redesigns; goal is to fix as quickly as possible.</a:t>
            </a:r>
          </a:p>
          <a:p>
            <a:endParaRPr lang="en-US" dirty="0"/>
          </a:p>
          <a:p>
            <a:r>
              <a:rPr lang="en-US" dirty="0"/>
              <a:t>Coding turns the wheel until the “water” is gone (issue is fixed).</a:t>
            </a:r>
          </a:p>
        </p:txBody>
      </p:sp>
      <p:pic>
        <p:nvPicPr>
          <p:cNvPr id="1026" name="Picture 2" descr="Water wheel">
            <a:extLst>
              <a:ext uri="{FF2B5EF4-FFF2-40B4-BE49-F238E27FC236}">
                <a16:creationId xmlns:a16="http://schemas.microsoft.com/office/drawing/2014/main" id="{914DFF34-65B6-614B-A53E-4349F7EB3F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flipH="1">
            <a:off x="6712432" y="1825625"/>
            <a:ext cx="4101136" cy="4351338"/>
          </a:xfrm>
          <a:prstGeom prst="rect">
            <a:avLst/>
          </a:prstGeom>
          <a:solidFill>
            <a:srgbClr val="FFFFFF"/>
          </a:solidFill>
        </p:spPr>
      </p:pic>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547695" rtl="0" eaLnBrk="1" fontAlgn="auto" latinLnBrk="0" hangingPunct="1">
              <a:lnSpc>
                <a:spcPct val="100000"/>
              </a:lnSpc>
              <a:spcBef>
                <a:spcPts val="0"/>
              </a:spcBef>
              <a:spcAft>
                <a:spcPts val="60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60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6F78814-FFDB-FA41-B3A4-81DA7A4EA882}"/>
              </a:ext>
            </a:extLst>
          </p:cNvPr>
          <p:cNvSpPr txBox="1"/>
          <p:nvPr/>
        </p:nvSpPr>
        <p:spPr>
          <a:xfrm>
            <a:off x="7170056" y="1930400"/>
            <a:ext cx="104791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halkboard SE" panose="03050602040202020205" pitchFamily="66" charset="77"/>
                <a:ea typeface="+mn-ea"/>
                <a:cs typeface="+mn-cs"/>
              </a:rPr>
              <a:t>Issues</a:t>
            </a:r>
          </a:p>
        </p:txBody>
      </p:sp>
      <p:sp>
        <p:nvSpPr>
          <p:cNvPr id="6" name="TextBox 5">
            <a:extLst>
              <a:ext uri="{FF2B5EF4-FFF2-40B4-BE49-F238E27FC236}">
                <a16:creationId xmlns:a16="http://schemas.microsoft.com/office/drawing/2014/main" id="{5B3D15D3-52C2-ED43-8FA5-7265D945A51F}"/>
              </a:ext>
            </a:extLst>
          </p:cNvPr>
          <p:cNvSpPr txBox="1"/>
          <p:nvPr/>
        </p:nvSpPr>
        <p:spPr>
          <a:xfrm>
            <a:off x="9686248" y="1825625"/>
            <a:ext cx="163455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halkboard SE" panose="03050602040202020205" pitchFamily="66" charset="77"/>
                <a:ea typeface="+mn-ea"/>
                <a:cs typeface="+mn-cs"/>
              </a:rPr>
              <a:t>Write test</a:t>
            </a:r>
          </a:p>
        </p:txBody>
      </p:sp>
      <p:cxnSp>
        <p:nvCxnSpPr>
          <p:cNvPr id="8" name="Curved Connector 7">
            <a:extLst>
              <a:ext uri="{FF2B5EF4-FFF2-40B4-BE49-F238E27FC236}">
                <a16:creationId xmlns:a16="http://schemas.microsoft.com/office/drawing/2014/main" id="{8FBB3337-D283-384F-B917-0FB9C6B0335A}"/>
              </a:ext>
            </a:extLst>
          </p:cNvPr>
          <p:cNvCxnSpPr>
            <a:cxnSpLocks/>
          </p:cNvCxnSpPr>
          <p:nvPr/>
        </p:nvCxnSpPr>
        <p:spPr>
          <a:xfrm rot="10800000" flipV="1">
            <a:off x="8993616" y="2239176"/>
            <a:ext cx="1361816" cy="576597"/>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C7A1088-C606-244D-92B3-E032FE40921B}"/>
              </a:ext>
            </a:extLst>
          </p:cNvPr>
          <p:cNvSpPr txBox="1"/>
          <p:nvPr/>
        </p:nvSpPr>
        <p:spPr>
          <a:xfrm>
            <a:off x="10687111" y="5298083"/>
            <a:ext cx="1333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halkboard SE" panose="03050602040202020205" pitchFamily="66" charset="77"/>
                <a:ea typeface="+mn-ea"/>
                <a:cs typeface="+mn-cs"/>
              </a:rPr>
              <a:t>Fix code</a:t>
            </a:r>
          </a:p>
        </p:txBody>
      </p:sp>
      <p:cxnSp>
        <p:nvCxnSpPr>
          <p:cNvPr id="10" name="Curved Connector 9">
            <a:extLst>
              <a:ext uri="{FF2B5EF4-FFF2-40B4-BE49-F238E27FC236}">
                <a16:creationId xmlns:a16="http://schemas.microsoft.com/office/drawing/2014/main" id="{E81115C8-A0A3-D042-9B6B-EB1CA4C7B297}"/>
              </a:ext>
            </a:extLst>
          </p:cNvPr>
          <p:cNvCxnSpPr>
            <a:cxnSpLocks/>
            <a:stCxn id="7" idx="1"/>
          </p:cNvCxnSpPr>
          <p:nvPr/>
        </p:nvCxnSpPr>
        <p:spPr>
          <a:xfrm rot="10800000">
            <a:off x="9811657" y="5298084"/>
            <a:ext cx="875454" cy="230833"/>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011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a:xfrm>
            <a:off x="838200" y="365125"/>
            <a:ext cx="10515600" cy="1325563"/>
          </a:xfrm>
        </p:spPr>
        <p:txBody>
          <a:bodyPr anchor="b">
            <a:normAutofit/>
          </a:bodyPr>
          <a:lstStyle/>
          <a:p>
            <a:r>
              <a:rPr lang="en-US" dirty="0"/>
              <a:t>Test-Driven Development (4)</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sz="half" idx="1"/>
          </p:nvPr>
        </p:nvSpPr>
        <p:spPr>
          <a:xfrm>
            <a:off x="838200" y="1825625"/>
            <a:ext cx="5181600" cy="4351338"/>
          </a:xfrm>
        </p:spPr>
        <p:txBody>
          <a:bodyPr>
            <a:normAutofit/>
          </a:bodyPr>
          <a:lstStyle/>
          <a:p>
            <a:r>
              <a:rPr lang="en-US" dirty="0"/>
              <a:t>Clean up code:</a:t>
            </a:r>
          </a:p>
          <a:p>
            <a:pPr lvl="1"/>
            <a:r>
              <a:rPr lang="en-US" dirty="0"/>
              <a:t>At leisure, “refactor” code;</a:t>
            </a:r>
          </a:p>
          <a:p>
            <a:pPr lvl="1"/>
            <a:r>
              <a:rPr lang="en-US" dirty="0"/>
              <a:t>Not driven by issues;</a:t>
            </a:r>
          </a:p>
          <a:p>
            <a:pPr lvl="1"/>
            <a:r>
              <a:rPr lang="en-US" dirty="0"/>
              <a:t>No (visible) behavior changes;</a:t>
            </a:r>
          </a:p>
          <a:p>
            <a:pPr lvl="1"/>
            <a:r>
              <a:rPr lang="en-US" dirty="0"/>
              <a:t>All tests must still pass;</a:t>
            </a:r>
          </a:p>
          <a:p>
            <a:pPr lvl="1"/>
            <a:r>
              <a:rPr lang="en-US" dirty="0"/>
              <a:t>Improve maintainability.</a:t>
            </a:r>
          </a:p>
          <a:p>
            <a:endParaRPr lang="en-US" dirty="0"/>
          </a:p>
          <a:p>
            <a:r>
              <a:rPr lang="en-US" dirty="0"/>
              <a:t>Refactoring borrows momentum to turn the wheel without the action of “water.”</a:t>
            </a:r>
          </a:p>
        </p:txBody>
      </p:sp>
      <p:pic>
        <p:nvPicPr>
          <p:cNvPr id="1026" name="Picture 2" descr="Water wheel">
            <a:extLst>
              <a:ext uri="{FF2B5EF4-FFF2-40B4-BE49-F238E27FC236}">
                <a16:creationId xmlns:a16="http://schemas.microsoft.com/office/drawing/2014/main" id="{914DFF34-65B6-614B-A53E-4349F7EB3F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flipH="1">
            <a:off x="6712432" y="1825625"/>
            <a:ext cx="4101136" cy="4351338"/>
          </a:xfrm>
          <a:prstGeom prst="rect">
            <a:avLst/>
          </a:prstGeom>
          <a:solidFill>
            <a:srgbClr val="FFFFFF"/>
          </a:solidFill>
        </p:spPr>
      </p:pic>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547695" rtl="0" eaLnBrk="1" fontAlgn="auto" latinLnBrk="0" hangingPunct="1">
              <a:lnSpc>
                <a:spcPct val="100000"/>
              </a:lnSpc>
              <a:spcBef>
                <a:spcPts val="0"/>
              </a:spcBef>
              <a:spcAft>
                <a:spcPts val="60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60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6F78814-FFDB-FA41-B3A4-81DA7A4EA882}"/>
              </a:ext>
            </a:extLst>
          </p:cNvPr>
          <p:cNvSpPr txBox="1"/>
          <p:nvPr/>
        </p:nvSpPr>
        <p:spPr>
          <a:xfrm>
            <a:off x="7170056" y="1930400"/>
            <a:ext cx="104791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halkboard SE" panose="03050602040202020205" pitchFamily="66" charset="77"/>
                <a:ea typeface="+mn-ea"/>
                <a:cs typeface="+mn-cs"/>
              </a:rPr>
              <a:t>Issues</a:t>
            </a:r>
          </a:p>
        </p:txBody>
      </p:sp>
      <p:sp>
        <p:nvSpPr>
          <p:cNvPr id="6" name="TextBox 5">
            <a:extLst>
              <a:ext uri="{FF2B5EF4-FFF2-40B4-BE49-F238E27FC236}">
                <a16:creationId xmlns:a16="http://schemas.microsoft.com/office/drawing/2014/main" id="{5B3D15D3-52C2-ED43-8FA5-7265D945A51F}"/>
              </a:ext>
            </a:extLst>
          </p:cNvPr>
          <p:cNvSpPr txBox="1"/>
          <p:nvPr/>
        </p:nvSpPr>
        <p:spPr>
          <a:xfrm>
            <a:off x="9686248" y="1825625"/>
            <a:ext cx="163455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halkboard SE" panose="03050602040202020205" pitchFamily="66" charset="77"/>
                <a:ea typeface="+mn-ea"/>
                <a:cs typeface="+mn-cs"/>
              </a:rPr>
              <a:t>Write test</a:t>
            </a:r>
          </a:p>
        </p:txBody>
      </p:sp>
      <p:cxnSp>
        <p:nvCxnSpPr>
          <p:cNvPr id="8" name="Curved Connector 7">
            <a:extLst>
              <a:ext uri="{FF2B5EF4-FFF2-40B4-BE49-F238E27FC236}">
                <a16:creationId xmlns:a16="http://schemas.microsoft.com/office/drawing/2014/main" id="{8FBB3337-D283-384F-B917-0FB9C6B0335A}"/>
              </a:ext>
            </a:extLst>
          </p:cNvPr>
          <p:cNvCxnSpPr>
            <a:cxnSpLocks/>
          </p:cNvCxnSpPr>
          <p:nvPr/>
        </p:nvCxnSpPr>
        <p:spPr>
          <a:xfrm rot="10800000" flipV="1">
            <a:off x="8993616" y="2239176"/>
            <a:ext cx="1361816" cy="576597"/>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C7A1088-C606-244D-92B3-E032FE40921B}"/>
              </a:ext>
            </a:extLst>
          </p:cNvPr>
          <p:cNvSpPr txBox="1"/>
          <p:nvPr/>
        </p:nvSpPr>
        <p:spPr>
          <a:xfrm>
            <a:off x="10687111" y="5298083"/>
            <a:ext cx="1333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halkboard SE" panose="03050602040202020205" pitchFamily="66" charset="77"/>
                <a:ea typeface="+mn-ea"/>
                <a:cs typeface="+mn-cs"/>
              </a:rPr>
              <a:t>Fix code</a:t>
            </a:r>
          </a:p>
        </p:txBody>
      </p:sp>
      <p:cxnSp>
        <p:nvCxnSpPr>
          <p:cNvPr id="10" name="Curved Connector 9">
            <a:extLst>
              <a:ext uri="{FF2B5EF4-FFF2-40B4-BE49-F238E27FC236}">
                <a16:creationId xmlns:a16="http://schemas.microsoft.com/office/drawing/2014/main" id="{E81115C8-A0A3-D042-9B6B-EB1CA4C7B297}"/>
              </a:ext>
            </a:extLst>
          </p:cNvPr>
          <p:cNvCxnSpPr>
            <a:cxnSpLocks/>
            <a:stCxn id="7" idx="1"/>
          </p:cNvCxnSpPr>
          <p:nvPr/>
        </p:nvCxnSpPr>
        <p:spPr>
          <a:xfrm rot="10800000">
            <a:off x="9811657" y="5298084"/>
            <a:ext cx="875454" cy="230833"/>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D184525-D2A9-534D-9FD6-B6B7714AD200}"/>
              </a:ext>
            </a:extLst>
          </p:cNvPr>
          <p:cNvSpPr txBox="1"/>
          <p:nvPr/>
        </p:nvSpPr>
        <p:spPr>
          <a:xfrm>
            <a:off x="5520302" y="3690257"/>
            <a:ext cx="1369799"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halkboard SE" panose="03050602040202020205" pitchFamily="66" charset="77"/>
                <a:ea typeface="+mn-ea"/>
                <a:cs typeface="+mn-cs"/>
              </a:rPr>
              <a:t>Refactor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halkboard SE" panose="03050602040202020205" pitchFamily="66" charset="77"/>
                <a:ea typeface="+mn-ea"/>
                <a:cs typeface="+mn-cs"/>
              </a:rPr>
              <a:t>code</a:t>
            </a:r>
          </a:p>
        </p:txBody>
      </p:sp>
      <p:cxnSp>
        <p:nvCxnSpPr>
          <p:cNvPr id="12" name="Curved Connector 11">
            <a:extLst>
              <a:ext uri="{FF2B5EF4-FFF2-40B4-BE49-F238E27FC236}">
                <a16:creationId xmlns:a16="http://schemas.microsoft.com/office/drawing/2014/main" id="{C9EA7A0B-4725-DA43-B50C-A38C8339D675}"/>
              </a:ext>
            </a:extLst>
          </p:cNvPr>
          <p:cNvCxnSpPr>
            <a:cxnSpLocks/>
            <a:stCxn id="9" idx="2"/>
          </p:cNvCxnSpPr>
          <p:nvPr/>
        </p:nvCxnSpPr>
        <p:spPr>
          <a:xfrm rot="16200000" flipH="1">
            <a:off x="6542942" y="4183513"/>
            <a:ext cx="776828" cy="1452309"/>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64188C8-6D0E-1340-8ABE-DCD7C1AA2A97}"/>
              </a:ext>
            </a:extLst>
          </p:cNvPr>
          <p:cNvSpPr/>
          <p:nvPr/>
        </p:nvSpPr>
        <p:spPr>
          <a:xfrm>
            <a:off x="3503928" y="4274350"/>
            <a:ext cx="2001583" cy="49380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Ink Free" panose="03080402000500000000" pitchFamily="66" charset="0"/>
                <a:ea typeface="+mn-ea"/>
                <a:cs typeface="+mn-cs"/>
              </a:rPr>
              <a:t>Refactoring</a:t>
            </a:r>
          </a:p>
        </p:txBody>
      </p:sp>
    </p:spTree>
    <p:extLst>
      <p:ext uri="{BB962C8B-B14F-4D97-AF65-F5344CB8AC3E}">
        <p14:creationId xmlns:p14="http://schemas.microsoft.com/office/powerpoint/2010/main" val="54397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Caveats &amp; Qualifications</a:t>
            </a:r>
          </a:p>
        </p:txBody>
      </p:sp>
      <p:sp>
        <p:nvSpPr>
          <p:cNvPr id="184" name="See syllabus for all of the usual stuff…"/>
          <p:cNvSpPr txBox="1">
            <a:spLocks noGrp="1"/>
          </p:cNvSpPr>
          <p:nvPr>
            <p:ph idx="1"/>
          </p:nvPr>
        </p:nvSpPr>
        <p:spPr/>
        <p:txBody>
          <a:bodyPr>
            <a:normAutofit/>
          </a:bodyPr>
          <a:lstStyle/>
          <a:p>
            <a:r>
              <a:rPr lang="en-US" dirty="0"/>
              <a:t>Typically, a new feature will require multiple tests</a:t>
            </a:r>
          </a:p>
          <a:p>
            <a:r>
              <a:rPr lang="en-US" dirty="0"/>
              <a:t>The “fix” should not just be the minimum to pass the test(s)</a:t>
            </a:r>
          </a:p>
          <a:p>
            <a:pPr lvl="1"/>
            <a:r>
              <a:rPr lang="en-US" dirty="0"/>
              <a:t>The programmer should keep in mind the spec/requirements.</a:t>
            </a:r>
          </a:p>
          <a:p>
            <a:pPr lvl="1"/>
            <a:r>
              <a:rPr lang="en-US" dirty="0"/>
              <a:t>But the fix should be the simplest possible that addresses the issue.</a:t>
            </a:r>
          </a:p>
          <a:p>
            <a:r>
              <a:rPr lang="en-US" dirty="0"/>
              <a:t>Tests are run frequently and thus must be fast and deterministic.</a:t>
            </a:r>
          </a:p>
          <a:p>
            <a:r>
              <a:rPr lang="en-US" dirty="0"/>
              <a:t>Occasionally, the tests may need to be fixed as well.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Strengths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Goals are concrete and actionable.</a:t>
            </a:r>
          </a:p>
          <a:p>
            <a:r>
              <a:rPr lang="en-US" dirty="0"/>
              <a:t>We revisit requirements frequently:</a:t>
            </a:r>
          </a:p>
          <a:p>
            <a:pPr lvl="1"/>
            <a:r>
              <a:rPr lang="en-US" dirty="0"/>
              <a:t>We make sure we are building the right product;</a:t>
            </a:r>
          </a:p>
          <a:p>
            <a:pPr lvl="1"/>
            <a:r>
              <a:rPr lang="en-US" dirty="0"/>
              <a:t>Mistakes are fixed earlier.</a:t>
            </a:r>
          </a:p>
          <a:p>
            <a:r>
              <a:rPr lang="en-US" dirty="0"/>
              <a:t>Separate refactoring stage means code hygiene is not forgotten.</a:t>
            </a:r>
          </a:p>
          <a:p>
            <a:r>
              <a:rPr lang="en-US" dirty="0"/>
              <a:t>Test portfolio gives confidence in maintenance.</a:t>
            </a:r>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613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Weaknesses</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199" y="1500160"/>
            <a:ext cx="9625553" cy="4351338"/>
          </a:xfrm>
        </p:spPr>
        <p:txBody>
          <a:bodyPr>
            <a:normAutofit/>
          </a:bodyPr>
          <a:lstStyle/>
          <a:p>
            <a:r>
              <a:rPr lang="en-US" dirty="0"/>
              <a:t>Often the same person writes the test and implements the code being tested</a:t>
            </a:r>
          </a:p>
          <a:p>
            <a:pPr lvl="1"/>
            <a:r>
              <a:rPr lang="en-US" dirty="0"/>
              <a:t>Blind spots: programmer may overlook something;</a:t>
            </a:r>
          </a:p>
          <a:p>
            <a:pPr lvl="1"/>
            <a:r>
              <a:rPr lang="en-US" dirty="0"/>
              <a:t>Gentleness: programmer may avoid “hard” tests.</a:t>
            </a:r>
          </a:p>
          <a:p>
            <a:r>
              <a:rPr lang="en-US" dirty="0"/>
              <a:t>Tests can add to maintenance problems</a:t>
            </a:r>
          </a:p>
          <a:p>
            <a:pPr lvl="1"/>
            <a:r>
              <a:rPr lang="en-US" dirty="0"/>
              <a:t>Slow, flaky or brittle tests can slow down ”wheel” (both fixing code and refactoring)</a:t>
            </a:r>
          </a:p>
          <a:p>
            <a:r>
              <a:rPr lang="en-US" dirty="0"/>
              <a:t>As defined, TDD is perhaps overly strict. (Discuss!)</a:t>
            </a:r>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599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10276002" cy="4994908"/>
          </a:xfrm>
        </p:spPr>
        <p:txBody>
          <a:bodyPr>
            <a:normAutofit/>
          </a:bodyPr>
          <a:lstStyle/>
          <a:p>
            <a:r>
              <a:rPr lang="en-US" dirty="0"/>
              <a:t>By the end of this lesson, you should be able to:</a:t>
            </a:r>
          </a:p>
          <a:p>
            <a:pPr lvl="1"/>
            <a:r>
              <a:rPr lang="en-US" dirty="0"/>
              <a:t>Describe the elements of a test and how they are used;</a:t>
            </a:r>
          </a:p>
          <a:p>
            <a:pPr lvl="1"/>
            <a:r>
              <a:rPr lang="en-US" dirty="0"/>
              <a:t>State Dijkstra’s law and its relevance;</a:t>
            </a:r>
          </a:p>
          <a:p>
            <a:pPr lvl="1"/>
            <a:r>
              <a:rPr lang="en-US" dirty="0"/>
              <a:t>Classify tests by purpose, scope and size;</a:t>
            </a:r>
          </a:p>
          <a:p>
            <a:pPr lvl="1"/>
            <a:r>
              <a:rPr lang="en-US" dirty="0"/>
              <a:t>Explain why test automation is important.</a:t>
            </a:r>
          </a:p>
          <a:p>
            <a:pPr lvl="1"/>
            <a:endParaRPr lang="en-US" dirty="0"/>
          </a:p>
          <a:p>
            <a:pPr lvl="1"/>
            <a:r>
              <a:rPr lang="en-US" dirty="0"/>
              <a:t>Understand how “Test-Driven Development” is related </a:t>
            </a:r>
            <a:r>
              <a:rPr lang="en-US"/>
              <a:t>to testing;</a:t>
            </a:r>
            <a:endParaRPr lang="en-US" dirty="0"/>
          </a:p>
          <a:p>
            <a:pPr lvl="1"/>
            <a:r>
              <a:rPr lang="en-US" dirty="0"/>
              <a:t>Contrast two different phases for programming in TDD;</a:t>
            </a:r>
          </a:p>
          <a:p>
            <a:pPr lvl="1"/>
            <a:r>
              <a:rPr lang="en-US" dirty="0"/>
              <a:t>Outline the strengths and weaknesses of TDD.</a:t>
            </a:r>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a:xfrm>
            <a:off x="838200" y="1500160"/>
            <a:ext cx="10223500" cy="4351338"/>
          </a:xfrm>
        </p:spPr>
        <p:txBody>
          <a:bodyPr>
            <a:normAutofit/>
          </a:bodyPr>
          <a:lstStyle/>
          <a:p>
            <a:r>
              <a:rPr lang="en-US" dirty="0"/>
              <a:t>Now that you've studied this lesson, you should be able to:</a:t>
            </a:r>
          </a:p>
          <a:p>
            <a:pPr lvl="1"/>
            <a:r>
              <a:rPr lang="en-US" dirty="0"/>
              <a:t>Describe the elements of a test and how they are used;</a:t>
            </a:r>
          </a:p>
          <a:p>
            <a:pPr lvl="1"/>
            <a:r>
              <a:rPr lang="en-US" dirty="0"/>
              <a:t>State Dijkstra’s law and its relevance;</a:t>
            </a:r>
          </a:p>
          <a:p>
            <a:pPr lvl="1"/>
            <a:r>
              <a:rPr lang="en-US" dirty="0"/>
              <a:t>Classify tests by purpose, scope and size;</a:t>
            </a:r>
          </a:p>
          <a:p>
            <a:pPr lvl="1"/>
            <a:r>
              <a:rPr lang="en-US" dirty="0"/>
              <a:t>Explain why test automation is important.</a:t>
            </a:r>
          </a:p>
          <a:p>
            <a:pPr lvl="1"/>
            <a:endParaRPr lang="en-US" dirty="0"/>
          </a:p>
          <a:p>
            <a:pPr lvl="1"/>
            <a:r>
              <a:rPr lang="en-US" dirty="0"/>
              <a:t>Understand how “Test-Driven Development” is related to testing;</a:t>
            </a:r>
          </a:p>
          <a:p>
            <a:pPr lvl="1"/>
            <a:r>
              <a:rPr lang="en-US" dirty="0"/>
              <a:t>Contrast two different phases for programming in TDD;</a:t>
            </a:r>
          </a:p>
          <a:p>
            <a:pPr lvl="1"/>
            <a:r>
              <a:rPr lang="en-US" dirty="0"/>
              <a:t>Outline the strengths and weaknesses of TDD.</a:t>
            </a:r>
          </a:p>
          <a:p>
            <a:pPr marL="457200" lvl="1"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Working Definition</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i="1" dirty="0"/>
              <a:t>Software Testing </a:t>
            </a:r>
            <a:r>
              <a:rPr lang="en-US" dirty="0"/>
              <a:t>is the process of checking if software meets </a:t>
            </a:r>
            <a:r>
              <a:rPr lang="en-US" b="1" dirty="0"/>
              <a:t>certain concrete </a:t>
            </a:r>
            <a:r>
              <a:rPr lang="en-US" dirty="0"/>
              <a:t>requirements</a:t>
            </a:r>
          </a:p>
          <a:p>
            <a:pPr lvl="1"/>
            <a:r>
              <a:rPr lang="en-US" dirty="0"/>
              <a:t>“certain” – a finite set</a:t>
            </a:r>
          </a:p>
          <a:p>
            <a:pPr lvl="1"/>
            <a:r>
              <a:rPr lang="en-US" dirty="0"/>
              <a:t>“concrete” – particular, not symbolic</a:t>
            </a:r>
          </a:p>
          <a:p>
            <a:r>
              <a:rPr lang="en-US" dirty="0"/>
              <a:t>Testing is carried out by execution of the software.</a:t>
            </a:r>
          </a:p>
          <a:p>
            <a:r>
              <a:rPr lang="en-US" dirty="0"/>
              <a:t>Next: definitions “SUT” and “Test”</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Tree>
    <p:extLst>
      <p:ext uri="{BB962C8B-B14F-4D97-AF65-F5344CB8AC3E}">
        <p14:creationId xmlns:p14="http://schemas.microsoft.com/office/powerpoint/2010/main" val="116515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SUT = System Under Test</a:t>
            </a:r>
          </a:p>
        </p:txBody>
      </p:sp>
      <p:sp>
        <p:nvSpPr>
          <p:cNvPr id="218" name="first half of the course: emphasis on skills development…"/>
          <p:cNvSpPr txBox="1">
            <a:spLocks noGrp="1"/>
          </p:cNvSpPr>
          <p:nvPr>
            <p:ph idx="1"/>
          </p:nvPr>
        </p:nvSpPr>
        <p:spPr/>
        <p:txBody>
          <a:bodyPr/>
          <a:lstStyle/>
          <a:p>
            <a:r>
              <a:rPr lang="en-US" dirty="0"/>
              <a:t>The “System Under Test” consists of its</a:t>
            </a:r>
          </a:p>
          <a:p>
            <a:pPr lvl="1"/>
            <a:r>
              <a:rPr lang="en-US" dirty="0"/>
              <a:t>Inputs</a:t>
            </a:r>
          </a:p>
          <a:p>
            <a:pPr lvl="1"/>
            <a:r>
              <a:rPr lang="en-US" dirty="0"/>
              <a:t>State </a:t>
            </a:r>
          </a:p>
          <a:p>
            <a:pPr lvl="1"/>
            <a:r>
              <a:rPr lang="en-US" dirty="0"/>
              <a:t>Outputs</a:t>
            </a:r>
          </a:p>
          <a:p>
            <a:pPr lvl="1"/>
            <a:r>
              <a:rPr lang="en-US" dirty="0"/>
              <a:t>State Change</a:t>
            </a:r>
          </a:p>
          <a:p>
            <a:pPr lvl="1"/>
            <a:r>
              <a:rPr lang="en-US" dirty="0"/>
              <a:t>(Other) Behavior</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4</a:t>
            </a:fld>
            <a:endParaRPr lang="en-US"/>
          </a:p>
        </p:txBody>
      </p:sp>
      <p:sp>
        <p:nvSpPr>
          <p:cNvPr id="2" name="Oval 1">
            <a:extLst>
              <a:ext uri="{FF2B5EF4-FFF2-40B4-BE49-F238E27FC236}">
                <a16:creationId xmlns:a16="http://schemas.microsoft.com/office/drawing/2014/main" id="{6D824D5A-E3F6-2245-8BBF-DDFF377215F1}"/>
              </a:ext>
            </a:extLst>
          </p:cNvPr>
          <p:cNvSpPr/>
          <p:nvPr/>
        </p:nvSpPr>
        <p:spPr>
          <a:xfrm>
            <a:off x="5052508" y="2921374"/>
            <a:ext cx="3429000" cy="34349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System</a:t>
            </a:r>
          </a:p>
        </p:txBody>
      </p:sp>
      <p:sp>
        <p:nvSpPr>
          <p:cNvPr id="3" name="Can 2">
            <a:extLst>
              <a:ext uri="{FF2B5EF4-FFF2-40B4-BE49-F238E27FC236}">
                <a16:creationId xmlns:a16="http://schemas.microsoft.com/office/drawing/2014/main" id="{E3179148-F0FA-1A43-B490-84D3DB3194BD}"/>
              </a:ext>
            </a:extLst>
          </p:cNvPr>
          <p:cNvSpPr/>
          <p:nvPr/>
        </p:nvSpPr>
        <p:spPr>
          <a:xfrm>
            <a:off x="6309808" y="318039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State</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5" name="Right Arrow 4">
            <a:extLst>
              <a:ext uri="{FF2B5EF4-FFF2-40B4-BE49-F238E27FC236}">
                <a16:creationId xmlns:a16="http://schemas.microsoft.com/office/drawing/2014/main" id="{A2C44303-3E61-D14A-9FD7-541F8C6A5A62}"/>
              </a:ext>
            </a:extLst>
          </p:cNvPr>
          <p:cNvSpPr/>
          <p:nvPr/>
        </p:nvSpPr>
        <p:spPr>
          <a:xfrm>
            <a:off x="4074100"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2C03F8-AC66-8546-A4C7-069522322779}"/>
              </a:ext>
            </a:extLst>
          </p:cNvPr>
          <p:cNvSpPr txBox="1"/>
          <p:nvPr/>
        </p:nvSpPr>
        <p:spPr>
          <a:xfrm>
            <a:off x="2974871" y="4396546"/>
            <a:ext cx="970137" cy="461665"/>
          </a:xfrm>
          <a:prstGeom prst="rect">
            <a:avLst/>
          </a:prstGeom>
          <a:noFill/>
        </p:spPr>
        <p:txBody>
          <a:bodyPr wrap="none" rtlCol="0">
            <a:spAutoFit/>
          </a:bodyPr>
          <a:lstStyle/>
          <a:p>
            <a:r>
              <a:rPr lang="en-US" sz="2400" dirty="0"/>
              <a:t>Inputs</a:t>
            </a:r>
          </a:p>
        </p:txBody>
      </p:sp>
      <p:grpSp>
        <p:nvGrpSpPr>
          <p:cNvPr id="21" name="Group 20">
            <a:extLst>
              <a:ext uri="{FF2B5EF4-FFF2-40B4-BE49-F238E27FC236}">
                <a16:creationId xmlns:a16="http://schemas.microsoft.com/office/drawing/2014/main" id="{C47EFA16-9AE9-8944-A895-39FB7153F255}"/>
              </a:ext>
            </a:extLst>
          </p:cNvPr>
          <p:cNvGrpSpPr/>
          <p:nvPr/>
        </p:nvGrpSpPr>
        <p:grpSpPr>
          <a:xfrm>
            <a:off x="8481508" y="4396546"/>
            <a:ext cx="2326919" cy="484632"/>
            <a:chOff x="8481508" y="4396546"/>
            <a:chExt cx="2326919" cy="484632"/>
          </a:xfrm>
        </p:grpSpPr>
        <p:sp>
          <p:nvSpPr>
            <p:cNvPr id="9" name="Right Arrow 8">
              <a:extLst>
                <a:ext uri="{FF2B5EF4-FFF2-40B4-BE49-F238E27FC236}">
                  <a16:creationId xmlns:a16="http://schemas.microsoft.com/office/drawing/2014/main" id="{6C8F30FC-F88E-A64D-B87E-E581D964E54F}"/>
                </a:ext>
              </a:extLst>
            </p:cNvPr>
            <p:cNvSpPr/>
            <p:nvPr/>
          </p:nvSpPr>
          <p:spPr>
            <a:xfrm>
              <a:off x="8481508"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61EBE63-4AA2-F844-8B74-6934BB1DF63F}"/>
                </a:ext>
              </a:extLst>
            </p:cNvPr>
            <p:cNvSpPr txBox="1"/>
            <p:nvPr/>
          </p:nvSpPr>
          <p:spPr>
            <a:xfrm>
              <a:off x="9609060" y="4408029"/>
              <a:ext cx="1199367" cy="461665"/>
            </a:xfrm>
            <a:prstGeom prst="rect">
              <a:avLst/>
            </a:prstGeom>
            <a:noFill/>
          </p:spPr>
          <p:txBody>
            <a:bodyPr wrap="none" rtlCol="0">
              <a:spAutoFit/>
            </a:bodyPr>
            <a:lstStyle/>
            <a:p>
              <a:r>
                <a:rPr lang="en-US" sz="2400" dirty="0"/>
                <a:t>Outputs</a:t>
              </a:r>
            </a:p>
          </p:txBody>
        </p:sp>
      </p:grpSp>
      <p:grpSp>
        <p:nvGrpSpPr>
          <p:cNvPr id="23" name="Group 22">
            <a:extLst>
              <a:ext uri="{FF2B5EF4-FFF2-40B4-BE49-F238E27FC236}">
                <a16:creationId xmlns:a16="http://schemas.microsoft.com/office/drawing/2014/main" id="{017752FD-8FA0-2846-B716-F8F7A933AA83}"/>
              </a:ext>
            </a:extLst>
          </p:cNvPr>
          <p:cNvGrpSpPr/>
          <p:nvPr/>
        </p:nvGrpSpPr>
        <p:grpSpPr>
          <a:xfrm>
            <a:off x="7940238" y="5469910"/>
            <a:ext cx="2163981" cy="1145232"/>
            <a:chOff x="7940238" y="5469910"/>
            <a:chExt cx="2163981" cy="1145232"/>
          </a:xfrm>
        </p:grpSpPr>
        <p:sp>
          <p:nvSpPr>
            <p:cNvPr id="8" name="Lightning Bolt 7">
              <a:extLst>
                <a:ext uri="{FF2B5EF4-FFF2-40B4-BE49-F238E27FC236}">
                  <a16:creationId xmlns:a16="http://schemas.microsoft.com/office/drawing/2014/main" id="{88A08C4A-ABC5-F942-B055-CF82D8E18580}"/>
                </a:ext>
              </a:extLst>
            </p:cNvPr>
            <p:cNvSpPr/>
            <p:nvPr/>
          </p:nvSpPr>
          <p:spPr>
            <a:xfrm>
              <a:off x="7940238" y="546991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814CF9-7028-7E41-93C0-617A987B311B}"/>
                </a:ext>
              </a:extLst>
            </p:cNvPr>
            <p:cNvSpPr txBox="1"/>
            <p:nvPr/>
          </p:nvSpPr>
          <p:spPr>
            <a:xfrm>
              <a:off x="8815405" y="6153477"/>
              <a:ext cx="1288814" cy="461665"/>
            </a:xfrm>
            <a:prstGeom prst="rect">
              <a:avLst/>
            </a:prstGeom>
            <a:noFill/>
          </p:spPr>
          <p:txBody>
            <a:bodyPr wrap="none" rtlCol="0">
              <a:spAutoFit/>
            </a:bodyPr>
            <a:lstStyle/>
            <a:p>
              <a:r>
                <a:rPr lang="en-US" sz="2400" dirty="0"/>
                <a:t>Behavior</a:t>
              </a:r>
            </a:p>
          </p:txBody>
        </p:sp>
      </p:grpSp>
      <p:grpSp>
        <p:nvGrpSpPr>
          <p:cNvPr id="22" name="Group 21">
            <a:extLst>
              <a:ext uri="{FF2B5EF4-FFF2-40B4-BE49-F238E27FC236}">
                <a16:creationId xmlns:a16="http://schemas.microsoft.com/office/drawing/2014/main" id="{336A6B08-745C-6D4C-8B8C-2E2F16962E70}"/>
              </a:ext>
            </a:extLst>
          </p:cNvPr>
          <p:cNvGrpSpPr/>
          <p:nvPr/>
        </p:nvGrpSpPr>
        <p:grpSpPr>
          <a:xfrm>
            <a:off x="7224208" y="3180394"/>
            <a:ext cx="4057193" cy="799935"/>
            <a:chOff x="7224208" y="3180394"/>
            <a:chExt cx="4057193" cy="799935"/>
          </a:xfrm>
        </p:grpSpPr>
        <p:cxnSp>
          <p:nvCxnSpPr>
            <p:cNvPr id="17" name="Curved Connector 16">
              <a:extLst>
                <a:ext uri="{FF2B5EF4-FFF2-40B4-BE49-F238E27FC236}">
                  <a16:creationId xmlns:a16="http://schemas.microsoft.com/office/drawing/2014/main" id="{48B2FF2B-CDDA-B44E-B1AE-BA14F1219E45}"/>
                </a:ext>
              </a:extLst>
            </p:cNvPr>
            <p:cNvCxnSpPr>
              <a:stCxn id="2" idx="7"/>
            </p:cNvCxnSpPr>
            <p:nvPr/>
          </p:nvCxnSpPr>
          <p:spPr>
            <a:xfrm rot="16200000" flipH="1" flipV="1">
              <a:off x="7323819" y="3324804"/>
              <a:ext cx="555914" cy="755135"/>
            </a:xfrm>
            <a:prstGeom prst="curvedConnector4">
              <a:avLst>
                <a:gd name="adj1" fmla="val -69686"/>
                <a:gd name="adj2" fmla="val -169428"/>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D4CDCA7-7E32-EC4E-A14C-55D80BD34694}"/>
                </a:ext>
              </a:extLst>
            </p:cNvPr>
            <p:cNvSpPr txBox="1"/>
            <p:nvPr/>
          </p:nvSpPr>
          <p:spPr>
            <a:xfrm>
              <a:off x="9459812" y="3180394"/>
              <a:ext cx="1821589" cy="461665"/>
            </a:xfrm>
            <a:prstGeom prst="rect">
              <a:avLst/>
            </a:prstGeom>
            <a:noFill/>
          </p:spPr>
          <p:txBody>
            <a:bodyPr wrap="none" rtlCol="0">
              <a:spAutoFit/>
            </a:bodyPr>
            <a:lstStyle/>
            <a:p>
              <a:r>
                <a:rPr lang="en-US" sz="2400" dirty="0"/>
                <a:t>State Change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Running a Test</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Construct the situation:</a:t>
            </a:r>
          </a:p>
          <a:p>
            <a:pPr lvl="1"/>
            <a:r>
              <a:rPr lang="en-US" dirty="0"/>
              <a:t>Set up SUT to get the state ready</a:t>
            </a:r>
          </a:p>
          <a:p>
            <a:pPr lvl="1"/>
            <a:r>
              <a:rPr lang="en-US" dirty="0"/>
              <a:t>[Optional: Prepare collaborators]</a:t>
            </a:r>
          </a:p>
          <a:p>
            <a:r>
              <a:rPr lang="en-US" dirty="0"/>
              <a:t>Apply the operation inputs.</a:t>
            </a:r>
          </a:p>
          <a:p>
            <a:r>
              <a:rPr lang="en-US" dirty="0"/>
              <a:t>Check the outputs, verify the state change, handle the behavior</a:t>
            </a:r>
          </a:p>
          <a:p>
            <a:pPr lvl="1"/>
            <a:r>
              <a:rPr lang="en-US" dirty="0"/>
              <a:t>Handle exceptions,</a:t>
            </a:r>
          </a:p>
          <a:p>
            <a:pPr lvl="1"/>
            <a:r>
              <a:rPr lang="en-US" dirty="0"/>
              <a:t>Time-Out to handle nontermination,</a:t>
            </a:r>
          </a:p>
          <a:p>
            <a:pPr lvl="1"/>
            <a:r>
              <a:rPr lang="en-US" dirty="0"/>
              <a:t>Post-check with collaborators.</a:t>
            </a:r>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50465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Dijkstra’s Law</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“Program testing can be used to show the presence of bugs, but never to show their absence!”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3089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Classifying Tests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can classify tests according to several cross-cutting dimensions:</a:t>
            </a:r>
          </a:p>
          <a:p>
            <a:pPr lvl="1"/>
            <a:r>
              <a:rPr lang="en-US" dirty="0"/>
              <a:t>Scope: What sort of thing is the SUT?</a:t>
            </a:r>
          </a:p>
          <a:p>
            <a:pPr lvl="1"/>
            <a:r>
              <a:rPr lang="en-US" dirty="0"/>
              <a:t>Purpose: Why are we testing?</a:t>
            </a:r>
          </a:p>
          <a:p>
            <a:pPr lvl="1"/>
            <a:r>
              <a:rPr lang="en-US" dirty="0"/>
              <a:t>Size: What resources does testing need?</a:t>
            </a:r>
          </a:p>
          <a:p>
            <a:pPr lvl="1"/>
            <a:r>
              <a:rPr lang="en-US" dirty="0"/>
              <a:t>How: How is testing performed?</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7</a:t>
            </a:fld>
            <a:endParaRPr lang="en-US"/>
          </a:p>
        </p:txBody>
      </p:sp>
    </p:spTree>
    <p:extLst>
      <p:ext uri="{BB962C8B-B14F-4D97-AF65-F5344CB8AC3E}">
        <p14:creationId xmlns:p14="http://schemas.microsoft.com/office/powerpoint/2010/main" val="319186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Test Scope</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a:xfrm>
            <a:off x="838200" y="1500160"/>
            <a:ext cx="10429240" cy="4351338"/>
          </a:xfrm>
        </p:spPr>
        <p:txBody>
          <a:bodyPr>
            <a:normAutofit/>
          </a:bodyPr>
          <a:lstStyle/>
          <a:p>
            <a:pPr fontAlgn="base"/>
            <a:r>
              <a:rPr lang="en-US" i="1" dirty="0"/>
              <a:t>Unit</a:t>
            </a:r>
            <a:r>
              <a:rPr lang="en-US" dirty="0"/>
              <a:t> tests: SUT = a single method/class/object</a:t>
            </a:r>
          </a:p>
          <a:p>
            <a:pPr fontAlgn="base"/>
            <a:r>
              <a:rPr lang="en-US" i="1" dirty="0"/>
              <a:t>Integration</a:t>
            </a:r>
            <a:r>
              <a:rPr lang="en-US" dirty="0"/>
              <a:t> tests: SUT = combinations of units, a subsystem</a:t>
            </a:r>
          </a:p>
          <a:p>
            <a:pPr fontAlgn="base"/>
            <a:r>
              <a:rPr lang="en-US" i="1" dirty="0"/>
              <a:t>System</a:t>
            </a:r>
            <a:r>
              <a:rPr lang="en-US" dirty="0"/>
              <a:t> tests: SUT = whole system being developed</a:t>
            </a:r>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8</a:t>
            </a:fld>
            <a:endParaRPr lang="en-US"/>
          </a:p>
        </p:txBody>
      </p:sp>
      <p:pic>
        <p:nvPicPr>
          <p:cNvPr id="5" name="Picture 2" descr="Image result for testing steps direction software engineering">
            <a:extLst>
              <a:ext uri="{FF2B5EF4-FFF2-40B4-BE49-F238E27FC236}">
                <a16:creationId xmlns:a16="http://schemas.microsoft.com/office/drawing/2014/main" id="{FD055CE9-A856-485C-A74F-680BB0EA6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840" y="3024143"/>
            <a:ext cx="4855501" cy="33322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F8ED167-CA93-476C-8CDB-B310ECD41524}"/>
              </a:ext>
            </a:extLst>
          </p:cNvPr>
          <p:cNvSpPr txBox="1"/>
          <p:nvPr/>
        </p:nvSpPr>
        <p:spPr>
          <a:xfrm>
            <a:off x="7122160" y="3429000"/>
            <a:ext cx="4855500" cy="1608133"/>
          </a:xfrm>
          <a:prstGeom prst="rect">
            <a:avLst/>
          </a:prstGeom>
          <a:noFill/>
        </p:spPr>
        <p:txBody>
          <a:bodyPr wrap="square">
            <a:spAutoFit/>
          </a:bodyPr>
          <a:lstStyle/>
          <a:p>
            <a:pPr lvl="1" eaLnBrk="1" hangingPunct="1">
              <a:spcBef>
                <a:spcPts val="600"/>
              </a:spcBef>
            </a:pPr>
            <a:r>
              <a:rPr lang="en-US" altLang="en-US" sz="2400" dirty="0">
                <a:solidFill>
                  <a:srgbClr val="C00000"/>
                </a:solidFill>
              </a:rPr>
              <a:t>Verification</a:t>
            </a:r>
            <a:r>
              <a:rPr lang="en-US" altLang="en-US" sz="2400" dirty="0"/>
              <a:t>: </a:t>
            </a:r>
            <a:r>
              <a:rPr lang="en-US" altLang="en-US" sz="2400" i="1" dirty="0"/>
              <a:t>"Are we building the product right?" </a:t>
            </a:r>
          </a:p>
          <a:p>
            <a:pPr lvl="1" eaLnBrk="1" hangingPunct="1">
              <a:spcBef>
                <a:spcPts val="300"/>
              </a:spcBef>
            </a:pPr>
            <a:r>
              <a:rPr lang="en-US" altLang="en-US" sz="2400" dirty="0">
                <a:solidFill>
                  <a:srgbClr val="C00000"/>
                </a:solidFill>
              </a:rPr>
              <a:t>Validation</a:t>
            </a:r>
            <a:r>
              <a:rPr lang="en-US" altLang="en-US" sz="2400" i="1" dirty="0">
                <a:solidFill>
                  <a:srgbClr val="C00000"/>
                </a:solidFill>
              </a:rPr>
              <a:t>:  </a:t>
            </a:r>
            <a:r>
              <a:rPr lang="en-US" altLang="en-US" sz="2400" i="1" dirty="0"/>
              <a:t>"Are we building the right product?"</a:t>
            </a:r>
          </a:p>
        </p:txBody>
      </p:sp>
    </p:spTree>
    <p:extLst>
      <p:ext uri="{BB962C8B-B14F-4D97-AF65-F5344CB8AC3E}">
        <p14:creationId xmlns:p14="http://schemas.microsoft.com/office/powerpoint/2010/main" val="79937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Test Purpose</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lnSpcReduction="10000"/>
          </a:bodyPr>
          <a:lstStyle/>
          <a:p>
            <a:r>
              <a:rPr lang="en-US" dirty="0"/>
              <a:t>Acceptance Test</a:t>
            </a:r>
          </a:p>
          <a:p>
            <a:pPr lvl="1"/>
            <a:r>
              <a:rPr lang="en-US" dirty="0"/>
              <a:t>Customer-level requirement testing</a:t>
            </a:r>
          </a:p>
          <a:p>
            <a:pPr lvl="1"/>
            <a:r>
              <a:rPr lang="en-US" dirty="0"/>
              <a:t>Validation: Are we building the right system ?</a:t>
            </a:r>
          </a:p>
          <a:p>
            <a:r>
              <a:rPr lang="en-US" dirty="0"/>
              <a:t>Functional Test</a:t>
            </a:r>
          </a:p>
          <a:p>
            <a:pPr lvl="1"/>
            <a:r>
              <a:rPr lang="en-US" dirty="0"/>
              <a:t>“Black-Box” testing</a:t>
            </a:r>
          </a:p>
          <a:p>
            <a:pPr lvl="1"/>
            <a:r>
              <a:rPr lang="en-US" dirty="0"/>
              <a:t>Specification Testing</a:t>
            </a:r>
          </a:p>
          <a:p>
            <a:r>
              <a:rPr lang="en-US" dirty="0"/>
              <a:t>Structural Test</a:t>
            </a:r>
          </a:p>
          <a:p>
            <a:pPr lvl="1"/>
            <a:r>
              <a:rPr lang="en-US" dirty="0"/>
              <a:t>“White-Box” testing</a:t>
            </a:r>
          </a:p>
          <a:p>
            <a:pPr lvl="1"/>
            <a:r>
              <a:rPr lang="en-US" dirty="0"/>
              <a:t>Exercising the code</a:t>
            </a:r>
          </a:p>
          <a:p>
            <a:r>
              <a:rPr lang="en-US" dirty="0"/>
              <a:t>Regression Test</a:t>
            </a:r>
          </a:p>
          <a:p>
            <a:pPr lvl="1"/>
            <a:r>
              <a:rPr lang="en-US" dirty="0"/>
              <a:t>Prevent bugs from (re-)entering during maintenance.</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9</a:t>
            </a:fld>
            <a:endParaRPr lang="en-US"/>
          </a:p>
        </p:txBody>
      </p:sp>
      <p:pic>
        <p:nvPicPr>
          <p:cNvPr id="7" name="iStock_000004584752Small.jpg" descr="iStock_000004584752Small.jpg">
            <a:extLst>
              <a:ext uri="{FF2B5EF4-FFF2-40B4-BE49-F238E27FC236}">
                <a16:creationId xmlns:a16="http://schemas.microsoft.com/office/drawing/2014/main" id="{D6E32F02-2DCC-449C-98B9-449ADFB71A0B}"/>
              </a:ext>
            </a:extLst>
          </p:cNvPr>
          <p:cNvPicPr>
            <a:picLocks noChangeAspect="1"/>
          </p:cNvPicPr>
          <p:nvPr/>
        </p:nvPicPr>
        <p:blipFill>
          <a:blip r:embed="rId3"/>
          <a:srcRect l="4125" t="8464" r="4054" b="5130"/>
          <a:stretch>
            <a:fillRect/>
          </a:stretch>
        </p:blipFill>
        <p:spPr>
          <a:xfrm>
            <a:off x="4504622" y="3027194"/>
            <a:ext cx="2903652" cy="1818392"/>
          </a:xfrm>
          <a:custGeom>
            <a:avLst/>
            <a:gdLst/>
            <a:ahLst/>
            <a:cxnLst>
              <a:cxn ang="0">
                <a:pos x="wd2" y="hd2"/>
              </a:cxn>
              <a:cxn ang="5400000">
                <a:pos x="wd2" y="hd2"/>
              </a:cxn>
              <a:cxn ang="10800000">
                <a:pos x="wd2" y="hd2"/>
              </a:cxn>
              <a:cxn ang="16200000">
                <a:pos x="wd2" y="hd2"/>
              </a:cxn>
            </a:cxnLst>
            <a:rect l="0" t="0" r="r" b="b"/>
            <a:pathLst>
              <a:path w="21562" h="21598" extrusionOk="0">
                <a:moveTo>
                  <a:pt x="10756" y="0"/>
                </a:moveTo>
                <a:cubicBezTo>
                  <a:pt x="10716" y="1"/>
                  <a:pt x="10436" y="104"/>
                  <a:pt x="10134" y="229"/>
                </a:cubicBezTo>
                <a:cubicBezTo>
                  <a:pt x="9831" y="354"/>
                  <a:pt x="9297" y="572"/>
                  <a:pt x="8947" y="717"/>
                </a:cubicBezTo>
                <a:cubicBezTo>
                  <a:pt x="8598" y="861"/>
                  <a:pt x="7993" y="1110"/>
                  <a:pt x="7605" y="1270"/>
                </a:cubicBezTo>
                <a:cubicBezTo>
                  <a:pt x="7217" y="1431"/>
                  <a:pt x="6588" y="1690"/>
                  <a:pt x="6208" y="1846"/>
                </a:cubicBezTo>
                <a:cubicBezTo>
                  <a:pt x="5492" y="2141"/>
                  <a:pt x="2592" y="3315"/>
                  <a:pt x="1030" y="3942"/>
                </a:cubicBezTo>
                <a:cubicBezTo>
                  <a:pt x="539" y="4139"/>
                  <a:pt x="106" y="4321"/>
                  <a:pt x="68" y="4344"/>
                </a:cubicBezTo>
                <a:cubicBezTo>
                  <a:pt x="-15" y="4394"/>
                  <a:pt x="-20" y="4505"/>
                  <a:pt x="39" y="4975"/>
                </a:cubicBezTo>
                <a:cubicBezTo>
                  <a:pt x="81" y="5308"/>
                  <a:pt x="116" y="5908"/>
                  <a:pt x="303" y="9498"/>
                </a:cubicBezTo>
                <a:cubicBezTo>
                  <a:pt x="318" y="9790"/>
                  <a:pt x="344" y="10337"/>
                  <a:pt x="362" y="10714"/>
                </a:cubicBezTo>
                <a:cubicBezTo>
                  <a:pt x="379" y="11091"/>
                  <a:pt x="401" y="11424"/>
                  <a:pt x="410" y="11453"/>
                </a:cubicBezTo>
                <a:cubicBezTo>
                  <a:pt x="451" y="11577"/>
                  <a:pt x="1077" y="12287"/>
                  <a:pt x="1568" y="12768"/>
                </a:cubicBezTo>
                <a:cubicBezTo>
                  <a:pt x="1641" y="12840"/>
                  <a:pt x="1887" y="13097"/>
                  <a:pt x="2115" y="13339"/>
                </a:cubicBezTo>
                <a:cubicBezTo>
                  <a:pt x="2492" y="13740"/>
                  <a:pt x="2887" y="14134"/>
                  <a:pt x="3664" y="14886"/>
                </a:cubicBezTo>
                <a:cubicBezTo>
                  <a:pt x="3816" y="15033"/>
                  <a:pt x="4201" y="15411"/>
                  <a:pt x="4521" y="15727"/>
                </a:cubicBezTo>
                <a:cubicBezTo>
                  <a:pt x="4840" y="16042"/>
                  <a:pt x="5196" y="16384"/>
                  <a:pt x="5310" y="16486"/>
                </a:cubicBezTo>
                <a:cubicBezTo>
                  <a:pt x="6442" y="17498"/>
                  <a:pt x="7835" y="18794"/>
                  <a:pt x="8227" y="19202"/>
                </a:cubicBezTo>
                <a:cubicBezTo>
                  <a:pt x="8380" y="19360"/>
                  <a:pt x="8970" y="19964"/>
                  <a:pt x="9539" y="20543"/>
                </a:cubicBezTo>
                <a:cubicBezTo>
                  <a:pt x="10108" y="21123"/>
                  <a:pt x="10585" y="21598"/>
                  <a:pt x="10599" y="21598"/>
                </a:cubicBezTo>
                <a:cubicBezTo>
                  <a:pt x="10625" y="21598"/>
                  <a:pt x="10887" y="21355"/>
                  <a:pt x="12044" y="20257"/>
                </a:cubicBezTo>
                <a:cubicBezTo>
                  <a:pt x="12455" y="19867"/>
                  <a:pt x="12940" y="19406"/>
                  <a:pt x="13123" y="19233"/>
                </a:cubicBezTo>
                <a:cubicBezTo>
                  <a:pt x="13306" y="19060"/>
                  <a:pt x="13754" y="18640"/>
                  <a:pt x="14119" y="18302"/>
                </a:cubicBezTo>
                <a:cubicBezTo>
                  <a:pt x="14484" y="17964"/>
                  <a:pt x="14994" y="17489"/>
                  <a:pt x="15253" y="17247"/>
                </a:cubicBezTo>
                <a:cubicBezTo>
                  <a:pt x="15511" y="17005"/>
                  <a:pt x="15766" y="16768"/>
                  <a:pt x="15820" y="16720"/>
                </a:cubicBezTo>
                <a:cubicBezTo>
                  <a:pt x="15873" y="16671"/>
                  <a:pt x="16210" y="16359"/>
                  <a:pt x="16567" y="16025"/>
                </a:cubicBezTo>
                <a:cubicBezTo>
                  <a:pt x="16925" y="15690"/>
                  <a:pt x="17690" y="14981"/>
                  <a:pt x="18268" y="14451"/>
                </a:cubicBezTo>
                <a:cubicBezTo>
                  <a:pt x="18846" y="13921"/>
                  <a:pt x="19438" y="13378"/>
                  <a:pt x="19583" y="13245"/>
                </a:cubicBezTo>
                <a:cubicBezTo>
                  <a:pt x="19727" y="13111"/>
                  <a:pt x="19888" y="12962"/>
                  <a:pt x="19941" y="12914"/>
                </a:cubicBezTo>
                <a:cubicBezTo>
                  <a:pt x="19995" y="12865"/>
                  <a:pt x="20177" y="12698"/>
                  <a:pt x="20347" y="12541"/>
                </a:cubicBezTo>
                <a:lnTo>
                  <a:pt x="20655" y="12256"/>
                </a:lnTo>
                <a:lnTo>
                  <a:pt x="20674" y="12016"/>
                </a:lnTo>
                <a:cubicBezTo>
                  <a:pt x="20685" y="11868"/>
                  <a:pt x="20711" y="11754"/>
                  <a:pt x="20740" y="11720"/>
                </a:cubicBezTo>
                <a:cubicBezTo>
                  <a:pt x="20789" y="11663"/>
                  <a:pt x="20814" y="11485"/>
                  <a:pt x="21006" y="9851"/>
                </a:cubicBezTo>
                <a:cubicBezTo>
                  <a:pt x="21145" y="8675"/>
                  <a:pt x="21380" y="6629"/>
                  <a:pt x="21424" y="6224"/>
                </a:cubicBezTo>
                <a:cubicBezTo>
                  <a:pt x="21445" y="6029"/>
                  <a:pt x="21489" y="5654"/>
                  <a:pt x="21521" y="5392"/>
                </a:cubicBezTo>
                <a:cubicBezTo>
                  <a:pt x="21580" y="4907"/>
                  <a:pt x="21575" y="4697"/>
                  <a:pt x="21506" y="4697"/>
                </a:cubicBezTo>
                <a:cubicBezTo>
                  <a:pt x="21484" y="4697"/>
                  <a:pt x="21317" y="4627"/>
                  <a:pt x="21133" y="4543"/>
                </a:cubicBezTo>
                <a:cubicBezTo>
                  <a:pt x="20949" y="4458"/>
                  <a:pt x="20311" y="4179"/>
                  <a:pt x="19714" y="3920"/>
                </a:cubicBezTo>
                <a:cubicBezTo>
                  <a:pt x="19117" y="3662"/>
                  <a:pt x="18515" y="3401"/>
                  <a:pt x="18379" y="3340"/>
                </a:cubicBezTo>
                <a:cubicBezTo>
                  <a:pt x="18126" y="3229"/>
                  <a:pt x="17976" y="3162"/>
                  <a:pt x="17701" y="3044"/>
                </a:cubicBezTo>
                <a:cubicBezTo>
                  <a:pt x="17365" y="2900"/>
                  <a:pt x="15790" y="2205"/>
                  <a:pt x="14631" y="1687"/>
                </a:cubicBezTo>
                <a:cubicBezTo>
                  <a:pt x="14364" y="1569"/>
                  <a:pt x="13667" y="1261"/>
                  <a:pt x="13082" y="1003"/>
                </a:cubicBezTo>
                <a:cubicBezTo>
                  <a:pt x="12496" y="745"/>
                  <a:pt x="11911" y="486"/>
                  <a:pt x="11782" y="428"/>
                </a:cubicBezTo>
                <a:cubicBezTo>
                  <a:pt x="10963" y="57"/>
                  <a:pt x="10821" y="-2"/>
                  <a:pt x="10756" y="0"/>
                </a:cubicBezTo>
                <a:close/>
              </a:path>
            </a:pathLst>
          </a:custGeom>
          <a:ln w="12700">
            <a:miter lim="400000"/>
          </a:ln>
        </p:spPr>
      </p:pic>
      <p:pic>
        <p:nvPicPr>
          <p:cNvPr id="8" name="iStock_000004606531Small.jpg" descr="iStock_000004606531Small.jpg">
            <a:extLst>
              <a:ext uri="{FF2B5EF4-FFF2-40B4-BE49-F238E27FC236}">
                <a16:creationId xmlns:a16="http://schemas.microsoft.com/office/drawing/2014/main" id="{445614CC-9581-4F79-B1B0-652058B92DE5}"/>
              </a:ext>
            </a:extLst>
          </p:cNvPr>
          <p:cNvPicPr>
            <a:picLocks noChangeAspect="1"/>
          </p:cNvPicPr>
          <p:nvPr/>
        </p:nvPicPr>
        <p:blipFill>
          <a:blip r:embed="rId4">
            <a:alphaModFix amt="20000"/>
          </a:blip>
          <a:srcRect l="4491" t="13803" r="4399" b="4091"/>
          <a:stretch>
            <a:fillRect/>
          </a:stretch>
        </p:blipFill>
        <p:spPr>
          <a:xfrm>
            <a:off x="7618224" y="2791008"/>
            <a:ext cx="3531917" cy="2118151"/>
          </a:xfrm>
          <a:custGeom>
            <a:avLst/>
            <a:gdLst/>
            <a:ahLst/>
            <a:cxnLst>
              <a:cxn ang="0">
                <a:pos x="wd2" y="hd2"/>
              </a:cxn>
              <a:cxn ang="5400000">
                <a:pos x="wd2" y="hd2"/>
              </a:cxn>
              <a:cxn ang="10800000">
                <a:pos x="wd2" y="hd2"/>
              </a:cxn>
              <a:cxn ang="16200000">
                <a:pos x="wd2" y="hd2"/>
              </a:cxn>
            </a:cxnLst>
            <a:rect l="0" t="0" r="r" b="b"/>
            <a:pathLst>
              <a:path w="21569" h="21546" extrusionOk="0">
                <a:moveTo>
                  <a:pt x="12328" y="0"/>
                </a:moveTo>
                <a:cubicBezTo>
                  <a:pt x="12306" y="0"/>
                  <a:pt x="12254" y="39"/>
                  <a:pt x="12213" y="87"/>
                </a:cubicBezTo>
                <a:cubicBezTo>
                  <a:pt x="12173" y="134"/>
                  <a:pt x="11707" y="617"/>
                  <a:pt x="11178" y="1160"/>
                </a:cubicBezTo>
                <a:cubicBezTo>
                  <a:pt x="10648" y="1703"/>
                  <a:pt x="10172" y="2195"/>
                  <a:pt x="10118" y="2252"/>
                </a:cubicBezTo>
                <a:cubicBezTo>
                  <a:pt x="10064" y="2310"/>
                  <a:pt x="9807" y="2576"/>
                  <a:pt x="9546" y="2844"/>
                </a:cubicBezTo>
                <a:cubicBezTo>
                  <a:pt x="9286" y="3112"/>
                  <a:pt x="8828" y="3583"/>
                  <a:pt x="8529" y="3891"/>
                </a:cubicBezTo>
                <a:cubicBezTo>
                  <a:pt x="8230" y="4198"/>
                  <a:pt x="7832" y="4604"/>
                  <a:pt x="7645" y="4794"/>
                </a:cubicBezTo>
                <a:cubicBezTo>
                  <a:pt x="7396" y="5047"/>
                  <a:pt x="7169" y="5339"/>
                  <a:pt x="6794" y="5888"/>
                </a:cubicBezTo>
                <a:cubicBezTo>
                  <a:pt x="6513" y="6300"/>
                  <a:pt x="6013" y="7018"/>
                  <a:pt x="5684" y="7485"/>
                </a:cubicBezTo>
                <a:cubicBezTo>
                  <a:pt x="5354" y="7951"/>
                  <a:pt x="4389" y="9346"/>
                  <a:pt x="3537" y="10585"/>
                </a:cubicBezTo>
                <a:cubicBezTo>
                  <a:pt x="2114" y="12659"/>
                  <a:pt x="785" y="14593"/>
                  <a:pt x="233" y="15393"/>
                </a:cubicBezTo>
                <a:cubicBezTo>
                  <a:pt x="110" y="15570"/>
                  <a:pt x="5" y="15744"/>
                  <a:pt x="0" y="15778"/>
                </a:cubicBezTo>
                <a:cubicBezTo>
                  <a:pt x="-21" y="15925"/>
                  <a:pt x="374" y="16848"/>
                  <a:pt x="992" y="18100"/>
                </a:cubicBezTo>
                <a:cubicBezTo>
                  <a:pt x="1167" y="18456"/>
                  <a:pt x="1237" y="18567"/>
                  <a:pt x="1272" y="18544"/>
                </a:cubicBezTo>
                <a:cubicBezTo>
                  <a:pt x="1298" y="18528"/>
                  <a:pt x="1394" y="18455"/>
                  <a:pt x="1486" y="18380"/>
                </a:cubicBezTo>
                <a:cubicBezTo>
                  <a:pt x="1579" y="18305"/>
                  <a:pt x="1824" y="18111"/>
                  <a:pt x="2031" y="17951"/>
                </a:cubicBezTo>
                <a:cubicBezTo>
                  <a:pt x="2238" y="17791"/>
                  <a:pt x="2715" y="17415"/>
                  <a:pt x="3090" y="17116"/>
                </a:cubicBezTo>
                <a:cubicBezTo>
                  <a:pt x="4493" y="15997"/>
                  <a:pt x="4891" y="15684"/>
                  <a:pt x="5601" y="15134"/>
                </a:cubicBezTo>
                <a:cubicBezTo>
                  <a:pt x="5931" y="14878"/>
                  <a:pt x="6323" y="14574"/>
                  <a:pt x="6473" y="14457"/>
                </a:cubicBezTo>
                <a:cubicBezTo>
                  <a:pt x="6675" y="14300"/>
                  <a:pt x="6754" y="14258"/>
                  <a:pt x="6777" y="14297"/>
                </a:cubicBezTo>
                <a:cubicBezTo>
                  <a:pt x="6794" y="14325"/>
                  <a:pt x="6822" y="14603"/>
                  <a:pt x="6839" y="14914"/>
                </a:cubicBezTo>
                <a:cubicBezTo>
                  <a:pt x="6874" y="15573"/>
                  <a:pt x="6827" y="15477"/>
                  <a:pt x="7343" y="15944"/>
                </a:cubicBezTo>
                <a:cubicBezTo>
                  <a:pt x="7527" y="16111"/>
                  <a:pt x="8324" y="16841"/>
                  <a:pt x="9114" y="17567"/>
                </a:cubicBezTo>
                <a:cubicBezTo>
                  <a:pt x="9904" y="18294"/>
                  <a:pt x="10720" y="19043"/>
                  <a:pt x="10927" y="19230"/>
                </a:cubicBezTo>
                <a:cubicBezTo>
                  <a:pt x="11272" y="19542"/>
                  <a:pt x="12447" y="20621"/>
                  <a:pt x="13157" y="21279"/>
                </a:cubicBezTo>
                <a:cubicBezTo>
                  <a:pt x="13457" y="21556"/>
                  <a:pt x="13562" y="21600"/>
                  <a:pt x="13679" y="21492"/>
                </a:cubicBezTo>
                <a:cubicBezTo>
                  <a:pt x="13713" y="21461"/>
                  <a:pt x="13869" y="21224"/>
                  <a:pt x="14027" y="20967"/>
                </a:cubicBezTo>
                <a:cubicBezTo>
                  <a:pt x="14185" y="20710"/>
                  <a:pt x="14422" y="20334"/>
                  <a:pt x="14554" y="20132"/>
                </a:cubicBezTo>
                <a:cubicBezTo>
                  <a:pt x="14920" y="19570"/>
                  <a:pt x="15827" y="18132"/>
                  <a:pt x="16294" y="17373"/>
                </a:cubicBezTo>
                <a:cubicBezTo>
                  <a:pt x="16524" y="16999"/>
                  <a:pt x="16920" y="16371"/>
                  <a:pt x="17173" y="15978"/>
                </a:cubicBezTo>
                <a:cubicBezTo>
                  <a:pt x="17426" y="15585"/>
                  <a:pt x="17720" y="15127"/>
                  <a:pt x="17827" y="14958"/>
                </a:cubicBezTo>
                <a:cubicBezTo>
                  <a:pt x="17935" y="14789"/>
                  <a:pt x="18230" y="14328"/>
                  <a:pt x="18483" y="13936"/>
                </a:cubicBezTo>
                <a:cubicBezTo>
                  <a:pt x="18736" y="13543"/>
                  <a:pt x="19037" y="13073"/>
                  <a:pt x="19152" y="12891"/>
                </a:cubicBezTo>
                <a:cubicBezTo>
                  <a:pt x="19313" y="12635"/>
                  <a:pt x="20491" y="10809"/>
                  <a:pt x="20678" y="10525"/>
                </a:cubicBezTo>
                <a:cubicBezTo>
                  <a:pt x="20697" y="10496"/>
                  <a:pt x="20725" y="10369"/>
                  <a:pt x="20741" y="10242"/>
                </a:cubicBezTo>
                <a:cubicBezTo>
                  <a:pt x="20756" y="10114"/>
                  <a:pt x="20806" y="9707"/>
                  <a:pt x="20853" y="9336"/>
                </a:cubicBezTo>
                <a:cubicBezTo>
                  <a:pt x="20900" y="8966"/>
                  <a:pt x="20976" y="8360"/>
                  <a:pt x="21021" y="7989"/>
                </a:cubicBezTo>
                <a:cubicBezTo>
                  <a:pt x="21066" y="7619"/>
                  <a:pt x="21122" y="7170"/>
                  <a:pt x="21146" y="6991"/>
                </a:cubicBezTo>
                <a:cubicBezTo>
                  <a:pt x="21169" y="6813"/>
                  <a:pt x="21200" y="6582"/>
                  <a:pt x="21214" y="6479"/>
                </a:cubicBezTo>
                <a:cubicBezTo>
                  <a:pt x="21227" y="6377"/>
                  <a:pt x="21282" y="5980"/>
                  <a:pt x="21336" y="5597"/>
                </a:cubicBezTo>
                <a:cubicBezTo>
                  <a:pt x="21555" y="4035"/>
                  <a:pt x="21579" y="3848"/>
                  <a:pt x="21565" y="3811"/>
                </a:cubicBezTo>
                <a:cubicBezTo>
                  <a:pt x="21557" y="3790"/>
                  <a:pt x="21410" y="3717"/>
                  <a:pt x="21237" y="3647"/>
                </a:cubicBezTo>
                <a:cubicBezTo>
                  <a:pt x="21065" y="3577"/>
                  <a:pt x="20590" y="3374"/>
                  <a:pt x="20184" y="3197"/>
                </a:cubicBezTo>
                <a:cubicBezTo>
                  <a:pt x="19047" y="2702"/>
                  <a:pt x="18668" y="2540"/>
                  <a:pt x="17883" y="2207"/>
                </a:cubicBezTo>
                <a:cubicBezTo>
                  <a:pt x="16285" y="1530"/>
                  <a:pt x="15425" y="1162"/>
                  <a:pt x="15333" y="1117"/>
                </a:cubicBezTo>
                <a:cubicBezTo>
                  <a:pt x="15160" y="1032"/>
                  <a:pt x="15095" y="1062"/>
                  <a:pt x="14674" y="1432"/>
                </a:cubicBezTo>
                <a:cubicBezTo>
                  <a:pt x="13011" y="2891"/>
                  <a:pt x="12916" y="2956"/>
                  <a:pt x="13139" y="2479"/>
                </a:cubicBezTo>
                <a:cubicBezTo>
                  <a:pt x="13195" y="2359"/>
                  <a:pt x="13241" y="2244"/>
                  <a:pt x="13241" y="2224"/>
                </a:cubicBezTo>
                <a:cubicBezTo>
                  <a:pt x="13241" y="2136"/>
                  <a:pt x="12364" y="0"/>
                  <a:pt x="12328" y="0"/>
                </a:cubicBezTo>
                <a:close/>
              </a:path>
            </a:pathLst>
          </a:custGeom>
          <a:ln w="12700">
            <a:miter lim="400000"/>
          </a:ln>
        </p:spPr>
      </p:pic>
      <p:sp>
        <p:nvSpPr>
          <p:cNvPr id="9" name="Functional “black box”">
            <a:extLst>
              <a:ext uri="{FF2B5EF4-FFF2-40B4-BE49-F238E27FC236}">
                <a16:creationId xmlns:a16="http://schemas.microsoft.com/office/drawing/2014/main" id="{BEC8F834-DB7F-435E-B931-59EB9EF7358C}"/>
              </a:ext>
            </a:extLst>
          </p:cNvPr>
          <p:cNvSpPr txBox="1"/>
          <p:nvPr/>
        </p:nvSpPr>
        <p:spPr>
          <a:xfrm>
            <a:off x="5049148" y="3472362"/>
            <a:ext cx="1814600" cy="829587"/>
          </a:xfrm>
          <a:prstGeom prst="rect">
            <a:avLst/>
          </a:prstGeom>
          <a:ln w="12700">
            <a:miter lim="400000"/>
          </a:ln>
          <a:effectLst>
            <a:outerShdw blurRad="76200" dist="88900" dir="294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b">
            <a:spAutoFit/>
          </a:bodyPr>
          <a:lstStyle/>
          <a:p>
            <a:pPr algn="ctr" defTabSz="410751" hangingPunct="0">
              <a:defRPr sz="4200">
                <a:solidFill>
                  <a:srgbClr val="FFFFFF"/>
                </a:solidFill>
                <a:latin typeface="Helvetica Neue"/>
                <a:ea typeface="Helvetica Neue"/>
                <a:cs typeface="Helvetica Neue"/>
                <a:sym typeface="Helvetica Neue"/>
              </a:defRPr>
            </a:pPr>
            <a:r>
              <a:rPr sz="2953" kern="0" dirty="0">
                <a:solidFill>
                  <a:srgbClr val="FFFFFF"/>
                </a:solidFill>
                <a:latin typeface="Helvetica Neue"/>
                <a:sym typeface="Helvetica Neue"/>
              </a:rPr>
              <a:t>Functional</a:t>
            </a:r>
            <a:br>
              <a:rPr sz="2953" kern="0" dirty="0">
                <a:solidFill>
                  <a:srgbClr val="FFFFFF"/>
                </a:solidFill>
                <a:latin typeface="Helvetica Neue"/>
                <a:sym typeface="Helvetica Neue"/>
              </a:rPr>
            </a:br>
            <a:r>
              <a:rPr sz="1969" kern="0" dirty="0">
                <a:solidFill>
                  <a:srgbClr val="FFFFFF"/>
                </a:solidFill>
                <a:latin typeface="Helvetica Neue"/>
                <a:sym typeface="Helvetica Neue"/>
              </a:rPr>
              <a:t>“black box”</a:t>
            </a:r>
          </a:p>
        </p:txBody>
      </p:sp>
      <p:sp>
        <p:nvSpPr>
          <p:cNvPr id="10" name="TextBox 9">
            <a:extLst>
              <a:ext uri="{FF2B5EF4-FFF2-40B4-BE49-F238E27FC236}">
                <a16:creationId xmlns:a16="http://schemas.microsoft.com/office/drawing/2014/main" id="{1E04E38B-56F6-47FC-A05F-E27B17E94538}"/>
              </a:ext>
            </a:extLst>
          </p:cNvPr>
          <p:cNvSpPr txBox="1"/>
          <p:nvPr/>
        </p:nvSpPr>
        <p:spPr>
          <a:xfrm>
            <a:off x="9059567" y="3429000"/>
            <a:ext cx="2723447"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4200">
                <a:solidFill>
                  <a:srgbClr val="FFFFFF"/>
                </a:solidFill>
                <a:latin typeface="Helvetica Neue"/>
                <a:ea typeface="Helvetica Neue"/>
                <a:cs typeface="Helvetica Neue"/>
                <a:sym typeface="Helvetica Neue"/>
              </a:defRPr>
            </a:pPr>
            <a:r>
              <a:rPr lang="en-US" sz="2800" dirty="0">
                <a:solidFill>
                  <a:schemeClr val="tx1">
                    <a:lumMod val="95000"/>
                    <a:lumOff val="5000"/>
                  </a:schemeClr>
                </a:solidFill>
              </a:rPr>
              <a:t>Structural</a:t>
            </a:r>
            <a:br>
              <a:rPr lang="en-US" sz="2800" dirty="0">
                <a:solidFill>
                  <a:schemeClr val="tx1">
                    <a:lumMod val="95000"/>
                    <a:lumOff val="5000"/>
                  </a:schemeClr>
                </a:solidFill>
              </a:rPr>
            </a:br>
            <a:r>
              <a:rPr lang="en-US" sz="2000" dirty="0">
                <a:solidFill>
                  <a:schemeClr val="tx1">
                    <a:lumMod val="95000"/>
                    <a:lumOff val="5000"/>
                  </a:schemeClr>
                </a:solidFill>
              </a:rPr>
              <a:t>“white box”</a:t>
            </a:r>
          </a:p>
        </p:txBody>
      </p:sp>
    </p:spTree>
    <p:extLst>
      <p:ext uri="{BB962C8B-B14F-4D97-AF65-F5344CB8AC3E}">
        <p14:creationId xmlns:p14="http://schemas.microsoft.com/office/powerpoint/2010/main" val="1152214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2235</TotalTime>
  <Words>2293</Words>
  <Application>Microsoft Office PowerPoint</Application>
  <PresentationFormat>Widescreen</PresentationFormat>
  <Paragraphs>230</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Chalkboard SE</vt:lpstr>
      <vt:lpstr>Helvetica Neue</vt:lpstr>
      <vt:lpstr>Ink Free</vt:lpstr>
      <vt:lpstr>Verdana</vt:lpstr>
      <vt:lpstr>Office Theme</vt:lpstr>
      <vt:lpstr>CS 4350: Fundamentals of Software Engineering  Lesson 5.1 Introduction to Testing and TDD</vt:lpstr>
      <vt:lpstr>Learning Objectives for this Lesson</vt:lpstr>
      <vt:lpstr>Working Definition</vt:lpstr>
      <vt:lpstr>SUT = System Under Test</vt:lpstr>
      <vt:lpstr>Running a Test</vt:lpstr>
      <vt:lpstr>Dijkstra’s Law</vt:lpstr>
      <vt:lpstr>Classifying Tests</vt:lpstr>
      <vt:lpstr>Test Scope</vt:lpstr>
      <vt:lpstr>Test Purpose</vt:lpstr>
      <vt:lpstr>Test Size</vt:lpstr>
      <vt:lpstr>Manner of Testing</vt:lpstr>
      <vt:lpstr>Test Distribution (Size/Scope/Manner)</vt:lpstr>
      <vt:lpstr>Test-Driven Development (1)</vt:lpstr>
      <vt:lpstr>Test-Driven Development (2)</vt:lpstr>
      <vt:lpstr>Test-Driven Development (3)</vt:lpstr>
      <vt:lpstr>Test-Driven Development (4)</vt:lpstr>
      <vt:lpstr>Caveats &amp; Qualifications</vt:lpstr>
      <vt:lpstr>Strengths</vt:lpstr>
      <vt:lpstr>Weaknesses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5.1 Testing</dc:title>
  <dc:creator>Adeel A. Bhutta</dc:creator>
  <cp:lastModifiedBy>Bhutta, Adeel</cp:lastModifiedBy>
  <cp:revision>30</cp:revision>
  <dcterms:created xsi:type="dcterms:W3CDTF">2021-01-21T17:23:09Z</dcterms:created>
  <dcterms:modified xsi:type="dcterms:W3CDTF">2022-02-09T03:08:42Z</dcterms:modified>
</cp:coreProperties>
</file>