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3" r:id="rId3"/>
    <p:sldId id="259" r:id="rId4"/>
    <p:sldId id="303" r:id="rId5"/>
    <p:sldId id="291" r:id="rId6"/>
    <p:sldId id="304" r:id="rId7"/>
    <p:sldId id="268" r:id="rId8"/>
    <p:sldId id="302" r:id="rId9"/>
    <p:sldId id="300" r:id="rId10"/>
    <p:sldId id="271" r:id="rId11"/>
    <p:sldId id="292" r:id="rId12"/>
    <p:sldId id="308" r:id="rId13"/>
    <p:sldId id="299" r:id="rId14"/>
    <p:sldId id="309" r:id="rId15"/>
    <p:sldId id="310" r:id="rId16"/>
    <p:sldId id="311" r:id="rId17"/>
    <p:sldId id="312" r:id="rId18"/>
    <p:sldId id="313" r:id="rId19"/>
    <p:sldId id="279" r:id="rId20"/>
    <p:sldId id="280" r:id="rId21"/>
    <p:sldId id="297" r:id="rId22"/>
    <p:sldId id="306" r:id="rId23"/>
    <p:sldId id="314" r:id="rId24"/>
    <p:sldId id="305"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other factors: careful design, extensible solutions, effective teamwork,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12/29/2021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12/29/2021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12/29/2021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12/29/2021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12/29/2021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12/29/2021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12/29/2021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12/29/2021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12/29/2021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12/29/2021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12/29/2021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12/29/2021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nusespring2021.slack.com" TargetMode="External"/><Relationship Id="rId2" Type="http://schemas.openxmlformats.org/officeDocument/2006/relationships/hyperlink" Target="https://neu-se.github.io/CS4530-CS5500-Spring-202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Adeel </a:t>
            </a:r>
            <a:r>
              <a:rPr lang="en-US" dirty="0" err="1"/>
              <a:t>Bhutta</a:t>
            </a:r>
            <a:r>
              <a:rPr lang="en-US" dirty="0"/>
              <a:t>, Frank Tip, Jan </a:t>
            </a:r>
            <a:r>
              <a:rPr lang="en-US" dirty="0" err="1"/>
              <a:t>Vitek</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Mitch Wand, Frank Tip. Released under the </a:t>
            </a:r>
            <a:r>
              <a:rPr lang="en-US" dirty="0">
                <a:solidFill>
                  <a:srgbClr val="D41B2C"/>
                </a:solidFill>
                <a:hlinkClick r:id="rId2"/>
              </a:rPr>
              <a:t>CC BY-SA</a:t>
            </a:r>
            <a:r>
              <a:rPr lang="en-US" dirty="0">
                <a:solidFill>
                  <a:srgbClr val="5C5962"/>
                </a:solidFill>
              </a:rPr>
              <a:t> license</a:t>
            </a:r>
            <a:endParaRPr lang="en-US" dirty="0"/>
          </a:p>
        </p:txBody>
      </p:sp>
      <p:sp>
        <p:nvSpPr>
          <p:cNvPr id="6" name="Rectangle 5">
            <a:extLst>
              <a:ext uri="{FF2B5EF4-FFF2-40B4-BE49-F238E27FC236}">
                <a16:creationId xmlns:a16="http://schemas.microsoft.com/office/drawing/2014/main" id="{A8E77B07-B5E8-47A0-B323-01F6707C2377}"/>
              </a:ext>
            </a:extLst>
          </p:cNvPr>
          <p:cNvSpPr/>
          <p:nvPr/>
        </p:nvSpPr>
        <p:spPr>
          <a:xfrm>
            <a:off x="6752493" y="5395912"/>
            <a:ext cx="3515084"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What shall we put for the copyright line?</a:t>
            </a: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Visual Studio Code as our IDE</a:t>
            </a:r>
          </a:p>
          <a:p>
            <a:pPr lvl="1"/>
            <a:r>
              <a:rPr lang="en-US" dirty="0"/>
              <a:t>REACT for web pages</a:t>
            </a:r>
          </a:p>
          <a:p>
            <a:pPr lvl="1"/>
            <a:r>
              <a:rPr lang="en-US" dirty="0"/>
              <a:t>Also git, and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highlight>
                  <a:srgbClr val="FFFF00"/>
                </a:highlight>
              </a:rPr>
              <a:t>Weekly slides will be posted in advance, </a:t>
            </a:r>
            <a:r>
              <a:rPr lang="en-US" dirty="0"/>
              <a:t>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
        <p:nvSpPr>
          <p:cNvPr id="5" name="Rectangle 4">
            <a:extLst>
              <a:ext uri="{FF2B5EF4-FFF2-40B4-BE49-F238E27FC236}">
                <a16:creationId xmlns:a16="http://schemas.microsoft.com/office/drawing/2014/main" id="{0B96B0F1-3B78-4B98-849B-A047E65B0CDB}"/>
              </a:ext>
            </a:extLst>
          </p:cNvPr>
          <p:cNvSpPr/>
          <p:nvPr/>
        </p:nvSpPr>
        <p:spPr>
          <a:xfrm>
            <a:off x="8725546" y="4292563"/>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Let's discuss.  Having lessons online in advance is important for 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Laboratories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be regular laboratory exercises to give you practice with the technologies we will use.</a:t>
            </a:r>
          </a:p>
          <a:p>
            <a:r>
              <a:rPr lang="en-US" dirty="0"/>
              <a:t>Not graded, but highly recommended</a:t>
            </a:r>
          </a:p>
          <a:p>
            <a:r>
              <a:rPr lang="en-US" dirty="0"/>
              <a:t>Typically, will consist of structured steps that will guide you through a typical task</a:t>
            </a:r>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5" name="Rectangle 4">
            <a:extLst>
              <a:ext uri="{FF2B5EF4-FFF2-40B4-BE49-F238E27FC236}">
                <a16:creationId xmlns:a16="http://schemas.microsoft.com/office/drawing/2014/main" id="{10B80419-5BD5-4434-91A5-2712ED09B2FB}"/>
              </a:ext>
            </a:extLst>
          </p:cNvPr>
          <p:cNvSpPr/>
          <p:nvPr/>
        </p:nvSpPr>
        <p:spPr>
          <a:xfrm>
            <a:off x="8610600" y="2103437"/>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Update?</a:t>
            </a:r>
          </a:p>
        </p:txBody>
      </p:sp>
    </p:spTree>
    <p:extLst>
      <p:ext uri="{BB962C8B-B14F-4D97-AF65-F5344CB8AC3E}">
        <p14:creationId xmlns:p14="http://schemas.microsoft.com/office/powerpoint/2010/main" val="5046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fontScale="92500" lnSpcReduction="10000"/>
          </a:bodyPr>
          <a:lstStyle/>
          <a:p>
            <a:r>
              <a:rPr lang="en-US" dirty="0"/>
              <a:t>There will be </a:t>
            </a:r>
            <a:r>
              <a:rPr lang="en-US" dirty="0">
                <a:highlight>
                  <a:srgbClr val="FFFF00"/>
                </a:highlight>
              </a:rPr>
              <a:t>three</a:t>
            </a:r>
            <a:r>
              <a:rPr lang="en-US" dirty="0"/>
              <a:t> homework assignments due during the first half of the term, plus a final project that will be due at the end of the term.</a:t>
            </a:r>
          </a:p>
          <a:p>
            <a:r>
              <a:rPr lang="en-US" dirty="0"/>
              <a:t>You will complete the assignments individually, and the project in a group of 3 or 4.</a:t>
            </a:r>
          </a:p>
          <a:p>
            <a:r>
              <a:rPr lang="en-US" dirty="0"/>
              <a:t>The overall grading breakdown is:</a:t>
            </a:r>
          </a:p>
          <a:p>
            <a:pPr lvl="1"/>
            <a:r>
              <a:rPr lang="en-US" dirty="0"/>
              <a:t>35% Homeworks</a:t>
            </a:r>
          </a:p>
          <a:p>
            <a:pPr lvl="1"/>
            <a:r>
              <a:rPr lang="en-US" dirty="0"/>
              <a:t>35% Team Project</a:t>
            </a:r>
          </a:p>
          <a:p>
            <a:pPr lvl="1"/>
            <a:r>
              <a:rPr lang="en-US" dirty="0"/>
              <a:t>10% Quizzes and in-class activities</a:t>
            </a:r>
          </a:p>
          <a:p>
            <a:pPr lvl="1"/>
            <a:r>
              <a:rPr lang="en-US" dirty="0"/>
              <a:t>20% Final Exam</a:t>
            </a:r>
          </a:p>
          <a:p>
            <a:r>
              <a:rPr lang="en-US" dirty="0"/>
              <a:t>There </a:t>
            </a:r>
            <a:r>
              <a:rPr lang="en-US" dirty="0">
                <a:highlight>
                  <a:srgbClr val="FFFF00"/>
                </a:highlight>
              </a:rPr>
              <a:t>will/will not </a:t>
            </a:r>
            <a:r>
              <a:rPr lang="en-US" dirty="0"/>
              <a:t>be a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
        <p:nvSpPr>
          <p:cNvPr id="5" name="Rectangle 4">
            <a:extLst>
              <a:ext uri="{FF2B5EF4-FFF2-40B4-BE49-F238E27FC236}">
                <a16:creationId xmlns:a16="http://schemas.microsoft.com/office/drawing/2014/main" id="{504FF00B-0249-4228-A3A2-C6300741096B}"/>
              </a:ext>
            </a:extLst>
          </p:cNvPr>
          <p:cNvSpPr/>
          <p:nvPr/>
        </p:nvSpPr>
        <p:spPr>
          <a:xfrm>
            <a:off x="8834510" y="1718175"/>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Need to decide on # of assignments</a:t>
            </a:r>
          </a:p>
        </p:txBody>
      </p:sp>
      <p:sp>
        <p:nvSpPr>
          <p:cNvPr id="9" name="Rectangle 8">
            <a:extLst>
              <a:ext uri="{FF2B5EF4-FFF2-40B4-BE49-F238E27FC236}">
                <a16:creationId xmlns:a16="http://schemas.microsoft.com/office/drawing/2014/main" id="{E665BE3B-C0AD-4BDF-8BE7-4FD3E92244C5}"/>
              </a:ext>
            </a:extLst>
          </p:cNvPr>
          <p:cNvSpPr/>
          <p:nvPr/>
        </p:nvSpPr>
        <p:spPr>
          <a:xfrm>
            <a:off x="7067590" y="4388692"/>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Need to decide about final</a:t>
            </a:r>
          </a:p>
        </p:txBody>
      </p:sp>
    </p:spTree>
    <p:extLst>
      <p:ext uri="{BB962C8B-B14F-4D97-AF65-F5344CB8AC3E}">
        <p14:creationId xmlns:p14="http://schemas.microsoft.com/office/powerpoint/2010/main" val="319186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Grading (1)</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We will be using a new grading system this semester, called "specification grading".</a:t>
            </a:r>
          </a:p>
          <a:p>
            <a:r>
              <a:rPr lang="en-US" dirty="0"/>
              <a:t>In this system, we will give a rating on each element of each assignment.</a:t>
            </a:r>
          </a:p>
          <a:p>
            <a:r>
              <a:rPr lang="en-US" dirty="0"/>
              <a:t>there will be exactly three possible ratings for each element:</a:t>
            </a:r>
          </a:p>
          <a:p>
            <a:pPr lvl="1"/>
            <a:r>
              <a:rPr lang="en-US" dirty="0"/>
              <a:t>below minimum expectations</a:t>
            </a:r>
          </a:p>
          <a:p>
            <a:pPr lvl="1"/>
            <a:r>
              <a:rPr lang="en-US" dirty="0"/>
              <a:t>meets minimum expectations</a:t>
            </a:r>
          </a:p>
          <a:p>
            <a:pPr lvl="1"/>
            <a:r>
              <a:rPr lang="en-US" dirty="0"/>
              <a:t>satisfactory</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Rectangle 7">
            <a:extLst>
              <a:ext uri="{FF2B5EF4-FFF2-40B4-BE49-F238E27FC236}">
                <a16:creationId xmlns:a16="http://schemas.microsoft.com/office/drawing/2014/main" id="{C56843B3-DBE4-490F-BCC9-ABA027F96B6C}"/>
              </a:ext>
            </a:extLst>
          </p:cNvPr>
          <p:cNvSpPr/>
          <p:nvPr/>
        </p:nvSpPr>
        <p:spPr>
          <a:xfrm>
            <a:off x="8834510" y="1718175"/>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Maybe just don't say anything about grading here.</a:t>
            </a:r>
          </a:p>
        </p:txBody>
      </p:sp>
    </p:spTree>
    <p:extLst>
      <p:ext uri="{BB962C8B-B14F-4D97-AF65-F5344CB8AC3E}">
        <p14:creationId xmlns:p14="http://schemas.microsoft.com/office/powerpoint/2010/main" val="799373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Grading (2)</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lstStyle/>
          <a:p>
            <a:r>
              <a:rPr lang="en-US" sz="2400" dirty="0"/>
              <a:t>This is called "specification grading" because we will be as precise as we can to specify what is necessary for you to achieve each rating. </a:t>
            </a:r>
          </a:p>
          <a:p>
            <a:r>
              <a:rPr lang="en-US" sz="2400" dirty="0"/>
              <a:t>Here's an example from a hypothetical assignment about code review:</a:t>
            </a:r>
          </a:p>
          <a:p>
            <a:endParaRPr lang="en-US" dirty="0"/>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15</a:t>
            </a:fld>
            <a:endParaRPr lang="en-US"/>
          </a:p>
        </p:txBody>
      </p:sp>
      <p:graphicFrame>
        <p:nvGraphicFramePr>
          <p:cNvPr id="7" name="Table 7">
            <a:extLst>
              <a:ext uri="{FF2B5EF4-FFF2-40B4-BE49-F238E27FC236}">
                <a16:creationId xmlns:a16="http://schemas.microsoft.com/office/drawing/2014/main" id="{157F6148-4E79-431E-A79C-849BBE974C40}"/>
              </a:ext>
            </a:extLst>
          </p:cNvPr>
          <p:cNvGraphicFramePr>
            <a:graphicFrameLocks noGrp="1"/>
          </p:cNvGraphicFramePr>
          <p:nvPr>
            <p:extLst>
              <p:ext uri="{D42A27DB-BD31-4B8C-83A1-F6EECF244321}">
                <p14:modId xmlns:p14="http://schemas.microsoft.com/office/powerpoint/2010/main" val="2677435490"/>
              </p:ext>
            </p:extLst>
          </p:nvPr>
        </p:nvGraphicFramePr>
        <p:xfrm>
          <a:off x="1022350" y="3553506"/>
          <a:ext cx="8128000" cy="30968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549152153"/>
                    </a:ext>
                  </a:extLst>
                </a:gridCol>
                <a:gridCol w="2032000">
                  <a:extLst>
                    <a:ext uri="{9D8B030D-6E8A-4147-A177-3AD203B41FA5}">
                      <a16:colId xmlns:a16="http://schemas.microsoft.com/office/drawing/2014/main" val="4135940857"/>
                    </a:ext>
                  </a:extLst>
                </a:gridCol>
                <a:gridCol w="2032000">
                  <a:extLst>
                    <a:ext uri="{9D8B030D-6E8A-4147-A177-3AD203B41FA5}">
                      <a16:colId xmlns:a16="http://schemas.microsoft.com/office/drawing/2014/main" val="3175581178"/>
                    </a:ext>
                  </a:extLst>
                </a:gridCol>
                <a:gridCol w="2032000">
                  <a:extLst>
                    <a:ext uri="{9D8B030D-6E8A-4147-A177-3AD203B41FA5}">
                      <a16:colId xmlns:a16="http://schemas.microsoft.com/office/drawing/2014/main" val="4225573827"/>
                    </a:ext>
                  </a:extLst>
                </a:gridCol>
              </a:tblGrid>
              <a:tr h="775306">
                <a:tc>
                  <a:txBody>
                    <a:bodyPr/>
                    <a:lstStyle/>
                    <a:p>
                      <a:r>
                        <a:rPr lang="en-US" dirty="0"/>
                        <a:t>Weight in Assignment</a:t>
                      </a:r>
                    </a:p>
                  </a:txBody>
                  <a:tcPr/>
                </a:tc>
                <a:tc>
                  <a:txBody>
                    <a:bodyPr/>
                    <a:lstStyle/>
                    <a:p>
                      <a:r>
                        <a:rPr lang="en-US" dirty="0"/>
                        <a:t>Criterion</a:t>
                      </a:r>
                    </a:p>
                  </a:txBody>
                  <a:tcPr/>
                </a:tc>
                <a:tc>
                  <a:txBody>
                    <a:bodyPr/>
                    <a:lstStyle/>
                    <a:p>
                      <a:r>
                        <a:rPr lang="en-US" dirty="0"/>
                        <a:t>Meets Minimum Expectations</a:t>
                      </a:r>
                    </a:p>
                  </a:txBody>
                  <a:tcPr/>
                </a:tc>
                <a:tc>
                  <a:txBody>
                    <a:bodyPr/>
                    <a:lstStyle/>
                    <a:p>
                      <a:r>
                        <a:rPr lang="en-US" dirty="0"/>
                        <a:t>Satisfactory</a:t>
                      </a:r>
                    </a:p>
                  </a:txBody>
                  <a:tcPr/>
                </a:tc>
                <a:extLst>
                  <a:ext uri="{0D108BD9-81ED-4DB2-BD59-A6C34878D82A}">
                    <a16:rowId xmlns:a16="http://schemas.microsoft.com/office/drawing/2014/main" val="2627169433"/>
                  </a:ext>
                </a:extLst>
              </a:tr>
              <a:tr h="740461">
                <a:tc>
                  <a:txBody>
                    <a:bodyPr/>
                    <a:lstStyle/>
                    <a:p>
                      <a:r>
                        <a:rPr lang="en-US" dirty="0"/>
                        <a:t>4%</a:t>
                      </a:r>
                    </a:p>
                  </a:txBody>
                  <a:tcPr/>
                </a:tc>
                <a:tc>
                  <a:txBody>
                    <a:bodyPr/>
                    <a:lstStyle/>
                    <a:p>
                      <a:r>
                        <a:rPr lang="en-US" dirty="0"/>
                        <a:t>Naming</a:t>
                      </a:r>
                    </a:p>
                  </a:txBody>
                  <a:tcPr/>
                </a:tc>
                <a:tc>
                  <a:txBody>
                    <a:bodyPr/>
                    <a:lstStyle/>
                    <a:p>
                      <a:r>
                        <a:rPr lang="en-US" dirty="0"/>
                        <a:t>Identify at least 1 good name and 1 bad name in the code base.  Some examples may not be well-grounded in a design rationale</a:t>
                      </a:r>
                    </a:p>
                  </a:txBody>
                  <a:tcPr/>
                </a:tc>
                <a:tc>
                  <a:txBody>
                    <a:bodyPr/>
                    <a:lstStyle/>
                    <a:p>
                      <a:pPr rtl="0" fontAlgn="t">
                        <a:spcBef>
                          <a:spcPts val="0"/>
                        </a:spcBef>
                        <a:spcAft>
                          <a:spcPts val="0"/>
                        </a:spcAft>
                      </a:pPr>
                      <a:r>
                        <a:rPr lang="en-US" sz="1800" b="0" i="0" u="none" strike="noStrike" dirty="0">
                          <a:solidFill>
                            <a:srgbClr val="000000"/>
                          </a:solidFill>
                          <a:effectLst/>
                          <a:latin typeface="+mn-lt"/>
                        </a:rPr>
                        <a:t>Identify at least 3 “good” names and 3 “bad” names. Each example is substantiated with 1 sentence justifying why this is a good or bad name.</a:t>
                      </a:r>
                      <a:endParaRPr lang="en-US" sz="1800" dirty="0">
                        <a:effectLst/>
                        <a:latin typeface="+mn-lt"/>
                      </a:endParaRPr>
                    </a:p>
                  </a:txBody>
                  <a:tcPr marL="63500" marR="63500" marT="63500" marB="63500"/>
                </a:tc>
                <a:extLst>
                  <a:ext uri="{0D108BD9-81ED-4DB2-BD59-A6C34878D82A}">
                    <a16:rowId xmlns:a16="http://schemas.microsoft.com/office/drawing/2014/main" val="998022384"/>
                  </a:ext>
                </a:extLst>
              </a:tr>
            </a:tbl>
          </a:graphicData>
        </a:graphic>
      </p:graphicFrame>
      <p:sp>
        <p:nvSpPr>
          <p:cNvPr id="5" name="Cross 4">
            <a:extLst>
              <a:ext uri="{FF2B5EF4-FFF2-40B4-BE49-F238E27FC236}">
                <a16:creationId xmlns:a16="http://schemas.microsoft.com/office/drawing/2014/main" id="{3FDDEDE1-C953-4AD0-A7E8-F6ED10740347}"/>
              </a:ext>
            </a:extLst>
          </p:cNvPr>
          <p:cNvSpPr/>
          <p:nvPr/>
        </p:nvSpPr>
        <p:spPr>
          <a:xfrm rot="18736354">
            <a:off x="3376246" y="1071470"/>
            <a:ext cx="4825218" cy="4516773"/>
          </a:xfrm>
          <a:prstGeom prst="plus">
            <a:avLst>
              <a:gd name="adj" fmla="val 4353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ysClr val="windowText" lastClr="000000"/>
              </a:solidFill>
            </a:endParaRPr>
          </a:p>
        </p:txBody>
      </p:sp>
    </p:spTree>
    <p:extLst>
      <p:ext uri="{BB962C8B-B14F-4D97-AF65-F5344CB8AC3E}">
        <p14:creationId xmlns:p14="http://schemas.microsoft.com/office/powerpoint/2010/main" val="115221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Grading (3)</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p:txBody>
          <a:bodyPr>
            <a:normAutofit fontScale="92500" lnSpcReduction="20000"/>
          </a:bodyPr>
          <a:lstStyle/>
          <a:p>
            <a:r>
              <a:rPr lang="en-US" dirty="0"/>
              <a:t>Note: there is no partial credit.  For each gradable element you will get </a:t>
            </a:r>
            <a:r>
              <a:rPr lang="en-US" b="1" dirty="0"/>
              <a:t>exactly</a:t>
            </a:r>
            <a:r>
              <a:rPr lang="en-US" dirty="0"/>
              <a:t> one of those 3 ratings.</a:t>
            </a:r>
          </a:p>
          <a:p>
            <a:r>
              <a:rPr lang="en-US" dirty="0"/>
              <a:t>The factors that we might have considered for partial credit will be broken out into separate elements.  The elements will be aligned, as best we can, with the stated learning objectives of the assignment.</a:t>
            </a:r>
          </a:p>
          <a:p>
            <a:r>
              <a:rPr lang="en-US" dirty="0"/>
              <a:t>You will know the rating criteria before you do the assignment.</a:t>
            </a:r>
          </a:p>
          <a:p>
            <a:r>
              <a:rPr lang="en-US" dirty="0"/>
              <a:t>At the end of each assignment, you will receive</a:t>
            </a:r>
          </a:p>
          <a:p>
            <a:pPr lvl="1"/>
            <a:r>
              <a:rPr lang="en-US" dirty="0"/>
              <a:t>your rating on each of the elements in the assignment</a:t>
            </a:r>
          </a:p>
          <a:p>
            <a:pPr lvl="1"/>
            <a:r>
              <a:rPr lang="en-US" dirty="0"/>
              <a:t>a 3-tuple, with the weighted total of "below minimums", "minimums" and "</a:t>
            </a:r>
            <a:r>
              <a:rPr lang="en-US" dirty="0" err="1"/>
              <a:t>satisfactories</a:t>
            </a:r>
            <a:r>
              <a:rPr lang="en-US" dirty="0"/>
              <a:t>" that you got.</a:t>
            </a:r>
          </a:p>
          <a:p>
            <a:pPr lvl="1"/>
            <a:r>
              <a:rPr lang="en-US" dirty="0"/>
              <a:t>So in the example, if you got a "satisfactory", that would count as 4% towards your </a:t>
            </a:r>
            <a:r>
              <a:rPr lang="en-US" dirty="0" err="1"/>
              <a:t>satisfactories</a:t>
            </a:r>
            <a:r>
              <a:rPr lang="en-US" dirty="0"/>
              <a:t>.</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5" name="Cross 4">
            <a:extLst>
              <a:ext uri="{FF2B5EF4-FFF2-40B4-BE49-F238E27FC236}">
                <a16:creationId xmlns:a16="http://schemas.microsoft.com/office/drawing/2014/main" id="{292004F6-4D36-4C31-8FF7-1031585AE3DF}"/>
              </a:ext>
            </a:extLst>
          </p:cNvPr>
          <p:cNvSpPr/>
          <p:nvPr/>
        </p:nvSpPr>
        <p:spPr>
          <a:xfrm rot="18736354">
            <a:off x="3376246" y="1071470"/>
            <a:ext cx="4825218" cy="4516773"/>
          </a:xfrm>
          <a:prstGeom prst="plus">
            <a:avLst>
              <a:gd name="adj" fmla="val 4353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ysClr val="windowText" lastClr="000000"/>
              </a:solidFill>
            </a:endParaRPr>
          </a:p>
        </p:txBody>
      </p:sp>
    </p:spTree>
    <p:extLst>
      <p:ext uri="{BB962C8B-B14F-4D97-AF65-F5344CB8AC3E}">
        <p14:creationId xmlns:p14="http://schemas.microsoft.com/office/powerpoint/2010/main" val="406437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EA07-02DE-45AB-87D9-55915BA9AC29}"/>
              </a:ext>
            </a:extLst>
          </p:cNvPr>
          <p:cNvSpPr>
            <a:spLocks noGrp="1"/>
          </p:cNvSpPr>
          <p:nvPr>
            <p:ph type="title"/>
          </p:nvPr>
        </p:nvSpPr>
        <p:spPr/>
        <p:txBody>
          <a:bodyPr/>
          <a:lstStyle/>
          <a:p>
            <a:r>
              <a:rPr lang="en-US" dirty="0"/>
              <a:t>Grading (4)</a:t>
            </a:r>
          </a:p>
        </p:txBody>
      </p:sp>
      <p:sp>
        <p:nvSpPr>
          <p:cNvPr id="4" name="Slide Number Placeholder 3">
            <a:extLst>
              <a:ext uri="{FF2B5EF4-FFF2-40B4-BE49-F238E27FC236}">
                <a16:creationId xmlns:a16="http://schemas.microsoft.com/office/drawing/2014/main" id="{4C417AD2-F659-4EAB-B50A-8D721AE6BB03}"/>
              </a:ext>
            </a:extLst>
          </p:cNvPr>
          <p:cNvSpPr>
            <a:spLocks noGrp="1"/>
          </p:cNvSpPr>
          <p:nvPr>
            <p:ph type="sldNum" sz="quarter" idx="12"/>
          </p:nvPr>
        </p:nvSpPr>
        <p:spPr/>
        <p:txBody>
          <a:bodyPr/>
          <a:lstStyle/>
          <a:p>
            <a:fld id="{20F37917-FD3A-4669-9018-DA04BCDD3D75}" type="slidenum">
              <a:rPr lang="en-US" smtClean="0"/>
              <a:pPr/>
              <a:t>17</a:t>
            </a:fld>
            <a:endParaRPr lang="en-US"/>
          </a:p>
        </p:txBody>
      </p:sp>
      <p:sp>
        <p:nvSpPr>
          <p:cNvPr id="13" name="Content Placeholder 12">
            <a:extLst>
              <a:ext uri="{FF2B5EF4-FFF2-40B4-BE49-F238E27FC236}">
                <a16:creationId xmlns:a16="http://schemas.microsoft.com/office/drawing/2014/main" id="{E5AE9418-65FA-476F-ABE6-28C673D26BBC}"/>
              </a:ext>
            </a:extLst>
          </p:cNvPr>
          <p:cNvSpPr>
            <a:spLocks noGrp="1"/>
          </p:cNvSpPr>
          <p:nvPr>
            <p:ph idx="1"/>
          </p:nvPr>
        </p:nvSpPr>
        <p:spPr/>
        <p:txBody>
          <a:bodyPr/>
          <a:lstStyle/>
          <a:p>
            <a:r>
              <a:rPr lang="en-US" dirty="0"/>
              <a:t> So if you had an assignment with 4 parts, and you got the scores indicated in the matrix below, we will record that you got 70% of the available Satisfactory points and 10% of the available minimum points</a:t>
            </a:r>
          </a:p>
        </p:txBody>
      </p:sp>
      <p:graphicFrame>
        <p:nvGraphicFramePr>
          <p:cNvPr id="14" name="Table 5">
            <a:extLst>
              <a:ext uri="{FF2B5EF4-FFF2-40B4-BE49-F238E27FC236}">
                <a16:creationId xmlns:a16="http://schemas.microsoft.com/office/drawing/2014/main" id="{FA84D8E3-8A38-4ABD-9BE2-0803EA22AF68}"/>
              </a:ext>
            </a:extLst>
          </p:cNvPr>
          <p:cNvGraphicFramePr>
            <a:graphicFrameLocks/>
          </p:cNvGraphicFramePr>
          <p:nvPr>
            <p:extLst>
              <p:ext uri="{D42A27DB-BD31-4B8C-83A1-F6EECF244321}">
                <p14:modId xmlns:p14="http://schemas.microsoft.com/office/powerpoint/2010/main" val="4179967879"/>
              </p:ext>
            </p:extLst>
          </p:nvPr>
        </p:nvGraphicFramePr>
        <p:xfrm>
          <a:off x="1362417" y="3675829"/>
          <a:ext cx="7865989" cy="2494280"/>
        </p:xfrm>
        <a:graphic>
          <a:graphicData uri="http://schemas.openxmlformats.org/drawingml/2006/table">
            <a:tbl>
              <a:tblPr firstRow="1" bandRow="1">
                <a:tableStyleId>{5940675A-B579-460E-94D1-54222C63F5DA}</a:tableStyleId>
              </a:tblPr>
              <a:tblGrid>
                <a:gridCol w="1577340">
                  <a:extLst>
                    <a:ext uri="{9D8B030D-6E8A-4147-A177-3AD203B41FA5}">
                      <a16:colId xmlns:a16="http://schemas.microsoft.com/office/drawing/2014/main" val="1169529622"/>
                    </a:ext>
                  </a:extLst>
                </a:gridCol>
                <a:gridCol w="1577340">
                  <a:extLst>
                    <a:ext uri="{9D8B030D-6E8A-4147-A177-3AD203B41FA5}">
                      <a16:colId xmlns:a16="http://schemas.microsoft.com/office/drawing/2014/main" val="3234018631"/>
                    </a:ext>
                  </a:extLst>
                </a:gridCol>
                <a:gridCol w="1577340">
                  <a:extLst>
                    <a:ext uri="{9D8B030D-6E8A-4147-A177-3AD203B41FA5}">
                      <a16:colId xmlns:a16="http://schemas.microsoft.com/office/drawing/2014/main" val="1442142159"/>
                    </a:ext>
                  </a:extLst>
                </a:gridCol>
                <a:gridCol w="1577340">
                  <a:extLst>
                    <a:ext uri="{9D8B030D-6E8A-4147-A177-3AD203B41FA5}">
                      <a16:colId xmlns:a16="http://schemas.microsoft.com/office/drawing/2014/main" val="299112097"/>
                    </a:ext>
                  </a:extLst>
                </a:gridCol>
                <a:gridCol w="1556629">
                  <a:extLst>
                    <a:ext uri="{9D8B030D-6E8A-4147-A177-3AD203B41FA5}">
                      <a16:colId xmlns:a16="http://schemas.microsoft.com/office/drawing/2014/main" val="4219548136"/>
                    </a:ext>
                  </a:extLst>
                </a:gridCol>
              </a:tblGrid>
              <a:tr h="370840">
                <a:tc>
                  <a:txBody>
                    <a:bodyPr/>
                    <a:lstStyle/>
                    <a:p>
                      <a:r>
                        <a:rPr lang="en-US" dirty="0"/>
                        <a:t>Item</a:t>
                      </a:r>
                    </a:p>
                  </a:txBody>
                  <a:tcPr/>
                </a:tc>
                <a:tc>
                  <a:txBody>
                    <a:bodyPr/>
                    <a:lstStyle/>
                    <a:p>
                      <a:r>
                        <a:rPr lang="en-US" dirty="0"/>
                        <a:t>Weight</a:t>
                      </a:r>
                    </a:p>
                  </a:txBody>
                  <a:tcPr/>
                </a:tc>
                <a:tc>
                  <a:txBody>
                    <a:bodyPr/>
                    <a:lstStyle/>
                    <a:p>
                      <a:pPr algn="ctr"/>
                      <a:r>
                        <a:rPr lang="en-US" dirty="0"/>
                        <a:t>Below Minimum</a:t>
                      </a:r>
                    </a:p>
                  </a:txBody>
                  <a:tcPr/>
                </a:tc>
                <a:tc>
                  <a:txBody>
                    <a:bodyPr/>
                    <a:lstStyle/>
                    <a:p>
                      <a:pPr algn="ctr"/>
                      <a:r>
                        <a:rPr lang="en-US" dirty="0"/>
                        <a:t>Minimum</a:t>
                      </a:r>
                    </a:p>
                  </a:txBody>
                  <a:tcPr/>
                </a:tc>
                <a:tc>
                  <a:txBody>
                    <a:bodyPr/>
                    <a:lstStyle/>
                    <a:p>
                      <a:pPr algn="ctr"/>
                      <a:r>
                        <a:rPr lang="en-US" dirty="0"/>
                        <a:t>Satisfactory</a:t>
                      </a:r>
                    </a:p>
                  </a:txBody>
                  <a:tcPr/>
                </a:tc>
                <a:extLst>
                  <a:ext uri="{0D108BD9-81ED-4DB2-BD59-A6C34878D82A}">
                    <a16:rowId xmlns:a16="http://schemas.microsoft.com/office/drawing/2014/main" val="3643962869"/>
                  </a:ext>
                </a:extLst>
              </a:tr>
              <a:tr h="370840">
                <a:tc>
                  <a:txBody>
                    <a:bodyPr/>
                    <a:lstStyle/>
                    <a:p>
                      <a:r>
                        <a:rPr lang="en-US" dirty="0"/>
                        <a:t>1</a:t>
                      </a:r>
                    </a:p>
                  </a:txBody>
                  <a:tcPr/>
                </a:tc>
                <a:tc>
                  <a:txBody>
                    <a:bodyPr/>
                    <a:lstStyle/>
                    <a:p>
                      <a:r>
                        <a:rPr lang="en-US" dirty="0"/>
                        <a:t>0.2</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43979497"/>
                  </a:ext>
                </a:extLst>
              </a:tr>
              <a:tr h="370840">
                <a:tc>
                  <a:txBody>
                    <a:bodyPr/>
                    <a:lstStyle/>
                    <a:p>
                      <a:r>
                        <a:rPr lang="en-US" dirty="0"/>
                        <a:t>2</a:t>
                      </a:r>
                    </a:p>
                  </a:txBody>
                  <a:tcPr/>
                </a:tc>
                <a:tc>
                  <a:txBody>
                    <a:bodyPr/>
                    <a:lstStyle/>
                    <a:p>
                      <a:r>
                        <a:rPr lang="en-US" dirty="0"/>
                        <a:t>0.3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421651291"/>
                  </a:ext>
                </a:extLst>
              </a:tr>
              <a:tr h="370840">
                <a:tc>
                  <a:txBody>
                    <a:bodyPr/>
                    <a:lstStyle/>
                    <a:p>
                      <a:r>
                        <a:rPr lang="en-US" dirty="0"/>
                        <a:t>3</a:t>
                      </a:r>
                    </a:p>
                  </a:txBody>
                  <a:tcPr/>
                </a:tc>
                <a:tc>
                  <a:txBody>
                    <a:bodyPr/>
                    <a:lstStyle/>
                    <a:p>
                      <a:r>
                        <a:rPr lang="en-US" dirty="0"/>
                        <a:t>0.4</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141605749"/>
                  </a:ext>
                </a:extLst>
              </a:tr>
              <a:tr h="370840">
                <a:tc>
                  <a:txBody>
                    <a:bodyPr/>
                    <a:lstStyle/>
                    <a:p>
                      <a:r>
                        <a:rPr lang="en-US" dirty="0"/>
                        <a:t>4</a:t>
                      </a:r>
                    </a:p>
                  </a:txBody>
                  <a:tcPr/>
                </a:tc>
                <a:tc>
                  <a:txBody>
                    <a:bodyPr/>
                    <a:lstStyle/>
                    <a:p>
                      <a:r>
                        <a:rPr lang="en-US" dirty="0"/>
                        <a:t>0.1</a:t>
                      </a:r>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238794174"/>
                  </a:ext>
                </a:extLst>
              </a:tr>
              <a:tr h="370840">
                <a:tc>
                  <a:txBody>
                    <a:bodyPr/>
                    <a:lstStyle/>
                    <a:p>
                      <a:r>
                        <a:rPr lang="en-US" dirty="0"/>
                        <a:t>TOTAL</a:t>
                      </a:r>
                    </a:p>
                  </a:txBody>
                  <a:tcPr/>
                </a:tc>
                <a:tc>
                  <a:txBody>
                    <a:bodyPr/>
                    <a:lstStyle/>
                    <a:p>
                      <a:endParaRPr lang="en-US"/>
                    </a:p>
                  </a:txBody>
                  <a:tcPr/>
                </a:tc>
                <a:tc>
                  <a:txBody>
                    <a:bodyPr/>
                    <a:lstStyle/>
                    <a:p>
                      <a:r>
                        <a:rPr lang="en-US" dirty="0"/>
                        <a:t>0.2</a:t>
                      </a:r>
                    </a:p>
                  </a:txBody>
                  <a:tcPr/>
                </a:tc>
                <a:tc>
                  <a:txBody>
                    <a:bodyPr/>
                    <a:lstStyle/>
                    <a:p>
                      <a:r>
                        <a:rPr lang="en-US" dirty="0"/>
                        <a:t>0.1</a:t>
                      </a:r>
                    </a:p>
                  </a:txBody>
                  <a:tcPr/>
                </a:tc>
                <a:tc>
                  <a:txBody>
                    <a:bodyPr/>
                    <a:lstStyle/>
                    <a:p>
                      <a:r>
                        <a:rPr lang="en-US" dirty="0"/>
                        <a:t>0.7</a:t>
                      </a:r>
                    </a:p>
                  </a:txBody>
                  <a:tcPr/>
                </a:tc>
                <a:extLst>
                  <a:ext uri="{0D108BD9-81ED-4DB2-BD59-A6C34878D82A}">
                    <a16:rowId xmlns:a16="http://schemas.microsoft.com/office/drawing/2014/main" val="4091054236"/>
                  </a:ext>
                </a:extLst>
              </a:tr>
            </a:tbl>
          </a:graphicData>
        </a:graphic>
      </p:graphicFrame>
      <p:sp>
        <p:nvSpPr>
          <p:cNvPr id="6" name="Cross 5">
            <a:extLst>
              <a:ext uri="{FF2B5EF4-FFF2-40B4-BE49-F238E27FC236}">
                <a16:creationId xmlns:a16="http://schemas.microsoft.com/office/drawing/2014/main" id="{A987F7E1-F120-47AA-A9E2-C6AC471F2B4D}"/>
              </a:ext>
            </a:extLst>
          </p:cNvPr>
          <p:cNvSpPr/>
          <p:nvPr/>
        </p:nvSpPr>
        <p:spPr>
          <a:xfrm rot="18736354">
            <a:off x="3376246" y="1071470"/>
            <a:ext cx="4825218" cy="4516773"/>
          </a:xfrm>
          <a:prstGeom prst="plus">
            <a:avLst>
              <a:gd name="adj" fmla="val 4353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ysClr val="windowText" lastClr="000000"/>
              </a:solidFill>
            </a:endParaRPr>
          </a:p>
        </p:txBody>
      </p:sp>
    </p:spTree>
    <p:extLst>
      <p:ext uri="{BB962C8B-B14F-4D97-AF65-F5344CB8AC3E}">
        <p14:creationId xmlns:p14="http://schemas.microsoft.com/office/powerpoint/2010/main" val="86618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5019-50C7-4F3B-9465-2BE4E53E2626}"/>
              </a:ext>
            </a:extLst>
          </p:cNvPr>
          <p:cNvSpPr>
            <a:spLocks noGrp="1"/>
          </p:cNvSpPr>
          <p:nvPr>
            <p:ph type="title"/>
          </p:nvPr>
        </p:nvSpPr>
        <p:spPr/>
        <p:txBody>
          <a:bodyPr/>
          <a:lstStyle/>
          <a:p>
            <a:r>
              <a:rPr lang="en-US" dirty="0"/>
              <a:t>Grading (5)</a:t>
            </a:r>
          </a:p>
        </p:txBody>
      </p:sp>
      <p:sp>
        <p:nvSpPr>
          <p:cNvPr id="3" name="Content Placeholder 2">
            <a:extLst>
              <a:ext uri="{FF2B5EF4-FFF2-40B4-BE49-F238E27FC236}">
                <a16:creationId xmlns:a16="http://schemas.microsoft.com/office/drawing/2014/main" id="{C865EF8A-0E56-4A72-812A-A6C40347C9B9}"/>
              </a:ext>
            </a:extLst>
          </p:cNvPr>
          <p:cNvSpPr>
            <a:spLocks noGrp="1"/>
          </p:cNvSpPr>
          <p:nvPr>
            <p:ph idx="1"/>
          </p:nvPr>
        </p:nvSpPr>
        <p:spPr/>
        <p:txBody>
          <a:bodyPr/>
          <a:lstStyle/>
          <a:p>
            <a:r>
              <a:rPr lang="en-US" dirty="0"/>
              <a:t>Note: Do </a:t>
            </a:r>
            <a:r>
              <a:rPr lang="en-US" b="1" dirty="0"/>
              <a:t>NOT</a:t>
            </a:r>
            <a:r>
              <a:rPr lang="en-US" dirty="0"/>
              <a:t> ask us to average your 3-dimensional grade into a single value.  The ratings are </a:t>
            </a:r>
            <a:r>
              <a:rPr lang="en-US" dirty="0">
                <a:solidFill>
                  <a:srgbClr val="FF0000"/>
                </a:solidFill>
              </a:rPr>
              <a:t>ordinal data</a:t>
            </a:r>
            <a:r>
              <a:rPr lang="en-US" dirty="0"/>
              <a:t>, not linear data, and in statistics it's a big no-no to take averages over ordinal data.</a:t>
            </a:r>
            <a:endParaRPr lang="en-US" b="1" dirty="0"/>
          </a:p>
        </p:txBody>
      </p:sp>
      <p:sp>
        <p:nvSpPr>
          <p:cNvPr id="4" name="Slide Number Placeholder 3">
            <a:extLst>
              <a:ext uri="{FF2B5EF4-FFF2-40B4-BE49-F238E27FC236}">
                <a16:creationId xmlns:a16="http://schemas.microsoft.com/office/drawing/2014/main" id="{029F4CD0-81FE-44FE-8578-30C4BC3B01D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45319972-F4F0-4294-BCB6-43ECE67C6E78}"/>
              </a:ext>
            </a:extLst>
          </p:cNvPr>
          <p:cNvSpPr/>
          <p:nvPr/>
        </p:nvSpPr>
        <p:spPr>
          <a:xfrm>
            <a:off x="9093739" y="1593850"/>
            <a:ext cx="2177511" cy="177315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look up "ordinal data" on the internet.  It's an important but underappreciated concept.</a:t>
            </a:r>
          </a:p>
        </p:txBody>
      </p:sp>
      <p:sp>
        <p:nvSpPr>
          <p:cNvPr id="6" name="Rectangle 5">
            <a:extLst>
              <a:ext uri="{FF2B5EF4-FFF2-40B4-BE49-F238E27FC236}">
                <a16:creationId xmlns:a16="http://schemas.microsoft.com/office/drawing/2014/main" id="{2392B067-8E48-4CA3-8427-DC790D014045}"/>
              </a:ext>
            </a:extLst>
          </p:cNvPr>
          <p:cNvSpPr/>
          <p:nvPr/>
        </p:nvSpPr>
        <p:spPr>
          <a:xfrm>
            <a:off x="3485332" y="3185502"/>
            <a:ext cx="6010361" cy="31708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ysClr val="windowText" lastClr="000000"/>
                </a:solidFill>
              </a:rPr>
              <a:t>Last term, the grading algorithm was: </a:t>
            </a:r>
          </a:p>
          <a:p>
            <a:pPr marL="342900" indent="-342900">
              <a:buFont typeface="Arial" panose="020B0604020202020204" pitchFamily="34" charset="0"/>
              <a:buChar char="•"/>
            </a:pPr>
            <a:r>
              <a:rPr lang="en-US" sz="2400" dirty="0">
                <a:solidFill>
                  <a:sysClr val="windowText" lastClr="000000"/>
                </a:solidFill>
              </a:rPr>
              <a:t>must get 90% of the available satisfactory points to get an A</a:t>
            </a:r>
          </a:p>
          <a:p>
            <a:pPr marL="342900" indent="-342900">
              <a:buFont typeface="Arial" panose="020B0604020202020204" pitchFamily="34" charset="0"/>
              <a:buChar char="•"/>
            </a:pPr>
            <a:r>
              <a:rPr lang="en-US" sz="2400" dirty="0">
                <a:solidFill>
                  <a:sysClr val="windowText" lastClr="000000"/>
                </a:solidFill>
              </a:rPr>
              <a:t>Otherwise, students were ranked based on (Sat + 0.5*Minimal)</a:t>
            </a:r>
          </a:p>
          <a:p>
            <a:pPr marL="342900" indent="-342900">
              <a:buFont typeface="Arial" panose="020B0604020202020204" pitchFamily="34" charset="0"/>
              <a:buChar char="•"/>
            </a:pPr>
            <a:r>
              <a:rPr lang="en-US" sz="2400" dirty="0">
                <a:solidFill>
                  <a:sysClr val="windowText" lastClr="000000"/>
                </a:solidFill>
              </a:rPr>
              <a:t>How much of this should we keep?</a:t>
            </a:r>
          </a:p>
          <a:p>
            <a:pPr marL="342900" indent="-342900">
              <a:buFont typeface="Arial" panose="020B0604020202020204" pitchFamily="34" charset="0"/>
              <a:buChar char="•"/>
            </a:pPr>
            <a:r>
              <a:rPr lang="en-US" sz="2400" dirty="0">
                <a:solidFill>
                  <a:sysClr val="windowText" lastClr="000000"/>
                </a:solidFill>
              </a:rPr>
              <a:t>How much of this should we tell the students?</a:t>
            </a:r>
          </a:p>
        </p:txBody>
      </p:sp>
      <p:sp>
        <p:nvSpPr>
          <p:cNvPr id="7" name="Cross 6">
            <a:extLst>
              <a:ext uri="{FF2B5EF4-FFF2-40B4-BE49-F238E27FC236}">
                <a16:creationId xmlns:a16="http://schemas.microsoft.com/office/drawing/2014/main" id="{1C4AC046-E9BA-4EE7-9078-0773BA16929A}"/>
              </a:ext>
            </a:extLst>
          </p:cNvPr>
          <p:cNvSpPr/>
          <p:nvPr/>
        </p:nvSpPr>
        <p:spPr>
          <a:xfrm rot="18736354">
            <a:off x="3376246" y="1071470"/>
            <a:ext cx="4825218" cy="4516773"/>
          </a:xfrm>
          <a:prstGeom prst="plus">
            <a:avLst>
              <a:gd name="adj" fmla="val 4353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ysClr val="windowText" lastClr="000000"/>
              </a:solidFill>
            </a:endParaRPr>
          </a:p>
        </p:txBody>
      </p:sp>
    </p:spTree>
    <p:extLst>
      <p:ext uri="{BB962C8B-B14F-4D97-AF65-F5344CB8AC3E}">
        <p14:creationId xmlns:p14="http://schemas.microsoft.com/office/powerpoint/2010/main" val="422537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a:t>
            </a:r>
            <a:r>
              <a:rPr lang="en-US" dirty="0">
                <a:solidFill>
                  <a:srgbClr val="FF0000"/>
                </a:solidFill>
              </a:rPr>
              <a:t>not</a:t>
            </a:r>
            <a:r>
              <a:rPr lang="en-US" dirty="0"/>
              <a:t> post on Piazza or email your TA or instructor </a:t>
            </a:r>
          </a:p>
          <a:p>
            <a:pPr lvl="2"/>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2" name="Content Placeholder 11">
            <a:extLst>
              <a:ext uri="{FF2B5EF4-FFF2-40B4-BE49-F238E27FC236}">
                <a16:creationId xmlns:a16="http://schemas.microsoft.com/office/drawing/2014/main" id="{3DB4E3D8-144E-46A9-87CA-BAA8820EA13A}"/>
              </a:ext>
            </a:extLst>
          </p:cNvPr>
          <p:cNvSpPr>
            <a:spLocks noGrp="1"/>
          </p:cNvSpPr>
          <p:nvPr>
            <p:ph idx="1"/>
          </p:nvPr>
        </p:nvSpPr>
        <p:spPr/>
        <p:txBody>
          <a:bodyPr/>
          <a:lstStyle/>
          <a:p>
            <a:endParaRPr lang="en-US"/>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pic>
        <p:nvPicPr>
          <p:cNvPr id="9" name="IMG_5509.jpeg" descr="IMG_5509.jpeg">
            <a:extLst>
              <a:ext uri="{FF2B5EF4-FFF2-40B4-BE49-F238E27FC236}">
                <a16:creationId xmlns:a16="http://schemas.microsoft.com/office/drawing/2014/main" id="{AD459D4D-1C7C-43C4-9D61-8EB4894662B2}"/>
              </a:ext>
            </a:extLst>
          </p:cNvPr>
          <p:cNvPicPr>
            <a:picLocks noChangeAspect="1"/>
          </p:cNvPicPr>
          <p:nvPr/>
        </p:nvPicPr>
        <p:blipFill rotWithShape="1">
          <a:blip r:embed="rId2"/>
          <a:srcRect r="23587"/>
          <a:stretch/>
        </p:blipFill>
        <p:spPr>
          <a:xfrm>
            <a:off x="7827065" y="1961620"/>
            <a:ext cx="2883643" cy="2934762"/>
          </a:xfrm>
          <a:prstGeom prst="rect">
            <a:avLst/>
          </a:prstGeom>
          <a:ln w="12700">
            <a:miter lim="400000"/>
          </a:ln>
        </p:spPr>
      </p:pic>
      <p:pic>
        <p:nvPicPr>
          <p:cNvPr id="10" name="Picture 4" descr="[Mitch 2007-12]">
            <a:extLst>
              <a:ext uri="{FF2B5EF4-FFF2-40B4-BE49-F238E27FC236}">
                <a16:creationId xmlns:a16="http://schemas.microsoft.com/office/drawing/2014/main" id="{1D9765B5-3C73-4797-A776-47F1903B9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12" y="1961620"/>
            <a:ext cx="2529968" cy="29347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AF1A5E-CF2C-4F6C-AD06-8F79A5F94003}"/>
              </a:ext>
            </a:extLst>
          </p:cNvPr>
          <p:cNvSpPr txBox="1"/>
          <p:nvPr/>
        </p:nvSpPr>
        <p:spPr>
          <a:xfrm>
            <a:off x="1432297"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8178689"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808186"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John </a:t>
            </a:r>
            <a:r>
              <a:rPr lang="en-US" sz="2625" dirty="0" err="1">
                <a:latin typeface="Calibri" panose="020F0502020204030204" pitchFamily="34" charset="0"/>
                <a:cs typeface="Calibri" panose="020F0502020204030204" pitchFamily="34" charset="0"/>
              </a:rPr>
              <a:t>Boyland</a:t>
            </a:r>
            <a:endParaRPr lang="en-US" sz="2625" dirty="0">
              <a:latin typeface="Calibri" panose="020F0502020204030204" pitchFamily="34" charset="0"/>
              <a:cs typeface="Calibri" panose="020F0502020204030204" pitchFamily="34" charset="0"/>
            </a:endParaRPr>
          </a:p>
        </p:txBody>
      </p:sp>
      <p:pic>
        <p:nvPicPr>
          <p:cNvPr id="13" name="Picture 2">
            <a:extLst>
              <a:ext uri="{FF2B5EF4-FFF2-40B4-BE49-F238E27FC236}">
                <a16:creationId xmlns:a16="http://schemas.microsoft.com/office/drawing/2014/main" id="{7AE6A8A0-9809-498E-A012-940833AD0F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73" r="15060"/>
          <a:stretch/>
        </p:blipFill>
        <p:spPr bwMode="auto">
          <a:xfrm>
            <a:off x="4322998" y="1961620"/>
            <a:ext cx="2968549" cy="2968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6F06EAC-AD07-4E62-A4C9-0BCB2A62EF72}"/>
              </a:ext>
            </a:extLst>
          </p:cNvPr>
          <p:cNvSpPr/>
          <p:nvPr/>
        </p:nvSpPr>
        <p:spPr>
          <a:xfrm>
            <a:off x="7624689" y="647114"/>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Need New Pix</a:t>
            </a:r>
          </a:p>
        </p:txBody>
      </p:sp>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p:txBody>
      </p:sp>
      <p:sp>
        <p:nvSpPr>
          <p:cNvPr id="259" name="Slide Number"/>
          <p:cNvSpPr txBox="1">
            <a:spLocks noGrp="1"/>
          </p:cNvSpPr>
          <p:nvPr>
            <p:ph type="sldNum" sz="quarter" idx="12"/>
          </p:nvPr>
        </p:nvSpPr>
        <p:spPr/>
        <p:txBody>
          <a:bodyPr/>
          <a:lstStyle/>
          <a:p>
            <a:fld id="{86CB4B4D-7CA3-9044-876B-883B54F8677D}" type="slidenum">
              <a:rPr lang="en-US"/>
              <a:pPr/>
              <a:t>20</a:t>
            </a:fld>
            <a:endParaRPr lang="en-US"/>
          </a:p>
        </p:txBody>
      </p:sp>
      <p:sp>
        <p:nvSpPr>
          <p:cNvPr id="5" name="Rectangle 4">
            <a:extLst>
              <a:ext uri="{FF2B5EF4-FFF2-40B4-BE49-F238E27FC236}">
                <a16:creationId xmlns:a16="http://schemas.microsoft.com/office/drawing/2014/main" id="{7EFC1FC7-C104-4FAE-A681-AECE548B60DA}"/>
              </a:ext>
            </a:extLst>
          </p:cNvPr>
          <p:cNvSpPr/>
          <p:nvPr/>
        </p:nvSpPr>
        <p:spPr>
          <a:xfrm>
            <a:off x="8725546" y="1667983"/>
            <a:ext cx="3323432" cy="18137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Are we OK with this plan?</a:t>
            </a:r>
          </a:p>
          <a:p>
            <a:pPr algn="ctr"/>
            <a:r>
              <a:rPr lang="en-US" sz="2400" dirty="0">
                <a:solidFill>
                  <a:sysClr val="windowText" lastClr="000000"/>
                </a:solidFill>
              </a:rPr>
              <a:t>We had 25% penalty in the Fall.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21</a:t>
            </a:fld>
            <a:endParaRPr lang="en-US"/>
          </a:p>
        </p:txBody>
      </p:sp>
    </p:spTree>
    <p:extLst>
      <p:ext uri="{BB962C8B-B14F-4D97-AF65-F5344CB8AC3E}">
        <p14:creationId xmlns:p14="http://schemas.microsoft.com/office/powerpoint/2010/main" val="422318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1665633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p:txBody>
          <a:bodyPr>
            <a:normAutofit fontScale="92500" lnSpcReduction="20000"/>
          </a:bodyPr>
          <a:lstStyle/>
          <a:p>
            <a:r>
              <a:rPr lang="en-US" dirty="0"/>
              <a:t>Course web page (</a:t>
            </a:r>
            <a:r>
              <a:rPr lang="en-US" dirty="0">
                <a:hlinkClick r:id="rId2"/>
              </a:rPr>
              <a:t>https://neu-se.github.io/CS4530-CS5500-Spring-2021</a:t>
            </a:r>
            <a:r>
              <a:rPr lang="en-US" dirty="0"/>
              <a:t>)</a:t>
            </a:r>
          </a:p>
          <a:p>
            <a:r>
              <a:rPr lang="en-US" dirty="0"/>
              <a:t>Canvas</a:t>
            </a:r>
          </a:p>
          <a:p>
            <a:pPr lvl="1"/>
            <a:r>
              <a:rPr lang="en-US" dirty="0"/>
              <a:t>Canvas will mirror the course web site.</a:t>
            </a:r>
          </a:p>
          <a:p>
            <a:r>
              <a:rPr lang="en-US" dirty="0"/>
              <a:t>Piazza </a:t>
            </a:r>
          </a:p>
          <a:p>
            <a:pPr lvl="1"/>
            <a:r>
              <a:rPr lang="en-US" dirty="0"/>
              <a:t>for questions about assignments, etc.</a:t>
            </a:r>
          </a:p>
          <a:p>
            <a:r>
              <a:rPr lang="en-US" dirty="0"/>
              <a:t>Slack (</a:t>
            </a:r>
            <a:r>
              <a:rPr lang="en-US" dirty="0">
                <a:hlinkClick r:id="rId3" action="ppaction://hlinkfile"/>
              </a:rPr>
              <a:t>nusespring2021.slack.com</a:t>
            </a:r>
            <a:r>
              <a:rPr lang="en-US" dirty="0"/>
              <a:t>)</a:t>
            </a:r>
          </a:p>
          <a:p>
            <a:pPr lvl="1"/>
            <a:r>
              <a:rPr lang="en-US" dirty="0"/>
              <a:t>for more general discussions</a:t>
            </a:r>
          </a:p>
          <a:p>
            <a:pPr lvl="1"/>
            <a:r>
              <a:rPr lang="en-US" dirty="0"/>
              <a:t># ta-office-hours</a:t>
            </a:r>
          </a:p>
          <a:p>
            <a:pPr lvl="1"/>
            <a:r>
              <a:rPr lang="en-US" dirty="0"/>
              <a:t>knowledge-sharing (within the limits of the Academic Integrity Policy)</a:t>
            </a:r>
          </a:p>
          <a:p>
            <a:pPr lvl="1"/>
            <a:r>
              <a:rPr lang="en-US" dirty="0"/>
              <a:t>whatever else you might want (within the limits of the Code of Student Conduct)</a:t>
            </a:r>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Rectangle 4">
            <a:extLst>
              <a:ext uri="{FF2B5EF4-FFF2-40B4-BE49-F238E27FC236}">
                <a16:creationId xmlns:a16="http://schemas.microsoft.com/office/drawing/2014/main" id="{47871147-8AA3-43D8-ABC2-359A0A2A51FF}"/>
              </a:ext>
            </a:extLst>
          </p:cNvPr>
          <p:cNvSpPr/>
          <p:nvPr/>
        </p:nvSpPr>
        <p:spPr>
          <a:xfrm>
            <a:off x="8802918" y="2223657"/>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Need to set up these pages and update the slide.</a:t>
            </a:r>
          </a:p>
        </p:txBody>
      </p:sp>
      <p:sp>
        <p:nvSpPr>
          <p:cNvPr id="6" name="Rectangle 5">
            <a:extLst>
              <a:ext uri="{FF2B5EF4-FFF2-40B4-BE49-F238E27FC236}">
                <a16:creationId xmlns:a16="http://schemas.microsoft.com/office/drawing/2014/main" id="{C4684B82-EE58-479E-8FAE-C2D8932CA8E5}"/>
              </a:ext>
            </a:extLst>
          </p:cNvPr>
          <p:cNvSpPr/>
          <p:nvPr/>
        </p:nvSpPr>
        <p:spPr>
          <a:xfrm>
            <a:off x="8856844" y="3766277"/>
            <a:ext cx="3086019" cy="1811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Need to make clear which of these channels we expect the students to read.</a:t>
            </a:r>
          </a:p>
        </p:txBody>
      </p:sp>
    </p:spTree>
    <p:extLst>
      <p:ext uri="{BB962C8B-B14F-4D97-AF65-F5344CB8AC3E}">
        <p14:creationId xmlns:p14="http://schemas.microsoft.com/office/powerpoint/2010/main" val="285591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24</a:t>
            </a:fld>
            <a:endParaRPr lang="en-US"/>
          </a:p>
        </p:txBody>
      </p:sp>
      <p:sp>
        <p:nvSpPr>
          <p:cNvPr id="7" name="Rectangle 6">
            <a:extLst>
              <a:ext uri="{FF2B5EF4-FFF2-40B4-BE49-F238E27FC236}">
                <a16:creationId xmlns:a16="http://schemas.microsoft.com/office/drawing/2014/main" id="{974E239E-5903-4098-A40F-7459DA3C7DB7}"/>
              </a:ext>
            </a:extLst>
          </p:cNvPr>
          <p:cNvSpPr/>
          <p:nvPr/>
        </p:nvSpPr>
        <p:spPr>
          <a:xfrm>
            <a:off x="7880779" y="2374900"/>
            <a:ext cx="4202842" cy="10541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We told you that we were going to list the learning objectives at the beginning and end of each lesson, and here we are! </a:t>
            </a:r>
          </a:p>
        </p:txBody>
      </p:sp>
    </p:spTree>
    <p:extLst>
      <p:ext uri="{BB962C8B-B14F-4D97-AF65-F5344CB8AC3E}">
        <p14:creationId xmlns:p14="http://schemas.microsoft.com/office/powerpoint/2010/main" val="2798469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OK, now let’s get down to work!</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learn about the software-engineering life cycle.</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a:extLst>
              <a:ext uri="{FF2B5EF4-FFF2-40B4-BE49-F238E27FC236}">
                <a16:creationId xmlns:a16="http://schemas.microsoft.com/office/drawing/2014/main" id="{B0250046-FB39-44C1-9C66-9EA577E06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7" y="1689116"/>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164" name="Teaching Assistants"/>
          <p:cNvSpPr txBox="1">
            <a:spLocks noGrp="1"/>
          </p:cNvSpPr>
          <p:nvPr>
            <p:ph type="title"/>
          </p:nvPr>
        </p:nvSpPr>
        <p:spPr/>
        <p:txBody>
          <a:bodyPr/>
          <a:lstStyle/>
          <a:p>
            <a:r>
              <a:rPr lang="en-US" dirty="0"/>
              <a:t>Teaching Assistants</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a:xfrm>
            <a:off x="8385517" y="6356350"/>
            <a:ext cx="2743200" cy="365125"/>
          </a:xfrm>
        </p:spPr>
        <p:txBody>
          <a:bodyPr/>
          <a:lstStyle/>
          <a:p>
            <a:fld id="{86CB4B4D-7CA3-9044-876B-883B54F8677D}" type="slidenum">
              <a:rPr lang="en-US" smtClean="0"/>
              <a:pPr/>
              <a:t>3</a:t>
            </a:fld>
            <a:endParaRPr lang="en-US"/>
          </a:p>
        </p:txBody>
      </p:sp>
      <p:pic>
        <p:nvPicPr>
          <p:cNvPr id="171" name="Satyajit Gokhale.jpg" descr="Satyajit Gokhale.jpg"/>
          <p:cNvPicPr>
            <a:picLocks noChangeAspect="1"/>
          </p:cNvPicPr>
          <p:nvPr/>
        </p:nvPicPr>
        <p:blipFill>
          <a:blip r:embed="rId3"/>
          <a:srcRect/>
          <a:stretch>
            <a:fillRect/>
          </a:stretch>
        </p:blipFill>
        <p:spPr>
          <a:xfrm>
            <a:off x="547104" y="4426827"/>
            <a:ext cx="2036615" cy="2011183"/>
          </a:xfrm>
          <a:prstGeom prst="rect">
            <a:avLst/>
          </a:prstGeom>
          <a:ln w="12700">
            <a:miter lim="400000"/>
          </a:ln>
        </p:spPr>
      </p:pic>
      <p:sp>
        <p:nvSpPr>
          <p:cNvPr id="174" name="Alexi Turcotte"/>
          <p:cNvSpPr txBox="1"/>
          <p:nvPr/>
        </p:nvSpPr>
        <p:spPr>
          <a:xfrm>
            <a:off x="840277" y="3898296"/>
            <a:ext cx="12872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Joseph Burns</a:t>
            </a:r>
            <a:endParaRPr dirty="0"/>
          </a:p>
        </p:txBody>
      </p:sp>
      <p:sp>
        <p:nvSpPr>
          <p:cNvPr id="176" name="Magnus Frennberg"/>
          <p:cNvSpPr txBox="1"/>
          <p:nvPr/>
        </p:nvSpPr>
        <p:spPr>
          <a:xfrm>
            <a:off x="2891468" y="6500713"/>
            <a:ext cx="122924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Guneet</a:t>
            </a:r>
            <a:r>
              <a:rPr lang="en-US" dirty="0"/>
              <a:t> Kaur</a:t>
            </a:r>
            <a:endParaRPr dirty="0"/>
          </a:p>
        </p:txBody>
      </p:sp>
      <p:sp>
        <p:nvSpPr>
          <p:cNvPr id="177" name="Jake Feinbaum"/>
          <p:cNvSpPr txBox="1"/>
          <p:nvPr/>
        </p:nvSpPr>
        <p:spPr>
          <a:xfrm>
            <a:off x="8139375" y="3898295"/>
            <a:ext cx="7752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Eiki</a:t>
            </a:r>
            <a:r>
              <a:rPr lang="en-US" dirty="0"/>
              <a:t> Kan</a:t>
            </a:r>
            <a:endParaRPr dirty="0"/>
          </a:p>
        </p:txBody>
      </p:sp>
      <p:sp>
        <p:nvSpPr>
          <p:cNvPr id="178" name="Satyajit Gokhale"/>
          <p:cNvSpPr txBox="1"/>
          <p:nvPr/>
        </p:nvSpPr>
        <p:spPr>
          <a:xfrm>
            <a:off x="719117" y="6500713"/>
            <a:ext cx="156376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Satyajit Gokhale</a:t>
            </a:r>
          </a:p>
        </p:txBody>
      </p:sp>
      <p:sp>
        <p:nvSpPr>
          <p:cNvPr id="179" name="Rajath Kashyap"/>
          <p:cNvSpPr txBox="1"/>
          <p:nvPr/>
        </p:nvSpPr>
        <p:spPr>
          <a:xfrm>
            <a:off x="3161619" y="3898296"/>
            <a:ext cx="179472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lang="en-US" dirty="0"/>
              <a:t>Michael </a:t>
            </a:r>
            <a:r>
              <a:rPr lang="en-US" dirty="0" err="1"/>
              <a:t>Davinroy</a:t>
            </a:r>
            <a:endParaRPr dirty="0"/>
          </a:p>
        </p:txBody>
      </p:sp>
      <p:pic>
        <p:nvPicPr>
          <p:cNvPr id="1030" name="Picture 6">
            <a:extLst>
              <a:ext uri="{FF2B5EF4-FFF2-40B4-BE49-F238E27FC236}">
                <a16:creationId xmlns:a16="http://schemas.microsoft.com/office/drawing/2014/main" id="{F8425C0B-2B85-474F-ABCD-952B493ED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54" y="1760242"/>
            <a:ext cx="20002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50BF2F-9C2D-4AEA-97F0-CD7EFFC85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759" y="1706648"/>
            <a:ext cx="2063369" cy="20633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7C1C489-93EA-4F5B-92C2-97068C573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811" y="1754613"/>
            <a:ext cx="1990340" cy="19970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B5F7F39-5AA8-43AD-98B0-2C81171ED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6566" y="4426827"/>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30" name="Weijie (Ben) Deng">
            <a:extLst>
              <a:ext uri="{FF2B5EF4-FFF2-40B4-BE49-F238E27FC236}">
                <a16:creationId xmlns:a16="http://schemas.microsoft.com/office/drawing/2014/main" id="{EDFAFCE9-4ACD-420B-9E71-44A8B9C66CB0}"/>
              </a:ext>
            </a:extLst>
          </p:cNvPr>
          <p:cNvSpPr txBox="1"/>
          <p:nvPr/>
        </p:nvSpPr>
        <p:spPr>
          <a:xfrm>
            <a:off x="5716123" y="3898295"/>
            <a:ext cx="106663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Yuting</a:t>
            </a:r>
            <a:r>
              <a:rPr lang="en-US" dirty="0"/>
              <a:t> Gan</a:t>
            </a:r>
            <a:endParaRPr dirty="0"/>
          </a:p>
        </p:txBody>
      </p:sp>
      <p:sp>
        <p:nvSpPr>
          <p:cNvPr id="31" name="Weijie (Ben) Deng">
            <a:extLst>
              <a:ext uri="{FF2B5EF4-FFF2-40B4-BE49-F238E27FC236}">
                <a16:creationId xmlns:a16="http://schemas.microsoft.com/office/drawing/2014/main" id="{3581BE53-57AD-4437-99F9-B899981228FE}"/>
              </a:ext>
            </a:extLst>
          </p:cNvPr>
          <p:cNvSpPr txBox="1"/>
          <p:nvPr/>
        </p:nvSpPr>
        <p:spPr>
          <a:xfrm>
            <a:off x="5562680" y="6500713"/>
            <a:ext cx="124514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Ben Schultze</a:t>
            </a:r>
            <a:endParaRPr dirty="0"/>
          </a:p>
        </p:txBody>
      </p:sp>
      <p:pic>
        <p:nvPicPr>
          <p:cNvPr id="5" name="Picture 4">
            <a:extLst>
              <a:ext uri="{FF2B5EF4-FFF2-40B4-BE49-F238E27FC236}">
                <a16:creationId xmlns:a16="http://schemas.microsoft.com/office/drawing/2014/main" id="{3F19322F-C786-4D32-B4C9-6739D4C067E6}"/>
              </a:ext>
            </a:extLst>
          </p:cNvPr>
          <p:cNvPicPr>
            <a:picLocks noChangeAspect="1"/>
          </p:cNvPicPr>
          <p:nvPr/>
        </p:nvPicPr>
        <p:blipFill rotWithShape="1">
          <a:blip r:embed="rId8">
            <a:extLst>
              <a:ext uri="{28A0092B-C50C-407E-A947-70E740481C1C}">
                <a14:useLocalDpi xmlns:a14="http://schemas.microsoft.com/office/drawing/2010/main" val="0"/>
              </a:ext>
            </a:extLst>
          </a:blip>
          <a:srcRect l="19025" t="8228" r="6690" b="32674"/>
          <a:stretch/>
        </p:blipFill>
        <p:spPr>
          <a:xfrm>
            <a:off x="5356383" y="4426827"/>
            <a:ext cx="1887552" cy="2002230"/>
          </a:xfrm>
          <a:prstGeom prst="rect">
            <a:avLst/>
          </a:prstGeom>
        </p:spPr>
      </p:pic>
      <p:pic>
        <p:nvPicPr>
          <p:cNvPr id="4" name="Picture 3">
            <a:extLst>
              <a:ext uri="{FF2B5EF4-FFF2-40B4-BE49-F238E27FC236}">
                <a16:creationId xmlns:a16="http://schemas.microsoft.com/office/drawing/2014/main" id="{C253E4C4-061A-40E3-8B8F-1FCEE5FEF1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06711" y="4426827"/>
            <a:ext cx="2036615" cy="2036615"/>
          </a:xfrm>
          <a:prstGeom prst="rect">
            <a:avLst/>
          </a:prstGeom>
        </p:spPr>
      </p:pic>
      <p:sp>
        <p:nvSpPr>
          <p:cNvPr id="20" name="Weijie (Ben) Deng">
            <a:extLst>
              <a:ext uri="{FF2B5EF4-FFF2-40B4-BE49-F238E27FC236}">
                <a16:creationId xmlns:a16="http://schemas.microsoft.com/office/drawing/2014/main" id="{909DEB5E-6566-4619-A192-809F53977DC2}"/>
              </a:ext>
            </a:extLst>
          </p:cNvPr>
          <p:cNvSpPr txBox="1"/>
          <p:nvPr/>
        </p:nvSpPr>
        <p:spPr>
          <a:xfrm>
            <a:off x="7811141" y="6524646"/>
            <a:ext cx="1627753"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Sagar Madhu </a:t>
            </a:r>
            <a:r>
              <a:rPr lang="en-US" dirty="0" err="1"/>
              <a:t>Ayi</a:t>
            </a:r>
            <a:endParaRPr dirty="0"/>
          </a:p>
        </p:txBody>
      </p:sp>
      <p:sp>
        <p:nvSpPr>
          <p:cNvPr id="21" name="Rectangle 20">
            <a:extLst>
              <a:ext uri="{FF2B5EF4-FFF2-40B4-BE49-F238E27FC236}">
                <a16:creationId xmlns:a16="http://schemas.microsoft.com/office/drawing/2014/main" id="{9AF1D90E-714B-41CE-AD94-6BC295FB9A11}"/>
              </a:ext>
            </a:extLst>
          </p:cNvPr>
          <p:cNvSpPr/>
          <p:nvPr/>
        </p:nvSpPr>
        <p:spPr>
          <a:xfrm>
            <a:off x="7624689" y="647114"/>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Need New Pix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 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4</a:t>
            </a:fld>
            <a:endParaRPr lang="en-US"/>
          </a:p>
        </p:txBody>
      </p:sp>
    </p:spTree>
    <p:extLst>
      <p:ext uri="{BB962C8B-B14F-4D97-AF65-F5344CB8AC3E}">
        <p14:creationId xmlns:p14="http://schemas.microsoft.com/office/powerpoint/2010/main" val="171348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9160-F1CD-46BE-8FA9-539DEA7A86A8}"/>
              </a:ext>
            </a:extLst>
          </p:cNvPr>
          <p:cNvSpPr>
            <a:spLocks noGrp="1"/>
          </p:cNvSpPr>
          <p:nvPr>
            <p:ph type="title"/>
          </p:nvPr>
        </p:nvSpPr>
        <p:spPr/>
        <p:txBody>
          <a:bodyPr/>
          <a:lstStyle/>
          <a:p>
            <a:r>
              <a:rPr lang="en-US" dirty="0"/>
              <a:t>Good code is necessary but not sufficient</a:t>
            </a:r>
          </a:p>
        </p:txBody>
      </p:sp>
      <p:sp>
        <p:nvSpPr>
          <p:cNvPr id="3" name="Text Placeholder 2">
            <a:extLst>
              <a:ext uri="{FF2B5EF4-FFF2-40B4-BE49-F238E27FC236}">
                <a16:creationId xmlns:a16="http://schemas.microsoft.com/office/drawing/2014/main" id="{9B785202-0527-4BED-9195-BD1721F90A93}"/>
              </a:ext>
            </a:extLst>
          </p:cNvPr>
          <p:cNvSpPr>
            <a:spLocks noGrp="1"/>
          </p:cNvSpPr>
          <p:nvPr>
            <p:ph idx="1"/>
          </p:nvPr>
        </p:nvSpPr>
        <p:spPr/>
        <p:txBody>
          <a:bodyPr>
            <a:normAutofit/>
          </a:bodyPr>
          <a:lstStyle/>
          <a:p>
            <a:r>
              <a:rPr lang="en-US" dirty="0"/>
              <a:t>Developing software is a </a:t>
            </a:r>
            <a:r>
              <a:rPr lang="en-US" b="1" i="1" dirty="0"/>
              <a:t>systems enterprise</a:t>
            </a:r>
          </a:p>
          <a:p>
            <a:pPr lvl="1"/>
            <a:r>
              <a:rPr lang="en-US" dirty="0"/>
              <a:t>there are many stakeholders</a:t>
            </a:r>
          </a:p>
          <a:p>
            <a:pPr lvl="1"/>
            <a:r>
              <a:rPr lang="en-US" dirty="0"/>
              <a:t>how to determine the requirements?</a:t>
            </a:r>
          </a:p>
          <a:p>
            <a:pPr lvl="1"/>
            <a:r>
              <a:rPr lang="en-US" dirty="0"/>
              <a:t>how to design code for:</a:t>
            </a:r>
          </a:p>
          <a:p>
            <a:pPr lvl="2"/>
            <a:r>
              <a:rPr lang="en-US" dirty="0"/>
              <a:t> reuse, readability, scale? other factors?</a:t>
            </a:r>
          </a:p>
          <a:p>
            <a:pPr lvl="1"/>
            <a:r>
              <a:rPr lang="en-US" dirty="0"/>
              <a:t>how to organize the development process?</a:t>
            </a:r>
          </a:p>
          <a:p>
            <a:pPr lvl="1"/>
            <a:r>
              <a:rPr lang="en-US" dirty="0"/>
              <a:t>how to make sure you've built the right thing?</a:t>
            </a:r>
          </a:p>
          <a:p>
            <a:pPr lvl="1"/>
            <a:r>
              <a:rPr lang="en-US" dirty="0"/>
              <a:t>how to make sure you've built the thing right?</a:t>
            </a:r>
          </a:p>
          <a:p>
            <a:pPr lvl="1"/>
            <a:endParaRPr lang="en-US" dirty="0"/>
          </a:p>
        </p:txBody>
      </p:sp>
      <p:sp>
        <p:nvSpPr>
          <p:cNvPr id="4" name="Slide Number Placeholder 3">
            <a:extLst>
              <a:ext uri="{FF2B5EF4-FFF2-40B4-BE49-F238E27FC236}">
                <a16:creationId xmlns:a16="http://schemas.microsoft.com/office/drawing/2014/main" id="{058D416C-4FDF-4DDB-B02D-6B36EF1E1AA4}"/>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Tree>
    <p:extLst>
      <p:ext uri="{BB962C8B-B14F-4D97-AF65-F5344CB8AC3E}">
        <p14:creationId xmlns:p14="http://schemas.microsoft.com/office/powerpoint/2010/main" val="178936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SE includes Tools and Processes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The answers to those questions will depend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Tree>
    <p:extLst>
      <p:ext uri="{BB962C8B-B14F-4D97-AF65-F5344CB8AC3E}">
        <p14:creationId xmlns:p14="http://schemas.microsoft.com/office/powerpoint/2010/main" val="190933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highlight>
                  <a:srgbClr val="FFFF00"/>
                </a:highlight>
              </a:rPr>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7</a:t>
            </a:fld>
            <a:endParaRPr lang="en-US"/>
          </a:p>
        </p:txBody>
      </p:sp>
      <p:sp>
        <p:nvSpPr>
          <p:cNvPr id="5" name="Rectangle 4">
            <a:extLst>
              <a:ext uri="{FF2B5EF4-FFF2-40B4-BE49-F238E27FC236}">
                <a16:creationId xmlns:a16="http://schemas.microsoft.com/office/drawing/2014/main" id="{7C2E031C-18DB-4AE2-8E4A-873DC05E2466}"/>
              </a:ext>
            </a:extLst>
          </p:cNvPr>
          <p:cNvSpPr/>
          <p:nvPr/>
        </p:nvSpPr>
        <p:spPr>
          <a:xfrm>
            <a:off x="8560190" y="2766218"/>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Update?</a:t>
            </a:r>
          </a:p>
        </p:txBody>
      </p:sp>
      <p:sp>
        <p:nvSpPr>
          <p:cNvPr id="6" name="Rectangle 5">
            <a:extLst>
              <a:ext uri="{FF2B5EF4-FFF2-40B4-BE49-F238E27FC236}">
                <a16:creationId xmlns:a16="http://schemas.microsoft.com/office/drawing/2014/main" id="{CB57E153-16D3-4F45-B9D0-3BCAE8AE2950}"/>
              </a:ext>
            </a:extLst>
          </p:cNvPr>
          <p:cNvSpPr/>
          <p:nvPr/>
        </p:nvSpPr>
        <p:spPr>
          <a:xfrm>
            <a:off x="8862647" y="1638887"/>
            <a:ext cx="2085787" cy="6859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Delete?</a:t>
            </a:r>
          </a:p>
        </p:txBody>
      </p:sp>
      <p:cxnSp>
        <p:nvCxnSpPr>
          <p:cNvPr id="3" name="Straight Arrow Connector 2">
            <a:extLst>
              <a:ext uri="{FF2B5EF4-FFF2-40B4-BE49-F238E27FC236}">
                <a16:creationId xmlns:a16="http://schemas.microsoft.com/office/drawing/2014/main" id="{E38C93D8-A20B-4EF4-897E-28867B35CAA0}"/>
              </a:ext>
            </a:extLst>
          </p:cNvPr>
          <p:cNvCxnSpPr>
            <a:stCxn id="6" idx="1"/>
          </p:cNvCxnSpPr>
          <p:nvPr/>
        </p:nvCxnSpPr>
        <p:spPr>
          <a:xfrm flipH="1">
            <a:off x="7730197" y="1981869"/>
            <a:ext cx="1132450" cy="15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8</a:t>
            </a:fld>
            <a:endParaRPr lang="en-US"/>
          </a:p>
        </p:txBody>
      </p:sp>
    </p:spTree>
    <p:extLst>
      <p:ext uri="{BB962C8B-B14F-4D97-AF65-F5344CB8AC3E}">
        <p14:creationId xmlns:p14="http://schemas.microsoft.com/office/powerpoint/2010/main" val="391505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The course will mirror the steps of the software engineering life cycle</a:t>
            </a:r>
          </a:p>
          <a:p>
            <a:pPr lvl="1"/>
            <a:r>
              <a:rPr lang="en-US" dirty="0"/>
              <a:t>starting with requirements, through testing and deployment</a:t>
            </a:r>
          </a:p>
          <a:p>
            <a:pPr lvl="1"/>
            <a:r>
              <a:rPr lang="en-US" dirty="0"/>
              <a:t>we will move some material forward to make sure that you have the learning you need when you need it</a:t>
            </a:r>
          </a:p>
          <a:p>
            <a:pPr lvl="1"/>
            <a:r>
              <a:rPr lang="en-US" dirty="0"/>
              <a:t>Will start with several individual homework assignments</a:t>
            </a:r>
          </a:p>
          <a:p>
            <a:pPr lvl="1"/>
            <a:r>
              <a:rPr lang="en-US" dirty="0"/>
              <a:t>Then a group project, done in teams of about 4 people</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
        <p:nvSpPr>
          <p:cNvPr id="5" name="Rectangle 4">
            <a:extLst>
              <a:ext uri="{FF2B5EF4-FFF2-40B4-BE49-F238E27FC236}">
                <a16:creationId xmlns:a16="http://schemas.microsoft.com/office/drawing/2014/main" id="{C7EBEDAE-33BF-4876-970D-C9615BAB7184}"/>
              </a:ext>
            </a:extLst>
          </p:cNvPr>
          <p:cNvSpPr/>
          <p:nvPr/>
        </p:nvSpPr>
        <p:spPr>
          <a:xfrm>
            <a:off x="8841544" y="2103437"/>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Update?</a:t>
            </a:r>
          </a:p>
        </p:txBody>
      </p:sp>
    </p:spTree>
    <p:extLst>
      <p:ext uri="{BB962C8B-B14F-4D97-AF65-F5344CB8AC3E}">
        <p14:creationId xmlns:p14="http://schemas.microsoft.com/office/powerpoint/2010/main" val="116515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1776</Words>
  <Application>Microsoft Office PowerPoint</Application>
  <PresentationFormat>Widescreen</PresentationFormat>
  <Paragraphs>220</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Ink Free</vt:lpstr>
      <vt:lpstr>Verdana</vt:lpstr>
      <vt:lpstr>Office Theme</vt:lpstr>
      <vt:lpstr>CS 4350: Fundamentals of Software Engineering Lesson 1.1 Course Introduction</vt:lpstr>
      <vt:lpstr>Instructors</vt:lpstr>
      <vt:lpstr>Teaching Assistants</vt:lpstr>
      <vt:lpstr>What is software engineering?</vt:lpstr>
      <vt:lpstr>Good code is necessary but not sufficient</vt:lpstr>
      <vt:lpstr>SE includes Tools and Processes</vt:lpstr>
      <vt:lpstr>Learning Objectives for this course:</vt:lpstr>
      <vt:lpstr>Learning Objectives for this Lesson</vt:lpstr>
      <vt:lpstr>Approach</vt:lpstr>
      <vt:lpstr>Technology</vt:lpstr>
      <vt:lpstr>Course Mechanics</vt:lpstr>
      <vt:lpstr>Laboratories (Tutorials)</vt:lpstr>
      <vt:lpstr>Course Requirements</vt:lpstr>
      <vt:lpstr>Grading (1)</vt:lpstr>
      <vt:lpstr>Grading (2)</vt:lpstr>
      <vt:lpstr>Grading (3)</vt:lpstr>
      <vt:lpstr>Grading (4)</vt:lpstr>
      <vt:lpstr>Grading (5)</vt:lpstr>
      <vt:lpstr>Grade Appeal Policy</vt:lpstr>
      <vt:lpstr>Late Policy</vt:lpstr>
      <vt:lpstr>Academic Integrity (1)</vt:lpstr>
      <vt:lpstr>Academic Integrity (2)</vt:lpstr>
      <vt:lpstr>Communication</vt:lpstr>
      <vt:lpstr>Review</vt:lpstr>
      <vt:lpstr>OK, now let’s get down to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40</cp:revision>
  <dcterms:created xsi:type="dcterms:W3CDTF">2021-01-07T15:19:22Z</dcterms:created>
  <dcterms:modified xsi:type="dcterms:W3CDTF">2021-12-29T22:35:08Z</dcterms:modified>
</cp:coreProperties>
</file>