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7"/>
  </p:notesMasterIdLst>
  <p:sldIdLst>
    <p:sldId id="485" r:id="rId3"/>
    <p:sldId id="396" r:id="rId4"/>
    <p:sldId id="265" r:id="rId5"/>
    <p:sldId id="496" r:id="rId6"/>
    <p:sldId id="499" r:id="rId7"/>
    <p:sldId id="284" r:id="rId8"/>
    <p:sldId id="501" r:id="rId9"/>
    <p:sldId id="498" r:id="rId10"/>
    <p:sldId id="503" r:id="rId11"/>
    <p:sldId id="276" r:id="rId12"/>
    <p:sldId id="495" r:id="rId13"/>
    <p:sldId id="504" r:id="rId14"/>
    <p:sldId id="277" r:id="rId15"/>
    <p:sldId id="497" r:id="rId16"/>
    <p:sldId id="505" r:id="rId17"/>
    <p:sldId id="506" r:id="rId18"/>
    <p:sldId id="507" r:id="rId19"/>
    <p:sldId id="508" r:id="rId20"/>
    <p:sldId id="509" r:id="rId21"/>
    <p:sldId id="510" r:id="rId22"/>
    <p:sldId id="511" r:id="rId23"/>
    <p:sldId id="289" r:id="rId24"/>
    <p:sldId id="290" r:id="rId25"/>
    <p:sldId id="494" r:id="rId2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73242" autoAdjust="0"/>
  </p:normalViewPr>
  <p:slideViewPr>
    <p:cSldViewPr snapToGrid="0" snapToObjects="1">
      <p:cViewPr varScale="1">
        <p:scale>
          <a:sx n="58" d="100"/>
          <a:sy n="58" d="100"/>
        </p:scale>
        <p:origin x="11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in JS relies upon our listeners completing relatively quickly, so the next one can run. So, from this property, we can derive a key rule for what makes for “good” asynchronous code?</a:t>
            </a:r>
          </a:p>
          <a:p>
            <a:r>
              <a:rPr lang="en-US" dirty="0"/>
              <a:t>One general rule for writing asynchronous code is to not perform any long-running computations, for example, using synchronous file I/O.</a:t>
            </a:r>
          </a:p>
          <a:p>
            <a:pPr marL="0" marR="0" lvl="0" indent="0" defTabSz="228600" eaLnBrk="1" fontAlgn="auto" latinLnBrk="0" hangingPunct="1">
              <a:lnSpc>
                <a:spcPct val="117999"/>
              </a:lnSpc>
              <a:spcBef>
                <a:spcPts val="0"/>
              </a:spcBef>
              <a:spcAft>
                <a:spcPts val="0"/>
              </a:spcAft>
              <a:buClrTx/>
              <a:buSzTx/>
              <a:buFontTx/>
              <a:buNone/>
              <a:tabLst/>
              <a:defRPr/>
            </a:pPr>
            <a:r>
              <a:rPr lang="en-US" dirty="0"/>
              <a:t>Because JS uses these “run to completion” semantics, we can only have one of the “then” blocks running at a time. </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r>
              <a:rPr lang="en-US" dirty="0"/>
              <a:t>In this code example, we are making 3 HTTP requests, and then saving the response from the server to a file.</a:t>
            </a:r>
          </a:p>
          <a:p>
            <a:r>
              <a:rPr lang="en-US" dirty="0"/>
              <a:t>(Click to build) we are using the “write file sync” method to write the data to a file. As the name implies, this method is synchronous, not asynchronous. This means that while the file is being written, no other operations will happen in our app. We won’t process any other responses until we finish writing the file.</a:t>
            </a:r>
          </a:p>
          <a:p>
            <a:endParaRPr lang="en-US" dirty="0"/>
          </a:p>
          <a:p>
            <a:r>
              <a:rPr lang="en-US" dirty="0"/>
              <a:t>(Click to build) In this example, we use an async version of </a:t>
            </a:r>
            <a:r>
              <a:rPr lang="en-US" dirty="0" err="1"/>
              <a:t>writeFile</a:t>
            </a:r>
            <a:r>
              <a:rPr lang="en-US" dirty="0"/>
              <a:t>, which will write the file out in the background. (If someone asks, the ‘return’ will mean that anyone waiting on the </a:t>
            </a:r>
            <a:r>
              <a:rPr lang="en-US" dirty="0" err="1"/>
              <a:t>axios</a:t>
            </a:r>
            <a:r>
              <a:rPr lang="en-US" dirty="0"/>
              <a:t> response will now be waiting on the file to be written, this is not a learning objective so wouldn’t go into it)</a:t>
            </a:r>
          </a:p>
          <a:p>
            <a:endParaRPr lang="en-US" dirty="0"/>
          </a:p>
          <a:p>
            <a:r>
              <a:rPr lang="en-US" dirty="0"/>
              <a:t>(Click to build) The result is that the code on the right is 30% faster. The good news is that this kind of problem is usually easily avoided, because all of the methods that perform synchronous IO have the word “sync” in their name</a:t>
            </a:r>
          </a:p>
        </p:txBody>
      </p:sp>
    </p:spTree>
    <p:extLst>
      <p:ext uri="{BB962C8B-B14F-4D97-AF65-F5344CB8AC3E}">
        <p14:creationId xmlns:p14="http://schemas.microsoft.com/office/powerpoint/2010/main" val="380230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It’s also generally a bad practice to write a single method that takes a very long time to run, even if that’s from performing computation instead of I/O. This ”</a:t>
            </a:r>
            <a:r>
              <a:rPr lang="en-US" dirty="0" err="1"/>
              <a:t>approximatePi</a:t>
            </a:r>
            <a:r>
              <a:rPr lang="en-US" dirty="0"/>
              <a:t>” function could take seconds to run for large values of count. Thankfully, we can usually avoid approximating pi by using someone’s pre-computed value.</a:t>
            </a:r>
          </a:p>
          <a:p>
            <a:endParaRPr lang="en-US" dirty="0"/>
          </a:p>
          <a:p>
            <a:r>
              <a:rPr lang="en-US" dirty="0"/>
              <a:t>If you run into a problem where you need a function that takes a long time to execute, it’s a good practice to try to break it up into multiple parts that can run in the background.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82031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4020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2869643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135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336236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2645382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67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learned that async/await is used to wait for the result of some asynchronous method call. And asynchronous method calls return promises.</a:t>
            </a:r>
          </a:p>
          <a:p>
            <a:endParaRPr lang="en-US" dirty="0"/>
          </a:p>
          <a:p>
            <a:r>
              <a:rPr lang="en-US" dirty="0"/>
              <a:t>It is useful to understand that not all asynchronous code in JavaScript uses await – this feature was only introduced in 2015. Much asynchronous code also uses this Promise API directly.</a:t>
            </a:r>
          </a:p>
          <a:p>
            <a:r>
              <a:rPr lang="en-US" dirty="0"/>
              <a:t>(Click for build of red highlight)</a:t>
            </a:r>
          </a:p>
          <a:p>
            <a:endParaRPr lang="en-US" dirty="0"/>
          </a:p>
          <a:p>
            <a:r>
              <a:rPr lang="en-US" dirty="0"/>
              <a:t>With this promise API, we call the .then method on the promise, and pass a function to it. That function is invoked when the promise is resolved, and the value that the promise resolved to is passed as an argument.</a:t>
            </a:r>
          </a:p>
          <a:p>
            <a:endParaRPr lang="en-US" dirty="0"/>
          </a:p>
          <a:p>
            <a:r>
              <a:rPr lang="en-US" dirty="0"/>
              <a:t>The code snippet on the bottom is identical to the one produced by the JS engine when it compiles the async/await. Note that in both cases, “made request” will print out before “heard back from server”. This might also provide some intuition for why “await” can only be used in a function that is “async” – because the “async” function means that it will return a promise!</a:t>
            </a:r>
          </a:p>
        </p:txBody>
      </p:sp>
    </p:spTree>
    <p:extLst>
      <p:ext uri="{BB962C8B-B14F-4D97-AF65-F5344CB8AC3E}">
        <p14:creationId xmlns:p14="http://schemas.microsoft.com/office/powerpoint/2010/main" val="29449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6821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manage concurrency with Promises, and let multiple things happen at once? This can usually be orchestrated using </a:t>
            </a:r>
            <a:r>
              <a:rPr lang="en-US" dirty="0" err="1"/>
              <a:t>Promise.all</a:t>
            </a:r>
            <a:r>
              <a:rPr lang="en-US" dirty="0"/>
              <a:t>, which lets us create listeners that will be called when all of the events that we pass to it are completed. This lets us await many things at once, and allow them all to happen in the background, without proceeding in lockstep.</a:t>
            </a:r>
          </a:p>
          <a:p>
            <a:br>
              <a:rPr lang="en-US" dirty="0"/>
            </a:br>
            <a:r>
              <a:rPr lang="en-US" dirty="0"/>
              <a:t>You can tell that something different is happening: the </a:t>
            </a:r>
            <a:r>
              <a:rPr lang="en-US" dirty="0" err="1"/>
              <a:t>console.logs</a:t>
            </a:r>
            <a:r>
              <a:rPr lang="en-US" dirty="0"/>
              <a:t> happen in a different order! This is concurrency!</a:t>
            </a:r>
          </a:p>
          <a:p>
            <a:endParaRPr lang="en-US" dirty="0"/>
          </a:p>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B3CE918F-2953-4641-A31E-3BFB185D54DD}"/>
              </a:ext>
            </a:extLst>
          </p:cNvPr>
          <p:cNvCxnSpPr/>
          <p:nvPr userDrawn="1"/>
        </p:nvCxnSpPr>
        <p:spPr>
          <a:xfrm>
            <a:off x="838200" y="1653871"/>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3411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6" r:id="rId24"/>
    <p:sldLayoutId id="2147483703"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4.2: Asynchronous Programming in TypeScript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What NOT to do in an event handler?"/>
          <p:cNvSpPr txBox="1">
            <a:spLocks noGrp="1"/>
          </p:cNvSpPr>
          <p:nvPr>
            <p:ph type="title"/>
          </p:nvPr>
        </p:nvSpPr>
        <p:spPr>
          <a:xfrm>
            <a:off x="603250" y="539749"/>
            <a:ext cx="10985500" cy="1066189"/>
          </a:xfrm>
          <a:prstGeom prst="rect">
            <a:avLst/>
          </a:prstGeom>
        </p:spPr>
        <p:txBody>
          <a:bodyPr>
            <a:normAutofit fontScale="90000"/>
          </a:bodyPr>
          <a:lstStyle/>
          <a:p>
            <a:r>
              <a:rPr lang="en-US" dirty="0"/>
              <a:t>Don’t Perform Long-Running Computation in Synchronous Code</a:t>
            </a:r>
            <a:endParaRPr dirty="0"/>
          </a:p>
        </p:txBody>
      </p:sp>
      <p:sp>
        <p:nvSpPr>
          <p:cNvPr id="495" name="axios.get('https://rest-example.covey.town/')…"/>
          <p:cNvSpPr txBox="1"/>
          <p:nvPr/>
        </p:nvSpPr>
        <p:spPr>
          <a:xfrm>
            <a:off x="622119" y="1728085"/>
            <a:ext cx="5130687" cy="371383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err="1"/>
              <a:t>fs.</a:t>
            </a:r>
            <a:r>
              <a:rPr sz="1400" i="1" dirty="0" err="1"/>
              <a:t>writeFileSync</a:t>
            </a:r>
            <a:r>
              <a:rPr sz="1400" dirty="0"/>
              <a:t>(</a:t>
            </a:r>
            <a:r>
              <a:rPr sz="1400" dirty="0">
                <a:solidFill>
                  <a:srgbClr val="018001"/>
                </a:solidFill>
              </a:rPr>
              <a:t>"google-response.txt"</a:t>
            </a:r>
            <a:r>
              <a:rPr sz="1400" dirty="0"/>
              <a:t>,</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err="1">
                <a:solidFill>
                  <a:srgbClr val="000000"/>
                </a:solidFill>
              </a:rPr>
              <a:t>fs.</a:t>
            </a:r>
            <a:r>
              <a:rPr sz="1400" i="1" dirty="0" err="1">
                <a:solidFill>
                  <a:srgbClr val="000000"/>
                </a:solidFill>
              </a:rPr>
              <a:t>writeFileSync</a:t>
            </a:r>
            <a:r>
              <a:rPr sz="1400" dirty="0">
                <a:solidFill>
                  <a:srgbClr val="000000"/>
                </a:solidFill>
              </a:rPr>
              <a:t>(</a:t>
            </a:r>
            <a:r>
              <a:rPr sz="1400" dirty="0"/>
              <a:t>"facebook-response.txt"</a:t>
            </a:r>
            <a:r>
              <a:rPr sz="1400" dirty="0">
                <a:solidFill>
                  <a:srgbClr val="000000"/>
                </a:solidFill>
              </a:rPr>
              <a:t>,</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grpSp>
        <p:nvGrpSpPr>
          <p:cNvPr id="498" name="Group"/>
          <p:cNvGrpSpPr/>
          <p:nvPr/>
        </p:nvGrpSpPr>
        <p:grpSpPr>
          <a:xfrm>
            <a:off x="2698793" y="5602702"/>
            <a:ext cx="6848116" cy="297517"/>
            <a:chOff x="-238961" y="-66832"/>
            <a:chExt cx="13696230" cy="595032"/>
          </a:xfrm>
        </p:grpSpPr>
        <p:sp>
          <p:nvSpPr>
            <p:cNvPr id="496" name="3 seconds"/>
            <p:cNvSpPr txBox="1"/>
            <p:nvPr/>
          </p:nvSpPr>
          <p:spPr>
            <a:xfrm>
              <a:off x="-238961" y="-66832"/>
              <a:ext cx="2003754"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3 seconds</a:t>
              </a:r>
            </a:p>
          </p:txBody>
        </p:sp>
        <p:sp>
          <p:nvSpPr>
            <p:cNvPr id="497" name="2.1 seconds"/>
            <p:cNvSpPr txBox="1"/>
            <p:nvPr/>
          </p:nvSpPr>
          <p:spPr>
            <a:xfrm>
              <a:off x="11110471" y="-66832"/>
              <a:ext cx="2346798"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2.1 seconds</a:t>
              </a:r>
            </a:p>
          </p:txBody>
        </p:sp>
      </p:grpSp>
      <p:grpSp>
        <p:nvGrpSpPr>
          <p:cNvPr id="501" name="Group"/>
          <p:cNvGrpSpPr/>
          <p:nvPr/>
        </p:nvGrpSpPr>
        <p:grpSpPr>
          <a:xfrm>
            <a:off x="538289" y="4771236"/>
            <a:ext cx="2352583" cy="2125400"/>
            <a:chOff x="1420406" y="-1432834"/>
            <a:chExt cx="4705161" cy="4250800"/>
          </a:xfrm>
        </p:grpSpPr>
        <p:sp>
          <p:nvSpPr>
            <p:cNvPr id="499" name="Write a file synchronously…"/>
            <p:cNvSpPr/>
            <p:nvPr/>
          </p:nvSpPr>
          <p:spPr>
            <a:xfrm>
              <a:off x="3214616" y="787622"/>
              <a:ext cx="57158" cy="2030344"/>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t>
              </a:r>
              <a:r>
                <a:rPr i="1" dirty="0"/>
                <a:t>synchronously</a:t>
              </a:r>
            </a:p>
            <a:p>
              <a:pPr>
                <a:defRPr>
                  <a:solidFill>
                    <a:schemeClr val="accent5">
                      <a:hueOff val="-82419"/>
                      <a:satOff val="-9513"/>
                      <a:lumOff val="-16343"/>
                    </a:schemeClr>
                  </a:solidFill>
                </a:defRPr>
              </a:pPr>
              <a:r>
                <a:rPr dirty="0"/>
                <a:t>(write it in this event handler)</a:t>
              </a:r>
            </a:p>
          </p:txBody>
        </p:sp>
        <p:sp>
          <p:nvSpPr>
            <p:cNvPr id="500" name="Callout"/>
            <p:cNvSpPr/>
            <p:nvPr/>
          </p:nvSpPr>
          <p:spPr>
            <a:xfrm rot="16200000">
              <a:off x="2848782" y="-2861210"/>
              <a:ext cx="1848410" cy="4705161"/>
            </a:xfrm>
            <a:custGeom>
              <a:avLst/>
              <a:gdLst>
                <a:gd name="connsiteX0" fmla="*/ 0 w 36161"/>
                <a:gd name="connsiteY0" fmla="*/ 0 h 20059"/>
                <a:gd name="connsiteX1" fmla="*/ 28428 w 36161"/>
                <a:gd name="connsiteY1" fmla="*/ 3731 h 20059"/>
                <a:gd name="connsiteX2" fmla="*/ 28428 w 36161"/>
                <a:gd name="connsiteY2" fmla="*/ 19656 h 20059"/>
                <a:gd name="connsiteX3" fmla="*/ 29647 w 36161"/>
                <a:gd name="connsiteY3" fmla="*/ 20059 h 20059"/>
                <a:gd name="connsiteX4" fmla="*/ 34950 w 36161"/>
                <a:gd name="connsiteY4" fmla="*/ 20059 h 20059"/>
                <a:gd name="connsiteX5" fmla="*/ 36161 w 36161"/>
                <a:gd name="connsiteY5" fmla="*/ 19656 h 20059"/>
                <a:gd name="connsiteX6" fmla="*/ 36161 w 36161"/>
                <a:gd name="connsiteY6" fmla="*/ 2896 h 20059"/>
                <a:gd name="connsiteX7" fmla="*/ 34950 w 36161"/>
                <a:gd name="connsiteY7" fmla="*/ 2491 h 20059"/>
                <a:gd name="connsiteX8" fmla="*/ 32419 w 36161"/>
                <a:gd name="connsiteY8" fmla="*/ 2491 h 20059"/>
                <a:gd name="connsiteX9" fmla="*/ 0 w 36161"/>
                <a:gd name="connsiteY9" fmla="*/ 0 h 2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1" h="20059" extrusionOk="0">
                  <a:moveTo>
                    <a:pt x="0" y="0"/>
                  </a:moveTo>
                  <a:lnTo>
                    <a:pt x="28428" y="3731"/>
                  </a:lnTo>
                  <a:lnTo>
                    <a:pt x="28428" y="19656"/>
                  </a:lnTo>
                  <a:cubicBezTo>
                    <a:pt x="28428" y="19879"/>
                    <a:pt x="28975" y="20059"/>
                    <a:pt x="29647" y="20059"/>
                  </a:cubicBezTo>
                  <a:lnTo>
                    <a:pt x="34950" y="20059"/>
                  </a:lnTo>
                  <a:cubicBezTo>
                    <a:pt x="35621" y="20059"/>
                    <a:pt x="36161" y="19879"/>
                    <a:pt x="36161" y="19656"/>
                  </a:cubicBezTo>
                  <a:lnTo>
                    <a:pt x="36161" y="2896"/>
                  </a:lnTo>
                  <a:cubicBezTo>
                    <a:pt x="36161" y="2673"/>
                    <a:pt x="35621" y="2491"/>
                    <a:pt x="34950" y="2491"/>
                  </a:cubicBezTo>
                  <a:lnTo>
                    <a:pt x="32419" y="2491"/>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4" name="Group"/>
          <p:cNvGrpSpPr/>
          <p:nvPr/>
        </p:nvGrpSpPr>
        <p:grpSpPr>
          <a:xfrm>
            <a:off x="4490168" y="4787144"/>
            <a:ext cx="4991279" cy="1884279"/>
            <a:chOff x="1686305" y="-1858290"/>
            <a:chExt cx="9982556" cy="3768555"/>
          </a:xfrm>
        </p:grpSpPr>
        <p:sp>
          <p:nvSpPr>
            <p:cNvPr id="502" name="Write a file asynchronously…"/>
            <p:cNvSpPr/>
            <p:nvPr/>
          </p:nvSpPr>
          <p:spPr>
            <a:xfrm>
              <a:off x="1686305" y="330346"/>
              <a:ext cx="5593543"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a:t>
              </a:r>
              <a:r>
                <a:rPr i="1" dirty="0"/>
                <a:t>synchronously</a:t>
              </a:r>
            </a:p>
            <a:p>
              <a:pPr>
                <a:defRPr>
                  <a:solidFill>
                    <a:schemeClr val="accent5">
                      <a:hueOff val="-82419"/>
                      <a:satOff val="-9513"/>
                      <a:lumOff val="-16343"/>
                    </a:schemeClr>
                  </a:solidFill>
                </a:defRPr>
              </a:pPr>
              <a:r>
                <a:rPr dirty="0"/>
                <a:t>(Ask NodeJS to write it in the background, this returns a new Promise to tell us when it’s done)</a:t>
              </a:r>
            </a:p>
          </p:txBody>
        </p:sp>
        <p:sp>
          <p:nvSpPr>
            <p:cNvPr id="503" name="Callout"/>
            <p:cNvSpPr/>
            <p:nvPr/>
          </p:nvSpPr>
          <p:spPr>
            <a:xfrm rot="16200000">
              <a:off x="7510438" y="-3828078"/>
              <a:ext cx="2188636" cy="6128211"/>
            </a:xfrm>
            <a:custGeom>
              <a:avLst/>
              <a:gdLst>
                <a:gd name="connsiteX0" fmla="*/ 0 w 42817"/>
                <a:gd name="connsiteY0" fmla="*/ 0 h 23925"/>
                <a:gd name="connsiteX1" fmla="*/ 35084 w 42817"/>
                <a:gd name="connsiteY1" fmla="*/ 6898 h 23925"/>
                <a:gd name="connsiteX2" fmla="*/ 35084 w 42817"/>
                <a:gd name="connsiteY2" fmla="*/ 23575 h 23925"/>
                <a:gd name="connsiteX3" fmla="*/ 36303 w 42817"/>
                <a:gd name="connsiteY3" fmla="*/ 23925 h 23925"/>
                <a:gd name="connsiteX4" fmla="*/ 41606 w 42817"/>
                <a:gd name="connsiteY4" fmla="*/ 23925 h 23925"/>
                <a:gd name="connsiteX5" fmla="*/ 42817 w 42817"/>
                <a:gd name="connsiteY5" fmla="*/ 23575 h 23925"/>
                <a:gd name="connsiteX6" fmla="*/ 42817 w 42817"/>
                <a:gd name="connsiteY6" fmla="*/ 6174 h 23925"/>
                <a:gd name="connsiteX7" fmla="*/ 41606 w 42817"/>
                <a:gd name="connsiteY7" fmla="*/ 5822 h 23925"/>
                <a:gd name="connsiteX8" fmla="*/ 39075 w 42817"/>
                <a:gd name="connsiteY8" fmla="*/ 5822 h 23925"/>
                <a:gd name="connsiteX9" fmla="*/ 0 w 42817"/>
                <a:gd name="connsiteY9" fmla="*/ 0 h 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17" h="23925" extrusionOk="0">
                  <a:moveTo>
                    <a:pt x="0" y="0"/>
                  </a:moveTo>
                  <a:lnTo>
                    <a:pt x="35084" y="6898"/>
                  </a:lnTo>
                  <a:lnTo>
                    <a:pt x="35084" y="23575"/>
                  </a:lnTo>
                  <a:cubicBezTo>
                    <a:pt x="35084" y="23769"/>
                    <a:pt x="35631" y="23925"/>
                    <a:pt x="36303" y="23925"/>
                  </a:cubicBezTo>
                  <a:lnTo>
                    <a:pt x="41606" y="23925"/>
                  </a:lnTo>
                  <a:cubicBezTo>
                    <a:pt x="42277" y="23925"/>
                    <a:pt x="42817" y="23769"/>
                    <a:pt x="42817" y="23575"/>
                  </a:cubicBezTo>
                  <a:lnTo>
                    <a:pt x="42817" y="6174"/>
                  </a:lnTo>
                  <a:cubicBezTo>
                    <a:pt x="42817" y="5980"/>
                    <a:pt x="42277" y="5822"/>
                    <a:pt x="41606" y="5822"/>
                  </a:cubicBezTo>
                  <a:lnTo>
                    <a:pt x="39075" y="582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9" name="Group"/>
          <p:cNvGrpSpPr/>
          <p:nvPr/>
        </p:nvGrpSpPr>
        <p:grpSpPr>
          <a:xfrm>
            <a:off x="7178990" y="6146800"/>
            <a:ext cx="4934799" cy="723901"/>
            <a:chOff x="-215900" y="-139700"/>
            <a:chExt cx="9869595" cy="1447801"/>
          </a:xfrm>
        </p:grpSpPr>
        <p:grpSp>
          <p:nvGrpSpPr>
            <p:cNvPr id="507" name="Good news: You usually have to go out of your way to use synchronous I/O in NodeJS (the methods all have the word “Sync” in them)"/>
            <p:cNvGrpSpPr/>
            <p:nvPr/>
          </p:nvGrpSpPr>
          <p:grpSpPr>
            <a:xfrm>
              <a:off x="-215900" y="-139700"/>
              <a:ext cx="9784772" cy="1447801"/>
              <a:chOff x="0" y="0"/>
              <a:chExt cx="9784771" cy="1447800"/>
            </a:xfrm>
          </p:grpSpPr>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p:cNvPicPr>
              <p:nvPr/>
            </p:nvPicPr>
            <p:blipFill>
              <a:blip r:embed="rId3"/>
              <a:stretch>
                <a:fillRect/>
              </a:stretch>
            </p:blipFill>
            <p:spPr>
              <a:xfrm>
                <a:off x="0" y="0"/>
                <a:ext cx="9784771" cy="1447800"/>
              </a:xfrm>
              <a:prstGeom prst="rect">
                <a:avLst/>
              </a:prstGeom>
              <a:effectLst/>
            </p:spPr>
          </p:pic>
          <p:sp>
            <p:nvSpPr>
              <p:cNvPr id="506" name="Good news: You usually have to go out of your way to use synchronous I/O in NodeJS (the methods all have the word “Sync” in them)"/>
              <p:cNvSpPr txBox="1"/>
              <p:nvPr/>
            </p:nvSpPr>
            <p:spPr>
              <a:xfrm>
                <a:off x="215900" y="163572"/>
                <a:ext cx="9352971" cy="841255"/>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defTabSz="825500">
                  <a:defRPr>
                    <a:solidFill>
                      <a:srgbClr val="000000"/>
                    </a:solidFill>
                    <a:latin typeface="Ink Free"/>
                    <a:ea typeface="Ink Free"/>
                    <a:cs typeface="Ink Free"/>
                    <a:sym typeface="Ink Free"/>
                  </a:defRPr>
                </a:lvl1pPr>
              </a:lstStyle>
              <a:p>
                <a:r>
                  <a:rPr dirty="0"/>
                  <a:t>Good news: You usually have to go out of your way to use synchronous I/O in NodeJS (the methods all have the word “Sync” in them)</a:t>
                </a:r>
              </a:p>
            </p:txBody>
          </p:sp>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513" name="Dingbat X"/>
          <p:cNvSpPr/>
          <p:nvPr/>
        </p:nvSpPr>
        <p:spPr>
          <a:xfrm>
            <a:off x="5630155" y="1551342"/>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nvGrpSpPr>
          <p:cNvPr id="23" name="Group">
            <a:extLst>
              <a:ext uri="{FF2B5EF4-FFF2-40B4-BE49-F238E27FC236}">
                <a16:creationId xmlns:a16="http://schemas.microsoft.com/office/drawing/2014/main" id="{21A94E31-FF09-A646-A7B5-47B278FA1A6E}"/>
              </a:ext>
            </a:extLst>
          </p:cNvPr>
          <p:cNvGrpSpPr/>
          <p:nvPr/>
        </p:nvGrpSpPr>
        <p:grpSpPr>
          <a:xfrm>
            <a:off x="6017369" y="1605939"/>
            <a:ext cx="6065763" cy="3855300"/>
            <a:chOff x="0" y="-1426064"/>
            <a:chExt cx="14482209" cy="7710596"/>
          </a:xfrm>
        </p:grpSpPr>
        <p:sp>
          <p:nvSpPr>
            <p:cNvPr id="24" name="axios.get('https://rest-example.covey.town/')…">
              <a:extLst>
                <a:ext uri="{FF2B5EF4-FFF2-40B4-BE49-F238E27FC236}">
                  <a16:creationId xmlns:a16="http://schemas.microsoft.com/office/drawing/2014/main" id="{682A6326-2B95-844A-8B91-3DD4F2C00AAF}"/>
                </a:ext>
              </a:extLst>
            </p:cNvPr>
            <p:cNvSpPr txBox="1"/>
            <p:nvPr/>
          </p:nvSpPr>
          <p:spPr>
            <a:xfrm>
              <a:off x="0" y="-1143138"/>
              <a:ext cx="14482209" cy="7427670"/>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a:solidFill>
                    <a:srgbClr val="011480"/>
                  </a:solidFill>
                </a:rPr>
                <a:t>return </a:t>
              </a:r>
              <a:r>
                <a:rPr sz="1400" dirty="0" err="1"/>
                <a:t>fsPromises.</a:t>
              </a:r>
              <a:r>
                <a:rPr sz="1400" i="1" dirty="0" err="1"/>
                <a:t>writeFile</a:t>
              </a:r>
              <a:r>
                <a:rPr sz="1400" dirty="0"/>
                <a:t>(</a:t>
              </a:r>
              <a:r>
                <a:rPr sz="1400" dirty="0">
                  <a:solidFill>
                    <a:srgbClr val="018001"/>
                  </a:solidFill>
                </a:rPr>
                <a:t>"google-</a:t>
              </a:r>
              <a:r>
                <a:rPr sz="1400" dirty="0" err="1">
                  <a:solidFill>
                    <a:srgbClr val="018001"/>
                  </a:solidFill>
                </a:rPr>
                <a:t>response.txt</a:t>
              </a:r>
              <a:r>
                <a:rPr sz="1400" dirty="0">
                  <a:solidFill>
                    <a:srgbClr val="018001"/>
                  </a:solidFill>
                </a:rPr>
                <a:t>"</a:t>
              </a:r>
              <a:r>
                <a:rPr sz="1400" dirty="0"/>
                <a:t>,</a:t>
              </a:r>
              <a:br>
                <a:rPr lang="en-US" sz="1400" dirty="0"/>
              </a:br>
              <a:r>
                <a:rPr lang="en-US" sz="1400" dirty="0"/>
                <a:t>			</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a:solidFill>
                    <a:srgbClr val="011480"/>
                  </a:solidFill>
                </a:rPr>
                <a:t>return </a:t>
              </a:r>
              <a:r>
                <a:rPr sz="1400" dirty="0" err="1">
                  <a:solidFill>
                    <a:srgbClr val="000000"/>
                  </a:solidFill>
                </a:rPr>
                <a:t>fsPromises.</a:t>
              </a:r>
              <a:r>
                <a:rPr sz="1400" i="1" dirty="0" err="1">
                  <a:solidFill>
                    <a:srgbClr val="000000"/>
                  </a:solidFill>
                </a:rPr>
                <a:t>writeFile</a:t>
              </a:r>
              <a:r>
                <a:rPr sz="1400" dirty="0">
                  <a:solidFill>
                    <a:srgbClr val="000000"/>
                  </a:solidFill>
                </a:rPr>
                <a:t>(</a:t>
              </a:r>
              <a:r>
                <a:rPr sz="1400" dirty="0"/>
                <a:t>"</a:t>
              </a:r>
              <a:r>
                <a:rPr sz="1400" dirty="0" err="1"/>
                <a:t>facebook-response.txt</a:t>
              </a:r>
              <a:r>
                <a:rPr sz="1400" dirty="0"/>
                <a:t>"</a:t>
              </a:r>
              <a:r>
                <a:rPr sz="1400" dirty="0">
                  <a:solidFill>
                    <a:srgbClr val="000000"/>
                  </a:solidFill>
                </a:rPr>
                <a:t>,</a:t>
              </a:r>
              <a:br>
                <a:rPr lang="en-US" sz="1400" dirty="0">
                  <a:solidFill>
                    <a:srgbClr val="000000"/>
                  </a:solidFill>
                </a:rPr>
              </a:br>
              <a:r>
                <a:rPr lang="en-US" sz="1400" dirty="0">
                  <a:solidFill>
                    <a:srgbClr val="000000"/>
                  </a:solidFill>
                </a:rPr>
                <a:t>			</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sp>
          <p:nvSpPr>
            <p:cNvPr id="25" name="Dingbat Check">
              <a:extLst>
                <a:ext uri="{FF2B5EF4-FFF2-40B4-BE49-F238E27FC236}">
                  <a16:creationId xmlns:a16="http://schemas.microsoft.com/office/drawing/2014/main" id="{7DA6DBB0-2A85-6F43-A9A2-C964C1C70E6E}"/>
                </a:ext>
              </a:extLst>
            </p:cNvPr>
            <p:cNvSpPr/>
            <p:nvPr/>
          </p:nvSpPr>
          <p:spPr>
            <a:xfrm>
              <a:off x="13571086" y="-1426064"/>
              <a:ext cx="824546" cy="78353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5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 grpId="0" animBg="1" advAuto="0"/>
      <p:bldP spid="501" grpId="0" animBg="1" advAuto="0"/>
      <p:bldP spid="504" grpId="0" animBg="1" advAuto="0"/>
      <p:bldP spid="509"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New example: A bad handler"/>
          <p:cNvSpPr txBox="1">
            <a:spLocks noGrp="1"/>
          </p:cNvSpPr>
          <p:nvPr>
            <p:ph type="title"/>
          </p:nvPr>
        </p:nvSpPr>
        <p:spPr>
          <a:prstGeom prst="rect">
            <a:avLst/>
          </a:prstGeom>
        </p:spPr>
        <p:txBody>
          <a:bodyPr>
            <a:normAutofit fontScale="90000"/>
          </a:bodyPr>
          <a:lstStyle/>
          <a:p>
            <a:r>
              <a:rPr lang="en-US" dirty="0"/>
              <a:t>Don’t Perform Long-Running Computation in Asynchronous Code</a:t>
            </a:r>
            <a:endParaRPr dirty="0"/>
          </a:p>
        </p:txBody>
      </p:sp>
      <p:sp>
        <p:nvSpPr>
          <p:cNvPr id="233" name="For large values of count, this is very slow!"/>
          <p:cNvSpPr txBox="1">
            <a:spLocks noGrp="1"/>
          </p:cNvSpPr>
          <p:nvPr>
            <p:ph type="body" idx="21"/>
          </p:nvPr>
        </p:nvSpPr>
        <p:spPr>
          <a:xfrm>
            <a:off x="603250" y="1622416"/>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0000" lnSpcReduction="20000"/>
          </a:bodyPr>
          <a:lstStyle/>
          <a:p>
            <a:r>
              <a:rPr dirty="0"/>
              <a:t>For large values of count, this </a:t>
            </a:r>
            <a:r>
              <a:rPr lang="en-US" dirty="0"/>
              <a:t>will prevent anything from happening in JS until it’s done!</a:t>
            </a:r>
            <a:endParaRPr dirty="0"/>
          </a:p>
        </p:txBody>
      </p:sp>
      <p:sp>
        <p:nvSpPr>
          <p:cNvPr id="234" name="function approximatePi(count) {…"/>
          <p:cNvSpPr txBox="1"/>
          <p:nvPr/>
        </p:nvSpPr>
        <p:spPr>
          <a:xfrm>
            <a:off x="3032266" y="2192865"/>
            <a:ext cx="6198813" cy="33752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dirty="0">
                <a:solidFill>
                  <a:srgbClr val="011480"/>
                </a:solidFill>
              </a:rPr>
              <a:t>function </a:t>
            </a:r>
            <a:r>
              <a:rPr sz="1350" dirty="0" err="1"/>
              <a:t>approximatePi</a:t>
            </a:r>
            <a:r>
              <a:rPr sz="1350" dirty="0"/>
              <a:t>(count) {</a:t>
            </a:r>
          </a:p>
          <a:p>
            <a:pPr algn="l" defTabSz="228600">
              <a:defRPr sz="2700">
                <a:solidFill>
                  <a:srgbClr val="458383"/>
                </a:solidFill>
                <a:latin typeface="Courier"/>
                <a:ea typeface="Courier"/>
                <a:cs typeface="Courier"/>
                <a:sym typeface="Courier"/>
              </a:defRPr>
            </a:pPr>
            <a:r>
              <a:rPr sz="1350" dirty="0">
                <a:solidFill>
                  <a:srgbClr val="000000"/>
                </a:solidFill>
              </a:rPr>
              <a:t>  </a:t>
            </a:r>
            <a:r>
              <a:rPr sz="1350" b="1" dirty="0">
                <a:solidFill>
                  <a:srgbClr val="011480"/>
                </a:solidFill>
              </a:rPr>
              <a:t>let </a:t>
            </a:r>
            <a:r>
              <a:rPr sz="1350" dirty="0"/>
              <a:t>inside </a:t>
            </a:r>
            <a:r>
              <a:rPr sz="1350" dirty="0">
                <a:solidFill>
                  <a:srgbClr val="000000"/>
                </a:solidFill>
              </a:rPr>
              <a:t>= </a:t>
            </a:r>
            <a:r>
              <a:rPr sz="1350" dirty="0">
                <a:solidFill>
                  <a:srgbClr val="0432FF"/>
                </a:solidFill>
              </a:rPr>
              <a:t>0</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r </a:t>
            </a:r>
            <a:r>
              <a:rPr sz="1350" dirty="0">
                <a:solidFill>
                  <a:srgbClr val="000000"/>
                </a:solidFill>
              </a:rPr>
              <a:t>= </a:t>
            </a:r>
            <a:r>
              <a:rPr sz="1350" dirty="0">
                <a:solidFill>
                  <a:srgbClr val="0432FF"/>
                </a:solidFill>
              </a:rPr>
              <a:t>5</a:t>
            </a:r>
            <a:r>
              <a:rPr sz="1350" dirty="0">
                <a:solidFill>
                  <a:srgbClr val="000000"/>
                </a:solidFill>
              </a:rPr>
              <a: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`Approximating Pi using </a:t>
            </a:r>
            <a:r>
              <a:rPr sz="1350" dirty="0">
                <a:solidFill>
                  <a:srgbClr val="000000"/>
                </a:solidFill>
              </a:rPr>
              <a:t>${count}</a:t>
            </a:r>
            <a:r>
              <a:rPr sz="1350" dirty="0"/>
              <a:t> iterations`</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for </a:t>
            </a:r>
            <a:r>
              <a:rPr sz="1350" dirty="0"/>
              <a:t>(</a:t>
            </a:r>
            <a:r>
              <a:rPr sz="1350" b="1" dirty="0">
                <a:solidFill>
                  <a:srgbClr val="011480"/>
                </a:solidFill>
              </a:rPr>
              <a:t>let </a:t>
            </a:r>
            <a:r>
              <a:rPr sz="1350" dirty="0" err="1">
                <a:solidFill>
                  <a:srgbClr val="458383"/>
                </a:solidFill>
              </a:rPr>
              <a:t>i</a:t>
            </a:r>
            <a:r>
              <a:rPr sz="1350" dirty="0">
                <a:solidFill>
                  <a:srgbClr val="458383"/>
                </a:solidFill>
              </a:rPr>
              <a:t> </a:t>
            </a:r>
            <a:r>
              <a:rPr sz="1350" dirty="0"/>
              <a:t>= </a:t>
            </a:r>
            <a:r>
              <a:rPr sz="1350" dirty="0">
                <a:solidFill>
                  <a:srgbClr val="0432FF"/>
                </a:solidFill>
              </a:rPr>
              <a:t>0</a:t>
            </a:r>
            <a:r>
              <a:rPr sz="1350" dirty="0"/>
              <a:t>; </a:t>
            </a:r>
            <a:r>
              <a:rPr sz="1350" dirty="0" err="1">
                <a:solidFill>
                  <a:srgbClr val="458383"/>
                </a:solidFill>
              </a:rPr>
              <a:t>i</a:t>
            </a:r>
            <a:r>
              <a:rPr sz="1350" dirty="0">
                <a:solidFill>
                  <a:srgbClr val="458383"/>
                </a:solidFill>
              </a:rPr>
              <a:t> </a:t>
            </a:r>
            <a:r>
              <a:rPr sz="1350" dirty="0"/>
              <a:t>&lt; count; </a:t>
            </a:r>
            <a:r>
              <a:rPr sz="1350" dirty="0" err="1">
                <a:solidFill>
                  <a:srgbClr val="458383"/>
                </a:solidFill>
              </a:rPr>
              <a:t>i</a:t>
            </a:r>
            <a:r>
              <a:rPr sz="1350" dirty="0"/>
              <a:t>++) {</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x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y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if </a:t>
            </a:r>
            <a:r>
              <a:rPr sz="1350" dirty="0"/>
              <a:t>((</a:t>
            </a:r>
            <a:r>
              <a:rPr sz="1350" dirty="0">
                <a:solidFill>
                  <a:srgbClr val="458383"/>
                </a:solidFill>
              </a:rPr>
              <a:t>x </a:t>
            </a:r>
            <a:r>
              <a:rPr sz="1350" dirty="0"/>
              <a:t>* </a:t>
            </a:r>
            <a:r>
              <a:rPr sz="1350" dirty="0">
                <a:solidFill>
                  <a:srgbClr val="458383"/>
                </a:solidFill>
              </a:rPr>
              <a:t>x </a:t>
            </a:r>
            <a:r>
              <a:rPr sz="1350" dirty="0"/>
              <a:t>+ </a:t>
            </a:r>
            <a:r>
              <a:rPr sz="1350" dirty="0">
                <a:solidFill>
                  <a:srgbClr val="458383"/>
                </a:solidFill>
              </a:rPr>
              <a:t>y </a:t>
            </a:r>
            <a:r>
              <a:rPr sz="1350" dirty="0"/>
              <a:t>* </a:t>
            </a:r>
            <a:r>
              <a:rPr sz="1350" dirty="0">
                <a:solidFill>
                  <a:srgbClr val="458383"/>
                </a:solidFill>
              </a:rPr>
              <a:t>y</a:t>
            </a:r>
            <a:r>
              <a:rPr sz="1350" dirty="0"/>
              <a:t>) &lt; </a:t>
            </a:r>
            <a:r>
              <a:rPr sz="1350" dirty="0">
                <a:solidFill>
                  <a:srgbClr val="458383"/>
                </a:solidFill>
              </a:rPr>
              <a:t>r </a:t>
            </a:r>
            <a:r>
              <a:rPr sz="1350" dirty="0"/>
              <a:t>* </a:t>
            </a:r>
            <a:r>
              <a:rPr sz="1350" dirty="0">
                <a:solidFill>
                  <a:srgbClr val="458383"/>
                </a:solidFill>
              </a:rPr>
              <a:t>r</a:t>
            </a:r>
            <a:r>
              <a:rPr sz="1350" dirty="0"/>
              <a:t>) {</a:t>
            </a:r>
          </a:p>
          <a:p>
            <a:pPr algn="l" defTabSz="228600">
              <a:defRPr sz="2700">
                <a:solidFill>
                  <a:srgbClr val="000000"/>
                </a:solidFill>
                <a:latin typeface="Courier"/>
                <a:ea typeface="Courier"/>
                <a:cs typeface="Courier"/>
                <a:sym typeface="Courier"/>
              </a:defRPr>
            </a:pPr>
            <a:r>
              <a:rPr sz="1350" dirty="0"/>
              <a:t>      </a:t>
            </a:r>
            <a:r>
              <a:rPr sz="1350" dirty="0">
                <a:solidFill>
                  <a:srgbClr val="458383"/>
                </a:solidFill>
              </a:rPr>
              <a:t>inside</a:t>
            </a:r>
            <a:r>
              <a:rPr sz="1350" dirty="0"/>
              <a:t>++</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const </a:t>
            </a:r>
            <a:r>
              <a:rPr sz="1350" dirty="0">
                <a:solidFill>
                  <a:srgbClr val="458383"/>
                </a:solidFill>
              </a:rPr>
              <a:t>ret </a:t>
            </a:r>
            <a:r>
              <a:rPr sz="1350" dirty="0"/>
              <a:t>= </a:t>
            </a:r>
            <a:r>
              <a:rPr sz="1350" dirty="0">
                <a:solidFill>
                  <a:srgbClr val="0432FF"/>
                </a:solidFill>
              </a:rPr>
              <a:t>4.0 </a:t>
            </a:r>
            <a:r>
              <a:rPr sz="1350" dirty="0"/>
              <a:t>* </a:t>
            </a:r>
            <a:r>
              <a:rPr sz="1350" dirty="0">
                <a:solidFill>
                  <a:srgbClr val="458383"/>
                </a:solidFill>
              </a:rPr>
              <a:t>inside </a:t>
            </a:r>
            <a:r>
              <a:rPr sz="1350" dirty="0"/>
              <a:t>/ count;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`Computed: </a:t>
            </a:r>
            <a:r>
              <a:rPr sz="1350" dirty="0">
                <a:solidFill>
                  <a:srgbClr val="000000"/>
                </a:solidFill>
              </a:rPr>
              <a:t>${</a:t>
            </a:r>
            <a:r>
              <a:rPr sz="1350" dirty="0">
                <a:solidFill>
                  <a:srgbClr val="458383"/>
                </a:solidFill>
              </a:rPr>
              <a:t>ret</a:t>
            </a:r>
            <a:r>
              <a:rPr sz="1350" dirty="0">
                <a:solidFill>
                  <a:srgbClr val="000000"/>
                </a:solidFill>
              </a:rPr>
              <a:t>}</a:t>
            </a:r>
            <a:r>
              <a:rPr sz="1350" dirty="0"/>
              <a:t>`</a:t>
            </a:r>
            <a:r>
              <a:rPr sz="1350" dirty="0">
                <a:solidFill>
                  <a:srgbClr val="000000"/>
                </a:solidFill>
              </a:rPr>
              <a:t>);</a:t>
            </a:r>
          </a:p>
          <a:p>
            <a:pPr algn="l" defTabSz="228600">
              <a:defRPr sz="2700" b="1">
                <a:solidFill>
                  <a:srgbClr val="011480"/>
                </a:solidFill>
                <a:latin typeface="Courier"/>
                <a:ea typeface="Courier"/>
                <a:cs typeface="Courier"/>
                <a:sym typeface="Courier"/>
              </a:defRPr>
            </a:pPr>
            <a:r>
              <a:rPr sz="1350" dirty="0">
                <a:solidFill>
                  <a:srgbClr val="000000"/>
                </a:solidFill>
              </a:rPr>
              <a:t>  </a:t>
            </a:r>
            <a:r>
              <a:rPr sz="1350" dirty="0"/>
              <a:t>return </a:t>
            </a:r>
            <a:r>
              <a:rPr sz="1350" dirty="0">
                <a:solidFill>
                  <a:srgbClr val="458383"/>
                </a:solidFill>
              </a:rPr>
              <a:t>ret</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a:t>
            </a:r>
          </a:p>
          <a:p>
            <a:pPr algn="l" defTabSz="228600">
              <a:defRPr sz="2700">
                <a:solidFill>
                  <a:srgbClr val="000000"/>
                </a:solidFill>
                <a:latin typeface="Courier"/>
                <a:ea typeface="Courier"/>
                <a:cs typeface="Courier"/>
                <a:sym typeface="Courier"/>
              </a:defRPr>
            </a:pPr>
            <a:endParaRPr sz="135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27F5-E54F-4D6A-A0E2-4829A41A3D4C}"/>
              </a:ext>
            </a:extLst>
          </p:cNvPr>
          <p:cNvSpPr>
            <a:spLocks noGrp="1"/>
          </p:cNvSpPr>
          <p:nvPr>
            <p:ph type="title"/>
          </p:nvPr>
        </p:nvSpPr>
        <p:spPr/>
        <p:txBody>
          <a:bodyPr/>
          <a:lstStyle/>
          <a:p>
            <a:r>
              <a:rPr lang="en-US" dirty="0"/>
              <a:t>What could we do here?</a:t>
            </a:r>
          </a:p>
        </p:txBody>
      </p:sp>
      <p:sp>
        <p:nvSpPr>
          <p:cNvPr id="3" name="Text Placeholder 2">
            <a:extLst>
              <a:ext uri="{FF2B5EF4-FFF2-40B4-BE49-F238E27FC236}">
                <a16:creationId xmlns:a16="http://schemas.microsoft.com/office/drawing/2014/main" id="{9DB22EBF-AE7A-42E4-9844-3D563A0DCE06}"/>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CF17ED13-55AB-4AE4-B076-8278638DC248}"/>
              </a:ext>
            </a:extLst>
          </p:cNvPr>
          <p:cNvSpPr>
            <a:spLocks noGrp="1"/>
          </p:cNvSpPr>
          <p:nvPr>
            <p:ph type="body" idx="1"/>
          </p:nvPr>
        </p:nvSpPr>
        <p:spPr/>
        <p:txBody>
          <a:bodyPr/>
          <a:lstStyle/>
          <a:p>
            <a:r>
              <a:rPr lang="en-US" dirty="0"/>
              <a:t>We could turn the loop body into an async…</a:t>
            </a:r>
          </a:p>
        </p:txBody>
      </p:sp>
      <p:sp>
        <p:nvSpPr>
          <p:cNvPr id="6" name="TextBox 5">
            <a:extLst>
              <a:ext uri="{FF2B5EF4-FFF2-40B4-BE49-F238E27FC236}">
                <a16:creationId xmlns:a16="http://schemas.microsoft.com/office/drawing/2014/main" id="{BCF95874-4195-439A-8136-78EE5E9DD74B}"/>
              </a:ext>
            </a:extLst>
          </p:cNvPr>
          <p:cNvSpPr txBox="1"/>
          <p:nvPr/>
        </p:nvSpPr>
        <p:spPr>
          <a:xfrm>
            <a:off x="2641600" y="2772281"/>
            <a:ext cx="6096000" cy="304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approximatePiAsync</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count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Promise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&gt;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`Approximating Pi using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count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iterations`</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4.0</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`Computed: </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ret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6467172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6"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517" name="Remember that event events are processed in the order they are received…"/>
          <p:cNvSpPr txBox="1">
            <a:spLocks noGrp="1"/>
          </p:cNvSpPr>
          <p:nvPr>
            <p:ph type="body"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t>vents </a:t>
            </a:r>
            <a:r>
              <a:rPr lang="en-US"/>
              <a:t>may</a:t>
            </a:r>
            <a:r>
              <a:t> </a:t>
            </a:r>
            <a:r>
              <a:rPr dirty="0"/>
              <a:t>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A Full-Featured Asynchronous Example</a:t>
            </a:r>
          </a:p>
        </p:txBody>
      </p:sp>
      <p:sp>
        <p:nvSpPr>
          <p:cNvPr id="3" name="Text Placeholder 2">
            <a:extLst>
              <a:ext uri="{FF2B5EF4-FFF2-40B4-BE49-F238E27FC236}">
                <a16:creationId xmlns:a16="http://schemas.microsoft.com/office/drawing/2014/main" id="{13B8A816-F534-F54A-A6A0-2F58012AD283}"/>
              </a:ext>
            </a:extLst>
          </p:cNvPr>
          <p:cNvSpPr>
            <a:spLocks noGrp="1"/>
          </p:cNvSpPr>
          <p:nvPr>
            <p:ph type="body" sz="quarter" idx="21"/>
          </p:nvPr>
        </p:nvSpPr>
        <p:spPr/>
        <p:txBody>
          <a:bodyPr>
            <a:normAutofit fontScale="92500" lnSpcReduction="10000"/>
          </a:bodyPr>
          <a:lstStyle/>
          <a:p>
            <a:r>
              <a:rPr lang="en-US" dirty="0"/>
              <a:t>“The Transcript Server” – A web service for us to play with</a:t>
            </a:r>
          </a:p>
        </p:txBody>
      </p:sp>
      <p:sp>
        <p:nvSpPr>
          <p:cNvPr id="5" name="Rectangle 4">
            <a:extLst>
              <a:ext uri="{FF2B5EF4-FFF2-40B4-BE49-F238E27FC236}">
                <a16:creationId xmlns:a16="http://schemas.microsoft.com/office/drawing/2014/main" id="{2F74EBD6-035E-4640-9C63-B8599DE6E133}"/>
              </a:ext>
            </a:extLst>
          </p:cNvPr>
          <p:cNvSpPr/>
          <p:nvPr/>
        </p:nvSpPr>
        <p:spPr>
          <a:xfrm>
            <a:off x="603250" y="2387654"/>
            <a:ext cx="11288152" cy="3600986"/>
          </a:xfrm>
          <a:prstGeom prst="rect">
            <a:avLst/>
          </a:prstGeom>
        </p:spPr>
        <p:txBody>
          <a:bodyPr wrap="square">
            <a:spAutoFit/>
          </a:bodyPr>
          <a:lstStyle/>
          <a:p>
            <a:pPr algn="l"/>
            <a:r>
              <a:rPr lang="en-US" dirty="0">
                <a:solidFill>
                  <a:srgbClr val="000000"/>
                </a:solidFill>
                <a:latin typeface="Consolas" panose="020B0609020204030204" pitchFamily="49" charset="0"/>
              </a:rPr>
              <a:t>POST /transcripts    </a:t>
            </a:r>
          </a:p>
          <a:p>
            <a:pPr algn="l"/>
            <a:r>
              <a:rPr lang="en-US" dirty="0">
                <a:solidFill>
                  <a:srgbClr val="000000"/>
                </a:solidFill>
                <a:latin typeface="Consolas" panose="020B0609020204030204" pitchFamily="49" charset="0"/>
              </a:rPr>
              <a:t> -- adds a new student to the database, </a:t>
            </a:r>
          </a:p>
          <a:p>
            <a:pPr algn="l"/>
            <a:r>
              <a:rPr lang="en-US" dirty="0">
                <a:solidFill>
                  <a:srgbClr val="000000"/>
                </a:solidFill>
                <a:latin typeface="Consolas" panose="020B0609020204030204" pitchFamily="49" charset="0"/>
              </a:rPr>
              <a:t> -- returns an ID for this student. </a:t>
            </a:r>
          </a:p>
          <a:p>
            <a:pPr algn="l"/>
            <a:r>
              <a:rPr lang="en-US" dirty="0">
                <a:solidFill>
                  <a:srgbClr val="000000"/>
                </a:solidFill>
                <a:latin typeface="Consolas" panose="020B0609020204030204" pitchFamily="49" charset="0"/>
              </a:rPr>
              <a:t> -- requires a body parameter 'name'</a:t>
            </a:r>
            <a:endParaRPr lang="en-US" dirty="0">
              <a:solidFill>
                <a:srgbClr val="000000"/>
              </a:solidFill>
              <a:highlight>
                <a:srgbClr val="FFFF00"/>
              </a:highlight>
              <a:latin typeface="Consolas" panose="020B0609020204030204" pitchFamily="49" charset="0"/>
            </a:endParaRPr>
          </a:p>
          <a:p>
            <a:pPr algn="l"/>
            <a:r>
              <a:rPr lang="en-US" dirty="0">
                <a:solidFill>
                  <a:srgbClr val="000000"/>
                </a:solidFill>
                <a:latin typeface="Consolas" panose="020B0609020204030204" pitchFamily="49" charset="0"/>
              </a:rPr>
              <a:t> -- Multiple students may have the same name.</a:t>
            </a:r>
          </a:p>
          <a:p>
            <a:pPr algn="l"/>
            <a:r>
              <a:rPr lang="en-US" dirty="0">
                <a:solidFill>
                  <a:srgbClr val="000000"/>
                </a:solidFill>
                <a:latin typeface="Consolas" panose="020B0609020204030204" pitchFamily="49" charset="0"/>
              </a:rPr>
              <a:t>GET  /transcripts/:ID           </a:t>
            </a:r>
          </a:p>
          <a:p>
            <a:pPr algn="l"/>
            <a:r>
              <a:rPr lang="en-US" dirty="0">
                <a:solidFill>
                  <a:srgbClr val="000000"/>
                </a:solidFill>
                <a:latin typeface="Consolas" panose="020B0609020204030204" pitchFamily="49" charset="0"/>
              </a:rPr>
              <a:t> -- returns transcript for student with given ID.  Fails if no such student</a:t>
            </a:r>
          </a:p>
          <a:p>
            <a:pPr algn="l"/>
            <a:r>
              <a:rPr lang="en-US" dirty="0">
                <a:solidFill>
                  <a:srgbClr val="000000"/>
                </a:solidFill>
                <a:latin typeface="Consolas" panose="020B0609020204030204" pitchFamily="49" charset="0"/>
              </a:rPr>
              <a:t>DELETE /transcripts/:ID          </a:t>
            </a:r>
          </a:p>
          <a:p>
            <a:pPr algn="l"/>
            <a:r>
              <a:rPr lang="en-US" dirty="0">
                <a:solidFill>
                  <a:srgbClr val="000000"/>
                </a:solidFill>
                <a:latin typeface="Consolas" panose="020B0609020204030204" pitchFamily="49" charset="0"/>
              </a:rPr>
              <a:t> -- deletes transcript for student with the given ID, fails if no such student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POST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 adds an entry in this student's transcript with given name and course.  </a:t>
            </a:r>
          </a:p>
          <a:p>
            <a:pPr algn="l"/>
            <a:r>
              <a:rPr lang="en-US" dirty="0">
                <a:solidFill>
                  <a:srgbClr val="000000"/>
                </a:solidFill>
                <a:latin typeface="Consolas" panose="020B0609020204030204" pitchFamily="49" charset="0"/>
              </a:rPr>
              <a:t> -- Requires a body parameter 'grade’</a:t>
            </a:r>
          </a:p>
          <a:p>
            <a:pPr algn="l"/>
            <a:r>
              <a:rPr lang="en-US" dirty="0">
                <a:solidFill>
                  <a:srgbClr val="000000"/>
                </a:solidFill>
                <a:latin typeface="Consolas" panose="020B0609020204030204" pitchFamily="49" charset="0"/>
              </a:rPr>
              <a:t> -- Fails if there is already an entry for this course in the student's transcript </a:t>
            </a:r>
          </a:p>
          <a:p>
            <a:pPr algn="l"/>
            <a:r>
              <a:rPr lang="en-US" dirty="0">
                <a:solidFill>
                  <a:srgbClr val="000000"/>
                </a:solidFill>
                <a:latin typeface="Consolas" panose="020B0609020204030204" pitchFamily="49" charset="0"/>
              </a:rPr>
              <a:t>GET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r>
              <a:rPr lang="en-US"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returns the student's grade in the specified course.  </a:t>
            </a:r>
          </a:p>
          <a:p>
            <a:pPr algn="l"/>
            <a:r>
              <a:rPr lang="en-US" dirty="0">
                <a:solidFill>
                  <a:srgbClr val="000000"/>
                </a:solidFill>
                <a:latin typeface="Consolas" panose="020B0609020204030204" pitchFamily="49" charset="0"/>
              </a:rPr>
              <a:t> -- Fails if student or course is missing.</a:t>
            </a:r>
          </a:p>
          <a:p>
            <a:pPr algn="l"/>
            <a:r>
              <a:rPr lang="en-US" dirty="0">
                <a:solidFill>
                  <a:srgbClr val="000000"/>
                </a:solidFill>
                <a:latin typeface="Consolas" panose="020B0609020204030204" pitchFamily="49" charset="0"/>
              </a:rPr>
              <a:t>GET  /</a:t>
            </a:r>
            <a:r>
              <a:rPr lang="en-US" dirty="0" err="1">
                <a:solidFill>
                  <a:srgbClr val="000000"/>
                </a:solidFill>
                <a:latin typeface="Consolas" panose="020B0609020204030204" pitchFamily="49" charset="0"/>
              </a:rPr>
              <a:t>studentids?name</a:t>
            </a:r>
            <a:r>
              <a:rPr lang="en-US" dirty="0">
                <a:solidFill>
                  <a:srgbClr val="000000"/>
                </a:solidFill>
                <a:latin typeface="Consolas" panose="020B0609020204030204" pitchFamily="49" charset="0"/>
              </a:rPr>
              <a:t>=string     </a:t>
            </a:r>
          </a:p>
          <a:p>
            <a:pPr algn="l"/>
            <a:r>
              <a:rPr lang="en-US" dirty="0">
                <a:solidFill>
                  <a:srgbClr val="000000"/>
                </a:solidFill>
                <a:latin typeface="Consolas" panose="020B0609020204030204" pitchFamily="49" charset="0"/>
              </a:rPr>
              <a:t> -- returns list of IDs for student with the given name</a:t>
            </a:r>
          </a:p>
          <a:p>
            <a:pPr algn="l"/>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955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lstStyle/>
          <a:p>
            <a:r>
              <a:t>Example: Writing Asynchronous Tasks</a:t>
            </a:r>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Calculating Statistics Using the Transcript Server</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r>
              <a:rPr lang="en-US" sz="2400" dirty="0"/>
              <a:t>, and </a:t>
            </a:r>
            <a:r>
              <a:rPr sz="2400" dirty="0"/>
              <a:t>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a:t>
            </a:r>
            <a:r>
              <a:rPr sz="2400" dirty="0">
                <a:solidFill>
                  <a:srgbClr val="000000"/>
                </a:solidFill>
              </a:rPr>
              <a:t>nce all of the pages are downloaded and saved, print out the total size of all of the files that were saved</a:t>
            </a:r>
          </a:p>
        </p:txBody>
      </p:sp>
    </p:spTree>
    <p:extLst>
      <p:ext uri="{BB962C8B-B14F-4D97-AF65-F5344CB8AC3E}">
        <p14:creationId xmlns:p14="http://schemas.microsoft.com/office/powerpoint/2010/main" val="251953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34268244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9472121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486327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726819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608721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..and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6491276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a:prstGeom prst="rect">
            <a:avLst/>
          </a:prstGeom>
        </p:spPr>
        <p:txBody>
          <a:bodyPr/>
          <a:lstStyle/>
          <a:p>
            <a:r>
              <a:t>Async/Await Programming Activity</a:t>
            </a:r>
          </a:p>
        </p:txBody>
      </p:sp>
      <p:sp>
        <p:nvSpPr>
          <p:cNvPr id="636" name="Transcript Server: Create a student, then update thei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Create a student, then </a:t>
            </a:r>
            <a:r>
              <a:rPr lang="en-US" dirty="0"/>
              <a:t>post</a:t>
            </a:r>
            <a:r>
              <a:rPr dirty="0"/>
              <a:t> their </a:t>
            </a:r>
            <a:r>
              <a:rPr lang="en-US" dirty="0"/>
              <a:t>grades</a:t>
            </a:r>
            <a:endParaRPr dirty="0"/>
          </a:p>
        </p:txBody>
      </p:sp>
      <p:sp>
        <p:nvSpPr>
          <p:cNvPr id="637" name="Create a new student in the transcript server  then……"/>
          <p:cNvSpPr txBox="1">
            <a:spLocks noGrp="1"/>
          </p:cNvSpPr>
          <p:nvPr>
            <p:ph type="body" idx="1"/>
          </p:nvPr>
        </p:nvSpPr>
        <p:spPr>
          <a:xfrm>
            <a:off x="603250" y="2124252"/>
            <a:ext cx="10985500" cy="3744920"/>
          </a:xfrm>
          <a:prstGeom prst="rect">
            <a:avLst/>
          </a:prstGeom>
        </p:spPr>
        <p:txBody>
          <a:bodyPr>
            <a:normAutofit fontScale="55000" lnSpcReduction="20000"/>
          </a:bodyPr>
          <a:lstStyle/>
          <a:p>
            <a:pPr marL="132715" indent="-132715" defTabSz="1158211">
              <a:spcBef>
                <a:spcPts val="2100"/>
              </a:spcBef>
              <a:buSzPct val="100000"/>
              <a:buAutoNum type="arabicPeriod"/>
              <a:defRPr sz="4560"/>
            </a:pPr>
            <a:r>
              <a:rPr dirty="0"/>
              <a:t>Create a new student in the transcript server</a:t>
            </a:r>
            <a:br>
              <a:rPr lang="en-US" dirty="0"/>
            </a:br>
            <a:br>
              <a:rPr dirty="0"/>
            </a:br>
            <a:r>
              <a:rPr dirty="0"/>
              <a:t>then…</a:t>
            </a:r>
          </a:p>
          <a:p>
            <a:pPr marL="132715" indent="-132715" defTabSz="1158211">
              <a:spcBef>
                <a:spcPts val="2100"/>
              </a:spcBef>
              <a:buSzPct val="100000"/>
              <a:buAutoNum type="arabicPeriod"/>
              <a:defRPr sz="4560"/>
            </a:pPr>
            <a:r>
              <a:rPr dirty="0"/>
              <a:t>Assign several grades for that student</a:t>
            </a:r>
            <a:br>
              <a:rPr dirty="0"/>
            </a:br>
            <a:br>
              <a:rPr dirty="0"/>
            </a:br>
            <a:r>
              <a:rPr dirty="0"/>
              <a:t>then…</a:t>
            </a:r>
          </a:p>
          <a:p>
            <a:pPr marL="132715" indent="-132715" defTabSz="1158211">
              <a:spcBef>
                <a:spcPts val="2100"/>
              </a:spcBef>
              <a:buSzPct val="100000"/>
              <a:buAutoNum type="arabicPeriod"/>
              <a:defRPr sz="4560"/>
            </a:pPr>
            <a:r>
              <a:rPr dirty="0"/>
              <a:t>Fetch the transcript for that student</a:t>
            </a:r>
            <a:br>
              <a:rPr dirty="0"/>
            </a:br>
            <a:br>
              <a:rPr dirty="0"/>
            </a:br>
            <a:br>
              <a:rPr dirty="0"/>
            </a:br>
            <a:r>
              <a:rPr lang="en-US" dirty="0"/>
              <a:t>Your task will be to take a list of students with a list of grades, post them, and return all of the resulting transcripts</a:t>
            </a:r>
            <a:endParaRPr dirty="0"/>
          </a:p>
        </p:txBody>
      </p:sp>
      <p:sp>
        <p:nvSpPr>
          <p:cNvPr id="639" name="axios.post(`https://rest-example.covey.town/transcripts/${studentID}/${course}`,{grade: theGrade}))"/>
          <p:cNvSpPr txBox="1"/>
          <p:nvPr/>
        </p:nvSpPr>
        <p:spPr>
          <a:xfrm>
            <a:off x="903962" y="3494597"/>
            <a:ext cx="5743560"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client.addGrade</a:t>
            </a:r>
            <a:r>
              <a:rPr lang="en-US" sz="1400" dirty="0"/>
              <a:t>(</a:t>
            </a:r>
            <a:r>
              <a:rPr lang="en-US" sz="1400" dirty="0" err="1">
                <a:solidFill>
                  <a:srgbClr val="458383"/>
                </a:solidFill>
              </a:rPr>
              <a:t>studentID</a:t>
            </a:r>
            <a:r>
              <a:rPr lang="en-US" sz="1400" dirty="0"/>
              <a:t>, </a:t>
            </a:r>
            <a:r>
              <a:rPr lang="en-US" sz="1400" b="1" dirty="0">
                <a:solidFill>
                  <a:srgbClr val="008000"/>
                </a:solidFill>
              </a:rPr>
              <a:t>'demo course'</a:t>
            </a:r>
            <a:r>
              <a:rPr lang="en-US" sz="1400" dirty="0"/>
              <a:t>, </a:t>
            </a:r>
            <a:r>
              <a:rPr lang="en-US" sz="1400" dirty="0">
                <a:solidFill>
                  <a:srgbClr val="0000FF"/>
                </a:solidFill>
              </a:rPr>
              <a:t>100</a:t>
            </a:r>
            <a:r>
              <a:rPr lang="en-US" sz="1400" dirty="0"/>
              <a:t>);</a:t>
            </a:r>
            <a:endParaRPr sz="1400" dirty="0">
              <a:solidFill>
                <a:srgbClr val="000000"/>
              </a:solidFill>
            </a:endParaRPr>
          </a:p>
        </p:txBody>
      </p:sp>
      <p:sp>
        <p:nvSpPr>
          <p:cNvPr id="640" name="axios.get(`https://rest-example.covey.town/transcripts/${studentID}`)"/>
          <p:cNvSpPr txBox="1"/>
          <p:nvPr/>
        </p:nvSpPr>
        <p:spPr>
          <a:xfrm>
            <a:off x="903962" y="4575389"/>
            <a:ext cx="4025141"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t>
            </a:r>
            <a:r>
              <a:rPr lang="en-US" sz="1400" i="1" dirty="0" err="1">
                <a:solidFill>
                  <a:schemeClr val="tx2">
                    <a:lumMod val="50000"/>
                  </a:schemeClr>
                </a:solidFill>
              </a:rPr>
              <a:t>getTranscript</a:t>
            </a:r>
            <a:r>
              <a:rPr lang="en-US" sz="1400" dirty="0"/>
              <a:t>(</a:t>
            </a:r>
            <a:r>
              <a:rPr lang="en-US" sz="1400" dirty="0" err="1">
                <a:solidFill>
                  <a:srgbClr val="458383"/>
                </a:solidFill>
              </a:rPr>
              <a:t>studentID</a:t>
            </a:r>
            <a:r>
              <a:rPr lang="en-US" sz="1400" dirty="0"/>
              <a:t>)</a:t>
            </a:r>
            <a:endParaRPr sz="1400" dirty="0">
              <a:solidFill>
                <a:srgbClr val="000000"/>
              </a:solidFill>
            </a:endParaRPr>
          </a:p>
        </p:txBody>
      </p:sp>
      <p:sp>
        <p:nvSpPr>
          <p:cNvPr id="9" name="TextBox 8">
            <a:extLst>
              <a:ext uri="{FF2B5EF4-FFF2-40B4-BE49-F238E27FC236}">
                <a16:creationId xmlns:a16="http://schemas.microsoft.com/office/drawing/2014/main" id="{27AEA686-0586-5C42-A2F6-9F34AF27528F}"/>
              </a:ext>
            </a:extLst>
          </p:cNvPr>
          <p:cNvSpPr txBox="1"/>
          <p:nvPr/>
        </p:nvSpPr>
        <p:spPr>
          <a:xfrm>
            <a:off x="765544" y="2407392"/>
            <a:ext cx="6097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400" b="1" dirty="0">
                <a:solidFill>
                  <a:srgbClr val="000080"/>
                </a:solidFill>
                <a:effectLst/>
                <a:latin typeface="Courier" pitchFamily="2" charset="0"/>
              </a:rPr>
              <a:t>await </a:t>
            </a:r>
            <a:r>
              <a:rPr lang="en-US" sz="1400" dirty="0" err="1">
                <a:latin typeface="Courier" pitchFamily="2" charset="0"/>
              </a:rPr>
              <a:t>client.addStudent</a:t>
            </a:r>
            <a:r>
              <a:rPr lang="en-US" sz="1400" dirty="0">
                <a:latin typeface="Courier" pitchFamily="2" charset="0"/>
              </a:rPr>
              <a:t>(</a:t>
            </a:r>
            <a:r>
              <a:rPr lang="en-US" sz="1400" b="1" dirty="0">
                <a:solidFill>
                  <a:srgbClr val="008000"/>
                </a:solidFill>
                <a:effectLst/>
                <a:latin typeface="Courier" pitchFamily="2" charset="0"/>
              </a:rPr>
              <a:t>'test student'</a:t>
            </a:r>
            <a:r>
              <a:rPr lang="en-US" sz="1400" dirty="0">
                <a:latin typeface="Courier" pitchFamily="2" charset="0"/>
              </a:rPr>
              <a:t>);</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README.md</a:t>
            </a:r>
            <a:r>
              <a:rPr kumimoji="0" lang="en-US" sz="2400" b="0" i="0" u="none" strike="noStrike" cap="none" spc="0" normalizeH="0" baseline="0" dirty="0">
                <a:ln>
                  <a:noFill/>
                </a:ln>
                <a:solidFill>
                  <a:srgbClr val="5E5E5E"/>
                </a:solidFill>
                <a:effectLst/>
                <a:uFillTx/>
                <a:latin typeface="+mn-lt"/>
                <a:ea typeface="+mn-ea"/>
                <a:cs typeface="+mn-cs"/>
                <a:sym typeface="Helvetica Neue"/>
              </a:rPr>
              <a:t>):</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a:t>
            </a:r>
            <a:r>
              <a:rPr lang="en-US" sz="2400">
                <a:hlinkClick r:id="rId3"/>
              </a:rPr>
              <a:t>/34GbcN6</a:t>
            </a:r>
            <a:r>
              <a:rPr lang="en-US" sz="240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lstStyle/>
          <a:p>
            <a:r>
              <a:rPr lang="en-US" dirty="0"/>
              <a:t>Not all Asynchronous Code uses Await</a:t>
            </a:r>
            <a:endParaRPr dirty="0"/>
          </a:p>
        </p:txBody>
      </p:sp>
      <p:sp>
        <p:nvSpPr>
          <p:cNvPr id="253" name="Promise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code snippets are identical once JS engine compiles them</a:t>
            </a:r>
            <a:endParaRPr dirty="0"/>
          </a:p>
        </p:txBody>
      </p:sp>
      <p:sp>
        <p:nvSpPr>
          <p:cNvPr id="261" name="axios.get('https://rest-example.covey.town/') // axios is a popular library for making HTTP requests…"/>
          <p:cNvSpPr txBox="1"/>
          <p:nvPr/>
        </p:nvSpPr>
        <p:spPr>
          <a:xfrm>
            <a:off x="3035011" y="5016610"/>
            <a:ext cx="6121975" cy="1528624"/>
          </a:xfrm>
          <a:prstGeom prst="rect">
            <a:avLst/>
          </a:prstGeom>
          <a:ln w="25400">
            <a:solidFill>
              <a:schemeClr val="bg2">
                <a:lumMod val="10000"/>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800" i="1">
                <a:solidFill>
                  <a:srgbClr val="808080"/>
                </a:solidFill>
                <a:latin typeface="Courier"/>
                <a:ea typeface="Courier"/>
                <a:cs typeface="Courier"/>
                <a:sym typeface="Courier"/>
              </a:defRPr>
            </a:pP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dirty="0">
                <a:solidFill>
                  <a:srgbClr val="7A7A43"/>
                </a:solidFill>
              </a:rPr>
              <a:t>then</a:t>
            </a:r>
            <a:r>
              <a:rPr lang="en-US" sz="1600" dirty="0"/>
              <a:t>((response) =&gt;{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t>response.</a:t>
            </a:r>
            <a:r>
              <a:rPr lang="en-US" sz="1600" b="1" dirty="0" err="1">
                <a:solidFill>
                  <a:srgbClr val="660E7A"/>
                </a:solidFill>
              </a:rPr>
              <a:t>data</a:t>
            </a:r>
            <a:r>
              <a:rPr lang="en-US" sz="1600" dirty="0"/>
              <a:t>);</a:t>
            </a:r>
            <a:br>
              <a:rPr lang="en-US" sz="1600" dirty="0"/>
            </a:br>
            <a:r>
              <a:rPr lang="en-US" sz="1600" dirty="0"/>
              <a:t>    });</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7" name="async function axiosAwaitExample() {…">
            <a:extLst>
              <a:ext uri="{FF2B5EF4-FFF2-40B4-BE49-F238E27FC236}">
                <a16:creationId xmlns:a16="http://schemas.microsoft.com/office/drawing/2014/main" id="{B88757E9-44FD-3841-A160-30A68B319E60}"/>
              </a:ext>
            </a:extLst>
          </p:cNvPr>
          <p:cNvSpPr txBox="1"/>
          <p:nvPr/>
        </p:nvSpPr>
        <p:spPr>
          <a:xfrm>
            <a:off x="1484734" y="2137200"/>
            <a:ext cx="9173105"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DFD1CD3A-3E32-8A41-A4C3-9CBCF3A5C830}"/>
              </a:ext>
            </a:extLst>
          </p:cNvPr>
          <p:cNvSpPr txBox="1"/>
          <p:nvPr/>
        </p:nvSpPr>
        <p:spPr>
          <a:xfrm>
            <a:off x="1062681" y="1780405"/>
            <a:ext cx="21006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Using async/await</a:t>
            </a:r>
          </a:p>
        </p:txBody>
      </p:sp>
      <p:sp>
        <p:nvSpPr>
          <p:cNvPr id="19" name="TextBox 18">
            <a:extLst>
              <a:ext uri="{FF2B5EF4-FFF2-40B4-BE49-F238E27FC236}">
                <a16:creationId xmlns:a16="http://schemas.microsoft.com/office/drawing/2014/main" id="{2F111CA4-EDC0-B149-885F-62B3EA388428}"/>
              </a:ext>
            </a:extLst>
          </p:cNvPr>
          <p:cNvSpPr txBox="1"/>
          <p:nvPr/>
        </p:nvSpPr>
        <p:spPr>
          <a:xfrm>
            <a:off x="2290118" y="4684331"/>
            <a:ext cx="268965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Directly using Promise</a:t>
            </a:r>
          </a:p>
        </p:txBody>
      </p:sp>
      <p:grpSp>
        <p:nvGrpSpPr>
          <p:cNvPr id="20" name="Group 19">
            <a:extLst>
              <a:ext uri="{FF2B5EF4-FFF2-40B4-BE49-F238E27FC236}">
                <a16:creationId xmlns:a16="http://schemas.microsoft.com/office/drawing/2014/main" id="{CEB118D3-851D-F541-A0BB-F0F0050B0ABD}"/>
              </a:ext>
            </a:extLst>
          </p:cNvPr>
          <p:cNvGrpSpPr/>
          <p:nvPr/>
        </p:nvGrpSpPr>
        <p:grpSpPr>
          <a:xfrm>
            <a:off x="3518025" y="4018401"/>
            <a:ext cx="8292382" cy="2120263"/>
            <a:chOff x="3307960" y="2440315"/>
            <a:chExt cx="8292382" cy="2120263"/>
          </a:xfrm>
        </p:grpSpPr>
        <p:sp>
          <p:nvSpPr>
            <p:cNvPr id="21" name="axios.get returns a Promise for an AxiosResponse">
              <a:extLst>
                <a:ext uri="{FF2B5EF4-FFF2-40B4-BE49-F238E27FC236}">
                  <a16:creationId xmlns:a16="http://schemas.microsoft.com/office/drawing/2014/main" id="{DB13913A-4503-AA4D-84F6-7BE36A2C24E1}"/>
                </a:ext>
              </a:extLst>
            </p:cNvPr>
            <p:cNvSpPr txBox="1"/>
            <p:nvPr/>
          </p:nvSpPr>
          <p:spPr>
            <a:xfrm>
              <a:off x="7249151" y="2440315"/>
              <a:ext cx="4351191"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We pass a function to “.then”, which is called after the promise is resolved</a:t>
              </a:r>
              <a:endParaRPr sz="1800" dirty="0">
                <a:latin typeface="Menlo Regular"/>
                <a:ea typeface="Menlo Regular"/>
                <a:cs typeface="Menlo Regular"/>
                <a:sym typeface="Menlo Regular"/>
              </a:endParaRPr>
            </a:p>
          </p:txBody>
        </p:sp>
        <p:sp>
          <p:nvSpPr>
            <p:cNvPr id="22" name="Callout">
              <a:extLst>
                <a:ext uri="{FF2B5EF4-FFF2-40B4-BE49-F238E27FC236}">
                  <a16:creationId xmlns:a16="http://schemas.microsoft.com/office/drawing/2014/main" id="{3222CC06-6CE3-2641-8DA1-6E632944C1AB}"/>
                </a:ext>
              </a:extLst>
            </p:cNvPr>
            <p:cNvSpPr/>
            <p:nvPr/>
          </p:nvSpPr>
          <p:spPr>
            <a:xfrm rot="16200000">
              <a:off x="5147263" y="1206307"/>
              <a:ext cx="1514968" cy="5193573"/>
            </a:xfrm>
            <a:custGeom>
              <a:avLst/>
              <a:gdLst>
                <a:gd name="connsiteX0" fmla="*/ 1087 w 8526"/>
                <a:gd name="connsiteY0" fmla="*/ 0 h 18981"/>
                <a:gd name="connsiteX1" fmla="*/ 0 w 8526"/>
                <a:gd name="connsiteY1" fmla="*/ 170 h 18981"/>
                <a:gd name="connsiteX2" fmla="*/ 0 w 8526"/>
                <a:gd name="connsiteY2" fmla="*/ 18028 h 18981"/>
                <a:gd name="connsiteX3" fmla="*/ 1087 w 8526"/>
                <a:gd name="connsiteY3" fmla="*/ 18199 h 18981"/>
                <a:gd name="connsiteX4" fmla="*/ 1846 w 8526"/>
                <a:gd name="connsiteY4" fmla="*/ 18199 h 18981"/>
                <a:gd name="connsiteX5" fmla="*/ 8526 w 8526"/>
                <a:gd name="connsiteY5" fmla="*/ 18981 h 18981"/>
                <a:gd name="connsiteX6" fmla="*/ 4990 w 8526"/>
                <a:gd name="connsiteY6" fmla="*/ 17644 h 18981"/>
                <a:gd name="connsiteX7" fmla="*/ 4990 w 8526"/>
                <a:gd name="connsiteY7" fmla="*/ 170 h 18981"/>
                <a:gd name="connsiteX8" fmla="*/ 3903 w 8526"/>
                <a:gd name="connsiteY8" fmla="*/ 0 h 18981"/>
                <a:gd name="connsiteX9" fmla="*/ 1087 w 8526"/>
                <a:gd name="connsiteY9" fmla="*/ 0 h 18981"/>
                <a:gd name="connsiteX0" fmla="*/ 1275 w 10000"/>
                <a:gd name="connsiteY0" fmla="*/ 0 h 10000"/>
                <a:gd name="connsiteX1" fmla="*/ 0 w 10000"/>
                <a:gd name="connsiteY1" fmla="*/ 90 h 10000"/>
                <a:gd name="connsiteX2" fmla="*/ 0 w 10000"/>
                <a:gd name="connsiteY2" fmla="*/ 9498 h 10000"/>
                <a:gd name="connsiteX3" fmla="*/ 1275 w 10000"/>
                <a:gd name="connsiteY3" fmla="*/ 9588 h 10000"/>
                <a:gd name="connsiteX4" fmla="*/ 2165 w 10000"/>
                <a:gd name="connsiteY4" fmla="*/ 9588 h 10000"/>
                <a:gd name="connsiteX5" fmla="*/ 10000 w 10000"/>
                <a:gd name="connsiteY5" fmla="*/ 10000 h 10000"/>
                <a:gd name="connsiteX6" fmla="*/ 5690 w 10000"/>
                <a:gd name="connsiteY6" fmla="*/ 9439 h 10000"/>
                <a:gd name="connsiteX7" fmla="*/ 5853 w 10000"/>
                <a:gd name="connsiteY7" fmla="*/ 90 h 10000"/>
                <a:gd name="connsiteX8" fmla="*/ 4578 w 10000"/>
                <a:gd name="connsiteY8" fmla="*/ 0 h 10000"/>
                <a:gd name="connsiteX9" fmla="*/ 1275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extrusionOk="0">
                  <a:moveTo>
                    <a:pt x="1275" y="0"/>
                  </a:moveTo>
                  <a:cubicBezTo>
                    <a:pt x="570" y="0"/>
                    <a:pt x="0" y="40"/>
                    <a:pt x="0" y="90"/>
                  </a:cubicBezTo>
                  <a:lnTo>
                    <a:pt x="0" y="9498"/>
                  </a:lnTo>
                  <a:cubicBezTo>
                    <a:pt x="0" y="9547"/>
                    <a:pt x="570" y="9588"/>
                    <a:pt x="1275" y="9588"/>
                  </a:cubicBezTo>
                  <a:lnTo>
                    <a:pt x="2165" y="9588"/>
                  </a:lnTo>
                  <a:lnTo>
                    <a:pt x="10000" y="10000"/>
                  </a:lnTo>
                  <a:lnTo>
                    <a:pt x="5690" y="9439"/>
                  </a:lnTo>
                  <a:cubicBezTo>
                    <a:pt x="5744" y="6323"/>
                    <a:pt x="5799" y="3206"/>
                    <a:pt x="5853" y="90"/>
                  </a:cubicBezTo>
                  <a:cubicBezTo>
                    <a:pt x="5853" y="40"/>
                    <a:pt x="5283" y="0"/>
                    <a:pt x="4578" y="0"/>
                  </a:cubicBezTo>
                  <a:lnTo>
                    <a:pt x="1275"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269" name="3 Requests: What is the outpu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Code after the async call runs </a:t>
            </a:r>
            <a:r>
              <a:rPr lang="en-US" i="1" dirty="0"/>
              <a:t>immediately</a:t>
            </a:r>
            <a:endParaRPr i="1" dirty="0"/>
          </a:p>
        </p:txBody>
      </p:sp>
      <p:sp>
        <p:nvSpPr>
          <p:cNvPr id="270" name="console.log('Making a requests');…"/>
          <p:cNvSpPr txBox="1"/>
          <p:nvPr/>
        </p:nvSpPr>
        <p:spPr>
          <a:xfrm>
            <a:off x="622119" y="2662197"/>
            <a:ext cx="5019565" cy="3052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300" i="1" dirty="0">
                <a:solidFill>
                  <a:srgbClr val="66187A"/>
                </a:solidFill>
              </a:rPr>
              <a:t>1.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'Making requests'</a:t>
            </a:r>
            <a:r>
              <a:rPr sz="1300" dirty="0">
                <a:solidFill>
                  <a:srgbClr val="000000"/>
                </a:solidFill>
              </a:rPr>
              <a:t>);</a:t>
            </a:r>
          </a:p>
          <a:p>
            <a:pPr algn="l" defTabSz="228600">
              <a:defRPr sz="2600" b="1">
                <a:solidFill>
                  <a:srgbClr val="018001"/>
                </a:solidFill>
                <a:latin typeface="Courier"/>
                <a:ea typeface="Courier"/>
                <a:cs typeface="Courier"/>
                <a:sym typeface="Courier"/>
              </a:defRPr>
            </a:pPr>
            <a:r>
              <a:rPr lang="en-US" sz="1300" i="1" dirty="0">
                <a:solidFill>
                  <a:srgbClr val="66187A"/>
                </a:solidFill>
              </a:rPr>
              <a:t>2.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'https://rest-</a:t>
            </a:r>
            <a:r>
              <a:rPr sz="1300" dirty="0" err="1"/>
              <a:t>example.covey.town</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lang="en-US" sz="1300" dirty="0"/>
              <a:t>	</a:t>
            </a: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server'</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b="1" i="1" dirty="0" err="1">
                <a:solidFill>
                  <a:srgbClr val="66187A"/>
                </a:solidFill>
              </a:rPr>
              <a:t>console</a:t>
            </a:r>
            <a:r>
              <a:rPr sz="1300" dirty="0" err="1"/>
              <a:t>.</a:t>
            </a:r>
            <a:r>
              <a:rPr sz="1300" dirty="0" err="1">
                <a:solidFill>
                  <a:srgbClr val="7A7A43"/>
                </a:solidFill>
              </a:rPr>
              <a:t>log</a:t>
            </a:r>
            <a:r>
              <a:rPr sz="1300" dirty="0"/>
              <a:t>(</a:t>
            </a:r>
            <a:r>
              <a:rPr sz="1300" dirty="0" err="1"/>
              <a:t>response.</a:t>
            </a:r>
            <a:r>
              <a:rPr sz="1300" b="1" dirty="0" err="1">
                <a:solidFill>
                  <a:srgbClr val="66187A"/>
                </a:solidFill>
              </a:rPr>
              <a:t>data</a:t>
            </a:r>
            <a:r>
              <a:rPr sz="1300" dirty="0"/>
              <a:t>);</a:t>
            </a:r>
          </a:p>
          <a:p>
            <a:pPr algn="l" defTabSz="228600">
              <a:defRPr sz="2600">
                <a:solidFill>
                  <a:srgbClr val="000000"/>
                </a:solidFill>
                <a:latin typeface="Courier"/>
                <a:ea typeface="Courier"/>
                <a:cs typeface="Courier"/>
                <a:sym typeface="Courier"/>
              </a:defRPr>
            </a:pP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3.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www.google.com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Google'</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4.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www.facebook.com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Facebook'</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5.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'Requests sent!'</a:t>
            </a:r>
            <a:r>
              <a:rPr sz="1300" dirty="0">
                <a:solidFill>
                  <a:srgbClr val="000000"/>
                </a:solidFill>
              </a:rPr>
              <a:t>);</a:t>
            </a:r>
          </a:p>
        </p:txBody>
      </p:sp>
      <p:sp>
        <p:nvSpPr>
          <p:cNvPr id="271" name="Making a requests…"/>
          <p:cNvSpPr txBox="1"/>
          <p:nvPr/>
        </p:nvSpPr>
        <p:spPr>
          <a:xfrm>
            <a:off x="5880522" y="3134588"/>
            <a:ext cx="5235408" cy="1528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defRPr sz="3200">
                <a:latin typeface="Menlo Regular"/>
                <a:ea typeface="Menlo Regular"/>
                <a:cs typeface="Menlo Regular"/>
                <a:sym typeface="Menlo Regular"/>
              </a:defRPr>
            </a:pPr>
            <a:r>
              <a:rPr sz="1600" dirty="0"/>
              <a:t>Making requests</a:t>
            </a:r>
          </a:p>
          <a:p>
            <a:pPr algn="l">
              <a:defRPr sz="3200">
                <a:latin typeface="Menlo Regular"/>
                <a:ea typeface="Menlo Regular"/>
                <a:cs typeface="Menlo Regular"/>
                <a:sym typeface="Menlo Regular"/>
              </a:defRPr>
            </a:pPr>
            <a:r>
              <a:rPr sz="1600" dirty="0"/>
              <a:t>Requests sent!</a:t>
            </a:r>
          </a:p>
          <a:p>
            <a:pPr algn="l">
              <a:defRPr sz="3200">
                <a:latin typeface="Menlo Regular"/>
                <a:ea typeface="Menlo Regular"/>
                <a:cs typeface="Menlo Regular"/>
                <a:sym typeface="Menlo Regular"/>
              </a:defRPr>
            </a:pPr>
            <a:r>
              <a:rPr sz="1600" dirty="0"/>
              <a:t>Heard back from Google</a:t>
            </a:r>
          </a:p>
          <a:p>
            <a:pPr algn="l">
              <a:defRPr sz="3200">
                <a:latin typeface="Menlo Regular"/>
                <a:ea typeface="Menlo Regular"/>
                <a:cs typeface="Menlo Regular"/>
                <a:sym typeface="Menlo Regular"/>
              </a:defRPr>
            </a:pPr>
            <a:r>
              <a:rPr sz="1600" dirty="0"/>
              <a:t>Heard back from server</a:t>
            </a:r>
          </a:p>
          <a:p>
            <a:pPr algn="l">
              <a:defRPr sz="3200">
                <a:latin typeface="Menlo Regular"/>
                <a:ea typeface="Menlo Regular"/>
                <a:cs typeface="Menlo Regular"/>
                <a:sym typeface="Menlo Regular"/>
              </a:defRPr>
            </a:pPr>
            <a:r>
              <a:rPr sz="1600" dirty="0"/>
              <a:t>This is GET number 6 on the current server</a:t>
            </a:r>
          </a:p>
          <a:p>
            <a:pPr algn="l">
              <a:defRPr sz="3200">
                <a:latin typeface="Menlo Regular"/>
                <a:ea typeface="Menlo Regular"/>
                <a:cs typeface="Menlo Regular"/>
                <a:sym typeface="Menlo Regular"/>
              </a:defRPr>
            </a:pPr>
            <a:r>
              <a:rPr sz="1600" dirty="0"/>
              <a:t>Heard back from Facebook</a:t>
            </a:r>
          </a:p>
        </p:txBody>
      </p:sp>
      <p:sp>
        <p:nvSpPr>
          <p:cNvPr id="272" name="Sample Output:"/>
          <p:cNvSpPr txBox="1"/>
          <p:nvPr/>
        </p:nvSpPr>
        <p:spPr>
          <a:xfrm>
            <a:off x="5810329" y="2714791"/>
            <a:ext cx="176009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rgbClr val="000000"/>
                </a:solidFill>
              </a:defRPr>
            </a:lvl1pPr>
          </a:lstStyle>
          <a:p>
            <a:r>
              <a:rPr sz="1800" b="1"/>
              <a:t>Sample Output:</a:t>
            </a:r>
          </a:p>
        </p:txBody>
      </p:sp>
      <p:sp>
        <p:nvSpPr>
          <p:cNvPr id="273" name="No guarantee on order of hearing back from Google, our server, or Facebook (new handlers)"/>
          <p:cNvSpPr txBox="1"/>
          <p:nvPr/>
        </p:nvSpPr>
        <p:spPr>
          <a:xfrm>
            <a:off x="5367900" y="5509131"/>
            <a:ext cx="5318764"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lvl1pPr>
              <a:defRPr i="1">
                <a:solidFill>
                  <a:schemeClr val="accent5">
                    <a:hueOff val="-82419"/>
                    <a:satOff val="-9513"/>
                    <a:lumOff val="-16343"/>
                  </a:schemeClr>
                </a:solidFill>
              </a:defRPr>
            </a:lvl1pPr>
          </a:lstStyle>
          <a:p>
            <a:r>
              <a:rPr dirty="0"/>
              <a:t>No guarantee on order of hearing back from Google, our server, or Facebook</a:t>
            </a:r>
          </a:p>
        </p:txBody>
      </p:sp>
      <p:grpSp>
        <p:nvGrpSpPr>
          <p:cNvPr id="276" name="Group"/>
          <p:cNvGrpSpPr/>
          <p:nvPr/>
        </p:nvGrpSpPr>
        <p:grpSpPr>
          <a:xfrm>
            <a:off x="5861050" y="2408085"/>
            <a:ext cx="5238751" cy="1227079"/>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dirty="0"/>
                <a:t>These 2 lines ALWAYS first (same </a:t>
              </a:r>
              <a:r>
                <a:rPr lang="en-US" dirty="0"/>
                <a:t>listener</a:t>
              </a:r>
              <a:r>
                <a:rPr dirty="0"/>
                <a:t>)</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9" name="Group"/>
          <p:cNvGrpSpPr/>
          <p:nvPr/>
        </p:nvGrpSpPr>
        <p:grpSpPr>
          <a:xfrm>
            <a:off x="5676305" y="3905184"/>
            <a:ext cx="5473503" cy="1564177"/>
            <a:chOff x="1349734" y="-26"/>
            <a:chExt cx="10947004" cy="3128351"/>
          </a:xfrm>
        </p:grpSpPr>
        <p:sp>
          <p:nvSpPr>
            <p:cNvPr id="277" name="These 2 lines ALWAYS together (same handler)"/>
            <p:cNvSpPr/>
            <p:nvPr/>
          </p:nvSpPr>
          <p:spPr>
            <a:xfrm flipH="1">
              <a:off x="4513223" y="1877302"/>
              <a:ext cx="287292" cy="1251023"/>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sz="1400" dirty="0"/>
                <a:t>These 2 lines ALWAYS together (same </a:t>
              </a:r>
              <a:r>
                <a:rPr lang="en-US" sz="1400" dirty="0"/>
                <a:t>listener</a:t>
              </a:r>
              <a:r>
                <a:rPr sz="1400" dirty="0"/>
                <a:t>)</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animBg="1" advAuto="0"/>
      <p:bldP spid="273" grpId="0" animBg="1" advAuto="0"/>
      <p:bldP spid="276" grpId="0" animBg="1" advAuto="0"/>
      <p:bldP spid="2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Each Listener Returns a Promise for Itself</a:t>
            </a:r>
          </a:p>
        </p:txBody>
      </p:sp>
      <p:sp>
        <p:nvSpPr>
          <p:cNvPr id="7" name="TextBox 6">
            <a:extLst>
              <a:ext uri="{FF2B5EF4-FFF2-40B4-BE49-F238E27FC236}">
                <a16:creationId xmlns:a16="http://schemas.microsoft.com/office/drawing/2014/main" id="{664A71CD-173B-9249-90F8-EC44FC65A895}"/>
              </a:ext>
            </a:extLst>
          </p:cNvPr>
          <p:cNvSpPr txBox="1"/>
          <p:nvPr/>
        </p:nvSpPr>
        <p:spPr>
          <a:xfrm>
            <a:off x="6250781" y="3763705"/>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latin typeface="Courier" pitchFamily="2" charset="0"/>
              </a:rPr>
              <a:t>async function </a:t>
            </a:r>
            <a:r>
              <a:rPr lang="en-US" sz="1600" dirty="0" err="1">
                <a:latin typeface="Courier" pitchFamily="2" charset="0"/>
              </a:rPr>
              <a:t>makeThreeSerialRequests</a:t>
            </a:r>
            <a:r>
              <a:rPr lang="en-US" sz="1600" dirty="0">
                <a:latin typeface="Courier" pitchFamily="2" charset="0"/>
              </a:rPr>
              <a:t>(){</a:t>
            </a:r>
            <a:br>
              <a:rPr lang="en-US" sz="1600" dirty="0">
                <a:latin typeface="Courier" pitchFamily="2" charset="0"/>
              </a:rPr>
            </a:br>
            <a:r>
              <a:rPr lang="en-US" sz="1600" dirty="0">
                <a:latin typeface="Courier" pitchFamily="2" charset="0"/>
              </a:rPr>
              <a:t>1.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a:latin typeface="Courier" pitchFamily="2" charset="0"/>
              </a:rPr>
              <a:t>2.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3.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4.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5.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6.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7.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br>
              <a:rPr lang="en-US" sz="1600" dirty="0">
                <a:latin typeface="Courier" pitchFamily="2" charset="0"/>
              </a:rPr>
            </a:br>
            <a:r>
              <a:rPr lang="en-US" sz="1600" dirty="0" err="1">
                <a:latin typeface="Courier" pitchFamily="2" charset="0"/>
              </a:rPr>
              <a:t>makeThreeSerialRequests</a:t>
            </a:r>
            <a:r>
              <a:rPr lang="en-US" sz="16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280989" y="3754913"/>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err="1">
                <a:latin typeface="Courier" pitchFamily="2" charset="0"/>
              </a:rPr>
              <a:t>makeOneGetRequest</a:t>
            </a: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 =&gt;{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=&gt; {</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1" name="TextBox 10">
            <a:extLst>
              <a:ext uri="{FF2B5EF4-FFF2-40B4-BE49-F238E27FC236}">
                <a16:creationId xmlns:a16="http://schemas.microsoft.com/office/drawing/2014/main" id="{35D70E01-1037-F640-A68C-BEEC08DA99E1}"/>
              </a:ext>
            </a:extLst>
          </p:cNvPr>
          <p:cNvSpPr txBox="1"/>
          <p:nvPr/>
        </p:nvSpPr>
        <p:spPr>
          <a:xfrm>
            <a:off x="1369219" y="1810983"/>
            <a:ext cx="7974805" cy="1323439"/>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2" name="3 Requests: What is the output?">
            <a:extLst>
              <a:ext uri="{FF2B5EF4-FFF2-40B4-BE49-F238E27FC236}">
                <a16:creationId xmlns:a16="http://schemas.microsoft.com/office/drawing/2014/main" id="{4405F32B-FFDD-8D43-B9C5-892874B67629}"/>
              </a:ext>
            </a:extLst>
          </p:cNvPr>
          <p:cNvSpPr txBox="1">
            <a:spLocks noGrp="1"/>
          </p:cNvSpPr>
          <p:nvPr>
            <p:ph type="body" idx="21"/>
          </p:nvPr>
        </p:nvSpPr>
        <p:spPr>
          <a:xfrm>
            <a:off x="603250" y="1186481"/>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examples produce the exact same output</a:t>
            </a:r>
            <a:endParaRPr dirty="0"/>
          </a:p>
        </p:txBody>
      </p:sp>
    </p:spTree>
    <p:extLst>
      <p:ext uri="{BB962C8B-B14F-4D97-AF65-F5344CB8AC3E}">
        <p14:creationId xmlns:p14="http://schemas.microsoft.com/office/powerpoint/2010/main" val="889517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0" name="Your asynchronous friend"/>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For Async/Await and for Promises</a:t>
            </a:r>
            <a:endParaRPr dirty="0"/>
          </a:p>
        </p:txBody>
      </p:sp>
      <p:sp>
        <p:nvSpPr>
          <p:cNvPr id="571" name="axios.get('https://rest-example.covey.town/').then(response =&gt; {…"/>
          <p:cNvSpPr txBox="1"/>
          <p:nvPr/>
        </p:nvSpPr>
        <p:spPr>
          <a:xfrm>
            <a:off x="6446120" y="422138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defTabSz="2438338"/>
            <a:r>
              <a:rPr lang="en-US" sz="1400" b="1" dirty="0">
                <a:solidFill>
                  <a:srgbClr val="000080"/>
                </a:solidFill>
                <a:latin typeface="Courier" pitchFamily="2" charset="0"/>
              </a:rPr>
              <a:t>function </a:t>
            </a:r>
            <a:r>
              <a:rPr lang="en-US" sz="1400" dirty="0" err="1">
                <a:latin typeface="Courier" pitchFamily="2" charset="0"/>
              </a:rPr>
              <a:t>makeOneGetRequestNoAsync</a:t>
            </a:r>
            <a:r>
              <a:rPr lang="en-US" sz="1400" dirty="0">
                <a:latin typeface="Courier" pitchFamily="2" charset="0"/>
              </a:rPr>
              <a:t>(): Promise&lt;</a:t>
            </a:r>
            <a:r>
              <a:rPr lang="en-US" sz="1400" b="1" dirty="0">
                <a:solidFill>
                  <a:srgbClr val="000080"/>
                </a:solidFill>
                <a:latin typeface="Courier" pitchFamily="2" charset="0"/>
              </a:rPr>
              <a:t>void</a:t>
            </a:r>
            <a:r>
              <a:rPr lang="en-US" sz="1400" dirty="0">
                <a:latin typeface="Courier" pitchFamily="2" charset="0"/>
              </a:rPr>
              <a:t>&gt;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"Making Request"</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dirty="0">
                <a:solidFill>
                  <a:srgbClr val="000080"/>
                </a:solidFill>
                <a:latin typeface="Courier" pitchFamily="2" charset="0"/>
              </a:rPr>
              <a:t>return </a:t>
            </a:r>
            <a:r>
              <a:rPr lang="en-US" sz="1400" b="1" i="1" dirty="0" err="1">
                <a:solidFill>
                  <a:srgbClr val="660E7A"/>
                </a:solidFill>
                <a:latin typeface="Courier" pitchFamily="2" charset="0"/>
              </a:rPr>
              <a:t>axios</a:t>
            </a:r>
            <a:r>
              <a:rPr lang="en-US" sz="1400" dirty="0" err="1">
                <a:latin typeface="Courier" pitchFamily="2" charset="0"/>
              </a:rPr>
              <a:t>.</a:t>
            </a:r>
            <a:r>
              <a:rPr lang="en-US" sz="1400" dirty="0" err="1">
                <a:solidFill>
                  <a:srgbClr val="7A7A43"/>
                </a:solidFill>
                <a:latin typeface="Courier" pitchFamily="2" charset="0"/>
              </a:rPr>
              <a:t>get</a:t>
            </a:r>
            <a:r>
              <a:rPr lang="en-US" sz="1400" dirty="0">
                <a:latin typeface="Courier" pitchFamily="2" charset="0"/>
              </a:rPr>
              <a:t>(</a:t>
            </a:r>
            <a:r>
              <a:rPr lang="en-US" sz="1400" b="1" dirty="0">
                <a:solidFill>
                  <a:srgbClr val="008000"/>
                </a:solidFill>
                <a:latin typeface="Courier" pitchFamily="2" charset="0"/>
              </a:rPr>
              <a:t>"https://rest-</a:t>
            </a:r>
            <a:r>
              <a:rPr lang="en-US" sz="1400" b="1" dirty="0" err="1">
                <a:solidFill>
                  <a:srgbClr val="008000"/>
                </a:solidFill>
                <a:latin typeface="Courier" pitchFamily="2" charset="0"/>
              </a:rPr>
              <a:t>example.covey.town</a:t>
            </a:r>
            <a:r>
              <a:rPr lang="en-US" sz="1400" b="1" dirty="0">
                <a:solidFill>
                  <a:srgbClr val="008000"/>
                </a:solidFill>
                <a:latin typeface="Courier" pitchFamily="2" charset="0"/>
              </a:rPr>
              <a:t>"</a:t>
            </a:r>
            <a:r>
              <a:rPr lang="en-US" sz="1400" dirty="0">
                <a:latin typeface="Courier" pitchFamily="2" charset="0"/>
              </a:rPr>
              <a:t>).</a:t>
            </a:r>
            <a:r>
              <a:rPr lang="en-US" sz="1400" dirty="0">
                <a:solidFill>
                  <a:srgbClr val="7A7A43"/>
                </a:solidFill>
                <a:latin typeface="Courier" pitchFamily="2" charset="0"/>
              </a:rPr>
              <a:t>then</a:t>
            </a:r>
            <a:r>
              <a:rPr lang="en-US" sz="1400" dirty="0">
                <a:latin typeface="Courier" pitchFamily="2" charset="0"/>
              </a:rPr>
              <a:t>((response)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"Heard back from server"</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dirty="0" err="1">
                <a:latin typeface="Courier" pitchFamily="2" charset="0"/>
              </a:rPr>
              <a:t>response.</a:t>
            </a:r>
            <a:r>
              <a:rPr lang="en-US" sz="1400" b="1" dirty="0" err="1">
                <a:solidFill>
                  <a:srgbClr val="660E7A"/>
                </a:solidFill>
                <a:latin typeface="Courier" pitchFamily="2" charset="0"/>
              </a:rPr>
              <a:t>data</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dirty="0">
                <a:solidFill>
                  <a:srgbClr val="7A7A43"/>
                </a:solidFill>
                <a:latin typeface="Courier" pitchFamily="2" charset="0"/>
              </a:rPr>
              <a:t>catch</a:t>
            </a:r>
            <a:r>
              <a:rPr lang="en-US" sz="1400" dirty="0">
                <a:latin typeface="Courier" pitchFamily="2" charset="0"/>
              </a:rPr>
              <a:t>(err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'Uh oh!'</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trace</a:t>
            </a:r>
            <a:r>
              <a:rPr lang="en-US" sz="1400" dirty="0">
                <a:latin typeface="Courier" pitchFamily="2" charset="0"/>
              </a:rPr>
              <a:t>(err);</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p>
        </p:txBody>
      </p:sp>
      <p:sp>
        <p:nvSpPr>
          <p:cNvPr id="572" name="async function axiosAwaitExample() {…"/>
          <p:cNvSpPr txBox="1"/>
          <p:nvPr/>
        </p:nvSpPr>
        <p:spPr>
          <a:xfrm>
            <a:off x="263611" y="422138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400" b="1" dirty="0">
                <a:solidFill>
                  <a:srgbClr val="000080"/>
                </a:solidFill>
              </a:rPr>
              <a:t>async function </a:t>
            </a:r>
            <a:r>
              <a:rPr lang="en-US" sz="1400" dirty="0" err="1"/>
              <a:t>makeOneGetRequest</a:t>
            </a:r>
            <a:r>
              <a:rPr lang="en-US" sz="1400" dirty="0"/>
              <a:t>(): Promise&lt;</a:t>
            </a:r>
            <a:r>
              <a:rPr lang="en-US" sz="1400" b="1" dirty="0">
                <a:solidFill>
                  <a:srgbClr val="000080"/>
                </a:solidFill>
              </a:rPr>
              <a:t>void</a:t>
            </a:r>
            <a:r>
              <a:rPr lang="en-US" sz="1400" dirty="0"/>
              <a:t>&gt; {</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"Making Request"</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b="1" dirty="0">
                <a:solidFill>
                  <a:srgbClr val="000080"/>
                </a:solidFill>
              </a:rPr>
              <a:t>const </a:t>
            </a:r>
            <a:r>
              <a:rPr lang="en-US" sz="1400" dirty="0">
                <a:solidFill>
                  <a:srgbClr val="458383"/>
                </a:solidFill>
              </a:rPr>
              <a:t>response </a:t>
            </a:r>
            <a:r>
              <a:rPr lang="en-US" sz="1400" dirty="0"/>
              <a:t>= </a:t>
            </a:r>
            <a:r>
              <a:rPr lang="en-US" sz="1400" b="1" dirty="0">
                <a:solidFill>
                  <a:srgbClr val="000080"/>
                </a:solidFill>
              </a:rPr>
              <a:t>await </a:t>
            </a:r>
            <a:r>
              <a:rPr lang="en-US" sz="1400" b="1" i="1" dirty="0" err="1">
                <a:solidFill>
                  <a:srgbClr val="660E7A"/>
                </a:solidFill>
              </a:rPr>
              <a:t>axios</a:t>
            </a:r>
            <a:r>
              <a:rPr lang="en-US" sz="1400" dirty="0" err="1"/>
              <a:t>.</a:t>
            </a:r>
            <a:r>
              <a:rPr lang="en-US" sz="1400" dirty="0" err="1">
                <a:solidFill>
                  <a:srgbClr val="7A7A43"/>
                </a:solidFill>
              </a:rPr>
              <a:t>get</a:t>
            </a:r>
            <a:r>
              <a:rPr lang="en-US" sz="1400" dirty="0"/>
              <a:t>(</a:t>
            </a:r>
            <a:r>
              <a:rPr lang="en-US" sz="1400" b="1" dirty="0">
                <a:solidFill>
                  <a:srgbClr val="008000"/>
                </a:solidFill>
              </a:rPr>
              <a:t>"https://rest-</a:t>
            </a:r>
            <a:r>
              <a:rPr lang="en-US" sz="1400" b="1" dirty="0" err="1">
                <a:solidFill>
                  <a:srgbClr val="008000"/>
                </a:solidFill>
              </a:rPr>
              <a:t>example.covey.town</a:t>
            </a:r>
            <a:r>
              <a:rPr lang="en-US" sz="1400" b="1" dirty="0">
                <a:solidFill>
                  <a:srgbClr val="008000"/>
                </a:solidFill>
              </a:rPr>
              <a:t>"</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"Heard back from server"</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dirty="0" err="1">
                <a:solidFill>
                  <a:srgbClr val="458383"/>
                </a:solidFill>
              </a:rPr>
              <a:t>response</a:t>
            </a:r>
            <a:r>
              <a:rPr lang="en-US" sz="1400" dirty="0" err="1"/>
              <a:t>.</a:t>
            </a:r>
            <a:r>
              <a:rPr lang="en-US" sz="1400" b="1" dirty="0" err="1">
                <a:solidFill>
                  <a:srgbClr val="660E7A"/>
                </a:solidFill>
              </a:rPr>
              <a:t>data</a:t>
            </a:r>
            <a:r>
              <a:rPr lang="en-US" sz="1400" dirty="0"/>
              <a:t>);</a:t>
            </a:r>
            <a:br>
              <a:rPr lang="en-US" sz="1400" dirty="0"/>
            </a:br>
            <a:r>
              <a:rPr lang="en-US" sz="1400" dirty="0"/>
              <a:t>  } </a:t>
            </a:r>
            <a:r>
              <a:rPr lang="en-US" sz="1400" b="1" dirty="0">
                <a:solidFill>
                  <a:srgbClr val="000080"/>
                </a:solidFill>
              </a:rPr>
              <a:t>catch</a:t>
            </a:r>
            <a:r>
              <a:rPr lang="en-US" sz="1400" dirty="0"/>
              <a:t>(err){</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'Uh oh!'</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trace</a:t>
            </a:r>
            <a:r>
              <a:rPr lang="en-US" sz="1400" dirty="0"/>
              <a:t>(err);</a:t>
            </a:r>
            <a:br>
              <a:rPr lang="en-US" sz="1400" dirty="0"/>
            </a:br>
            <a:r>
              <a:rPr lang="en-US" sz="1400" dirty="0"/>
              <a:t>  }</a:t>
            </a:r>
            <a:br>
              <a:rPr lang="en-US" sz="1400" dirty="0"/>
            </a:br>
            <a:r>
              <a:rPr lang="en-US" sz="1400" dirty="0"/>
              <a:t>}</a:t>
            </a:r>
            <a:endParaRPr sz="1400" dirty="0"/>
          </a:p>
        </p:txBody>
      </p:sp>
      <p:sp>
        <p:nvSpPr>
          <p:cNvPr id="573" name="Rules of the road:…"/>
          <p:cNvSpPr txBox="1">
            <a:spLocks noGrp="1"/>
          </p:cNvSpPr>
          <p:nvPr>
            <p:ph type="body" sz="half" idx="1"/>
          </p:nvPr>
        </p:nvSpPr>
        <p:spPr>
          <a:xfrm>
            <a:off x="603250" y="1882952"/>
            <a:ext cx="10985500" cy="1940890"/>
          </a:xfrm>
          <a:prstGeom prst="rect">
            <a:avLst/>
          </a:prstGeom>
        </p:spPr>
        <p:txBody>
          <a:bodyPr>
            <a:normAutofit fontScale="47500" lnSpcReduction="20000"/>
          </a:bodyPr>
          <a:lstStyle/>
          <a:p>
            <a:pPr marL="274320" indent="-289560" defTabSz="1158211">
              <a:spcBef>
                <a:spcPts val="2100"/>
              </a:spcBef>
              <a:defRPr sz="4560"/>
            </a:pPr>
            <a:r>
              <a:rPr dirty="0"/>
              <a:t>You can only call </a:t>
            </a:r>
            <a:r>
              <a:rPr b="1" dirty="0">
                <a:solidFill>
                  <a:srgbClr val="011480"/>
                </a:solidFill>
              </a:rPr>
              <a:t>await</a:t>
            </a:r>
            <a:r>
              <a:rPr dirty="0"/>
              <a:t> from a function that is </a:t>
            </a:r>
            <a:r>
              <a:rPr b="1" dirty="0">
                <a:solidFill>
                  <a:srgbClr val="011480"/>
                </a:solidFill>
              </a:rPr>
              <a:t>async</a:t>
            </a:r>
          </a:p>
          <a:p>
            <a:pPr marL="274320" indent="-289560" defTabSz="1158211">
              <a:spcBef>
                <a:spcPts val="2100"/>
              </a:spcBef>
              <a:defRPr sz="4560"/>
            </a:pPr>
            <a:r>
              <a:rPr dirty="0"/>
              <a:t>You can only </a:t>
            </a:r>
            <a:r>
              <a:rPr b="1" dirty="0">
                <a:solidFill>
                  <a:srgbClr val="011480"/>
                </a:solidFill>
              </a:rPr>
              <a:t>await</a:t>
            </a:r>
            <a:r>
              <a:rPr dirty="0"/>
              <a:t> on functions that return a </a:t>
            </a:r>
            <a:r>
              <a:rPr b="1" dirty="0">
                <a:solidFill>
                  <a:srgbClr val="66187A"/>
                </a:solidFill>
              </a:rPr>
              <a:t>Promise</a:t>
            </a:r>
          </a:p>
          <a:p>
            <a:pPr marL="274320" indent="-289560" defTabSz="1158211">
              <a:spcBef>
                <a:spcPts val="2100"/>
              </a:spcBef>
              <a:defRPr sz="4560"/>
            </a:pPr>
            <a:r>
              <a:rPr dirty="0"/>
              <a:t>Beware: </a:t>
            </a:r>
            <a:r>
              <a:rPr b="1" dirty="0">
                <a:solidFill>
                  <a:srgbClr val="011480"/>
                </a:solidFill>
              </a:rPr>
              <a:t>await</a:t>
            </a:r>
            <a:r>
              <a:rPr dirty="0"/>
              <a:t> makes your code synchronous (this is what we want it for)!</a:t>
            </a:r>
          </a:p>
          <a:p>
            <a:pPr marL="274320" indent="-289560" defTabSz="1158211">
              <a:spcBef>
                <a:spcPts val="2100"/>
              </a:spcBef>
              <a:defRPr sz="4560"/>
            </a:pPr>
            <a:r>
              <a:rPr dirty="0"/>
              <a:t>Handle errors using try/catch</a:t>
            </a:r>
            <a:r>
              <a:rPr lang="en-US" dirty="0"/>
              <a:t> instead of “catch” (common gotcha with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35146" y="291570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24079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r>
              <a:rPr lang="en-US" sz="2500" dirty="0" err="1">
                <a:solidFill>
                  <a:schemeClr val="bg2">
                    <a:lumMod val="10000"/>
                  </a:schemeClr>
                </a:solidFill>
                <a:latin typeface="Helvetica" pitchFamily="2" charset="0"/>
              </a:rPr>
              <a:t>Promise.all</a:t>
            </a:r>
            <a:r>
              <a:rPr lang="en-US" sz="2500" dirty="0">
                <a:solidFill>
                  <a:schemeClr val="bg2">
                    <a:lumMod val="10000"/>
                  </a:schemeClr>
                </a:solidFill>
                <a:latin typeface="Helvetica" pitchFamily="2" charset="0"/>
              </a:rPr>
              <a:t> creates one Promise for many</a:t>
            </a:r>
            <a:endParaRPr lang="en-US" sz="25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516349"/>
            <a:ext cx="5637500" cy="772234"/>
            <a:chOff x="494837" y="452437"/>
            <a:chExt cx="1998928" cy="4431937"/>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3614372"/>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br>
                <a:rPr lang="en-US" sz="1400" dirty="0"/>
              </a:br>
              <a:r>
                <a:rPr lang="en-US" sz="1400" dirty="0"/>
                <a:t>Heard back from all of the requests</a:t>
              </a:r>
            </a:p>
            <a:p>
              <a:pPr algn="l" defTabSz="410766">
                <a:defRPr sz="3400">
                  <a:solidFill>
                    <a:srgbClr val="000000"/>
                  </a:solidFill>
                  <a:latin typeface="Menlo Regular"/>
                  <a:ea typeface="Menlo Regular"/>
                  <a:cs typeface="Menlo Regular"/>
                  <a:sym typeface="Menlo Regular"/>
                </a:defRPr>
              </a:pPr>
              <a:endParaRPr lang="en-US" sz="1400" dirty="0"/>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28537" y="2915709"/>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21979" y="5585792"/>
            <a:ext cx="4478621" cy="67391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Heard back from all of the requests</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6" name="TextBox 15">
            <a:extLst>
              <a:ext uri="{FF2B5EF4-FFF2-40B4-BE49-F238E27FC236}">
                <a16:creationId xmlns:a16="http://schemas.microsoft.com/office/drawing/2014/main" id="{67DD4E27-8A41-C942-BB5A-66C54BF873C1}"/>
              </a:ext>
            </a:extLst>
          </p:cNvPr>
          <p:cNvSpPr txBox="1"/>
          <p:nvPr/>
        </p:nvSpPr>
        <p:spPr>
          <a:xfrm>
            <a:off x="802688" y="1701652"/>
            <a:ext cx="10915547" cy="10772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Tree>
    <p:extLst>
      <p:ext uri="{BB962C8B-B14F-4D97-AF65-F5344CB8AC3E}">
        <p14:creationId xmlns:p14="http://schemas.microsoft.com/office/powerpoint/2010/main" val="418848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5340"/>
            <a:ext cx="65342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lets us leverage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849724" y="463070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115617" y="467047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451384" y="1208977"/>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idx="4294967295"/>
          </p:nvPr>
        </p:nvSpPr>
        <p:spPr>
          <a:xfrm>
            <a:off x="0" y="539750"/>
            <a:ext cx="10985500" cy="715963"/>
          </a:xfrm>
          <a:prstGeom prst="rect">
            <a:avLst/>
          </a:prstGeom>
        </p:spPr>
        <p:txBody>
          <a:bodyPr>
            <a:normAutofit/>
          </a:bodyPr>
          <a:lstStyle/>
          <a:p>
            <a:r>
              <a:rPr lang="en-US" dirty="0"/>
              <a:t>Masking Latency With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174699" y="1200183"/>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p>
          <a:p>
            <a:pPr algn="l" defTabSz="228600">
              <a:defRPr sz="2000">
                <a:solidFill>
                  <a:srgbClr val="000000"/>
                </a:solidFill>
                <a:latin typeface="Courier"/>
                <a:ea typeface="Courier"/>
                <a:cs typeface="Courier"/>
                <a:sym typeface="Courier"/>
              </a:defRPr>
            </a:pP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196156" y="3909097"/>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183113" y="3757901"/>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spTree>
    <p:extLst>
      <p:ext uri="{BB962C8B-B14F-4D97-AF65-F5344CB8AC3E}">
        <p14:creationId xmlns:p14="http://schemas.microsoft.com/office/powerpoint/2010/main" val="2156973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3401</TotalTime>
  <Words>5471</Words>
  <Application>Microsoft Office PowerPoint</Application>
  <PresentationFormat>Widescreen</PresentationFormat>
  <Paragraphs>422</Paragraphs>
  <Slides>24</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Calibri</vt:lpstr>
      <vt:lpstr>Consolas</vt:lpstr>
      <vt:lpstr>Courier</vt:lpstr>
      <vt:lpstr>Courier New</vt:lpstr>
      <vt:lpstr>Helvetica</vt:lpstr>
      <vt:lpstr>Helvetica Neue</vt:lpstr>
      <vt:lpstr>Helvetica Neue Medium</vt:lpstr>
      <vt:lpstr>Ink Free</vt:lpstr>
      <vt:lpstr>Menlo Regular</vt:lpstr>
      <vt:lpstr>Times Roman</vt:lpstr>
      <vt:lpstr>Verdana</vt:lpstr>
      <vt:lpstr>21_BasicWhite</vt:lpstr>
      <vt:lpstr>22_BasicWhite</vt:lpstr>
      <vt:lpstr>CS 4350: Fundamentals of Software Engineering Lesson 4.2: Asynchronous Programming in TypeScript</vt:lpstr>
      <vt:lpstr>Learning Goals for this Lesson</vt:lpstr>
      <vt:lpstr>Not all Asynchronous Code uses Await</vt:lpstr>
      <vt:lpstr>Promises Enforce Ordering Through “Then”</vt:lpstr>
      <vt:lpstr>Each Listener Returns a Promise for Itself</vt:lpstr>
      <vt:lpstr>Syntax for Writing Asynchronous Code</vt:lpstr>
      <vt:lpstr>Promise.all Allows for Concurrency</vt:lpstr>
      <vt:lpstr>Promise.all lets us leverage concurrency</vt:lpstr>
      <vt:lpstr>Masking Latency With Concurrency</vt:lpstr>
      <vt:lpstr>Don’t Perform Long-Running Computation in Synchronous Code</vt:lpstr>
      <vt:lpstr>Don’t Perform Long-Running Computation in Asynchronous Code</vt:lpstr>
      <vt:lpstr>What could we do here?</vt:lpstr>
      <vt:lpstr>General Rules for Writing Asynchronous Code</vt:lpstr>
      <vt:lpstr>A Full-Featured Asynchronous Example</vt:lpstr>
      <vt:lpstr>Example: Writing Asynchronous Tasks</vt:lpstr>
      <vt:lpstr>Generating a promise for a student</vt:lpstr>
      <vt:lpstr>Generating a promise for a student (cont’d)</vt:lpstr>
      <vt:lpstr>Now, actually generate all the promises</vt:lpstr>
      <vt:lpstr>Wait for all the promises to resolve</vt:lpstr>
      <vt:lpstr>Asynchronously stat all the files</vt:lpstr>
      <vt:lpstr>..and total the sizes</vt:lpstr>
      <vt:lpstr>Leverage Concurrency When Possible</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53</cp:revision>
  <dcterms:modified xsi:type="dcterms:W3CDTF">2022-02-10T00:28:04Z</dcterms:modified>
</cp:coreProperties>
</file>