
<file path=[Content_Types].xml><?xml version="1.0" encoding="utf-8"?>
<Types xmlns="http://schemas.openxmlformats.org/package/2006/content-types">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4"/>
  </p:notesMasterIdLst>
  <p:sldIdLst>
    <p:sldId id="485" r:id="rId3"/>
    <p:sldId id="396" r:id="rId4"/>
    <p:sldId id="486" r:id="rId5"/>
    <p:sldId id="259" r:id="rId6"/>
    <p:sldId id="260" r:id="rId7"/>
    <p:sldId id="261" r:id="rId8"/>
    <p:sldId id="262" r:id="rId9"/>
    <p:sldId id="264" r:id="rId10"/>
    <p:sldId id="495" r:id="rId11"/>
    <p:sldId id="489" r:id="rId12"/>
    <p:sldId id="490" r:id="rId13"/>
    <p:sldId id="493" r:id="rId14"/>
    <p:sldId id="267" r:id="rId15"/>
    <p:sldId id="268" r:id="rId16"/>
    <p:sldId id="269" r:id="rId17"/>
    <p:sldId id="270" r:id="rId18"/>
    <p:sldId id="271" r:id="rId19"/>
    <p:sldId id="272" r:id="rId20"/>
    <p:sldId id="273" r:id="rId21"/>
    <p:sldId id="492" r:id="rId22"/>
    <p:sldId id="494"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2471"/>
  </p:normalViewPr>
  <p:slideViewPr>
    <p:cSldViewPr snapToGrid="0" snapToObjects="1">
      <p:cViewPr varScale="1">
        <p:scale>
          <a:sx n="109" d="100"/>
          <a:sy n="109" d="100"/>
        </p:scale>
        <p:origin x="2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have asynchronous actions in JS is to use libraries that return something called a Promise. Simply put, a Promise is a </a:t>
            </a:r>
            <a:r>
              <a:rPr lang="en-US" dirty="0" err="1"/>
              <a:t>standin</a:t>
            </a:r>
            <a:r>
              <a:rPr lang="en-US" dirty="0"/>
              <a:t> for a value that will be resolved (either arrive, or throw some error) in the future.</a:t>
            </a:r>
          </a:p>
          <a:p>
            <a:endParaRPr lang="en-US" dirty="0"/>
          </a:p>
          <a:p>
            <a:r>
              <a:rPr lang="en-US" dirty="0" err="1"/>
              <a:t>Axios</a:t>
            </a:r>
            <a:r>
              <a:rPr lang="en-US" dirty="0"/>
              <a:t> is a popular library for making HTTP requests, and returns a Promise.</a:t>
            </a:r>
          </a:p>
          <a:p>
            <a:br>
              <a:rPr lang="en-US" dirty="0"/>
            </a:br>
            <a:r>
              <a:rPr lang="en-US" dirty="0"/>
              <a:t>Read code snippet, explain we are making an HTTP request, then want to print out the result.</a:t>
            </a:r>
          </a:p>
          <a:p>
            <a:endParaRPr lang="en-US" dirty="0"/>
          </a:p>
          <a:p>
            <a:r>
              <a:rPr lang="en-US" dirty="0"/>
              <a:t>This is not quite right though, (build once to show error). Note that </a:t>
            </a:r>
            <a:r>
              <a:rPr lang="en-US" dirty="0" err="1"/>
              <a:t>axios.get</a:t>
            </a:r>
            <a:r>
              <a:rPr lang="en-US" dirty="0"/>
              <a:t> returns a PROMISE for a response, not the response! This makes sense, because it’s going to do something asynchronous – we want it to go fetch some result, and do that in the background somehow. So, we get a promise.</a:t>
            </a:r>
          </a:p>
          <a:p>
            <a:endParaRPr lang="en-US" dirty="0"/>
          </a:p>
          <a:p>
            <a:r>
              <a:rPr lang="en-US" dirty="0"/>
              <a:t> </a:t>
            </a:r>
            <a:r>
              <a:rPr lang="en-US" dirty="0" err="1"/>
              <a:t>VSCode</a:t>
            </a:r>
            <a:r>
              <a:rPr lang="en-US" dirty="0"/>
              <a:t> helpfully shows this error and offers a quick fix. Let’s apply the quick fix and see if we can make it work to make this request</a:t>
            </a:r>
          </a:p>
        </p:txBody>
      </p:sp>
    </p:spTree>
    <p:extLst>
      <p:ext uri="{BB962C8B-B14F-4D97-AF65-F5344CB8AC3E}">
        <p14:creationId xmlns:p14="http://schemas.microsoft.com/office/powerpoint/2010/main" val="200979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added await. To add this we also had to add this “async” keyword to our method we’ll come back to async later. What happens when we run now? (build, show output, hooray).</a:t>
            </a:r>
          </a:p>
          <a:p>
            <a:endParaRPr lang="en-US" dirty="0"/>
          </a:p>
          <a:p>
            <a:r>
              <a:rPr lang="en-US" dirty="0"/>
              <a:t>Explain that await will prevent code in this method after ‘await’ from running until the promise resolves with the data.</a:t>
            </a:r>
          </a:p>
          <a:p>
            <a:endParaRPr lang="en-US" dirty="0"/>
          </a:p>
          <a:p>
            <a:r>
              <a:rPr lang="en-US" dirty="0"/>
              <a:t>Detail: the “response” object contains lots of information about the response (how long it took, any headers that the server sent, </a:t>
            </a:r>
            <a:r>
              <a:rPr lang="en-US" dirty="0" err="1"/>
              <a:t>etc</a:t>
            </a:r>
            <a:r>
              <a:rPr lang="en-US" dirty="0"/>
              <a:t>). We just chare about the data, which is the message that we see in the browser when we navigate to this page, and what is shown in the </a:t>
            </a:r>
            <a:r>
              <a:rPr lang="en-US" dirty="0" err="1"/>
              <a:t>ouptut</a:t>
            </a:r>
            <a:endParaRPr lang="en-US" dirty="0"/>
          </a:p>
        </p:txBody>
      </p:sp>
    </p:spTree>
    <p:extLst>
      <p:ext uri="{BB962C8B-B14F-4D97-AF65-F5344CB8AC3E}">
        <p14:creationId xmlns:p14="http://schemas.microsoft.com/office/powerpoint/2010/main" val="72741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t>
            </a:r>
            <a:r>
              <a:rPr lang="en-US" dirty="0" err="1"/>
              <a:t>Promise.all</a:t>
            </a:r>
            <a:r>
              <a:rPr lang="en-US" dirty="0"/>
              <a:t>” function to await for multiple things at once. Read the descriptor of the function </a:t>
            </a:r>
            <a:r>
              <a:rPr lang="en-US" dirty="0" err="1"/>
              <a:t>Promise.all</a:t>
            </a:r>
            <a:r>
              <a:rPr lang="en-US" dirty="0"/>
              <a:t>, noting that it takes an array of some kind of promises, and returns a single promise for an array of the values produced by those promises.</a:t>
            </a:r>
          </a:p>
          <a:p>
            <a:endParaRPr lang="en-US" dirty="0"/>
          </a:p>
          <a:p>
            <a:r>
              <a:rPr lang="en-US" dirty="0"/>
              <a:t>(Build)</a:t>
            </a:r>
          </a:p>
          <a:p>
            <a:r>
              <a:rPr lang="en-US" dirty="0"/>
              <a:t>Explain code now makes 3 requests, and then will print out an array of the responses.</a:t>
            </a:r>
          </a:p>
          <a:p>
            <a:endParaRPr lang="en-US" dirty="0"/>
          </a:p>
          <a:p>
            <a:r>
              <a:rPr lang="en-US" dirty="0"/>
              <a:t>(Build to show output, show look of confusion on face when you read the result.) Request number 1 was made on the last slide. But why 4, 2, 3 and not 2, 3, 4?</a:t>
            </a:r>
          </a:p>
        </p:txBody>
      </p:sp>
    </p:spTree>
    <p:extLst>
      <p:ext uri="{BB962C8B-B14F-4D97-AF65-F5344CB8AC3E}">
        <p14:creationId xmlns:p14="http://schemas.microsoft.com/office/powerpoint/2010/main" val="50172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&lt;study builds before running to understand how to narrate, there are a total of 5 clicks to make&gt;</a:t>
            </a:r>
          </a:p>
          <a:p>
            <a:endParaRPr lang="en-US" dirty="0"/>
          </a:p>
          <a:p>
            <a:r>
              <a:rPr lang="en-US" dirty="0"/>
              <a:t>Here’s a look under the hood at what NodeJS (or your browser) will do with that code. While we only see a single thread, there are many threads inside of the JS engine. Those threads will make our requests. They will come back in the order that they are received, and then each response will be placed into the event queue. We can see that they did not come back in the order that they were made. This explains why the order doesn’t match on the last slide.</a:t>
            </a:r>
          </a:p>
          <a:p>
            <a:endParaRPr lang="en-US" dirty="0"/>
          </a:p>
          <a:p>
            <a:r>
              <a:rPr lang="en-US" dirty="0"/>
              <a:t>The JS engine will take each of those events, and find if there is any code that is </a:t>
            </a:r>
            <a:r>
              <a:rPr lang="en-US" dirty="0" err="1"/>
              <a:t>await’ing</a:t>
            </a:r>
            <a:r>
              <a:rPr lang="en-US" dirty="0"/>
              <a:t> on the result. This code that is awaiting on the result is called an event handler. The event handler runs in a continual loop</a:t>
            </a:r>
          </a:p>
        </p:txBody>
      </p:sp>
    </p:spTree>
    <p:extLst>
      <p:ext uri="{BB962C8B-B14F-4D97-AF65-F5344CB8AC3E}">
        <p14:creationId xmlns:p14="http://schemas.microsoft.com/office/powerpoint/2010/main" val="3780615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event, it simply asks: (build) are there any listeners waiting for this event? (build) of so, call it, (build) when finished, repeat</a:t>
            </a:r>
          </a:p>
        </p:txBody>
      </p:sp>
    </p:spTree>
    <p:extLst>
      <p:ext uri="{BB962C8B-B14F-4D97-AF65-F5344CB8AC3E}">
        <p14:creationId xmlns:p14="http://schemas.microsoft.com/office/powerpoint/2010/main" val="1811384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p:txBody>
      </p:sp>
    </p:spTree>
    <p:extLst>
      <p:ext uri="{BB962C8B-B14F-4D97-AF65-F5344CB8AC3E}">
        <p14:creationId xmlns:p14="http://schemas.microsoft.com/office/powerpoint/2010/main" val="3779451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a:p>
            <a:r>
              <a:rPr lang="en-US" dirty="0"/>
              <a:t>This may sound like a boring task, but it’s an important one, and the semantics of how it works are important to understand – otherwise we might end up confused, not understanding why our program gives some particular output, like the order of results printed a few slides ago</a:t>
            </a:r>
          </a:p>
        </p:txBody>
      </p:sp>
    </p:spTree>
    <p:extLst>
      <p:ext uri="{BB962C8B-B14F-4D97-AF65-F5344CB8AC3E}">
        <p14:creationId xmlns:p14="http://schemas.microsoft.com/office/powerpoint/2010/main" val="2308787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807628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notice as the event loop was working, it had a step “if so, call listener with event, after it’s done, repeat”. The “After it’s done” part is important because it means that our code won’t be interrupted unexpectedly (compare to a context switch in a multithreading application). This is called “Run to completion” semantics. &lt;read slide&gt;</a:t>
            </a:r>
          </a:p>
        </p:txBody>
      </p:sp>
    </p:spTree>
    <p:extLst>
      <p:ext uri="{BB962C8B-B14F-4D97-AF65-F5344CB8AC3E}">
        <p14:creationId xmlns:p14="http://schemas.microsoft.com/office/powerpoint/2010/main" val="4051822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takeaway here is that even if handler1 calls a bunch of methods, no other handler will run until we’re done. In this example, j will not execute until after </a:t>
            </a:r>
            <a:r>
              <a:rPr lang="en-US" dirty="0" err="1"/>
              <a:t>i</a:t>
            </a:r>
            <a:endParaRPr lang="en-US" dirty="0"/>
          </a:p>
        </p:txBody>
      </p:sp>
    </p:spTree>
    <p:extLst>
      <p:ext uri="{BB962C8B-B14F-4D97-AF65-F5344CB8AC3E}">
        <p14:creationId xmlns:p14="http://schemas.microsoft.com/office/powerpoint/2010/main" val="3261754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in the next few lessons, despite this run-to-completion semantics, async programming can still be very confusing. Remember how I had to add the “async” keyword to make the “await” work in this example? What this actually does, is, under the hood, make our function return a promise. I’ve shown the actual return type here to make that clear.</a:t>
            </a:r>
          </a:p>
          <a:p>
            <a:endParaRPr lang="en-US" dirty="0"/>
          </a:p>
          <a:p>
            <a:r>
              <a:rPr lang="en-US" dirty="0"/>
              <a:t>Which </a:t>
            </a:r>
            <a:r>
              <a:rPr lang="en-US" dirty="0" err="1"/>
              <a:t>console.log</a:t>
            </a:r>
            <a:r>
              <a:rPr lang="en-US" dirty="0"/>
              <a:t> do students think will be printed first, and which second? ‘Making Request” -&gt; “Heard back”, “All Done” -&gt; “Making Request”, or other?</a:t>
            </a:r>
          </a:p>
          <a:p>
            <a:br>
              <a:rPr lang="en-US" dirty="0"/>
            </a:br>
            <a:r>
              <a:rPr lang="en-US" dirty="0"/>
              <a:t>(Click build)</a:t>
            </a:r>
          </a:p>
          <a:p>
            <a:r>
              <a:rPr lang="en-US" dirty="0"/>
              <a:t>This result might be confusing. &lt;Read output&gt;. Why would this happen?</a:t>
            </a:r>
          </a:p>
          <a:p>
            <a:endParaRPr lang="en-US" dirty="0"/>
          </a:p>
          <a:p>
            <a:r>
              <a:rPr lang="en-US" dirty="0"/>
              <a:t>(click build)</a:t>
            </a:r>
          </a:p>
          <a:p>
            <a:r>
              <a:rPr lang="en-US" dirty="0"/>
              <a:t>What happened is: the “await” call says to JS that the code in the rest of the method shouldn’t be called until after the request is returned. So, it returns a promise to complete </a:t>
            </a:r>
            <a:r>
              <a:rPr lang="en-US" dirty="0" err="1"/>
              <a:t>mockOneGetRequest</a:t>
            </a:r>
            <a:r>
              <a:rPr lang="en-US" dirty="0"/>
              <a:t>, printing out the result from the server when it gets it. Then, it prints all done. Then, the request comes back.</a:t>
            </a:r>
          </a:p>
          <a:p>
            <a:endParaRPr lang="en-US" dirty="0"/>
          </a:p>
          <a:p>
            <a:r>
              <a:rPr lang="en-US" dirty="0"/>
              <a:t>Is this a violation of run to completion?</a:t>
            </a:r>
          </a:p>
          <a:p>
            <a:r>
              <a:rPr lang="en-US" dirty="0"/>
              <a:t>No, it’s a horribly confusing language design choice. But that’s a topic for another course. What is important to understand is when you write “await” you are saying “let other things keep going, but don’t keep running the code in this method” – this is how we get asynchronous stuff, so that’s good! We’ll revisit this behavior in more examples in the next lesson.</a:t>
            </a:r>
          </a:p>
        </p:txBody>
      </p:sp>
    </p:spTree>
    <p:extLst>
      <p:ext uri="{BB962C8B-B14F-4D97-AF65-F5344CB8AC3E}">
        <p14:creationId xmlns:p14="http://schemas.microsoft.com/office/powerpoint/2010/main" val="3606524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we want to maintain an interactive application while doing “stuff”, read slide for description of that stuff. If you are waiting for user input, it could take a long time if the user went for a coffee break</a:t>
            </a:r>
          </a:p>
        </p:txBody>
      </p:sp>
    </p:spTree>
    <p:extLst>
      <p:ext uri="{BB962C8B-B14F-4D97-AF65-F5344CB8AC3E}">
        <p14:creationId xmlns:p14="http://schemas.microsoft.com/office/powerpoint/2010/main" val="238950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concurrent things at the level of threads. Brief recap of threads: read slide, show animation</a:t>
            </a:r>
          </a:p>
        </p:txBody>
      </p:sp>
    </p:spTree>
    <p:extLst>
      <p:ext uri="{BB962C8B-B14F-4D97-AF65-F5344CB8AC3E}">
        <p14:creationId xmlns:p14="http://schemas.microsoft.com/office/powerpoint/2010/main" val="302339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have multiple things happen at a time by having multiple threads. Each thread is its own sequence of method calls. You might be familiar with this programming model.</a:t>
            </a:r>
          </a:p>
        </p:txBody>
      </p:sp>
    </p:spTree>
    <p:extLst>
      <p:ext uri="{BB962C8B-B14F-4D97-AF65-F5344CB8AC3E}">
        <p14:creationId xmlns:p14="http://schemas.microsoft.com/office/powerpoint/2010/main" val="3292775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xfrm>
            <a:off x="381000" y="685800"/>
            <a:ext cx="6096000" cy="3429000"/>
          </a:xfrm>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&lt;Read slide, do build 1 after first bullet (shows event loop), then once get to event loop, build (2, shows event queue), build (3, stress all code runs in one thread, no worrying about threads)&gt;</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take a look at how exactly asynchronous programming in JS works using this running example, where we make an HTTP request against a server. The code that this server runs is on the slide, as is a screenshot of how this looks when you access it in a browser.</a:t>
            </a:r>
          </a:p>
          <a:p>
            <a:endParaRPr lang="en-US" dirty="0"/>
          </a:p>
          <a:p>
            <a:r>
              <a:rPr lang="en-US" dirty="0"/>
              <a:t>Explain code, key objective is to understand that it just sends back some text, and it will keep track of the order of requests (always returns GET number 1, 2, 3, …)</a:t>
            </a:r>
          </a:p>
        </p:txBody>
      </p:sp>
    </p:spTree>
    <p:extLst>
      <p:ext uri="{BB962C8B-B14F-4D97-AF65-F5344CB8AC3E}">
        <p14:creationId xmlns:p14="http://schemas.microsoft.com/office/powerpoint/2010/main" val="268340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DF939AE5-FF01-DE45-980D-63B6FAB14EDB}"/>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ov"/><Relationship Id="rId7" Type="http://schemas.openxmlformats.org/officeDocument/2006/relationships/image" Target="../media/image1.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video" Target="../media/media2.mov"/><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4.1: </a:t>
            </a:r>
            <a:r>
              <a:rPr lang="en-US" altLang="en-US" dirty="0">
                <a:sym typeface="Helvetica Neue" charset="0"/>
              </a:rPr>
              <a:t>Concurrent Programming Models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814957" y="3368035"/>
            <a:ext cx="8180951" cy="1528624"/>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function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dirty="0">
                <a:solidFill>
                  <a:srgbClr val="000080"/>
                </a:solidFill>
              </a:rPr>
              <a:t>    const </a:t>
            </a:r>
            <a:r>
              <a:rPr lang="en-US" sz="1600" dirty="0">
                <a:solidFill>
                  <a:srgbClr val="458383"/>
                </a:solidFill>
              </a:rPr>
              <a:t>response </a:t>
            </a: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.data</a:t>
            </a:r>
            <a:r>
              <a:rPr lang="en-US" sz="1600" dirty="0"/>
              <a:t>);</a:t>
            </a:r>
            <a:br>
              <a:rPr lang="en-US" sz="1600" dirty="0"/>
            </a:br>
            <a:r>
              <a:rPr lang="en-US" sz="1600" dirty="0"/>
              <a:t>}</a:t>
            </a:r>
            <a:br>
              <a:rPr lang="en-US" sz="1600" dirty="0"/>
            </a:b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Asynchronous Functions return a </a:t>
            </a:r>
            <a:r>
              <a:rPr lang="en-US" i="1" dirty="0"/>
              <a:t>Promise</a:t>
            </a:r>
            <a:endParaRPr i="1" dirty="0"/>
          </a:p>
        </p:txBody>
      </p:sp>
      <p:grpSp>
        <p:nvGrpSpPr>
          <p:cNvPr id="8" name="Group 7">
            <a:extLst>
              <a:ext uri="{FF2B5EF4-FFF2-40B4-BE49-F238E27FC236}">
                <a16:creationId xmlns:a16="http://schemas.microsoft.com/office/drawing/2014/main" id="{6A6FC4E5-3486-2947-8A82-A8ED907B33E3}"/>
              </a:ext>
            </a:extLst>
          </p:cNvPr>
          <p:cNvGrpSpPr/>
          <p:nvPr/>
        </p:nvGrpSpPr>
        <p:grpSpPr>
          <a:xfrm>
            <a:off x="3332671" y="2183256"/>
            <a:ext cx="8458765" cy="1725963"/>
            <a:chOff x="3332671" y="2183256"/>
            <a:chExt cx="8458765" cy="1725963"/>
          </a:xfrm>
        </p:grpSpPr>
        <p:sp>
          <p:nvSpPr>
            <p:cNvPr id="262" name="axios.get returns a Promise for an AxiosResponse"/>
            <p:cNvSpPr txBox="1"/>
            <p:nvPr/>
          </p:nvSpPr>
          <p:spPr>
            <a:xfrm>
              <a:off x="6733962" y="2183256"/>
              <a:ext cx="5057474"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b="1">
                  <a:solidFill>
                    <a:schemeClr val="accent5">
                      <a:hueOff val="-82419"/>
                      <a:satOff val="-9513"/>
                      <a:lumOff val="-16343"/>
                    </a:schemeClr>
                  </a:solidFill>
                </a:defRPr>
              </a:pPr>
              <a:r>
                <a:rPr sz="1800" dirty="0" err="1">
                  <a:latin typeface="Menlo Regular"/>
                  <a:ea typeface="Menlo Regular"/>
                  <a:cs typeface="Menlo Regular"/>
                  <a:sym typeface="Menlo Regular"/>
                </a:rPr>
                <a:t>axios.get</a:t>
              </a:r>
              <a:r>
                <a:rPr sz="1800" dirty="0"/>
                <a:t> returns a </a:t>
              </a:r>
              <a:r>
                <a:rPr sz="1800" i="1" dirty="0">
                  <a:latin typeface="Menlo Regular"/>
                  <a:ea typeface="Menlo Regular"/>
                  <a:cs typeface="Menlo Regular"/>
                  <a:sym typeface="Menlo Regular"/>
                </a:rPr>
                <a:t>Promise</a:t>
              </a:r>
              <a:r>
                <a:rPr sz="1800" dirty="0"/>
                <a:t> for an </a:t>
              </a:r>
              <a:r>
                <a:rPr sz="1800" dirty="0" err="1">
                  <a:latin typeface="Menlo Regular"/>
                  <a:ea typeface="Menlo Regular"/>
                  <a:cs typeface="Menlo Regular"/>
                  <a:sym typeface="Menlo Regular"/>
                </a:rPr>
                <a:t>AxiosResponse</a:t>
              </a:r>
              <a:r>
                <a:rPr lang="en-US" sz="1800" dirty="0">
                  <a:latin typeface="Menlo Regular"/>
                  <a:ea typeface="Menlo Regular"/>
                  <a:cs typeface="Menlo Regular"/>
                  <a:sym typeface="Menlo Regular"/>
                </a:rPr>
                <a:t>.</a:t>
              </a:r>
            </a:p>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VSCode</a:t>
              </a:r>
              <a:r>
                <a:rPr lang="en-US" sz="1800" dirty="0">
                  <a:latin typeface="Menlo Regular"/>
                  <a:ea typeface="Menlo Regular"/>
                  <a:cs typeface="Menlo Regular"/>
                  <a:sym typeface="Menlo Regular"/>
                </a:rPr>
                <a:t> shows the error below.</a:t>
              </a:r>
              <a:endParaRPr sz="1800" dirty="0">
                <a:latin typeface="Menlo Regular"/>
                <a:ea typeface="Menlo Regular"/>
                <a:cs typeface="Menlo Regular"/>
                <a:sym typeface="Menlo Regular"/>
              </a:endParaRPr>
            </a:p>
          </p:txBody>
        </p:sp>
        <p:sp>
          <p:nvSpPr>
            <p:cNvPr id="263" name="Callout"/>
            <p:cNvSpPr/>
            <p:nvPr/>
          </p:nvSpPr>
          <p:spPr>
            <a:xfrm rot="16200000">
              <a:off x="6404637" y="-28811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9" name="Group 8">
            <a:extLst>
              <a:ext uri="{FF2B5EF4-FFF2-40B4-BE49-F238E27FC236}">
                <a16:creationId xmlns:a16="http://schemas.microsoft.com/office/drawing/2014/main" id="{BAD19F63-6861-5A4E-911C-30AEFC66E54C}"/>
              </a:ext>
            </a:extLst>
          </p:cNvPr>
          <p:cNvGrpSpPr/>
          <p:nvPr/>
        </p:nvGrpSpPr>
        <p:grpSpPr>
          <a:xfrm>
            <a:off x="2874596" y="4350762"/>
            <a:ext cx="9042400" cy="1543736"/>
            <a:chOff x="2874596" y="4350762"/>
            <a:chExt cx="9042400" cy="1543736"/>
          </a:xfrm>
        </p:grpSpPr>
        <p:pic>
          <p:nvPicPr>
            <p:cNvPr id="2" name="Picture 1">
              <a:extLst>
                <a:ext uri="{FF2B5EF4-FFF2-40B4-BE49-F238E27FC236}">
                  <a16:creationId xmlns:a16="http://schemas.microsoft.com/office/drawing/2014/main" id="{003525BD-1677-1449-952B-4FCC0F58CAD9}"/>
                </a:ext>
              </a:extLst>
            </p:cNvPr>
            <p:cNvPicPr>
              <a:picLocks noChangeAspect="1"/>
            </p:cNvPicPr>
            <p:nvPr/>
          </p:nvPicPr>
          <p:blipFill>
            <a:blip r:embed="rId3"/>
            <a:stretch>
              <a:fillRect/>
            </a:stretch>
          </p:blipFill>
          <p:spPr>
            <a:xfrm>
              <a:off x="2874596" y="4383198"/>
              <a:ext cx="9042400" cy="1511300"/>
            </a:xfrm>
            <a:prstGeom prst="rect">
              <a:avLst/>
            </a:prstGeom>
          </p:spPr>
        </p:pic>
        <p:cxnSp>
          <p:nvCxnSpPr>
            <p:cNvPr id="6" name="Straight Connector 5">
              <a:extLst>
                <a:ext uri="{FF2B5EF4-FFF2-40B4-BE49-F238E27FC236}">
                  <a16:creationId xmlns:a16="http://schemas.microsoft.com/office/drawing/2014/main" id="{A47882A7-015E-0545-B306-737ADC260EC5}"/>
                </a:ext>
              </a:extLst>
            </p:cNvPr>
            <p:cNvCxnSpPr>
              <a:cxnSpLocks/>
            </p:cNvCxnSpPr>
            <p:nvPr/>
          </p:nvCxnSpPr>
          <p:spPr>
            <a:xfrm>
              <a:off x="3892062" y="4350762"/>
              <a:ext cx="492369"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10">
            <a:extLst>
              <a:ext uri="{FF2B5EF4-FFF2-40B4-BE49-F238E27FC236}">
                <a16:creationId xmlns:a16="http://schemas.microsoft.com/office/drawing/2014/main" id="{2F91C8FC-FC3C-EF44-A6E6-8D4A919B4A3B}"/>
              </a:ext>
            </a:extLst>
          </p:cNvPr>
          <p:cNvSpPr>
            <a:spLocks noGrp="1"/>
          </p:cNvSpPr>
          <p:nvPr>
            <p:ph type="body" sz="quarter" idx="21"/>
          </p:nvPr>
        </p:nvSpPr>
        <p:spPr/>
        <p:txBody>
          <a:bodyPr>
            <a:normAutofit fontScale="92500" lnSpcReduction="10000"/>
          </a:bodyPr>
          <a:lstStyle/>
          <a:p>
            <a:r>
              <a:rPr lang="en-US" dirty="0"/>
              <a:t>The “Promise” represents something that will come in the future</a:t>
            </a:r>
          </a:p>
        </p:txBody>
      </p:sp>
    </p:spTree>
    <p:extLst>
      <p:ext uri="{BB962C8B-B14F-4D97-AF65-F5344CB8AC3E}">
        <p14:creationId xmlns:p14="http://schemas.microsoft.com/office/powerpoint/2010/main" val="19367440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80" y="3271126"/>
            <a:ext cx="9173105" cy="1528624"/>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“Await” for the Promise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The “Promise” represents something that will come in the future</a:t>
            </a:r>
            <a:endParaRPr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3332671" y="2061330"/>
            <a:ext cx="8428309" cy="1730659"/>
            <a:chOff x="3332671" y="2061330"/>
            <a:chExt cx="8428309" cy="1730659"/>
          </a:xfrm>
        </p:grpSpPr>
        <p:sp>
          <p:nvSpPr>
            <p:cNvPr id="262" name="axios.get returns a Promise for an AxiosResponse"/>
            <p:cNvSpPr txBox="1"/>
            <p:nvPr/>
          </p:nvSpPr>
          <p:spPr>
            <a:xfrm>
              <a:off x="7409789" y="2061330"/>
              <a:ext cx="4351191"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‘await’ to the call, and ‘async’ to our function definition solves the type error</a:t>
              </a:r>
              <a:endParaRPr sz="1800" dirty="0">
                <a:latin typeface="Menlo Regular"/>
                <a:ea typeface="Menlo Regular"/>
                <a:cs typeface="Menlo Regular"/>
                <a:sym typeface="Menlo Regular"/>
              </a:endParaRPr>
            </a:p>
          </p:txBody>
        </p:sp>
        <p:sp>
          <p:nvSpPr>
            <p:cNvPr id="263" name="Callout"/>
            <p:cNvSpPr/>
            <p:nvPr/>
          </p:nvSpPr>
          <p:spPr>
            <a:xfrm rot="16200000">
              <a:off x="6404637" y="-40534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1</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6291569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861978" y="2275264"/>
            <a:ext cx="9939412"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const </a:t>
            </a:r>
            <a:r>
              <a:rPr lang="en-US" sz="1600" dirty="0">
                <a:solidFill>
                  <a:srgbClr val="458383"/>
                </a:solidFill>
              </a:rPr>
              <a:t>responses </a:t>
            </a: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responses</a:t>
            </a:r>
            <a:r>
              <a:rPr lang="en-US" sz="1600" dirty="0" err="1"/>
              <a:t>.</a:t>
            </a:r>
            <a:r>
              <a:rPr lang="en-US" sz="1600" dirty="0" err="1">
                <a:solidFill>
                  <a:srgbClr val="7A7A43"/>
                </a:solidFill>
              </a:rPr>
              <a:t>map</a:t>
            </a:r>
            <a:r>
              <a:rPr lang="en-US" sz="1600" dirty="0"/>
              <a:t>(</a:t>
            </a:r>
            <a:r>
              <a:rPr lang="en-US" sz="1600" dirty="0" err="1"/>
              <a:t>eachAxiosResponse</a:t>
            </a:r>
            <a:r>
              <a:rPr lang="en-US" sz="1600" dirty="0"/>
              <a:t> =&gt; </a:t>
            </a:r>
            <a:r>
              <a:rPr lang="en-US" sz="1600" dirty="0" err="1"/>
              <a:t>eachAxiosResponse.</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“Await” for Multiple Promises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sz="1800" dirty="0">
                <a:solidFill>
                  <a:schemeClr val="bg2">
                    <a:lumMod val="10000"/>
                  </a:schemeClr>
                </a:solidFill>
                <a:latin typeface="Helvetica" pitchFamily="2" charset="0"/>
              </a:rPr>
              <a:t>Syntax: </a:t>
            </a:r>
            <a:r>
              <a:rPr lang="en-US" sz="1800" b="1" dirty="0">
                <a:solidFill>
                  <a:schemeClr val="bg2">
                    <a:lumMod val="10000"/>
                  </a:schemeClr>
                </a:solidFill>
                <a:latin typeface="Helvetica" pitchFamily="2" charset="0"/>
              </a:rPr>
              <a:t> </a:t>
            </a:r>
            <a:r>
              <a:rPr lang="en-US" sz="1800" b="1" dirty="0" err="1">
                <a:solidFill>
                  <a:srgbClr val="660E7A"/>
                </a:solidFill>
                <a:latin typeface="Courier" pitchFamily="2" charset="0"/>
              </a:rPr>
              <a:t>Promise</a:t>
            </a:r>
            <a:r>
              <a:rPr lang="en-US" sz="1800" dirty="0" err="1">
                <a:solidFill>
                  <a:srgbClr val="5E5E5E"/>
                </a:solidFill>
                <a:latin typeface="Courier" pitchFamily="2" charset="0"/>
              </a:rPr>
              <a:t>.</a:t>
            </a:r>
            <a:r>
              <a:rPr lang="en-US" sz="1800" dirty="0" err="1">
                <a:solidFill>
                  <a:srgbClr val="7A7A43"/>
                </a:solidFill>
                <a:latin typeface="Courier" pitchFamily="2" charset="0"/>
              </a:rPr>
              <a:t>all</a:t>
            </a:r>
            <a:r>
              <a:rPr lang="en-US" sz="1800" dirty="0">
                <a:latin typeface="Courier" pitchFamily="2" charset="0"/>
              </a:rPr>
              <a:t>&lt;</a:t>
            </a:r>
            <a:r>
              <a:rPr lang="en-US" sz="1800" dirty="0">
                <a:solidFill>
                  <a:srgbClr val="20999D"/>
                </a:solidFill>
                <a:latin typeface="Courier" pitchFamily="2" charset="0"/>
              </a:rPr>
              <a:t>T</a:t>
            </a:r>
            <a:r>
              <a:rPr lang="en-US" sz="1800" dirty="0">
                <a:latin typeface="Courier" pitchFamily="2" charset="0"/>
              </a:rPr>
              <a:t>&gt;(promises: Promise&lt;</a:t>
            </a:r>
            <a:r>
              <a:rPr lang="en-US" sz="1800" dirty="0">
                <a:solidFill>
                  <a:srgbClr val="20999D"/>
                </a:solidFill>
                <a:latin typeface="Courier" pitchFamily="2" charset="0"/>
              </a:rPr>
              <a:t>T</a:t>
            </a:r>
            <a:r>
              <a:rPr lang="en-US" sz="1800" dirty="0">
                <a:latin typeface="Courier" pitchFamily="2" charset="0"/>
              </a:rPr>
              <a:t>&gt;[]): Promise&lt;</a:t>
            </a:r>
            <a:r>
              <a:rPr lang="en-US" sz="1800" dirty="0">
                <a:solidFill>
                  <a:srgbClr val="20999D"/>
                </a:solidFill>
                <a:latin typeface="Courier" pitchFamily="2" charset="0"/>
              </a:rPr>
              <a:t>T</a:t>
            </a:r>
            <a:r>
              <a:rPr lang="en-US" sz="1800" dirty="0">
                <a:latin typeface="Courier" pitchFamily="2" charset="0"/>
              </a:rPr>
              <a:t>[]&gt;</a:t>
            </a:r>
            <a:endParaRPr sz="18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277250" y="4885397"/>
            <a:ext cx="5637500" cy="1266176"/>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Heard back from all of the requests</a:t>
              </a:r>
            </a:p>
            <a:p>
              <a:pPr algn="l" defTabSz="410766">
                <a:defRPr sz="3400">
                  <a:solidFill>
                    <a:srgbClr val="000000"/>
                  </a:solidFill>
                  <a:latin typeface="Menlo Regular"/>
                  <a:ea typeface="Menlo Regular"/>
                  <a:cs typeface="Menlo Regular"/>
                  <a:sym typeface="Menlo Regular"/>
                </a:defRPr>
              </a:pPr>
              <a:r>
                <a:rPr lang="en-US" sz="1700" dirty="0"/>
                <a:t>[</a:t>
              </a:r>
            </a:p>
            <a:p>
              <a:pPr algn="l" defTabSz="410766">
                <a:defRPr sz="3400">
                  <a:solidFill>
                    <a:srgbClr val="000000"/>
                  </a:solidFill>
                  <a:latin typeface="Menlo Regular"/>
                  <a:ea typeface="Menlo Regular"/>
                  <a:cs typeface="Menlo Regular"/>
                  <a:sym typeface="Menlo Regular"/>
                </a:defRPr>
              </a:pPr>
              <a:r>
                <a:rPr lang="en-US" sz="1700" dirty="0"/>
                <a:t>  'This is GET number 4 on the current server',</a:t>
              </a:r>
            </a:p>
            <a:p>
              <a:pPr algn="l" defTabSz="410766">
                <a:defRPr sz="3400">
                  <a:solidFill>
                    <a:srgbClr val="000000"/>
                  </a:solidFill>
                  <a:latin typeface="Menlo Regular"/>
                  <a:ea typeface="Menlo Regular"/>
                  <a:cs typeface="Menlo Regular"/>
                  <a:sym typeface="Menlo Regular"/>
                </a:defRPr>
              </a:pPr>
              <a:r>
                <a:rPr lang="en-US" sz="1700" dirty="0"/>
                <a:t>  'This is GET number 2 on the current server',</a:t>
              </a:r>
            </a:p>
            <a:p>
              <a:pPr algn="l" defTabSz="410766">
                <a:defRPr sz="3400">
                  <a:solidFill>
                    <a:srgbClr val="000000"/>
                  </a:solidFill>
                  <a:latin typeface="Menlo Regular"/>
                  <a:ea typeface="Menlo Regular"/>
                  <a:cs typeface="Menlo Regular"/>
                  <a:sym typeface="Menlo Regular"/>
                </a:defRPr>
              </a:pPr>
              <a:r>
                <a:rPr lang="en-US" sz="1700" dirty="0"/>
                <a:t>  'This is GET number 3 on the current server'</a:t>
              </a:r>
            </a:p>
            <a:p>
              <a:pPr algn="l" defTabSz="410766">
                <a:defRPr sz="3400">
                  <a:solidFill>
                    <a:srgbClr val="000000"/>
                  </a:solidFill>
                  <a:latin typeface="Menlo Regular"/>
                  <a:ea typeface="Menlo Regular"/>
                  <a:cs typeface="Menlo Regular"/>
                  <a:sym typeface="Menlo Regular"/>
                </a:defRPr>
              </a:pPr>
              <a:r>
                <a:rPr lang="en-US" sz="1700" dirty="0"/>
                <a:t>]</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3230546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dirty="0"/>
              <a:t>The Event Loop</a:t>
            </a:r>
            <a:r>
              <a:rPr lang="en-US" dirty="0"/>
              <a:t> Resolves Promises</a:t>
            </a:r>
            <a:endParaRPr dirty="0"/>
          </a:p>
        </p:txBody>
      </p:sp>
      <p:sp>
        <p:nvSpPr>
          <p:cNvPr id="284"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00" name="Group"/>
          <p:cNvGrpSpPr/>
          <p:nvPr/>
        </p:nvGrpSpPr>
        <p:grpSpPr>
          <a:xfrm>
            <a:off x="7268045" y="992926"/>
            <a:ext cx="3321209" cy="2142527"/>
            <a:chOff x="0" y="0"/>
            <a:chExt cx="6642416" cy="4285052"/>
          </a:xfrm>
        </p:grpSpPr>
        <p:sp>
          <p:nvSpPr>
            <p:cNvPr id="285"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88" name="Group"/>
            <p:cNvGrpSpPr/>
            <p:nvPr/>
          </p:nvGrpSpPr>
          <p:grpSpPr>
            <a:xfrm>
              <a:off x="1344745" y="319065"/>
              <a:ext cx="873301" cy="2902087"/>
              <a:chOff x="0" y="0"/>
              <a:chExt cx="873299" cy="2902086"/>
            </a:xfrm>
          </p:grpSpPr>
          <p:sp>
            <p:nvSpPr>
              <p:cNvPr id="28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87"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291" name="Group"/>
            <p:cNvGrpSpPr/>
            <p:nvPr/>
          </p:nvGrpSpPr>
          <p:grpSpPr>
            <a:xfrm>
              <a:off x="2423868" y="319065"/>
              <a:ext cx="873300" cy="2902087"/>
              <a:chOff x="0" y="0"/>
              <a:chExt cx="873299" cy="2902086"/>
            </a:xfrm>
          </p:grpSpPr>
          <p:sp>
            <p:nvSpPr>
              <p:cNvPr id="28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0"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294" name="Group"/>
            <p:cNvGrpSpPr/>
            <p:nvPr/>
          </p:nvGrpSpPr>
          <p:grpSpPr>
            <a:xfrm>
              <a:off x="3502990" y="319065"/>
              <a:ext cx="873301" cy="2902087"/>
              <a:chOff x="0" y="0"/>
              <a:chExt cx="873299" cy="2902086"/>
            </a:xfrm>
          </p:grpSpPr>
          <p:sp>
            <p:nvSpPr>
              <p:cNvPr id="29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3"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297" name="Group"/>
            <p:cNvGrpSpPr/>
            <p:nvPr/>
          </p:nvGrpSpPr>
          <p:grpSpPr>
            <a:xfrm>
              <a:off x="5661235" y="319065"/>
              <a:ext cx="873301" cy="2902087"/>
              <a:chOff x="0" y="0"/>
              <a:chExt cx="873299" cy="2902086"/>
            </a:xfrm>
          </p:grpSpPr>
          <p:sp>
            <p:nvSpPr>
              <p:cNvPr id="295"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96"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298"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99"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03" name="Group"/>
          <p:cNvGrpSpPr/>
          <p:nvPr/>
        </p:nvGrpSpPr>
        <p:grpSpPr>
          <a:xfrm>
            <a:off x="7340407" y="1044360"/>
            <a:ext cx="501709" cy="1667242"/>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04"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05" name="response from google.com"/>
          <p:cNvSpPr/>
          <p:nvPr/>
        </p:nvSpPr>
        <p:spPr>
          <a:xfrm>
            <a:off x="1727917"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06" name="response from facebook.com"/>
          <p:cNvSpPr/>
          <p:nvPr/>
        </p:nvSpPr>
        <p:spPr>
          <a:xfrm>
            <a:off x="3367210"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07" name="response from covey.town"/>
          <p:cNvSpPr/>
          <p:nvPr/>
        </p:nvSpPr>
        <p:spPr>
          <a:xfrm>
            <a:off x="5006502"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a:t>
            </a:r>
            <a:r>
              <a:rPr sz="1600" dirty="0"/>
              <a:t>esponse</a:t>
            </a:r>
            <a:r>
              <a:rPr lang="en-US" sz="1600" dirty="0"/>
              <a:t> #2</a:t>
            </a:r>
            <a:r>
              <a:rPr sz="1600" dirty="0"/>
              <a:t> from </a:t>
            </a:r>
            <a:r>
              <a:rPr sz="1600" u="sng" dirty="0" err="1"/>
              <a:t>covey.town</a:t>
            </a:r>
            <a:endParaRPr sz="1600" u="sng" dirty="0"/>
          </a:p>
        </p:txBody>
      </p:sp>
      <p:grpSp>
        <p:nvGrpSpPr>
          <p:cNvPr id="310" name="Group"/>
          <p:cNvGrpSpPr/>
          <p:nvPr/>
        </p:nvGrpSpPr>
        <p:grpSpPr>
          <a:xfrm>
            <a:off x="4604495" y="1806877"/>
            <a:ext cx="3455238" cy="1189674"/>
            <a:chOff x="4523717" y="0"/>
            <a:chExt cx="6910474" cy="2379345"/>
          </a:xfrm>
        </p:grpSpPr>
        <p:sp>
          <p:nvSpPr>
            <p:cNvPr id="308" name="Pushes new event into queue"/>
            <p:cNvSpPr/>
            <p:nvPr/>
          </p:nvSpPr>
          <p:spPr>
            <a:xfrm>
              <a:off x="4523717" y="110934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09" name="Line"/>
            <p:cNvSpPr/>
            <p:nvPr/>
          </p:nvSpPr>
          <p:spPr>
            <a:xfrm flipH="1" flipV="1">
              <a:off x="7080331" y="-1"/>
              <a:ext cx="4353861" cy="100887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3" name="Group"/>
          <p:cNvGrpSpPr/>
          <p:nvPr/>
        </p:nvGrpSpPr>
        <p:grpSpPr>
          <a:xfrm>
            <a:off x="4452262" y="1722912"/>
            <a:ext cx="4296294" cy="1273639"/>
            <a:chOff x="2841604" y="0"/>
            <a:chExt cx="8592586" cy="2547276"/>
          </a:xfrm>
        </p:grpSpPr>
        <p:sp>
          <p:nvSpPr>
            <p:cNvPr id="311" name="Pushes new event into queue"/>
            <p:cNvSpPr/>
            <p:nvPr/>
          </p:nvSpPr>
          <p:spPr>
            <a:xfrm>
              <a:off x="4523717" y="127727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2" name="Line"/>
            <p:cNvSpPr/>
            <p:nvPr/>
          </p:nvSpPr>
          <p:spPr>
            <a:xfrm flipH="1" flipV="1">
              <a:off x="2841604" y="-1"/>
              <a:ext cx="8592588" cy="117680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6" name="Group"/>
          <p:cNvGrpSpPr/>
          <p:nvPr/>
        </p:nvGrpSpPr>
        <p:grpSpPr>
          <a:xfrm>
            <a:off x="3079794" y="1900553"/>
            <a:ext cx="5127726" cy="1095998"/>
            <a:chOff x="1178741" y="0"/>
            <a:chExt cx="10255449" cy="2191993"/>
          </a:xfrm>
        </p:grpSpPr>
        <p:sp>
          <p:nvSpPr>
            <p:cNvPr id="314" name="Pushes new event into queue"/>
            <p:cNvSpPr/>
            <p:nvPr/>
          </p:nvSpPr>
          <p:spPr>
            <a:xfrm>
              <a:off x="4523717" y="92199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5" name="Line"/>
            <p:cNvSpPr/>
            <p:nvPr/>
          </p:nvSpPr>
          <p:spPr>
            <a:xfrm flipH="1" flipV="1">
              <a:off x="1178741" y="-1"/>
              <a:ext cx="10255451" cy="821519"/>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0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13"/>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5" nodeType="afterEffect">
                                  <p:stCondLst>
                                    <p:cond delay="0"/>
                                  </p:stCondLst>
                                  <p:iterate>
                                    <p:tmAbs val="0"/>
                                  </p:iterate>
                                  <p:childTnLst>
                                    <p:set>
                                      <p:cBhvr>
                                        <p:cTn id="19" fill="hold">
                                          <p:stCondLst>
                                            <p:cond delay="0"/>
                                          </p:stCondLst>
                                        </p:cTn>
                                        <p:tgtEl>
                                          <p:spTgt spid="3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6" nodeType="clickEffect">
                                  <p:stCondLst>
                                    <p:cond delay="0"/>
                                  </p:stCondLst>
                                  <p:iterate>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3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8" nodeType="afterEffect">
                                  <p:stCondLst>
                                    <p:cond delay="0"/>
                                  </p:stCondLst>
                                  <p:iterate>
                                    <p:tmAbs val="0"/>
                                  </p:iterate>
                                  <p:childTnLst>
                                    <p:set>
                                      <p:cBhvr>
                                        <p:cTn id="29" fill="hold">
                                          <p:stCondLst>
                                            <p:cond delay="0"/>
                                          </p:stCondLst>
                                        </p:cTn>
                                        <p:tgtEl>
                                          <p:spTgt spid="3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9" nodeType="clickEffect">
                                  <p:stCondLst>
                                    <p:cond delay="0"/>
                                  </p:stCondLst>
                                  <p:iterate>
                                    <p:tmAbs val="0"/>
                                  </p:iterate>
                                  <p:childTnLst>
                                    <p:set>
                                      <p:cBhvr>
                                        <p:cTn id="33" fill="hold">
                                          <p:stCondLst>
                                            <p:cond delay="0"/>
                                          </p:stCondLst>
                                        </p:cTn>
                                        <p:tgtEl>
                                          <p:spTgt spid="3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0" nodeType="clickEffect">
                                  <p:stCondLst>
                                    <p:cond delay="0"/>
                                  </p:stCondLst>
                                  <p:iterate>
                                    <p:tmAbs val="0"/>
                                  </p:iterate>
                                  <p:childTnLst>
                                    <p:set>
                                      <p:cBhvr>
                                        <p:cTn id="37"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0" animBg="1" advAuto="0"/>
      <p:bldP spid="305" grpId="1" animBg="1" advAuto="0"/>
      <p:bldP spid="306" grpId="3" animBg="1" advAuto="0"/>
      <p:bldP spid="307" grpId="6" animBg="1" advAuto="0"/>
      <p:bldP spid="310" grpId="7" animBg="1" advAuto="0"/>
      <p:bldP spid="310" grpId="9" animBg="1" advAuto="0"/>
      <p:bldP spid="313" grpId="4" animBg="1" advAuto="0"/>
      <p:bldP spid="313" grpId="8" animBg="1" advAuto="0"/>
      <p:bldP spid="316" grpId="2" animBg="1" advAuto="0"/>
      <p:bldP spid="316" grpId="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19"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41941D1B-4BAA-BE49-9366-A328A301811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7A326D7C-5F2A-DC46-B84B-D885DE2BC8A6}"/>
              </a:ext>
            </a:extLst>
          </p:cNvPr>
          <p:cNvSpPr>
            <a:spLocks noGrp="1"/>
          </p:cNvSpPr>
          <p:nvPr>
            <p:ph type="body" idx="1"/>
          </p:nvPr>
        </p:nvSpPr>
        <p:spPr/>
        <p:txBody>
          <a:bodyPr/>
          <a:lstStyle/>
          <a:p>
            <a:endParaRPr lang="en-US"/>
          </a:p>
        </p:txBody>
      </p:sp>
      <p:sp>
        <p:nvSpPr>
          <p:cNvPr id="321"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37" name="Group"/>
          <p:cNvGrpSpPr/>
          <p:nvPr/>
        </p:nvGrpSpPr>
        <p:grpSpPr>
          <a:xfrm>
            <a:off x="7268045" y="992926"/>
            <a:ext cx="3321209" cy="2142527"/>
            <a:chOff x="0" y="0"/>
            <a:chExt cx="6642416" cy="4285052"/>
          </a:xfrm>
        </p:grpSpPr>
        <p:sp>
          <p:nvSpPr>
            <p:cNvPr id="322"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25" name="Group"/>
            <p:cNvGrpSpPr/>
            <p:nvPr/>
          </p:nvGrpSpPr>
          <p:grpSpPr>
            <a:xfrm>
              <a:off x="1344745" y="319065"/>
              <a:ext cx="873301" cy="2902087"/>
              <a:chOff x="0" y="0"/>
              <a:chExt cx="873299" cy="2902086"/>
            </a:xfrm>
          </p:grpSpPr>
          <p:sp>
            <p:nvSpPr>
              <p:cNvPr id="32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4"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28" name="Group"/>
            <p:cNvGrpSpPr/>
            <p:nvPr/>
          </p:nvGrpSpPr>
          <p:grpSpPr>
            <a:xfrm>
              <a:off x="2423868" y="319065"/>
              <a:ext cx="873300" cy="2902087"/>
              <a:chOff x="0" y="0"/>
              <a:chExt cx="873299" cy="2902086"/>
            </a:xfrm>
          </p:grpSpPr>
          <p:sp>
            <p:nvSpPr>
              <p:cNvPr id="32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7"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31" name="Group"/>
            <p:cNvGrpSpPr/>
            <p:nvPr/>
          </p:nvGrpSpPr>
          <p:grpSpPr>
            <a:xfrm>
              <a:off x="3502990" y="319065"/>
              <a:ext cx="873301" cy="2902087"/>
              <a:chOff x="0" y="0"/>
              <a:chExt cx="873299" cy="2902086"/>
            </a:xfrm>
          </p:grpSpPr>
          <p:sp>
            <p:nvSpPr>
              <p:cNvPr id="32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30"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34" name="Group"/>
            <p:cNvGrpSpPr/>
            <p:nvPr/>
          </p:nvGrpSpPr>
          <p:grpSpPr>
            <a:xfrm>
              <a:off x="5661235" y="319065"/>
              <a:ext cx="873301" cy="2902087"/>
              <a:chOff x="0" y="0"/>
              <a:chExt cx="873299" cy="2902086"/>
            </a:xfrm>
          </p:grpSpPr>
          <p:sp>
            <p:nvSpPr>
              <p:cNvPr id="33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33"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35"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36"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40" name="Group"/>
          <p:cNvGrpSpPr/>
          <p:nvPr/>
        </p:nvGrpSpPr>
        <p:grpSpPr>
          <a:xfrm>
            <a:off x="7340407" y="1044360"/>
            <a:ext cx="501709" cy="1667242"/>
            <a:chOff x="0" y="0"/>
            <a:chExt cx="1003416" cy="3334481"/>
          </a:xfrm>
        </p:grpSpPr>
        <p:sp>
          <p:nvSpPr>
            <p:cNvPr id="338"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39"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41"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42"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43"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44"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45" name="response from google.com"/>
          <p:cNvSpPr/>
          <p:nvPr/>
        </p:nvSpPr>
        <p:spPr>
          <a:xfrm>
            <a:off x="1727917" y="3806001"/>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46" name="response from facebook.com"/>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47" name="response from covey.town"/>
          <p:cNvSpPr/>
          <p:nvPr/>
        </p:nvSpPr>
        <p:spPr>
          <a:xfrm>
            <a:off x="3431548"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animBg="1" advAuto="0"/>
      <p:bldP spid="343" grpId="2" animBg="1" advAuto="0"/>
      <p:bldP spid="344"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5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2CFD06DF-68F2-E142-985F-31C7BCFFAD32}"/>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EF78B458-90FD-F547-B47E-7D8E1A1F4FDE}"/>
              </a:ext>
            </a:extLst>
          </p:cNvPr>
          <p:cNvSpPr>
            <a:spLocks noGrp="1"/>
          </p:cNvSpPr>
          <p:nvPr>
            <p:ph type="body" idx="1"/>
          </p:nvPr>
        </p:nvSpPr>
        <p:spPr/>
        <p:txBody>
          <a:bodyPr/>
          <a:lstStyle/>
          <a:p>
            <a:endParaRPr lang="en-US"/>
          </a:p>
        </p:txBody>
      </p:sp>
      <p:sp>
        <p:nvSpPr>
          <p:cNvPr id="35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68" name="Group"/>
          <p:cNvGrpSpPr/>
          <p:nvPr/>
        </p:nvGrpSpPr>
        <p:grpSpPr>
          <a:xfrm>
            <a:off x="7268045" y="992926"/>
            <a:ext cx="3321209" cy="2142527"/>
            <a:chOff x="0" y="0"/>
            <a:chExt cx="6642416" cy="4285052"/>
          </a:xfrm>
        </p:grpSpPr>
        <p:sp>
          <p:nvSpPr>
            <p:cNvPr id="35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56" name="Group"/>
            <p:cNvGrpSpPr/>
            <p:nvPr/>
          </p:nvGrpSpPr>
          <p:grpSpPr>
            <a:xfrm>
              <a:off x="1344745" y="319065"/>
              <a:ext cx="873301" cy="2902087"/>
              <a:chOff x="0" y="0"/>
              <a:chExt cx="873299" cy="2902086"/>
            </a:xfrm>
          </p:grpSpPr>
          <p:sp>
            <p:nvSpPr>
              <p:cNvPr id="35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59" name="Group"/>
            <p:cNvGrpSpPr/>
            <p:nvPr/>
          </p:nvGrpSpPr>
          <p:grpSpPr>
            <a:xfrm>
              <a:off x="2423868" y="319065"/>
              <a:ext cx="873300" cy="2902087"/>
              <a:chOff x="0" y="0"/>
              <a:chExt cx="873299" cy="2902086"/>
            </a:xfrm>
          </p:grpSpPr>
          <p:sp>
            <p:nvSpPr>
              <p:cNvPr id="35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62" name="Group"/>
            <p:cNvGrpSpPr/>
            <p:nvPr/>
          </p:nvGrpSpPr>
          <p:grpSpPr>
            <a:xfrm>
              <a:off x="3502990" y="319065"/>
              <a:ext cx="873301" cy="2902087"/>
              <a:chOff x="0" y="0"/>
              <a:chExt cx="873299" cy="2902086"/>
            </a:xfrm>
          </p:grpSpPr>
          <p:sp>
            <p:nvSpPr>
              <p:cNvPr id="36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6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65" name="Group"/>
            <p:cNvGrpSpPr/>
            <p:nvPr/>
          </p:nvGrpSpPr>
          <p:grpSpPr>
            <a:xfrm>
              <a:off x="5661235" y="319065"/>
              <a:ext cx="873301" cy="2902087"/>
              <a:chOff x="0" y="0"/>
              <a:chExt cx="873299" cy="2902086"/>
            </a:xfrm>
          </p:grpSpPr>
          <p:sp>
            <p:nvSpPr>
              <p:cNvPr id="36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6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6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6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71" name="Group"/>
          <p:cNvGrpSpPr/>
          <p:nvPr/>
        </p:nvGrpSpPr>
        <p:grpSpPr>
          <a:xfrm>
            <a:off x="7340407" y="1044360"/>
            <a:ext cx="501709" cy="1667242"/>
            <a:chOff x="0" y="0"/>
            <a:chExt cx="1003416" cy="3334481"/>
          </a:xfrm>
        </p:grpSpPr>
        <p:sp>
          <p:nvSpPr>
            <p:cNvPr id="36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7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7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7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7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7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76" name="response from facebook.com"/>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77" name="response from covey.town"/>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1" animBg="1" advAuto="0"/>
      <p:bldP spid="374" grpId="2" animBg="1" advAuto="0"/>
      <p:bldP spid="375" grpId="3"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8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3305720C-3622-2849-B393-404EC30777A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846469E8-D138-9242-95CC-BA5C77342641}"/>
              </a:ext>
            </a:extLst>
          </p:cNvPr>
          <p:cNvSpPr>
            <a:spLocks noGrp="1"/>
          </p:cNvSpPr>
          <p:nvPr>
            <p:ph type="body" idx="1"/>
          </p:nvPr>
        </p:nvSpPr>
        <p:spPr/>
        <p:txBody>
          <a:bodyPr/>
          <a:lstStyle/>
          <a:p>
            <a:endParaRPr lang="en-US" dirty="0"/>
          </a:p>
        </p:txBody>
      </p:sp>
      <p:sp>
        <p:nvSpPr>
          <p:cNvPr id="38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98" name="Group"/>
          <p:cNvGrpSpPr/>
          <p:nvPr/>
        </p:nvGrpSpPr>
        <p:grpSpPr>
          <a:xfrm>
            <a:off x="7268045" y="992926"/>
            <a:ext cx="3321209" cy="2142527"/>
            <a:chOff x="0" y="0"/>
            <a:chExt cx="6642416" cy="4285052"/>
          </a:xfrm>
        </p:grpSpPr>
        <p:sp>
          <p:nvSpPr>
            <p:cNvPr id="38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86" name="Group"/>
            <p:cNvGrpSpPr/>
            <p:nvPr/>
          </p:nvGrpSpPr>
          <p:grpSpPr>
            <a:xfrm>
              <a:off x="1344745" y="319065"/>
              <a:ext cx="873301" cy="2902087"/>
              <a:chOff x="0" y="0"/>
              <a:chExt cx="873299" cy="2902086"/>
            </a:xfrm>
          </p:grpSpPr>
          <p:sp>
            <p:nvSpPr>
              <p:cNvPr id="38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89" name="Group"/>
            <p:cNvGrpSpPr/>
            <p:nvPr/>
          </p:nvGrpSpPr>
          <p:grpSpPr>
            <a:xfrm>
              <a:off x="2423868" y="319065"/>
              <a:ext cx="873300" cy="2902087"/>
              <a:chOff x="0" y="0"/>
              <a:chExt cx="873299" cy="2902086"/>
            </a:xfrm>
          </p:grpSpPr>
          <p:sp>
            <p:nvSpPr>
              <p:cNvPr id="38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92" name="Group"/>
            <p:cNvGrpSpPr/>
            <p:nvPr/>
          </p:nvGrpSpPr>
          <p:grpSpPr>
            <a:xfrm>
              <a:off x="3502990" y="319065"/>
              <a:ext cx="873301" cy="2902087"/>
              <a:chOff x="0" y="0"/>
              <a:chExt cx="873299" cy="2902086"/>
            </a:xfrm>
          </p:grpSpPr>
          <p:sp>
            <p:nvSpPr>
              <p:cNvPr id="39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9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95" name="Group"/>
            <p:cNvGrpSpPr/>
            <p:nvPr/>
          </p:nvGrpSpPr>
          <p:grpSpPr>
            <a:xfrm>
              <a:off x="5661235" y="319065"/>
              <a:ext cx="873301" cy="2902087"/>
              <a:chOff x="0" y="0"/>
              <a:chExt cx="873299" cy="2902086"/>
            </a:xfrm>
          </p:grpSpPr>
          <p:sp>
            <p:nvSpPr>
              <p:cNvPr id="39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9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9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9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401" name="Group"/>
          <p:cNvGrpSpPr/>
          <p:nvPr/>
        </p:nvGrpSpPr>
        <p:grpSpPr>
          <a:xfrm>
            <a:off x="7340407" y="1044360"/>
            <a:ext cx="501709" cy="1667242"/>
            <a:chOff x="0" y="0"/>
            <a:chExt cx="1003416" cy="3334481"/>
          </a:xfrm>
        </p:grpSpPr>
        <p:sp>
          <p:nvSpPr>
            <p:cNvPr id="39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40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40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40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40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406" name="response from covey.town"/>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1" animBg="1" advAuto="0"/>
      <p:bldP spid="404" grpId="2" animBg="1" advAuto="0"/>
      <p:bldP spid="405" grpId="3"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409"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410" name="Remember that JS is event-driven…"/>
          <p:cNvSpPr txBox="1">
            <a:spLocks noGrp="1"/>
          </p:cNvSpPr>
          <p:nvPr>
            <p:ph type="body" idx="1"/>
          </p:nvPr>
        </p:nvSpPr>
        <p:spPr>
          <a:prstGeom prst="rect">
            <a:avLst/>
          </a:prstGeom>
        </p:spPr>
        <p:txBody>
          <a:bodyPr>
            <a:normAutofit/>
          </a:bodyPr>
          <a:lstStyle/>
          <a:p>
            <a:r>
              <a:rPr lang="en-US" dirty="0"/>
              <a:t>JavaScript (and TypeScript) offer “event driven” concurrency: asynchronous tasks happen in the background, by the language runtime</a:t>
            </a:r>
          </a:p>
          <a:p>
            <a:r>
              <a:rPr dirty="0"/>
              <a:t>Event loop is responsible for dispatching events when they occur</a:t>
            </a:r>
          </a:p>
          <a:p>
            <a:r>
              <a:rPr dirty="0"/>
              <a:t>Main thread for event loop (buried somewhere in NodeJS) :</a:t>
            </a:r>
          </a:p>
          <a:p>
            <a:pPr marL="0" indent="0" defTabSz="410766">
              <a:lnSpc>
                <a:spcPct val="100000"/>
              </a:lnSpc>
              <a:spcBef>
                <a:spcPts val="0"/>
              </a:spcBef>
              <a:buSzTx/>
              <a:buNone/>
              <a:defRPr sz="5000">
                <a:latin typeface="Consolas"/>
                <a:ea typeface="Consolas"/>
                <a:cs typeface="Consolas"/>
                <a:sym typeface="Consolas"/>
              </a:defRPr>
            </a:pPr>
            <a:r>
              <a:rPr sz="2200" dirty="0">
                <a:solidFill>
                  <a:srgbClr val="942192"/>
                </a:solidFill>
              </a:rPr>
              <a:t>while</a:t>
            </a:r>
            <a:r>
              <a:rPr sz="2200" dirty="0"/>
              <a:t>(</a:t>
            </a:r>
            <a:r>
              <a:rPr sz="2200" dirty="0" err="1"/>
              <a:t>queue.</a:t>
            </a:r>
            <a:r>
              <a:rPr sz="2200" dirty="0" err="1">
                <a:solidFill>
                  <a:srgbClr val="0432FF"/>
                </a:solidFill>
              </a:rPr>
              <a:t>waitForMessage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  </a:t>
            </a:r>
            <a:r>
              <a:rPr sz="2200" dirty="0" err="1"/>
              <a:t>queue.</a:t>
            </a:r>
            <a:r>
              <a:rPr sz="2200" dirty="0" err="1">
                <a:solidFill>
                  <a:srgbClr val="0432FF"/>
                </a:solidFill>
              </a:rPr>
              <a:t>processNextMessage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a:t>
            </a:r>
            <a:endParaRPr lang="en-US" sz="2200" dirty="0"/>
          </a:p>
          <a:p>
            <a:pPr lvl="0"/>
            <a:r>
              <a:rPr lang="en-US" dirty="0"/>
              <a:t>The order of event processing is (in the general sense) unpredictable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un-to-completion semantics"/>
          <p:cNvSpPr txBox="1">
            <a:spLocks noGrp="1"/>
          </p:cNvSpPr>
          <p:nvPr>
            <p:ph type="title"/>
          </p:nvPr>
        </p:nvSpPr>
        <p:spPr>
          <a:prstGeom prst="rect">
            <a:avLst/>
          </a:prstGeom>
        </p:spPr>
        <p:txBody>
          <a:bodyPr/>
          <a:lstStyle/>
          <a:p>
            <a:r>
              <a:rPr lang="en-US" dirty="0"/>
              <a:t>Event Handlers “Run To Completion”</a:t>
            </a:r>
            <a:endParaRPr dirty="0"/>
          </a:p>
        </p:txBody>
      </p:sp>
      <p:sp>
        <p:nvSpPr>
          <p:cNvPr id="413" name="Slide Subtitle"/>
          <p:cNvSpPr txBox="1">
            <a:spLocks noGrp="1"/>
          </p:cNvSpPr>
          <p:nvPr>
            <p:ph type="body" idx="21"/>
          </p:nvPr>
        </p:nvSpPr>
        <p:spPr>
          <a:prstGeom prst="rect">
            <a:avLst/>
          </a:prstGeom>
        </p:spPr>
        <p:txBody>
          <a:bodyPr>
            <a:normAutofit fontScale="92500" lnSpcReduction="10000"/>
          </a:bodyPr>
          <a:lstStyle/>
          <a:p>
            <a:r>
              <a:rPr lang="en-US" dirty="0"/>
              <a:t>AKA: Your code will not be “interrupted”</a:t>
            </a:r>
            <a:endParaRPr dirty="0"/>
          </a:p>
        </p:txBody>
      </p:sp>
      <p:sp>
        <p:nvSpPr>
          <p:cNvPr id="414" name="Run-to-completion…"/>
          <p:cNvSpPr txBox="1">
            <a:spLocks noGrp="1"/>
          </p:cNvSpPr>
          <p:nvPr>
            <p:ph type="body" idx="1"/>
          </p:nvPr>
        </p:nvSpPr>
        <p:spPr>
          <a:prstGeom prst="rect">
            <a:avLst/>
          </a:prstGeom>
        </p:spPr>
        <p:txBody>
          <a:bodyPr/>
          <a:lstStyle/>
          <a:p>
            <a:r>
              <a:rPr dirty="0"/>
              <a:t>The function handling an event and the functions that it (transitively) synchronously calls will keep executing until the function finishes.</a:t>
            </a:r>
          </a:p>
          <a:p>
            <a:r>
              <a:rPr dirty="0"/>
              <a:t>The JS engine will not handle the next event until the event handler finishes.</a:t>
            </a:r>
          </a:p>
        </p:txBody>
      </p:sp>
      <p:sp>
        <p:nvSpPr>
          <p:cNvPr id="415" name="handler1"/>
          <p:cNvSpPr txBox="1"/>
          <p:nvPr/>
        </p:nvSpPr>
        <p:spPr>
          <a:xfrm>
            <a:off x="3971123" y="4608373"/>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16" name="f"/>
          <p:cNvSpPr txBox="1"/>
          <p:nvPr/>
        </p:nvSpPr>
        <p:spPr>
          <a:xfrm>
            <a:off x="5587367" y="4256168"/>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17" name="h"/>
          <p:cNvSpPr txBox="1"/>
          <p:nvPr/>
        </p:nvSpPr>
        <p:spPr>
          <a:xfrm>
            <a:off x="5555307" y="4786968"/>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18" name="g"/>
          <p:cNvSpPr txBox="1"/>
          <p:nvPr/>
        </p:nvSpPr>
        <p:spPr>
          <a:xfrm>
            <a:off x="6785947" y="4256168"/>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19" name="handler2"/>
          <p:cNvSpPr txBox="1"/>
          <p:nvPr/>
        </p:nvSpPr>
        <p:spPr>
          <a:xfrm>
            <a:off x="3971123" y="5875009"/>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20" name="Line"/>
          <p:cNvSpPr/>
          <p:nvPr/>
        </p:nvSpPr>
        <p:spPr>
          <a:xfrm>
            <a:off x="5811400" y="4466681"/>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1" name="Line"/>
          <p:cNvSpPr/>
          <p:nvPr/>
        </p:nvSpPr>
        <p:spPr>
          <a:xfrm>
            <a:off x="5811400" y="4997253"/>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2" name="..."/>
          <p:cNvSpPr txBox="1"/>
          <p:nvPr/>
        </p:nvSpPr>
        <p:spPr>
          <a:xfrm>
            <a:off x="6760297" y="4786968"/>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23" name="Line"/>
          <p:cNvSpPr/>
          <p:nvPr/>
        </p:nvSpPr>
        <p:spPr>
          <a:xfrm flipV="1">
            <a:off x="4992716" y="4514706"/>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4" name="Line"/>
          <p:cNvSpPr/>
          <p:nvPr/>
        </p:nvSpPr>
        <p:spPr>
          <a:xfrm>
            <a:off x="7080723" y="4997253"/>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5" name="i"/>
          <p:cNvSpPr txBox="1"/>
          <p:nvPr/>
        </p:nvSpPr>
        <p:spPr>
          <a:xfrm>
            <a:off x="8061498" y="4786968"/>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26" name="Line"/>
          <p:cNvSpPr/>
          <p:nvPr/>
        </p:nvSpPr>
        <p:spPr>
          <a:xfrm>
            <a:off x="5049475" y="4839471"/>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7" name="Line"/>
          <p:cNvSpPr/>
          <p:nvPr/>
        </p:nvSpPr>
        <p:spPr>
          <a:xfrm>
            <a:off x="5138772" y="6071704"/>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8" name="j"/>
          <p:cNvSpPr txBox="1"/>
          <p:nvPr/>
        </p:nvSpPr>
        <p:spPr>
          <a:xfrm>
            <a:off x="6830831" y="5897137"/>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29" name="..."/>
          <p:cNvSpPr txBox="1"/>
          <p:nvPr/>
        </p:nvSpPr>
        <p:spPr>
          <a:xfrm>
            <a:off x="5789989" y="5921152"/>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30" name="Line"/>
          <p:cNvSpPr/>
          <p:nvPr/>
        </p:nvSpPr>
        <p:spPr>
          <a:xfrm>
            <a:off x="3452950" y="4470361"/>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31" name="processing of event queue"/>
          <p:cNvSpPr txBox="1"/>
          <p:nvPr/>
        </p:nvSpPr>
        <p:spPr>
          <a:xfrm>
            <a:off x="2473443" y="3938117"/>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32" name="Line"/>
          <p:cNvSpPr/>
          <p:nvPr/>
        </p:nvSpPr>
        <p:spPr>
          <a:xfrm>
            <a:off x="6125790" y="6102134"/>
            <a:ext cx="614175"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mplications of run-to-completion"/>
          <p:cNvSpPr txBox="1">
            <a:spLocks noGrp="1"/>
          </p:cNvSpPr>
          <p:nvPr>
            <p:ph type="title"/>
          </p:nvPr>
        </p:nvSpPr>
        <p:spPr>
          <a:prstGeom prst="rect">
            <a:avLst/>
          </a:prstGeom>
        </p:spPr>
        <p:txBody>
          <a:bodyPr/>
          <a:lstStyle/>
          <a:p>
            <a:r>
              <a:rPr dirty="0"/>
              <a:t>Implications of </a:t>
            </a:r>
            <a:r>
              <a:rPr lang="en-US" dirty="0"/>
              <a:t>R</a:t>
            </a:r>
            <a:r>
              <a:rPr dirty="0"/>
              <a:t>un-to-</a:t>
            </a:r>
            <a:r>
              <a:rPr lang="en-US" dirty="0"/>
              <a:t>C</a:t>
            </a:r>
            <a:r>
              <a:rPr dirty="0"/>
              <a:t>ompletion</a:t>
            </a:r>
          </a:p>
        </p:txBody>
      </p:sp>
      <p:sp>
        <p:nvSpPr>
          <p:cNvPr id="435" name="Slide Subtitle"/>
          <p:cNvSpPr txBox="1">
            <a:spLocks noGrp="1"/>
          </p:cNvSpPr>
          <p:nvPr>
            <p:ph type="body" idx="21"/>
          </p:nvPr>
        </p:nvSpPr>
        <p:spPr>
          <a:prstGeom prst="rect">
            <a:avLst/>
          </a:prstGeom>
        </p:spPr>
        <p:txBody>
          <a:bodyPr>
            <a:normAutofit fontScale="92500" lnSpcReduction="10000"/>
          </a:bodyPr>
          <a:lstStyle/>
          <a:p>
            <a:r>
              <a:rPr lang="en-US" b="1" dirty="0"/>
              <a:t>The good news: no interruptions/context switching</a:t>
            </a:r>
            <a:endParaRPr b="1" dirty="0"/>
          </a:p>
        </p:txBody>
      </p:sp>
      <p:sp>
        <p:nvSpPr>
          <p:cNvPr id="436" name="Good news: no other code will run until you finish (no worries about other threads overwriting your data)"/>
          <p:cNvSpPr txBox="1">
            <a:spLocks noGrp="1"/>
          </p:cNvSpPr>
          <p:nvPr>
            <p:ph type="body" idx="1"/>
          </p:nvPr>
        </p:nvSpPr>
        <p:spPr>
          <a:prstGeom prst="rect">
            <a:avLst/>
          </a:prstGeom>
        </p:spPr>
        <p:txBody>
          <a:bodyPr/>
          <a:lstStyle/>
          <a:p>
            <a:pPr marL="0" indent="0">
              <a:buNone/>
            </a:pPr>
            <a:r>
              <a:rPr lang="en-US" dirty="0"/>
              <a:t>N</a:t>
            </a:r>
            <a:r>
              <a:rPr dirty="0"/>
              <a:t>o other code will run until you finish (no worries about other threads overwriting your data)</a:t>
            </a:r>
          </a:p>
        </p:txBody>
      </p:sp>
      <p:sp>
        <p:nvSpPr>
          <p:cNvPr id="437" name="handler1"/>
          <p:cNvSpPr txBox="1"/>
          <p:nvPr/>
        </p:nvSpPr>
        <p:spPr>
          <a:xfrm>
            <a:off x="4191874" y="4049137"/>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38" name="f"/>
          <p:cNvSpPr txBox="1"/>
          <p:nvPr/>
        </p:nvSpPr>
        <p:spPr>
          <a:xfrm>
            <a:off x="5808118" y="3696932"/>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39" name="h"/>
          <p:cNvSpPr txBox="1"/>
          <p:nvPr/>
        </p:nvSpPr>
        <p:spPr>
          <a:xfrm>
            <a:off x="5776059" y="4227731"/>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40" name="g"/>
          <p:cNvSpPr txBox="1"/>
          <p:nvPr/>
        </p:nvSpPr>
        <p:spPr>
          <a:xfrm>
            <a:off x="7006697" y="3696932"/>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41" name="handler2"/>
          <p:cNvSpPr txBox="1"/>
          <p:nvPr/>
        </p:nvSpPr>
        <p:spPr>
          <a:xfrm>
            <a:off x="4191874" y="5315773"/>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42" name="Line"/>
          <p:cNvSpPr/>
          <p:nvPr/>
        </p:nvSpPr>
        <p:spPr>
          <a:xfrm>
            <a:off x="6032151" y="3907445"/>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3" name="Line"/>
          <p:cNvSpPr/>
          <p:nvPr/>
        </p:nvSpPr>
        <p:spPr>
          <a:xfrm>
            <a:off x="6032151" y="4438017"/>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4" name="..."/>
          <p:cNvSpPr txBox="1"/>
          <p:nvPr/>
        </p:nvSpPr>
        <p:spPr>
          <a:xfrm>
            <a:off x="6981048" y="4227731"/>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45" name="Line"/>
          <p:cNvSpPr/>
          <p:nvPr/>
        </p:nvSpPr>
        <p:spPr>
          <a:xfrm flipV="1">
            <a:off x="5213467" y="3955470"/>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6" name="Line"/>
          <p:cNvSpPr/>
          <p:nvPr/>
        </p:nvSpPr>
        <p:spPr>
          <a:xfrm>
            <a:off x="7301474" y="4438017"/>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7" name="i"/>
          <p:cNvSpPr txBox="1"/>
          <p:nvPr/>
        </p:nvSpPr>
        <p:spPr>
          <a:xfrm>
            <a:off x="8282248" y="422773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48" name="Line"/>
          <p:cNvSpPr/>
          <p:nvPr/>
        </p:nvSpPr>
        <p:spPr>
          <a:xfrm>
            <a:off x="5270226" y="4280235"/>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9" name="Line"/>
          <p:cNvSpPr/>
          <p:nvPr/>
        </p:nvSpPr>
        <p:spPr>
          <a:xfrm>
            <a:off x="5359523" y="551246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0" name="j"/>
          <p:cNvSpPr txBox="1"/>
          <p:nvPr/>
        </p:nvSpPr>
        <p:spPr>
          <a:xfrm>
            <a:off x="7051582" y="533790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51" name="..."/>
          <p:cNvSpPr txBox="1"/>
          <p:nvPr/>
        </p:nvSpPr>
        <p:spPr>
          <a:xfrm>
            <a:off x="6010740" y="5361916"/>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52" name="Line"/>
          <p:cNvSpPr/>
          <p:nvPr/>
        </p:nvSpPr>
        <p:spPr>
          <a:xfrm>
            <a:off x="3673701" y="3911126"/>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3" name="processing of event queue"/>
          <p:cNvSpPr txBox="1"/>
          <p:nvPr/>
        </p:nvSpPr>
        <p:spPr>
          <a:xfrm>
            <a:off x="2694194" y="3378881"/>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54" name="Line"/>
          <p:cNvSpPr/>
          <p:nvPr/>
        </p:nvSpPr>
        <p:spPr>
          <a:xfrm>
            <a:off x="6346541" y="554289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5" name="j will not execute until after i"/>
          <p:cNvSpPr txBox="1"/>
          <p:nvPr/>
        </p:nvSpPr>
        <p:spPr>
          <a:xfrm>
            <a:off x="3861762" y="6066639"/>
            <a:ext cx="3991478"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lgn="l" defTabSz="821531">
              <a:spcBef>
                <a:spcPts val="1500"/>
              </a:spcBef>
              <a:defRPr sz="5000" i="1">
                <a:solidFill>
                  <a:srgbClr val="000000"/>
                </a:solidFill>
                <a:latin typeface="Helvetica"/>
                <a:ea typeface="Helvetica"/>
                <a:cs typeface="Helvetica"/>
                <a:sym typeface="Helvetica"/>
              </a:defRPr>
            </a:lvl1pPr>
          </a:lstStyle>
          <a:p>
            <a:r>
              <a:rPr sz="2500"/>
              <a:t>j will not execute until after i</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79" y="2832730"/>
            <a:ext cx="9173105"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'Making 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br>
              <a:rPr lang="en-US" sz="1600" dirty="0"/>
            </a:br>
            <a:r>
              <a:rPr lang="en-US" sz="1600" dirty="0" err="1"/>
              <a:t>makeOneGetRequest</a:t>
            </a:r>
            <a:r>
              <a:rPr lang="en-US" sz="1600" dirty="0"/>
              <a:t>();</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'All done!'</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Implications of Run-to-Completion</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b="1" dirty="0"/>
              <a:t>“await” is a syntactic exception to the rule</a:t>
            </a:r>
            <a:endParaRPr b="1"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775480" y="1858854"/>
            <a:ext cx="11416520" cy="1232874"/>
            <a:chOff x="3332671" y="2559115"/>
            <a:chExt cx="11416520" cy="1232874"/>
          </a:xfrm>
        </p:grpSpPr>
        <p:sp>
          <p:nvSpPr>
            <p:cNvPr id="262" name="axios.get returns a Promise for an AxiosResponse"/>
            <p:cNvSpPr txBox="1"/>
            <p:nvPr/>
          </p:nvSpPr>
          <p:spPr>
            <a:xfrm>
              <a:off x="7611590" y="2559115"/>
              <a:ext cx="713760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‘async’ to our function definition makes it return a Promise!</a:t>
              </a:r>
              <a:endParaRPr sz="1800" dirty="0">
                <a:latin typeface="Menlo Regular"/>
                <a:ea typeface="Menlo Regular"/>
                <a:cs typeface="Menlo Regular"/>
                <a:sym typeface="Menlo Regular"/>
              </a:endParaRPr>
            </a:p>
          </p:txBody>
        </p:sp>
        <p:sp>
          <p:nvSpPr>
            <p:cNvPr id="263" name="Callout"/>
            <p:cNvSpPr/>
            <p:nvPr/>
          </p:nvSpPr>
          <p:spPr>
            <a:xfrm rot="16200000">
              <a:off x="6449181" y="-229100"/>
              <a:ext cx="904579" cy="7137600"/>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All done!</a:t>
              </a:r>
              <a:endParaRPr sz="1700" dirty="0"/>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5</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grpSp>
        <p:nvGrpSpPr>
          <p:cNvPr id="14" name="Group 13">
            <a:extLst>
              <a:ext uri="{FF2B5EF4-FFF2-40B4-BE49-F238E27FC236}">
                <a16:creationId xmlns:a16="http://schemas.microsoft.com/office/drawing/2014/main" id="{61DBCF08-03FE-DC48-9857-6C1D54A7D327}"/>
              </a:ext>
            </a:extLst>
          </p:cNvPr>
          <p:cNvGrpSpPr/>
          <p:nvPr/>
        </p:nvGrpSpPr>
        <p:grpSpPr>
          <a:xfrm>
            <a:off x="775479" y="4230472"/>
            <a:ext cx="8239568" cy="605294"/>
            <a:chOff x="3332671" y="3219384"/>
            <a:chExt cx="8239568" cy="605294"/>
          </a:xfrm>
        </p:grpSpPr>
        <p:sp>
          <p:nvSpPr>
            <p:cNvPr id="15" name="axios.get returns a Promise for an AxiosResponse">
              <a:extLst>
                <a:ext uri="{FF2B5EF4-FFF2-40B4-BE49-F238E27FC236}">
                  <a16:creationId xmlns:a16="http://schemas.microsoft.com/office/drawing/2014/main" id="{45483CED-7C4D-0F4D-A10C-A10271587C8B}"/>
                </a:ext>
              </a:extLst>
            </p:cNvPr>
            <p:cNvSpPr txBox="1"/>
            <p:nvPr/>
          </p:nvSpPr>
          <p:spPr>
            <a:xfrm>
              <a:off x="6261347" y="3219384"/>
              <a:ext cx="5310892"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makeOneGetRequest</a:t>
              </a:r>
              <a:r>
                <a:rPr lang="en-US" sz="1800" dirty="0">
                  <a:latin typeface="Menlo Regular"/>
                  <a:ea typeface="Menlo Regular"/>
                  <a:cs typeface="Menlo Regular"/>
                  <a:sym typeface="Menlo Regular"/>
                </a:rPr>
                <a:t> returns the promise immediately upon hitting await!</a:t>
              </a:r>
              <a:endParaRPr sz="1800" dirty="0">
                <a:latin typeface="Menlo Regular"/>
                <a:ea typeface="Menlo Regular"/>
                <a:cs typeface="Menlo Regular"/>
                <a:sym typeface="Menlo Regular"/>
              </a:endParaRPr>
            </a:p>
          </p:txBody>
        </p:sp>
        <p:sp>
          <p:nvSpPr>
            <p:cNvPr id="16" name="Callout">
              <a:extLst>
                <a:ext uri="{FF2B5EF4-FFF2-40B4-BE49-F238E27FC236}">
                  <a16:creationId xmlns:a16="http://schemas.microsoft.com/office/drawing/2014/main" id="{BEED2C74-8D6D-0D4E-99D1-CAAAF8D1EA5D}"/>
                </a:ext>
              </a:extLst>
            </p:cNvPr>
            <p:cNvSpPr/>
            <p:nvPr/>
          </p:nvSpPr>
          <p:spPr>
            <a:xfrm rot="16200000" flipH="1">
              <a:off x="5073721" y="1847233"/>
              <a:ext cx="208975" cy="3691076"/>
            </a:xfrm>
            <a:custGeom>
              <a:avLst/>
              <a:gdLst>
                <a:gd name="connsiteX0" fmla="*/ 1087 w 4990"/>
                <a:gd name="connsiteY0" fmla="*/ 0 h 26478"/>
                <a:gd name="connsiteX1" fmla="*/ 0 w 4990"/>
                <a:gd name="connsiteY1" fmla="*/ 170 h 26478"/>
                <a:gd name="connsiteX2" fmla="*/ 0 w 4990"/>
                <a:gd name="connsiteY2" fmla="*/ 18028 h 26478"/>
                <a:gd name="connsiteX3" fmla="*/ 1087 w 4990"/>
                <a:gd name="connsiteY3" fmla="*/ 18199 h 26478"/>
                <a:gd name="connsiteX4" fmla="*/ 1846 w 4990"/>
                <a:gd name="connsiteY4" fmla="*/ 18199 h 26478"/>
                <a:gd name="connsiteX5" fmla="*/ 605 w 4990"/>
                <a:gd name="connsiteY5" fmla="*/ 26478 h 26478"/>
                <a:gd name="connsiteX6" fmla="*/ 4990 w 4990"/>
                <a:gd name="connsiteY6" fmla="*/ 17644 h 26478"/>
                <a:gd name="connsiteX7" fmla="*/ 4990 w 4990"/>
                <a:gd name="connsiteY7" fmla="*/ 170 h 26478"/>
                <a:gd name="connsiteX8" fmla="*/ 3903 w 4990"/>
                <a:gd name="connsiteY8" fmla="*/ 0 h 26478"/>
                <a:gd name="connsiteX9" fmla="*/ 1087 w 4990"/>
                <a:gd name="connsiteY9" fmla="*/ 0 h 2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0" h="26478" extrusionOk="0">
                  <a:moveTo>
                    <a:pt x="1087" y="0"/>
                  </a:moveTo>
                  <a:cubicBezTo>
                    <a:pt x="486" y="0"/>
                    <a:pt x="0" y="76"/>
                    <a:pt x="0" y="170"/>
                  </a:cubicBezTo>
                  <a:lnTo>
                    <a:pt x="0" y="18028"/>
                  </a:lnTo>
                  <a:cubicBezTo>
                    <a:pt x="0" y="18122"/>
                    <a:pt x="486" y="18199"/>
                    <a:pt x="1087" y="18199"/>
                  </a:cubicBezTo>
                  <a:lnTo>
                    <a:pt x="1846" y="18199"/>
                  </a:lnTo>
                  <a:lnTo>
                    <a:pt x="605" y="26478"/>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902069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Moving Data Takes an Eternity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697034"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 1 ns</a:t>
            </a:r>
          </a:p>
        </p:txBody>
      </p:sp>
    </p:spTree>
    <p:extLst>
      <p:ext uri="{BB962C8B-B14F-4D97-AF65-F5344CB8AC3E}">
        <p14:creationId xmlns:p14="http://schemas.microsoft.com/office/powerpoint/2010/main" val="1169116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Why Asynchronous?"/>
          <p:cNvSpPr txBox="1">
            <a:spLocks noGrp="1"/>
          </p:cNvSpPr>
          <p:nvPr>
            <p:ph type="title"/>
          </p:nvPr>
        </p:nvSpPr>
        <p:spPr>
          <a:prstGeom prst="rect">
            <a:avLst/>
          </a:prstGeom>
        </p:spPr>
        <p:txBody>
          <a:bodyPr/>
          <a:lstStyle/>
          <a:p>
            <a:r>
              <a:t>Why Asynchronous?</a:t>
            </a:r>
          </a:p>
        </p:txBody>
      </p:sp>
      <p:sp>
        <p:nvSpPr>
          <p:cNvPr id="158"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159" name="Maintain an interactive application while still doing stuff…"/>
          <p:cNvSpPr txBox="1">
            <a:spLocks noGrp="1"/>
          </p:cNvSpPr>
          <p:nvPr>
            <p:ph type="body" idx="1"/>
          </p:nvPr>
        </p:nvSpPr>
        <p:spPr>
          <a:prstGeom prst="rect">
            <a:avLst/>
          </a:prstGeom>
        </p:spPr>
        <p:txBody>
          <a:bodyPr/>
          <a:lstStyle/>
          <a:p>
            <a:r>
              <a:rPr dirty="0"/>
              <a:t>Maintain an interactive application while</a:t>
            </a:r>
            <a:r>
              <a:rPr lang="en-US" dirty="0"/>
              <a:t>…</a:t>
            </a:r>
            <a:endParaRPr dirty="0"/>
          </a:p>
          <a:p>
            <a:pPr lvl="1"/>
            <a:r>
              <a:rPr dirty="0"/>
              <a:t>Processing data</a:t>
            </a:r>
          </a:p>
          <a:p>
            <a:pPr lvl="1"/>
            <a:r>
              <a:rPr dirty="0"/>
              <a:t>Communicating with remote hosts</a:t>
            </a:r>
          </a:p>
          <a:p>
            <a:pPr lvl="1"/>
            <a:r>
              <a:rPr dirty="0"/>
              <a:t>Timers that countdown while our app is running</a:t>
            </a:r>
            <a:endParaRPr lang="en-US" dirty="0"/>
          </a:p>
          <a:p>
            <a:pPr lvl="1"/>
            <a:r>
              <a:rPr lang="en-US" dirty="0"/>
              <a:t>Waiting for users to provide input</a:t>
            </a:r>
            <a:endParaRPr dirty="0"/>
          </a:p>
          <a:p>
            <a:pPr marL="296333" indent="-296333"/>
            <a:r>
              <a:rPr dirty="0"/>
              <a:t>Anytime that an app is doing more than one thing at a time, it is asynchronous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at is a thread?"/>
          <p:cNvSpPr txBox="1">
            <a:spLocks noGrp="1"/>
          </p:cNvSpPr>
          <p:nvPr>
            <p:ph type="title"/>
          </p:nvPr>
        </p:nvSpPr>
        <p:spPr>
          <a:prstGeom prst="rect">
            <a:avLst/>
          </a:prstGeom>
        </p:spPr>
        <p:txBody>
          <a:bodyPr/>
          <a:lstStyle/>
          <a:p>
            <a:r>
              <a:t>What is a thread?</a:t>
            </a:r>
          </a:p>
        </p:txBody>
      </p:sp>
      <p:sp>
        <p:nvSpPr>
          <p:cNvPr id="162" name="(Not NodeJS-specific)"/>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(Not NodeJS-specific)</a:t>
            </a:r>
          </a:p>
        </p:txBody>
      </p:sp>
      <p:sp>
        <p:nvSpPr>
          <p:cNvPr id="163" name="App Starts"/>
          <p:cNvSpPr txBox="1"/>
          <p:nvPr/>
        </p:nvSpPr>
        <p:spPr>
          <a:xfrm>
            <a:off x="5302513" y="2409266"/>
            <a:ext cx="158697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64" name="Line"/>
          <p:cNvSpPr/>
          <p:nvPr/>
        </p:nvSpPr>
        <p:spPr>
          <a:xfrm>
            <a:off x="5927203" y="3076209"/>
            <a:ext cx="328878" cy="2283748"/>
          </a:xfrm>
          <a:custGeom>
            <a:avLst/>
            <a:gdLst/>
            <a:ahLst/>
            <a:cxnLst>
              <a:cxn ang="0">
                <a:pos x="wd2" y="hd2"/>
              </a:cxn>
              <a:cxn ang="5400000">
                <a:pos x="wd2" y="hd2"/>
              </a:cxn>
              <a:cxn ang="10800000">
                <a:pos x="wd2" y="hd2"/>
              </a:cxn>
              <a:cxn ang="16200000">
                <a:pos x="wd2" y="hd2"/>
              </a:cxn>
            </a:cxnLst>
            <a:rect l="0" t="0" r="r" b="b"/>
            <a:pathLst>
              <a:path w="19813" h="21586" extrusionOk="0">
                <a:moveTo>
                  <a:pt x="0" y="2"/>
                </a:moveTo>
                <a:cubicBezTo>
                  <a:pt x="4025" y="-14"/>
                  <a:pt x="7940" y="60"/>
                  <a:pt x="11796" y="217"/>
                </a:cubicBezTo>
                <a:cubicBezTo>
                  <a:pt x="15829" y="382"/>
                  <a:pt x="20037" y="704"/>
                  <a:pt x="19804" y="1374"/>
                </a:cubicBezTo>
                <a:cubicBezTo>
                  <a:pt x="19355" y="2660"/>
                  <a:pt x="-1020" y="1895"/>
                  <a:pt x="1945" y="3673"/>
                </a:cubicBezTo>
                <a:cubicBezTo>
                  <a:pt x="3834" y="4806"/>
                  <a:pt x="16989" y="3860"/>
                  <a:pt x="18651" y="5040"/>
                </a:cubicBezTo>
                <a:cubicBezTo>
                  <a:pt x="20580" y="6409"/>
                  <a:pt x="3046" y="6111"/>
                  <a:pt x="4491" y="7430"/>
                </a:cubicBezTo>
                <a:cubicBezTo>
                  <a:pt x="5650" y="8489"/>
                  <a:pt x="19772" y="7888"/>
                  <a:pt x="19305" y="9176"/>
                </a:cubicBezTo>
                <a:cubicBezTo>
                  <a:pt x="18854" y="10421"/>
                  <a:pt x="3261" y="9538"/>
                  <a:pt x="3218" y="10851"/>
                </a:cubicBezTo>
                <a:cubicBezTo>
                  <a:pt x="3181" y="11989"/>
                  <a:pt x="16985" y="11486"/>
                  <a:pt x="16924" y="12627"/>
                </a:cubicBezTo>
                <a:cubicBezTo>
                  <a:pt x="16864" y="13752"/>
                  <a:pt x="2254" y="13209"/>
                  <a:pt x="2991" y="14439"/>
                </a:cubicBezTo>
                <a:cubicBezTo>
                  <a:pt x="3686" y="15601"/>
                  <a:pt x="18180" y="14704"/>
                  <a:pt x="18424" y="15945"/>
                </a:cubicBezTo>
                <a:cubicBezTo>
                  <a:pt x="18648" y="17078"/>
                  <a:pt x="6089" y="16572"/>
                  <a:pt x="5176" y="17547"/>
                </a:cubicBezTo>
                <a:cubicBezTo>
                  <a:pt x="4209" y="18579"/>
                  <a:pt x="14330" y="18477"/>
                  <a:pt x="16497" y="19226"/>
                </a:cubicBezTo>
                <a:cubicBezTo>
                  <a:pt x="17725" y="19650"/>
                  <a:pt x="16793" y="20080"/>
                  <a:pt x="15452" y="20428"/>
                </a:cubicBezTo>
                <a:cubicBezTo>
                  <a:pt x="13425" y="20953"/>
                  <a:pt x="10328" y="21362"/>
                  <a:pt x="6511" y="21586"/>
                </a:cubicBezTo>
              </a:path>
            </a:pathLst>
          </a:custGeom>
          <a:ln w="25400">
            <a:solidFill>
              <a:srgbClr val="000000"/>
            </a:solidFill>
            <a:miter lim="400000"/>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165" name="Star"/>
          <p:cNvSpPr/>
          <p:nvPr/>
        </p:nvSpPr>
        <p:spPr>
          <a:xfrm>
            <a:off x="6123900" y="3050080"/>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6" name="Star"/>
          <p:cNvSpPr/>
          <p:nvPr/>
        </p:nvSpPr>
        <p:spPr>
          <a:xfrm>
            <a:off x="5803764" y="328560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7" name="Star"/>
          <p:cNvSpPr/>
          <p:nvPr/>
        </p:nvSpPr>
        <p:spPr>
          <a:xfrm>
            <a:off x="6123900" y="3477258"/>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8" name="Star"/>
          <p:cNvSpPr/>
          <p:nvPr/>
        </p:nvSpPr>
        <p:spPr>
          <a:xfrm>
            <a:off x="5830553" y="3711220"/>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9" name="Star"/>
          <p:cNvSpPr/>
          <p:nvPr/>
        </p:nvSpPr>
        <p:spPr>
          <a:xfrm>
            <a:off x="6123900" y="3904436"/>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0" name="Star"/>
          <p:cNvSpPr/>
          <p:nvPr/>
        </p:nvSpPr>
        <p:spPr>
          <a:xfrm>
            <a:off x="5830553" y="4081872"/>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1" name="Star"/>
          <p:cNvSpPr/>
          <p:nvPr/>
        </p:nvSpPr>
        <p:spPr>
          <a:xfrm>
            <a:off x="6088181" y="427803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2" name="Star"/>
          <p:cNvSpPr/>
          <p:nvPr/>
        </p:nvSpPr>
        <p:spPr>
          <a:xfrm>
            <a:off x="5839483" y="445252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3" name="Star"/>
          <p:cNvSpPr/>
          <p:nvPr/>
        </p:nvSpPr>
        <p:spPr>
          <a:xfrm>
            <a:off x="6123900" y="466165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4" name="Star"/>
          <p:cNvSpPr/>
          <p:nvPr/>
        </p:nvSpPr>
        <p:spPr>
          <a:xfrm>
            <a:off x="5830553" y="4778636"/>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5" name="Star"/>
          <p:cNvSpPr/>
          <p:nvPr/>
        </p:nvSpPr>
        <p:spPr>
          <a:xfrm>
            <a:off x="6088181" y="496396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6" name="App Ends"/>
          <p:cNvSpPr txBox="1"/>
          <p:nvPr/>
        </p:nvSpPr>
        <p:spPr>
          <a:xfrm>
            <a:off x="5348199" y="5378760"/>
            <a:ext cx="1495602"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77" name="Program execution: a series of sequential method calls (    s)"/>
          <p:cNvSpPr txBox="1"/>
          <p:nvPr/>
        </p:nvSpPr>
        <p:spPr>
          <a:xfrm>
            <a:off x="1949686" y="1869880"/>
            <a:ext cx="8558433" cy="426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a:t>Program execution: a series of sequential method calls (    s)</a:t>
            </a:r>
          </a:p>
        </p:txBody>
      </p:sp>
      <p:sp>
        <p:nvSpPr>
          <p:cNvPr id="178" name="Star"/>
          <p:cNvSpPr/>
          <p:nvPr/>
        </p:nvSpPr>
        <p:spPr>
          <a:xfrm>
            <a:off x="9927337" y="194908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par>
                          <p:cTn id="7" fill="hold">
                            <p:stCondLst>
                              <p:cond delay="0"/>
                            </p:stCondLst>
                            <p:childTnLst>
                              <p:par>
                                <p:cTn id="8" presetID="9" presetClass="entr" fill="hold" grpId="2" nodeType="afterEffect">
                                  <p:stCondLst>
                                    <p:cond delay="800"/>
                                  </p:stCondLst>
                                  <p:iterate>
                                    <p:tmAbs val="0"/>
                                  </p:iterate>
                                  <p:childTnLst>
                                    <p:set>
                                      <p:cBhvr>
                                        <p:cTn id="9" fill="hold"/>
                                        <p:tgtEl>
                                          <p:spTgt spid="164"/>
                                        </p:tgtEl>
                                        <p:attrNameLst>
                                          <p:attrName>style.visibility</p:attrName>
                                        </p:attrNameLst>
                                      </p:cBhvr>
                                      <p:to>
                                        <p:strVal val="visible"/>
                                      </p:to>
                                    </p:set>
                                    <p:animEffect transition="in" filter="dissolve">
                                      <p:cBhvr>
                                        <p:cTn id="10" dur="7250"/>
                                        <p:tgtEl>
                                          <p:spTgt spid="164"/>
                                        </p:tgtEl>
                                      </p:cBhvr>
                                    </p:animEffect>
                                  </p:childTnLst>
                                </p:cTn>
                              </p:par>
                            </p:childTnLst>
                          </p:cTn>
                        </p:par>
                        <p:par>
                          <p:cTn id="11" fill="hold">
                            <p:stCondLst>
                              <p:cond delay="8050"/>
                            </p:stCondLst>
                            <p:childTnLst>
                              <p:par>
                                <p:cTn id="12" presetID="1" presetClass="entr" presetSubtype="0" fill="hold" grpId="3" nodeType="afterEffect">
                                  <p:stCondLst>
                                    <p:cond delay="600"/>
                                  </p:stCondLst>
                                  <p:iterate>
                                    <p:tmAbs val="0"/>
                                  </p:iterate>
                                  <p:childTnLst>
                                    <p:set>
                                      <p:cBhvr>
                                        <p:cTn id="13" fill="hold"/>
                                        <p:tgtEl>
                                          <p:spTgt spid="165"/>
                                        </p:tgtEl>
                                        <p:attrNameLst>
                                          <p:attrName>style.visibility</p:attrName>
                                        </p:attrNameLst>
                                      </p:cBhvr>
                                      <p:to>
                                        <p:strVal val="visible"/>
                                      </p:to>
                                    </p:set>
                                  </p:childTnLst>
                                </p:cTn>
                              </p:par>
                            </p:childTnLst>
                          </p:cTn>
                        </p:par>
                        <p:par>
                          <p:cTn id="14" fill="hold">
                            <p:stCondLst>
                              <p:cond delay="8650"/>
                            </p:stCondLst>
                            <p:childTnLst>
                              <p:par>
                                <p:cTn id="15" presetID="1" presetClass="entr" presetSubtype="0" fill="hold" grpId="4" nodeType="afterEffect">
                                  <p:stCondLst>
                                    <p:cond delay="700"/>
                                  </p:stCondLst>
                                  <p:iterate>
                                    <p:tmAbs val="0"/>
                                  </p:iterate>
                                  <p:childTnLst>
                                    <p:set>
                                      <p:cBhvr>
                                        <p:cTn id="16" fill="hold"/>
                                        <p:tgtEl>
                                          <p:spTgt spid="166"/>
                                        </p:tgtEl>
                                        <p:attrNameLst>
                                          <p:attrName>style.visibility</p:attrName>
                                        </p:attrNameLst>
                                      </p:cBhvr>
                                      <p:to>
                                        <p:strVal val="visible"/>
                                      </p:to>
                                    </p:set>
                                  </p:childTnLst>
                                </p:cTn>
                              </p:par>
                            </p:childTnLst>
                          </p:cTn>
                        </p:par>
                        <p:par>
                          <p:cTn id="17" fill="hold">
                            <p:stCondLst>
                              <p:cond delay="9350"/>
                            </p:stCondLst>
                            <p:childTnLst>
                              <p:par>
                                <p:cTn id="18" presetID="1" presetClass="entr" presetSubtype="0" fill="hold" grpId="5" nodeType="afterEffect">
                                  <p:stCondLst>
                                    <p:cond delay="600"/>
                                  </p:stCondLst>
                                  <p:iterate>
                                    <p:tmAbs val="0"/>
                                  </p:iterate>
                                  <p:childTnLst>
                                    <p:set>
                                      <p:cBhvr>
                                        <p:cTn id="19" fill="hold"/>
                                        <p:tgtEl>
                                          <p:spTgt spid="167"/>
                                        </p:tgtEl>
                                        <p:attrNameLst>
                                          <p:attrName>style.visibility</p:attrName>
                                        </p:attrNameLst>
                                      </p:cBhvr>
                                      <p:to>
                                        <p:strVal val="visible"/>
                                      </p:to>
                                    </p:set>
                                  </p:childTnLst>
                                </p:cTn>
                              </p:par>
                            </p:childTnLst>
                          </p:cTn>
                        </p:par>
                        <p:par>
                          <p:cTn id="20" fill="hold">
                            <p:stCondLst>
                              <p:cond delay="9950"/>
                            </p:stCondLst>
                            <p:childTnLst>
                              <p:par>
                                <p:cTn id="21" presetID="1" presetClass="entr" presetSubtype="0" fill="hold" grpId="6" nodeType="afterEffect">
                                  <p:stCondLst>
                                    <p:cond delay="600"/>
                                  </p:stCondLst>
                                  <p:iterate>
                                    <p:tmAbs val="0"/>
                                  </p:iterate>
                                  <p:childTnLst>
                                    <p:set>
                                      <p:cBhvr>
                                        <p:cTn id="22" fill="hold"/>
                                        <p:tgtEl>
                                          <p:spTgt spid="168"/>
                                        </p:tgtEl>
                                        <p:attrNameLst>
                                          <p:attrName>style.visibility</p:attrName>
                                        </p:attrNameLst>
                                      </p:cBhvr>
                                      <p:to>
                                        <p:strVal val="visible"/>
                                      </p:to>
                                    </p:set>
                                  </p:childTnLst>
                                </p:cTn>
                              </p:par>
                            </p:childTnLst>
                          </p:cTn>
                        </p:par>
                        <p:par>
                          <p:cTn id="23" fill="hold">
                            <p:stCondLst>
                              <p:cond delay="10550"/>
                            </p:stCondLst>
                            <p:childTnLst>
                              <p:par>
                                <p:cTn id="24" presetID="1" presetClass="entr" presetSubtype="0" fill="hold" grpId="7" nodeType="afterEffect">
                                  <p:stCondLst>
                                    <p:cond delay="500"/>
                                  </p:stCondLst>
                                  <p:iterate>
                                    <p:tmAbs val="0"/>
                                  </p:iterate>
                                  <p:childTnLst>
                                    <p:set>
                                      <p:cBhvr>
                                        <p:cTn id="25" fill="hold"/>
                                        <p:tgtEl>
                                          <p:spTgt spid="169"/>
                                        </p:tgtEl>
                                        <p:attrNameLst>
                                          <p:attrName>style.visibility</p:attrName>
                                        </p:attrNameLst>
                                      </p:cBhvr>
                                      <p:to>
                                        <p:strVal val="visible"/>
                                      </p:to>
                                    </p:set>
                                  </p:childTnLst>
                                </p:cTn>
                              </p:par>
                            </p:childTnLst>
                          </p:cTn>
                        </p:par>
                        <p:par>
                          <p:cTn id="26" fill="hold">
                            <p:stCondLst>
                              <p:cond delay="11050"/>
                            </p:stCondLst>
                            <p:childTnLst>
                              <p:par>
                                <p:cTn id="27" presetID="1" presetClass="entr" presetSubtype="0" fill="hold" grpId="8" nodeType="afterEffect">
                                  <p:stCondLst>
                                    <p:cond delay="600"/>
                                  </p:stCondLst>
                                  <p:iterate>
                                    <p:tmAbs val="0"/>
                                  </p:iterate>
                                  <p:childTnLst>
                                    <p:set>
                                      <p:cBhvr>
                                        <p:cTn id="28" fill="hold"/>
                                        <p:tgtEl>
                                          <p:spTgt spid="170"/>
                                        </p:tgtEl>
                                        <p:attrNameLst>
                                          <p:attrName>style.visibility</p:attrName>
                                        </p:attrNameLst>
                                      </p:cBhvr>
                                      <p:to>
                                        <p:strVal val="visible"/>
                                      </p:to>
                                    </p:set>
                                  </p:childTnLst>
                                </p:cTn>
                              </p:par>
                            </p:childTnLst>
                          </p:cTn>
                        </p:par>
                        <p:par>
                          <p:cTn id="29" fill="hold">
                            <p:stCondLst>
                              <p:cond delay="11650"/>
                            </p:stCondLst>
                            <p:childTnLst>
                              <p:par>
                                <p:cTn id="30" presetID="1" presetClass="entr" presetSubtype="0" fill="hold" grpId="9" nodeType="afterEffect">
                                  <p:stCondLst>
                                    <p:cond delay="600"/>
                                  </p:stCondLst>
                                  <p:iterate>
                                    <p:tmAbs val="0"/>
                                  </p:iterate>
                                  <p:childTnLst>
                                    <p:set>
                                      <p:cBhvr>
                                        <p:cTn id="31" fill="hold"/>
                                        <p:tgtEl>
                                          <p:spTgt spid="171"/>
                                        </p:tgtEl>
                                        <p:attrNameLst>
                                          <p:attrName>style.visibility</p:attrName>
                                        </p:attrNameLst>
                                      </p:cBhvr>
                                      <p:to>
                                        <p:strVal val="visible"/>
                                      </p:to>
                                    </p:set>
                                  </p:childTnLst>
                                </p:cTn>
                              </p:par>
                            </p:childTnLst>
                          </p:cTn>
                        </p:par>
                        <p:par>
                          <p:cTn id="32" fill="hold">
                            <p:stCondLst>
                              <p:cond delay="12250"/>
                            </p:stCondLst>
                            <p:childTnLst>
                              <p:par>
                                <p:cTn id="33" presetID="1" presetClass="entr" presetSubtype="0" fill="hold" grpId="10" nodeType="afterEffect">
                                  <p:stCondLst>
                                    <p:cond delay="600"/>
                                  </p:stCondLst>
                                  <p:iterate>
                                    <p:tmAbs val="0"/>
                                  </p:iterate>
                                  <p:childTnLst>
                                    <p:set>
                                      <p:cBhvr>
                                        <p:cTn id="34" fill="hold"/>
                                        <p:tgtEl>
                                          <p:spTgt spid="172"/>
                                        </p:tgtEl>
                                        <p:attrNameLst>
                                          <p:attrName>style.visibility</p:attrName>
                                        </p:attrNameLst>
                                      </p:cBhvr>
                                      <p:to>
                                        <p:strVal val="visible"/>
                                      </p:to>
                                    </p:set>
                                  </p:childTnLst>
                                </p:cTn>
                              </p:par>
                            </p:childTnLst>
                          </p:cTn>
                        </p:par>
                        <p:par>
                          <p:cTn id="35" fill="hold">
                            <p:stCondLst>
                              <p:cond delay="12850"/>
                            </p:stCondLst>
                            <p:childTnLst>
                              <p:par>
                                <p:cTn id="36" presetID="1" presetClass="entr" presetSubtype="0" fill="hold" grpId="11" nodeType="afterEffect">
                                  <p:stCondLst>
                                    <p:cond delay="600"/>
                                  </p:stCondLst>
                                  <p:iterate>
                                    <p:tmAbs val="0"/>
                                  </p:iterate>
                                  <p:childTnLst>
                                    <p:set>
                                      <p:cBhvr>
                                        <p:cTn id="37" fill="hold"/>
                                        <p:tgtEl>
                                          <p:spTgt spid="173"/>
                                        </p:tgtEl>
                                        <p:attrNameLst>
                                          <p:attrName>style.visibility</p:attrName>
                                        </p:attrNameLst>
                                      </p:cBhvr>
                                      <p:to>
                                        <p:strVal val="visible"/>
                                      </p:to>
                                    </p:set>
                                  </p:childTnLst>
                                </p:cTn>
                              </p:par>
                            </p:childTnLst>
                          </p:cTn>
                        </p:par>
                        <p:par>
                          <p:cTn id="38" fill="hold">
                            <p:stCondLst>
                              <p:cond delay="13450"/>
                            </p:stCondLst>
                            <p:childTnLst>
                              <p:par>
                                <p:cTn id="39" presetID="1" presetClass="entr" presetSubtype="0" fill="hold" grpId="12" nodeType="afterEffect">
                                  <p:stCondLst>
                                    <p:cond delay="600"/>
                                  </p:stCondLst>
                                  <p:iterate>
                                    <p:tmAbs val="0"/>
                                  </p:iterate>
                                  <p:childTnLst>
                                    <p:set>
                                      <p:cBhvr>
                                        <p:cTn id="40" fill="hold"/>
                                        <p:tgtEl>
                                          <p:spTgt spid="174"/>
                                        </p:tgtEl>
                                        <p:attrNameLst>
                                          <p:attrName>style.visibility</p:attrName>
                                        </p:attrNameLst>
                                      </p:cBhvr>
                                      <p:to>
                                        <p:strVal val="visible"/>
                                      </p:to>
                                    </p:set>
                                  </p:childTnLst>
                                </p:cTn>
                              </p:par>
                            </p:childTnLst>
                          </p:cTn>
                        </p:par>
                        <p:par>
                          <p:cTn id="41" fill="hold">
                            <p:stCondLst>
                              <p:cond delay="14050"/>
                            </p:stCondLst>
                            <p:childTnLst>
                              <p:par>
                                <p:cTn id="42" presetID="1" presetClass="entr" presetSubtype="0" fill="hold" grpId="13" nodeType="afterEffect">
                                  <p:stCondLst>
                                    <p:cond delay="600"/>
                                  </p:stCondLst>
                                  <p:iterate>
                                    <p:tmAbs val="0"/>
                                  </p:iterate>
                                  <p:childTnLst>
                                    <p:set>
                                      <p:cBhvr>
                                        <p:cTn id="43" fill="hold"/>
                                        <p:tgtEl>
                                          <p:spTgt spid="175"/>
                                        </p:tgtEl>
                                        <p:attrNameLst>
                                          <p:attrName>style.visibility</p:attrName>
                                        </p:attrNameLst>
                                      </p:cBhvr>
                                      <p:to>
                                        <p:strVal val="visible"/>
                                      </p:to>
                                    </p:set>
                                  </p:childTnLst>
                                </p:cTn>
                              </p:par>
                            </p:childTnLst>
                          </p:cTn>
                        </p:par>
                        <p:par>
                          <p:cTn id="44" fill="hold">
                            <p:stCondLst>
                              <p:cond delay="14650"/>
                            </p:stCondLst>
                            <p:childTnLst>
                              <p:par>
                                <p:cTn id="45" presetID="1" presetClass="entr" presetSubtype="0" fill="hold" grpId="14" nodeType="afterEffect">
                                  <p:stCondLst>
                                    <p:cond delay="700"/>
                                  </p:stCondLst>
                                  <p:iterate>
                                    <p:tmAbs val="0"/>
                                  </p:iterate>
                                  <p:childTnLst>
                                    <p:set>
                                      <p:cBhvr>
                                        <p:cTn id="46" fill="hold"/>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1" animBg="1" advAuto="0"/>
      <p:bldP spid="164" grpId="2" animBg="1" advAuto="0"/>
      <p:bldP spid="165" grpId="3" animBg="1" advAuto="0"/>
      <p:bldP spid="166" grpId="4" animBg="1" advAuto="0"/>
      <p:bldP spid="167" grpId="5" animBg="1" advAuto="0"/>
      <p:bldP spid="168" grpId="6" animBg="1" advAuto="0"/>
      <p:bldP spid="169" grpId="7" animBg="1" advAuto="0"/>
      <p:bldP spid="170" grpId="8" animBg="1" advAuto="0"/>
      <p:bldP spid="171" grpId="9" animBg="1" advAuto="0"/>
      <p:bldP spid="172" grpId="10" animBg="1" advAuto="0"/>
      <p:bldP spid="173" grpId="11" animBg="1" advAuto="0"/>
      <p:bldP spid="174" grpId="12" animBg="1" advAuto="0"/>
      <p:bldP spid="175" grpId="13" animBg="1" advAuto="0"/>
      <p:bldP spid="176" grpId="1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What is a thread?"/>
          <p:cNvSpPr txBox="1">
            <a:spLocks noGrp="1"/>
          </p:cNvSpPr>
          <p:nvPr>
            <p:ph type="title"/>
          </p:nvPr>
        </p:nvSpPr>
        <p:spPr>
          <a:prstGeom prst="rect">
            <a:avLst/>
          </a:prstGeom>
        </p:spPr>
        <p:txBody>
          <a:bodyPr/>
          <a:lstStyle/>
          <a:p>
            <a:r>
              <a:t>What is a thread?</a:t>
            </a:r>
          </a:p>
        </p:txBody>
      </p:sp>
      <p:sp>
        <p:nvSpPr>
          <p:cNvPr id="183" name="(Not NodeJS-specific)"/>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(Not NodeJS-specific)</a:t>
            </a:r>
          </a:p>
        </p:txBody>
      </p:sp>
      <p:sp>
        <p:nvSpPr>
          <p:cNvPr id="184" name="App Starts"/>
          <p:cNvSpPr txBox="1"/>
          <p:nvPr/>
        </p:nvSpPr>
        <p:spPr>
          <a:xfrm>
            <a:off x="5302513" y="2091766"/>
            <a:ext cx="158697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85" name="App Ends"/>
          <p:cNvSpPr txBox="1"/>
          <p:nvPr/>
        </p:nvSpPr>
        <p:spPr>
          <a:xfrm>
            <a:off x="5231218" y="5675409"/>
            <a:ext cx="1495602"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86" name="Program execution: a series of sequential method calls (    s)"/>
          <p:cNvSpPr txBox="1"/>
          <p:nvPr/>
        </p:nvSpPr>
        <p:spPr>
          <a:xfrm>
            <a:off x="1921873" y="1852360"/>
            <a:ext cx="8558433" cy="426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dirty="0"/>
              <a:t>Program execution: a series of sequential method calls (    s)</a:t>
            </a:r>
          </a:p>
        </p:txBody>
      </p:sp>
      <p:sp>
        <p:nvSpPr>
          <p:cNvPr id="187" name="Star"/>
          <p:cNvSpPr/>
          <p:nvPr/>
        </p:nvSpPr>
        <p:spPr>
          <a:xfrm>
            <a:off x="9837885" y="1957932"/>
            <a:ext cx="281442" cy="267667"/>
          </a:xfrm>
          <a:prstGeom prst="star5">
            <a:avLst>
              <a:gd name="adj" fmla="val 19100"/>
              <a:gd name="hf" fmla="val 105146"/>
              <a:gd name="vf" fmla="val 110557"/>
            </a:avLst>
          </a:prstGeom>
          <a:blipFill>
            <a:blip r:embed="rId7"/>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88" name="Multiple threads can run at once -&gt; allows for asynchronous code"/>
          <p:cNvSpPr txBox="1"/>
          <p:nvPr/>
        </p:nvSpPr>
        <p:spPr>
          <a:xfrm>
            <a:off x="1189060" y="6210767"/>
            <a:ext cx="10079683"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Multiple threads can run at once -&gt; allows for asynchronous code</a:t>
            </a:r>
          </a:p>
        </p:txBody>
      </p:sp>
      <p:pic>
        <p:nvPicPr>
          <p:cNvPr id="2" name="thread2" descr="thread2">
            <a:hlinkClick r:id="" action="ppaction://media"/>
            <a:extLst>
              <a:ext uri="{FF2B5EF4-FFF2-40B4-BE49-F238E27FC236}">
                <a16:creationId xmlns:a16="http://schemas.microsoft.com/office/drawing/2014/main" id="{6DFAF747-8C05-FB48-9DB6-472E31CAB3FB}"/>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3133615" y="2356941"/>
            <a:ext cx="1427737" cy="3606914"/>
          </a:xfrm>
          <a:prstGeom prst="rect">
            <a:avLst/>
          </a:prstGeom>
        </p:spPr>
      </p:pic>
      <p:pic>
        <p:nvPicPr>
          <p:cNvPr id="3" name="thread1" descr="thread1">
            <a:hlinkClick r:id="" action="ppaction://media"/>
            <a:extLst>
              <a:ext uri="{FF2B5EF4-FFF2-40B4-BE49-F238E27FC236}">
                <a16:creationId xmlns:a16="http://schemas.microsoft.com/office/drawing/2014/main" id="{D5C5ACE9-8B53-6B4E-81AA-67E23F6C248C}"/>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6944072" y="2356941"/>
            <a:ext cx="2254658" cy="36894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8913" fill="hold"/>
                                        <p:tgtEl>
                                          <p:spTgt spid="2"/>
                                        </p:tgtEl>
                                      </p:cBhvr>
                                    </p:cmd>
                                  </p:childTnLst>
                                </p:cTn>
                              </p:par>
                            </p:childTnLst>
                          </p:cTn>
                        </p:par>
                        <p:par>
                          <p:cTn id="7" fill="hold">
                            <p:stCondLst>
                              <p:cond delay="8913"/>
                            </p:stCondLst>
                            <p:childTnLst>
                              <p:par>
                                <p:cTn id="8" presetID="1" presetClass="mediacall" presetSubtype="0" fill="hold" nodeType="afterEffect">
                                  <p:stCondLst>
                                    <p:cond delay="1000"/>
                                  </p:stCondLst>
                                  <p:childTnLst>
                                    <p:cmd type="call" cmd="playFrom(0.0)">
                                      <p:cBhvr>
                                        <p:cTn id="9" dur="813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2"/>
                </p:tgtEl>
              </p:cMediaNode>
            </p:video>
            <p:seq concurrent="1" nextAc="seek">
              <p:cTn id="11" restart="whenNotActive" fill="hold" evtFilter="cancelBubble" nodeType="interactiveSeq">
                <p:stCondLst>
                  <p:cond evt="onClick" delay="0">
                    <p:tgtEl>
                      <p:spTgt spid="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2"/>
                                        </p:tgtEl>
                                      </p:cBhvr>
                                    </p:cmd>
                                  </p:childTnLst>
                                </p:cTn>
                              </p:par>
                            </p:childTnLst>
                          </p:cTn>
                        </p:par>
                      </p:childTnLst>
                    </p:cTn>
                  </p:par>
                </p:childTnLst>
              </p:cTn>
              <p:nextCondLst>
                <p:cond evt="onClick" delay="0">
                  <p:tgtEl>
                    <p:spTgt spid="2"/>
                  </p:tgtEl>
                </p:cond>
              </p:nextCondLst>
            </p:seq>
            <p:video>
              <p:cMediaNode vol="80000">
                <p:cTn id="16" fill="hold" display="0">
                  <p:stCondLst>
                    <p:cond delay="indefinite"/>
                  </p:stCondLst>
                </p:cTn>
                <p:tgtEl>
                  <p:spTgt spid="3"/>
                </p:tgtEl>
              </p:cMediaNode>
            </p:video>
            <p:seq concurrent="1" nextAc="seek">
              <p:cTn id="17" restart="whenNotActive" fill="hold" evtFilter="cancelBubble" nodeType="interactiveSeq">
                <p:stCondLst>
                  <p:cond evt="onClick" delay="0">
                    <p:tgtEl>
                      <p:spTgt spid="3"/>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t>Asynchronous Computation with Threads</a:t>
            </a:r>
          </a:p>
        </p:txBody>
      </p:sp>
      <p:sp>
        <p:nvSpPr>
          <p:cNvPr id="191" name="Typical Java Example"/>
          <p:cNvSpPr txBox="1">
            <a:spLocks noGrp="1"/>
          </p:cNvSpPr>
          <p:nvPr>
            <p:ph type="body" idx="21"/>
          </p:nvPr>
        </p:nvSpPr>
        <p:spPr>
          <a:xfrm>
            <a:off x="603250" y="1082639"/>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Typical Java Example</a:t>
            </a:r>
          </a:p>
        </p:txBody>
      </p:sp>
      <p:sp>
        <p:nvSpPr>
          <p:cNvPr id="192" name="Multi-Threading allows us to do more than one thing at a time…"/>
          <p:cNvSpPr txBox="1">
            <a:spLocks noGrp="1"/>
          </p:cNvSpPr>
          <p:nvPr>
            <p:ph type="body" idx="1"/>
          </p:nvPr>
        </p:nvSpPr>
        <p:spPr>
          <a:xfrm>
            <a:off x="603250" y="1736902"/>
            <a:ext cx="10985500" cy="1743078"/>
          </a:xfrm>
          <a:prstGeom prst="rect">
            <a:avLst/>
          </a:prstGeom>
        </p:spPr>
        <p:txBody>
          <a:bodyPr/>
          <a:lstStyle/>
          <a:p>
            <a:r>
              <a:rPr dirty="0"/>
              <a:t>Multi-Threading allows us to do more than one thing at a time</a:t>
            </a:r>
          </a:p>
          <a:p>
            <a:r>
              <a:rPr dirty="0"/>
              <a:t>Physically, through multiple cores and/or OS scheduler</a:t>
            </a:r>
          </a:p>
          <a:p>
            <a:r>
              <a:rPr dirty="0"/>
              <a:t>Example: Process data while interacting with user</a:t>
            </a:r>
          </a:p>
        </p:txBody>
      </p:sp>
      <p:grpSp>
        <p:nvGrpSpPr>
          <p:cNvPr id="198" name="Group"/>
          <p:cNvGrpSpPr/>
          <p:nvPr/>
        </p:nvGrpSpPr>
        <p:grpSpPr>
          <a:xfrm>
            <a:off x="2154714" y="3494307"/>
            <a:ext cx="2792329" cy="3552704"/>
            <a:chOff x="514346" y="188954"/>
            <a:chExt cx="5584657" cy="7105407"/>
          </a:xfrm>
        </p:grpSpPr>
        <p:grpSp>
          <p:nvGrpSpPr>
            <p:cNvPr id="196" name="Group"/>
            <p:cNvGrpSpPr/>
            <p:nvPr/>
          </p:nvGrpSpPr>
          <p:grpSpPr>
            <a:xfrm>
              <a:off x="514346" y="188954"/>
              <a:ext cx="2010097" cy="7105408"/>
              <a:chOff x="514346" y="0"/>
              <a:chExt cx="2010095" cy="7105407"/>
            </a:xfrm>
          </p:grpSpPr>
          <p:sp>
            <p:nvSpPr>
              <p:cNvPr id="193"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194" name="main"/>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a:t>main</a:t>
                </a:r>
              </a:p>
            </p:txBody>
          </p:sp>
          <p:sp>
            <p:nvSpPr>
              <p:cNvPr id="195" name="thread 0"/>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0</a:t>
                </a:r>
              </a:p>
            </p:txBody>
          </p:sp>
        </p:grpSp>
        <p:sp>
          <p:nvSpPr>
            <p:cNvPr id="197" name="Interacts with user…"/>
            <p:cNvSpPr/>
            <p:nvPr/>
          </p:nvSpPr>
          <p:spPr>
            <a:xfrm>
              <a:off x="4829003" y="12906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defTabSz="410766">
                <a:defRPr sz="4000">
                  <a:solidFill>
                    <a:srgbClr val="000000"/>
                  </a:solidFill>
                  <a:latin typeface="Helvetica Light"/>
                  <a:ea typeface="Helvetica Light"/>
                  <a:cs typeface="Helvetica Light"/>
                  <a:sym typeface="Helvetica Light"/>
                </a:defRPr>
              </a:pPr>
              <a:r>
                <a:rPr sz="2000" dirty="0"/>
                <a:t>Interacts with user</a:t>
              </a:r>
            </a:p>
            <a:p>
              <a:pPr defTabSz="410766">
                <a:defRPr sz="4000">
                  <a:solidFill>
                    <a:srgbClr val="000000"/>
                  </a:solidFill>
                  <a:latin typeface="Helvetica Light"/>
                  <a:ea typeface="Helvetica Light"/>
                  <a:cs typeface="Helvetica Light"/>
                  <a:sym typeface="Helvetica Light"/>
                </a:defRPr>
              </a:pPr>
              <a:r>
                <a:rPr sz="2000" dirty="0"/>
                <a:t>Draws Swing interface</a:t>
              </a:r>
            </a:p>
            <a:p>
              <a:pPr defTabSz="410766">
                <a:defRPr sz="4000">
                  <a:solidFill>
                    <a:srgbClr val="000000"/>
                  </a:solidFill>
                  <a:latin typeface="Helvetica Light"/>
                  <a:ea typeface="Helvetica Light"/>
                  <a:cs typeface="Helvetica Light"/>
                  <a:sym typeface="Helvetica Light"/>
                </a:defRPr>
              </a:pPr>
              <a:r>
                <a:rPr sz="2000" dirty="0"/>
                <a:t>on screen, updates </a:t>
              </a:r>
            </a:p>
            <a:p>
              <a:pPr defTabSz="410766">
                <a:defRPr sz="4000">
                  <a:solidFill>
                    <a:srgbClr val="000000"/>
                  </a:solidFill>
                  <a:latin typeface="Helvetica Light"/>
                  <a:ea typeface="Helvetica Light"/>
                  <a:cs typeface="Helvetica Light"/>
                  <a:sym typeface="Helvetica Light"/>
                </a:defRPr>
              </a:pPr>
              <a:r>
                <a:rPr sz="2000" dirty="0"/>
                <a:t>screen</a:t>
              </a:r>
            </a:p>
          </p:txBody>
        </p:sp>
      </p:grpSp>
      <p:grpSp>
        <p:nvGrpSpPr>
          <p:cNvPr id="204" name="Group"/>
          <p:cNvGrpSpPr/>
          <p:nvPr/>
        </p:nvGrpSpPr>
        <p:grpSpPr>
          <a:xfrm>
            <a:off x="6239833" y="3479981"/>
            <a:ext cx="3764869" cy="3567031"/>
            <a:chOff x="0" y="-6651"/>
            <a:chExt cx="7529737" cy="7134060"/>
          </a:xfrm>
        </p:grpSpPr>
        <p:grpSp>
          <p:nvGrpSpPr>
            <p:cNvPr id="202" name="Group"/>
            <p:cNvGrpSpPr/>
            <p:nvPr/>
          </p:nvGrpSpPr>
          <p:grpSpPr>
            <a:xfrm>
              <a:off x="5519640" y="22001"/>
              <a:ext cx="2010097" cy="7105408"/>
              <a:chOff x="514346" y="0"/>
              <a:chExt cx="2010095" cy="7105407"/>
            </a:xfrm>
          </p:grpSpPr>
          <p:sp>
            <p:nvSpPr>
              <p:cNvPr id="199"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00" name="worker"/>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dirty="0"/>
                  <a:t>worker</a:t>
                </a:r>
              </a:p>
            </p:txBody>
          </p:sp>
          <p:sp>
            <p:nvSpPr>
              <p:cNvPr id="201" name="thread 1"/>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1</a:t>
                </a:r>
              </a:p>
            </p:txBody>
          </p:sp>
        </p:grpSp>
        <p:sp>
          <p:nvSpPr>
            <p:cNvPr id="203" name="Processes data, generates results"/>
            <p:cNvSpPr/>
            <p:nvPr/>
          </p:nvSpPr>
          <p:spPr>
            <a:xfrm>
              <a:off x="0" y="-6651"/>
              <a:ext cx="5494293" cy="13753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4000">
                  <a:solidFill>
                    <a:srgbClr val="000000"/>
                  </a:solidFill>
                  <a:latin typeface="Helvetica Light"/>
                  <a:ea typeface="Helvetica Light"/>
                  <a:cs typeface="Helvetica Light"/>
                  <a:sym typeface="Helvetica Light"/>
                </a:defRPr>
              </a:lvl1pPr>
            </a:lstStyle>
            <a:p>
              <a:r>
                <a:rPr sz="2000"/>
                <a:t>Processes data, generates results</a:t>
              </a:r>
            </a:p>
          </p:txBody>
        </p:sp>
      </p:grpSp>
      <p:sp>
        <p:nvSpPr>
          <p:cNvPr id="205" name="Line"/>
          <p:cNvSpPr/>
          <p:nvPr/>
        </p:nvSpPr>
        <p:spPr>
          <a:xfrm>
            <a:off x="2876830" y="5744904"/>
            <a:ext cx="6116279" cy="1"/>
          </a:xfrm>
          <a:prstGeom prst="line">
            <a:avLst/>
          </a:prstGeom>
          <a:ln w="139700">
            <a:solidFill>
              <a:srgbClr val="000000"/>
            </a:solidFill>
            <a:miter lim="400000"/>
            <a:headEnd type="triangle"/>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206" name="Share data…"/>
          <p:cNvSpPr txBox="1"/>
          <p:nvPr/>
        </p:nvSpPr>
        <p:spPr>
          <a:xfrm>
            <a:off x="4804781" y="5324117"/>
            <a:ext cx="2582439" cy="841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defTabSz="410766">
              <a:defRPr sz="5000">
                <a:solidFill>
                  <a:srgbClr val="000000"/>
                </a:solidFill>
                <a:latin typeface="Helvetica Light"/>
                <a:ea typeface="Helvetica Light"/>
                <a:cs typeface="Helvetica Light"/>
                <a:sym typeface="Helvetica Light"/>
              </a:defRPr>
            </a:pPr>
            <a:r>
              <a:rPr sz="2500"/>
              <a:t>Share data</a:t>
            </a:r>
          </a:p>
          <a:p>
            <a:pPr defTabSz="410766">
              <a:defRPr sz="5000">
                <a:solidFill>
                  <a:srgbClr val="000000"/>
                </a:solidFill>
                <a:latin typeface="Helvetica Light"/>
                <a:ea typeface="Helvetica Light"/>
                <a:cs typeface="Helvetica Light"/>
                <a:sym typeface="Helvetica Light"/>
              </a:defRPr>
            </a:pPr>
            <a:r>
              <a:rPr sz="2500"/>
              <a:t>Signal each other</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P spid="204" grpId="2" animBg="1" advAuto="0"/>
      <p:bldP spid="205" grpId="3" animBg="1" advAuto="0"/>
      <p:bldP spid="206" grpId="4"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ulti-Threading in JS"/>
          <p:cNvSpPr txBox="1">
            <a:spLocks noGrp="1"/>
          </p:cNvSpPr>
          <p:nvPr>
            <p:ph type="title"/>
          </p:nvPr>
        </p:nvSpPr>
        <p:spPr>
          <a:prstGeom prst="rect">
            <a:avLst/>
          </a:prstGeom>
        </p:spPr>
        <p:txBody>
          <a:bodyPr/>
          <a:lstStyle/>
          <a:p>
            <a:r>
              <a:t>Multi-Threading in JS</a:t>
            </a:r>
          </a:p>
        </p:txBody>
      </p:sp>
      <p:sp>
        <p:nvSpPr>
          <p:cNvPr id="219" name="Everything you write will run in a single thread* (event loop)…"/>
          <p:cNvSpPr txBox="1">
            <a:spLocks noGrp="1"/>
          </p:cNvSpPr>
          <p:nvPr>
            <p:ph type="body" sz="half" idx="1"/>
          </p:nvPr>
        </p:nvSpPr>
        <p:spPr>
          <a:xfrm>
            <a:off x="603250" y="1553831"/>
            <a:ext cx="10985500" cy="1685117"/>
          </a:xfrm>
          <a:prstGeom prst="rect">
            <a:avLst/>
          </a:prstGeom>
        </p:spPr>
        <p:txBody>
          <a:bodyPr>
            <a:normAutofit fontScale="62500" lnSpcReduction="20000"/>
          </a:bodyPr>
          <a:lstStyle/>
          <a:p>
            <a:pPr marL="222504" indent="-222504" defTabSz="889994">
              <a:spcBef>
                <a:spcPts val="1600"/>
              </a:spcBef>
              <a:defRPr sz="3504"/>
            </a:pPr>
            <a:r>
              <a:t>Everything you write will run in a single thread* (event loop)</a:t>
            </a:r>
          </a:p>
          <a:p>
            <a:pPr marL="222504" indent="-222504" defTabSz="889994">
              <a:spcBef>
                <a:spcPts val="1600"/>
              </a:spcBef>
              <a:defRPr sz="3504"/>
            </a:pPr>
            <a:r>
              <a:t>Since you are not sharing data between threads, races don’t happen as easily</a:t>
            </a:r>
          </a:p>
          <a:p>
            <a:pPr marL="222504" indent="-222504" defTabSz="889994">
              <a:spcBef>
                <a:spcPts val="1600"/>
              </a:spcBef>
              <a:defRPr sz="3504"/>
            </a:pPr>
            <a:r>
              <a:t>Inside of JS engine: many threads</a:t>
            </a:r>
          </a:p>
          <a:p>
            <a:pPr marL="222504" indent="-222504" defTabSz="889994">
              <a:spcBef>
                <a:spcPts val="1600"/>
              </a:spcBef>
              <a:defRPr sz="3504"/>
            </a:pPr>
            <a:r>
              <a:t>Event loop processes events, and calls your callbacks (or “event handlers”)</a:t>
            </a:r>
          </a:p>
        </p:txBody>
      </p:sp>
      <p:grpSp>
        <p:nvGrpSpPr>
          <p:cNvPr id="235" name="Group"/>
          <p:cNvGrpSpPr/>
          <p:nvPr/>
        </p:nvGrpSpPr>
        <p:grpSpPr>
          <a:xfrm>
            <a:off x="3525973" y="3289548"/>
            <a:ext cx="5140054" cy="3293242"/>
            <a:chOff x="0" y="0"/>
            <a:chExt cx="10280107" cy="6586482"/>
          </a:xfrm>
        </p:grpSpPr>
        <p:sp>
          <p:nvSpPr>
            <p:cNvPr id="220" name="Rectangle"/>
            <p:cNvSpPr/>
            <p:nvPr/>
          </p:nvSpPr>
          <p:spPr>
            <a:xfrm>
              <a:off x="0" y="0"/>
              <a:ext cx="10280108" cy="547900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23" name="Group"/>
            <p:cNvGrpSpPr/>
            <p:nvPr/>
          </p:nvGrpSpPr>
          <p:grpSpPr>
            <a:xfrm>
              <a:off x="2081190" y="493799"/>
              <a:ext cx="1351559" cy="4491403"/>
              <a:chOff x="0" y="0"/>
              <a:chExt cx="1351558" cy="4491401"/>
            </a:xfrm>
          </p:grpSpPr>
          <p:sp>
            <p:nvSpPr>
              <p:cNvPr id="221"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2" name="thread 1"/>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1</a:t>
                </a:r>
              </a:p>
            </p:txBody>
          </p:sp>
        </p:grpSp>
        <p:grpSp>
          <p:nvGrpSpPr>
            <p:cNvPr id="226" name="Group"/>
            <p:cNvGrpSpPr/>
            <p:nvPr/>
          </p:nvGrpSpPr>
          <p:grpSpPr>
            <a:xfrm>
              <a:off x="3751289" y="493799"/>
              <a:ext cx="1351559" cy="4491403"/>
              <a:chOff x="0" y="0"/>
              <a:chExt cx="1351558" cy="4491401"/>
            </a:xfrm>
          </p:grpSpPr>
          <p:sp>
            <p:nvSpPr>
              <p:cNvPr id="224"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5" name="thread 2"/>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2</a:t>
                </a:r>
              </a:p>
            </p:txBody>
          </p:sp>
        </p:grpSp>
        <p:grpSp>
          <p:nvGrpSpPr>
            <p:cNvPr id="229" name="Group"/>
            <p:cNvGrpSpPr/>
            <p:nvPr/>
          </p:nvGrpSpPr>
          <p:grpSpPr>
            <a:xfrm>
              <a:off x="5421388" y="493799"/>
              <a:ext cx="1351559" cy="4491403"/>
              <a:chOff x="0" y="0"/>
              <a:chExt cx="1351558" cy="4491401"/>
            </a:xfrm>
          </p:grpSpPr>
          <p:sp>
            <p:nvSpPr>
              <p:cNvPr id="227"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8" name="thread 3"/>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3</a:t>
                </a:r>
              </a:p>
            </p:txBody>
          </p:sp>
        </p:grpSp>
        <p:grpSp>
          <p:nvGrpSpPr>
            <p:cNvPr id="232" name="Group"/>
            <p:cNvGrpSpPr/>
            <p:nvPr/>
          </p:nvGrpSpPr>
          <p:grpSpPr>
            <a:xfrm>
              <a:off x="8761588" y="493799"/>
              <a:ext cx="1351559" cy="4491403"/>
              <a:chOff x="0" y="0"/>
              <a:chExt cx="1351558" cy="4491401"/>
            </a:xfrm>
          </p:grpSpPr>
          <p:sp>
            <p:nvSpPr>
              <p:cNvPr id="230"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31" name="thread n"/>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n</a:t>
                </a:r>
              </a:p>
            </p:txBody>
          </p:sp>
        </p:grpSp>
        <p:sp>
          <p:nvSpPr>
            <p:cNvPr id="233" name="…"/>
            <p:cNvSpPr txBox="1"/>
            <p:nvPr/>
          </p:nvSpPr>
          <p:spPr>
            <a:xfrm>
              <a:off x="7177908" y="3698575"/>
              <a:ext cx="1178720" cy="13573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34" name="NodeJS"/>
            <p:cNvSpPr txBox="1"/>
            <p:nvPr/>
          </p:nvSpPr>
          <p:spPr>
            <a:xfrm>
              <a:off x="3307451" y="5675654"/>
              <a:ext cx="3054597" cy="9108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sz="2500"/>
                <a:t>NodeJS</a:t>
              </a:r>
            </a:p>
          </p:txBody>
        </p:sp>
      </p:grpSp>
      <p:grpSp>
        <p:nvGrpSpPr>
          <p:cNvPr id="238" name="Group"/>
          <p:cNvGrpSpPr/>
          <p:nvPr/>
        </p:nvGrpSpPr>
        <p:grpSpPr>
          <a:xfrm>
            <a:off x="3688309" y="3536448"/>
            <a:ext cx="675780" cy="2245701"/>
            <a:chOff x="0" y="0"/>
            <a:chExt cx="1351558" cy="4491401"/>
          </a:xfrm>
        </p:grpSpPr>
        <p:sp>
          <p:nvSpPr>
            <p:cNvPr id="236"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37" name="event looper"/>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event looper</a:t>
              </a:r>
            </a:p>
          </p:txBody>
        </p:sp>
      </p:grpSp>
      <p:grpSp>
        <p:nvGrpSpPr>
          <p:cNvPr id="241" name="Group"/>
          <p:cNvGrpSpPr/>
          <p:nvPr/>
        </p:nvGrpSpPr>
        <p:grpSpPr>
          <a:xfrm>
            <a:off x="3637965" y="3369149"/>
            <a:ext cx="776467" cy="2580299"/>
            <a:chOff x="0" y="0"/>
            <a:chExt cx="1552933" cy="5160596"/>
          </a:xfrm>
        </p:grpSpPr>
        <p:sp>
          <p:nvSpPr>
            <p:cNvPr id="239" name="Rectangle"/>
            <p:cNvSpPr/>
            <p:nvPr/>
          </p:nvSpPr>
          <p:spPr>
            <a:xfrm>
              <a:off x="0" y="0"/>
              <a:ext cx="1552934" cy="413893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240" name="event loop"/>
            <p:cNvSpPr/>
            <p:nvPr/>
          </p:nvSpPr>
          <p:spPr>
            <a:xfrm>
              <a:off x="0" y="4141085"/>
              <a:ext cx="1552934" cy="1019512"/>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sz="1400"/>
                <a:t>event loop</a:t>
              </a:r>
            </a:p>
          </p:txBody>
        </p:sp>
      </p:grpSp>
      <p:grpSp>
        <p:nvGrpSpPr>
          <p:cNvPr id="246" name="Group"/>
          <p:cNvGrpSpPr/>
          <p:nvPr/>
        </p:nvGrpSpPr>
        <p:grpSpPr>
          <a:xfrm>
            <a:off x="4013162" y="3522602"/>
            <a:ext cx="4456172" cy="1578197"/>
            <a:chOff x="-1" y="-218403"/>
            <a:chExt cx="8912343" cy="3156392"/>
          </a:xfrm>
        </p:grpSpPr>
        <p:grpSp>
          <p:nvGrpSpPr>
            <p:cNvPr id="244" name="All of your code runs in this one thread"/>
            <p:cNvGrpSpPr/>
            <p:nvPr/>
          </p:nvGrpSpPr>
          <p:grpSpPr>
            <a:xfrm>
              <a:off x="1862998" y="-218403"/>
              <a:ext cx="7049344" cy="1828801"/>
              <a:chOff x="134266" y="-708940"/>
              <a:chExt cx="7049342" cy="1828800"/>
            </a:xfrm>
          </p:grpSpPr>
          <p:pic>
            <p:nvPicPr>
              <p:cNvPr id="242" name="All of your code runs in this one thread All of your code runs in this one thread" descr="All of your code runs in this one thread All of your code runs in this one thread"/>
              <p:cNvPicPr>
                <a:picLocks/>
              </p:cNvPicPr>
              <p:nvPr/>
            </p:nvPicPr>
            <p:blipFill>
              <a:blip r:embed="rId3"/>
              <a:stretch>
                <a:fillRect/>
              </a:stretch>
            </p:blipFill>
            <p:spPr>
              <a:xfrm>
                <a:off x="134266" y="-708940"/>
                <a:ext cx="7049342" cy="1828800"/>
              </a:xfrm>
              <a:prstGeom prst="rect">
                <a:avLst/>
              </a:prstGeom>
              <a:solidFill>
                <a:schemeClr val="bg1"/>
              </a:solidFill>
              <a:effectLst/>
            </p:spPr>
          </p:pic>
          <p:sp>
            <p:nvSpPr>
              <p:cNvPr id="243" name="All of your code runs in this one thread"/>
              <p:cNvSpPr/>
              <p:nvPr/>
            </p:nvSpPr>
            <p:spPr>
              <a:xfrm>
                <a:off x="215900" y="-486432"/>
                <a:ext cx="6617542" cy="125226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3600" b="1">
                    <a:solidFill>
                      <a:srgbClr val="000000"/>
                    </a:solidFill>
                    <a:latin typeface="Helvetica"/>
                    <a:ea typeface="Helvetica"/>
                    <a:cs typeface="Helvetica"/>
                    <a:sym typeface="Helvetica"/>
                  </a:defRPr>
                </a:lvl1pPr>
              </a:lstStyle>
              <a:p>
                <a:r>
                  <a:rPr sz="1800" dirty="0"/>
                  <a:t>All of your code runs in this one thread</a:t>
                </a:r>
              </a:p>
            </p:txBody>
          </p:sp>
        </p:grpSp>
        <p:sp>
          <p:nvSpPr>
            <p:cNvPr id="245" name="Line"/>
            <p:cNvSpPr/>
            <p:nvPr/>
          </p:nvSpPr>
          <p:spPr>
            <a:xfrm flipH="1">
              <a:off x="-1" y="887410"/>
              <a:ext cx="2050579" cy="2050579"/>
            </a:xfrm>
            <a:prstGeom prst="line">
              <a:avLst/>
            </a:prstGeom>
            <a:noFill/>
            <a:ln w="1524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
        <p:nvSpPr>
          <p:cNvPr id="247" name="Rectangl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248" name="event queu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defTabSz="821531">
              <a:defRPr sz="2000" b="1">
                <a:solidFill>
                  <a:srgbClr val="000000"/>
                </a:solidFill>
                <a:latin typeface="Helvetica"/>
                <a:ea typeface="Helvetica"/>
                <a:cs typeface="Helvetica"/>
                <a:sym typeface="Helvetica"/>
              </a:defRPr>
            </a:lvl1pPr>
          </a:lstStyle>
          <a:p>
            <a:r>
              <a:rPr sz="1000"/>
              <a:t>event queue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500" fill="hold"/>
                                        <p:tgtEl>
                                          <p:spTgt spid="241"/>
                                        </p:tgtEl>
                                        <p:attrNameLst>
                                          <p:attrName>ppt_w</p:attrName>
                                        </p:attrNameLst>
                                      </p:cBhvr>
                                      <p:tavLst>
                                        <p:tav tm="0">
                                          <p:val>
                                            <p:fltVal val="0"/>
                                          </p:val>
                                        </p:tav>
                                        <p:tav tm="100000">
                                          <p:val>
                                            <p:strVal val="#ppt_w"/>
                                          </p:val>
                                        </p:tav>
                                      </p:tavLst>
                                    </p:anim>
                                    <p:anim calcmode="lin" valueType="num">
                                      <p:cBhvr>
                                        <p:cTn id="8" dur="500" fill="hold"/>
                                        <p:tgtEl>
                                          <p:spTgt spid="24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2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3" nodeType="clickEffect">
                                  <p:stCondLst>
                                    <p:cond delay="0"/>
                                  </p:stCondLst>
                                  <p:iterate>
                                    <p:tmAbs val="0"/>
                                  </p:iterate>
                                  <p:childTnLst>
                                    <p:set>
                                      <p:cBhvr>
                                        <p:cTn id="16" fill="hold"/>
                                        <p:tgtEl>
                                          <p:spTgt spid="24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4" nodeType="afterEffect">
                                  <p:stCondLst>
                                    <p:cond delay="0"/>
                                  </p:stCondLst>
                                  <p:iterate>
                                    <p:tmAbs val="0"/>
                                  </p:iterate>
                                  <p:childTnLst>
                                    <p:set>
                                      <p:cBhvr>
                                        <p:cTn id="19" fill="hold"/>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1" animBg="1" advAuto="0"/>
      <p:bldP spid="246" grpId="2" animBg="1" advAuto="0"/>
      <p:bldP spid="247" grpId="4" animBg="1" advAuto="0"/>
      <p:bldP spid="248" grpId="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F3F5-60DD-7F4D-8632-23F9C26B202A}"/>
              </a:ext>
            </a:extLst>
          </p:cNvPr>
          <p:cNvSpPr>
            <a:spLocks noGrp="1"/>
          </p:cNvSpPr>
          <p:nvPr>
            <p:ph type="title"/>
          </p:nvPr>
        </p:nvSpPr>
        <p:spPr/>
        <p:txBody>
          <a:bodyPr>
            <a:normAutofit fontScale="90000"/>
          </a:bodyPr>
          <a:lstStyle/>
          <a:p>
            <a:r>
              <a:rPr lang="en-US" dirty="0"/>
              <a:t>Running Asynchronous Example: HTTP Request</a:t>
            </a:r>
          </a:p>
        </p:txBody>
      </p:sp>
      <p:pic>
        <p:nvPicPr>
          <p:cNvPr id="5" name="Picture 4">
            <a:extLst>
              <a:ext uri="{FF2B5EF4-FFF2-40B4-BE49-F238E27FC236}">
                <a16:creationId xmlns:a16="http://schemas.microsoft.com/office/drawing/2014/main" id="{DF9529A1-3F0B-674D-B48D-F667E59FDCD6}"/>
              </a:ext>
            </a:extLst>
          </p:cNvPr>
          <p:cNvPicPr>
            <a:picLocks noChangeAspect="1"/>
          </p:cNvPicPr>
          <p:nvPr/>
        </p:nvPicPr>
        <p:blipFill>
          <a:blip r:embed="rId3"/>
          <a:stretch>
            <a:fillRect/>
          </a:stretch>
        </p:blipFill>
        <p:spPr>
          <a:xfrm>
            <a:off x="1827334" y="3429000"/>
            <a:ext cx="8712200" cy="6718300"/>
          </a:xfrm>
          <a:prstGeom prst="rect">
            <a:avLst/>
          </a:prstGeom>
        </p:spPr>
      </p:pic>
      <p:sp>
        <p:nvSpPr>
          <p:cNvPr id="7" name="TextBox 6">
            <a:extLst>
              <a:ext uri="{FF2B5EF4-FFF2-40B4-BE49-F238E27FC236}">
                <a16:creationId xmlns:a16="http://schemas.microsoft.com/office/drawing/2014/main" id="{CBBE7161-0702-2441-897B-B07191CFC4CB}"/>
              </a:ext>
            </a:extLst>
          </p:cNvPr>
          <p:cNvSpPr txBox="1"/>
          <p:nvPr/>
        </p:nvSpPr>
        <p:spPr>
          <a:xfrm>
            <a:off x="332154" y="1587263"/>
            <a:ext cx="11702561"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200" b="1" dirty="0">
                <a:solidFill>
                  <a:srgbClr val="000080"/>
                </a:solidFill>
                <a:latin typeface="Courier" pitchFamily="2" charset="0"/>
              </a:rPr>
              <a:t>let </a:t>
            </a:r>
            <a:r>
              <a:rPr lang="en-US" sz="2200" dirty="0" err="1">
                <a:solidFill>
                  <a:srgbClr val="458383"/>
                </a:solidFill>
                <a:latin typeface="Courier" pitchFamily="2" charset="0"/>
              </a:rPr>
              <a:t>nGets</a:t>
            </a:r>
            <a:r>
              <a:rPr lang="en-US" sz="2200" dirty="0">
                <a:solidFill>
                  <a:srgbClr val="458383"/>
                </a:solidFill>
                <a:latin typeface="Courier" pitchFamily="2" charset="0"/>
              </a:rPr>
              <a:t> </a:t>
            </a:r>
            <a:r>
              <a:rPr lang="en-US" sz="2200" dirty="0">
                <a:latin typeface="Courier" pitchFamily="2" charset="0"/>
              </a:rPr>
              <a:t>= </a:t>
            </a:r>
            <a:r>
              <a:rPr lang="en-US" sz="2200" dirty="0">
                <a:solidFill>
                  <a:srgbClr val="0000FF"/>
                </a:solidFill>
                <a:latin typeface="Courier" pitchFamily="2" charset="0"/>
              </a:rPr>
              <a:t>0</a:t>
            </a:r>
            <a:r>
              <a:rPr lang="en-US" sz="2200" dirty="0">
                <a:latin typeface="Courier" pitchFamily="2" charset="0"/>
              </a:rPr>
              <a:t>;</a:t>
            </a:r>
            <a:br>
              <a:rPr lang="en-US" sz="2200" dirty="0">
                <a:latin typeface="Courier" pitchFamily="2" charset="0"/>
              </a:rPr>
            </a:br>
            <a:r>
              <a:rPr lang="en-US" sz="2200" dirty="0" err="1">
                <a:latin typeface="Courier" pitchFamily="2" charset="0"/>
              </a:rPr>
              <a:t>app.</a:t>
            </a:r>
            <a:r>
              <a:rPr lang="en-US" sz="2200" dirty="0" err="1">
                <a:solidFill>
                  <a:srgbClr val="7A7A43"/>
                </a:solidFill>
                <a:latin typeface="Courier" pitchFamily="2" charset="0"/>
              </a:rPr>
              <a:t>get</a:t>
            </a:r>
            <a:r>
              <a:rPr lang="en-US" sz="2200" dirty="0">
                <a:latin typeface="Courier" pitchFamily="2" charset="0"/>
              </a:rPr>
              <a:t>(</a:t>
            </a:r>
            <a:r>
              <a:rPr lang="en-US" sz="2200" b="1" dirty="0">
                <a:solidFill>
                  <a:srgbClr val="008000"/>
                </a:solidFill>
                <a:latin typeface="Courier" pitchFamily="2" charset="0"/>
              </a:rPr>
              <a:t>'/'</a:t>
            </a:r>
            <a:r>
              <a:rPr lang="en-US" sz="2200" dirty="0">
                <a:latin typeface="Courier" pitchFamily="2" charset="0"/>
              </a:rPr>
              <a:t>, (req, res) =&gt; {</a:t>
            </a:r>
            <a:br>
              <a:rPr lang="en-US" sz="2200" dirty="0">
                <a:latin typeface="Courier" pitchFamily="2" charset="0"/>
              </a:rPr>
            </a:br>
            <a:r>
              <a:rPr lang="en-US" sz="2200" dirty="0">
                <a:latin typeface="Courier" pitchFamily="2" charset="0"/>
              </a:rPr>
              <a:t>    </a:t>
            </a:r>
            <a:r>
              <a:rPr lang="en-US" sz="2200" dirty="0" err="1">
                <a:solidFill>
                  <a:srgbClr val="458383"/>
                </a:solidFill>
                <a:latin typeface="Courier" pitchFamily="2" charset="0"/>
              </a:rPr>
              <a:t>nGets</a:t>
            </a:r>
            <a:r>
              <a:rPr lang="en-US" sz="2200" dirty="0">
                <a:latin typeface="Courier" pitchFamily="2" charset="0"/>
              </a:rPr>
              <a:t>++;</a:t>
            </a:r>
            <a:br>
              <a:rPr lang="en-US" sz="2200" dirty="0">
                <a:latin typeface="Courier" pitchFamily="2" charset="0"/>
              </a:rPr>
            </a:br>
            <a:r>
              <a:rPr lang="en-US" sz="2200" dirty="0">
                <a:latin typeface="Courier" pitchFamily="2" charset="0"/>
              </a:rPr>
              <a:t>    </a:t>
            </a:r>
            <a:r>
              <a:rPr lang="en-US" sz="2200" dirty="0" err="1">
                <a:latin typeface="Courier" pitchFamily="2" charset="0"/>
              </a:rPr>
              <a:t>res.</a:t>
            </a:r>
            <a:r>
              <a:rPr lang="en-US" sz="2200" dirty="0" err="1">
                <a:solidFill>
                  <a:srgbClr val="7A7A43"/>
                </a:solidFill>
                <a:latin typeface="Courier" pitchFamily="2" charset="0"/>
              </a:rPr>
              <a:t>status</a:t>
            </a:r>
            <a:r>
              <a:rPr lang="en-US" sz="2200" dirty="0">
                <a:latin typeface="Courier" pitchFamily="2" charset="0"/>
              </a:rPr>
              <a:t>(</a:t>
            </a:r>
            <a:r>
              <a:rPr lang="en-US" sz="2200" dirty="0">
                <a:solidFill>
                  <a:srgbClr val="0000FF"/>
                </a:solidFill>
                <a:latin typeface="Courier" pitchFamily="2" charset="0"/>
              </a:rPr>
              <a:t>200</a:t>
            </a:r>
            <a:r>
              <a:rPr lang="en-US" sz="2200" dirty="0">
                <a:latin typeface="Courier" pitchFamily="2" charset="0"/>
              </a:rPr>
              <a:t>).</a:t>
            </a:r>
            <a:r>
              <a:rPr lang="en-US" sz="2200" dirty="0">
                <a:solidFill>
                  <a:srgbClr val="7A7A43"/>
                </a:solidFill>
                <a:latin typeface="Courier" pitchFamily="2" charset="0"/>
              </a:rPr>
              <a:t>send</a:t>
            </a:r>
            <a:r>
              <a:rPr lang="en-US" sz="2200" dirty="0">
                <a:latin typeface="Courier" pitchFamily="2" charset="0"/>
              </a:rPr>
              <a:t>(</a:t>
            </a:r>
            <a:r>
              <a:rPr lang="en-US" sz="2200" b="1" dirty="0">
                <a:solidFill>
                  <a:srgbClr val="008000"/>
                </a:solidFill>
                <a:latin typeface="Courier" pitchFamily="2" charset="0"/>
              </a:rPr>
              <a:t>`This is GET number </a:t>
            </a:r>
            <a:r>
              <a:rPr lang="en-US" sz="2200" dirty="0">
                <a:latin typeface="Courier" pitchFamily="2" charset="0"/>
              </a:rPr>
              <a:t>${</a:t>
            </a:r>
            <a:r>
              <a:rPr lang="en-US" sz="2200" dirty="0" err="1">
                <a:solidFill>
                  <a:srgbClr val="458383"/>
                </a:solidFill>
                <a:latin typeface="Courier" pitchFamily="2" charset="0"/>
              </a:rPr>
              <a:t>nGets</a:t>
            </a:r>
            <a:r>
              <a:rPr lang="en-US" sz="2200" dirty="0">
                <a:latin typeface="Courier" pitchFamily="2" charset="0"/>
              </a:rPr>
              <a:t>}</a:t>
            </a:r>
            <a:r>
              <a:rPr lang="en-US" sz="2200" b="1" dirty="0">
                <a:solidFill>
                  <a:srgbClr val="008000"/>
                </a:solidFill>
                <a:latin typeface="Courier" pitchFamily="2" charset="0"/>
              </a:rPr>
              <a:t> on the current server`</a:t>
            </a:r>
            <a:r>
              <a:rPr lang="en-US" sz="2200" dirty="0">
                <a:latin typeface="Courier" pitchFamily="2" charset="0"/>
              </a:rPr>
              <a:t>);</a:t>
            </a:r>
            <a:br>
              <a:rPr lang="en-US" sz="2200" dirty="0">
                <a:latin typeface="Courier" pitchFamily="2" charset="0"/>
              </a:rPr>
            </a:br>
            <a:r>
              <a:rPr lang="en-US" sz="2200" dirty="0">
                <a:latin typeface="Courier" pitchFamily="2" charset="0"/>
              </a:rPr>
              <a:t>});</a:t>
            </a:r>
          </a:p>
        </p:txBody>
      </p:sp>
    </p:spTree>
    <p:extLst>
      <p:ext uri="{BB962C8B-B14F-4D97-AF65-F5344CB8AC3E}">
        <p14:creationId xmlns:p14="http://schemas.microsoft.com/office/powerpoint/2010/main" val="3783741912"/>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538</TotalTime>
  <Words>3102</Words>
  <Application>Microsoft Macintosh PowerPoint</Application>
  <PresentationFormat>Widescreen</PresentationFormat>
  <Paragraphs>283</Paragraphs>
  <Slides>21</Slides>
  <Notes>21</Notes>
  <HiddenSlides>0</HiddenSlides>
  <MMClips>2</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Calibri</vt:lpstr>
      <vt:lpstr>Consolas</vt:lpstr>
      <vt:lpstr>Courier</vt:lpstr>
      <vt:lpstr>Helvetica</vt:lpstr>
      <vt:lpstr>Helvetica Light</vt:lpstr>
      <vt:lpstr>Helvetica Neue</vt:lpstr>
      <vt:lpstr>Helvetica Neue Medium</vt:lpstr>
      <vt:lpstr>Menlo Regular</vt:lpstr>
      <vt:lpstr>Verdana</vt:lpstr>
      <vt:lpstr>21_BasicWhite</vt:lpstr>
      <vt:lpstr>22_BasicWhite</vt:lpstr>
      <vt:lpstr>CS 4350: Fundamentals of Software Engineering Lesson 4.1: Concurrent Programming Models</vt:lpstr>
      <vt:lpstr>Learning Goals for this Lesson</vt:lpstr>
      <vt:lpstr>Moving Data Takes an Eternity</vt:lpstr>
      <vt:lpstr>Why Asynchronous?</vt:lpstr>
      <vt:lpstr>What is a thread?</vt:lpstr>
      <vt:lpstr>What is a thread?</vt:lpstr>
      <vt:lpstr>Asynchronous Computation with Threads</vt:lpstr>
      <vt:lpstr>Multi-Threading in JS</vt:lpstr>
      <vt:lpstr>Running Asynchronous Example: HTTP Request</vt:lpstr>
      <vt:lpstr>Asynchronous Functions return a Promise</vt:lpstr>
      <vt:lpstr>“Await” for the Promise to be Fulfilled</vt:lpstr>
      <vt:lpstr>“Await” for Multiple Promises to be Fulfilled</vt:lpstr>
      <vt:lpstr>The Event Loop Resolves Promises</vt:lpstr>
      <vt:lpstr>The Event Loop Resolves Promises</vt:lpstr>
      <vt:lpstr>The Event Loop Resolves Promises</vt:lpstr>
      <vt:lpstr>The Event Loop Resolves Promises</vt:lpstr>
      <vt:lpstr>The Event Loop Resolves Promises</vt:lpstr>
      <vt:lpstr>Event Handlers “Run To Completion”</vt:lpstr>
      <vt:lpstr>Implications of Run-to-Completion</vt:lpstr>
      <vt:lpstr>Implications of Run-to-Completion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15</cp:revision>
  <dcterms:modified xsi:type="dcterms:W3CDTF">2022-02-01T22:25:30Z</dcterms:modified>
</cp:coreProperties>
</file>