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notesSlides/notesSlide10.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7"/>
  </p:notesMasterIdLst>
  <p:sldIdLst>
    <p:sldId id="330" r:id="rId3"/>
    <p:sldId id="302" r:id="rId4"/>
    <p:sldId id="300" r:id="rId5"/>
    <p:sldId id="329" r:id="rId6"/>
    <p:sldId id="311" r:id="rId7"/>
    <p:sldId id="325" r:id="rId8"/>
    <p:sldId id="326" r:id="rId9"/>
    <p:sldId id="327" r:id="rId10"/>
    <p:sldId id="331" r:id="rId11"/>
    <p:sldId id="292" r:id="rId12"/>
    <p:sldId id="333" r:id="rId13"/>
    <p:sldId id="337" r:id="rId14"/>
    <p:sldId id="318" r:id="rId15"/>
    <p:sldId id="319" r:id="rId16"/>
    <p:sldId id="332" r:id="rId17"/>
    <p:sldId id="336" r:id="rId18"/>
    <p:sldId id="334" r:id="rId19"/>
    <p:sldId id="278" r:id="rId20"/>
    <p:sldId id="279" r:id="rId21"/>
    <p:sldId id="280" r:id="rId22"/>
    <p:sldId id="281" r:id="rId23"/>
    <p:sldId id="338" r:id="rId24"/>
    <p:sldId id="339" r:id="rId25"/>
    <p:sldId id="340" r:id="rId26"/>
    <p:sldId id="341" r:id="rId27"/>
    <p:sldId id="342" r:id="rId28"/>
    <p:sldId id="321" r:id="rId29"/>
    <p:sldId id="328" r:id="rId30"/>
    <p:sldId id="299" r:id="rId31"/>
    <p:sldId id="301" r:id="rId32"/>
    <p:sldId id="309" r:id="rId33"/>
    <p:sldId id="316" r:id="rId34"/>
    <p:sldId id="317" r:id="rId35"/>
    <p:sldId id="30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47763D-CBE2-A103-8A00-8685BEC527C1}" name="Mitchell Wand" initials="MW" userId="de9b44c55c04965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8" autoAdjust="0"/>
    <p:restoredTop sz="74570" autoAdjust="0"/>
  </p:normalViewPr>
  <p:slideViewPr>
    <p:cSldViewPr snapToGrid="0">
      <p:cViewPr varScale="1">
        <p:scale>
          <a:sx n="50" d="100"/>
          <a:sy n="50" d="100"/>
        </p:scale>
        <p:origin x="1276" y="48"/>
      </p:cViewPr>
      <p:guideLst/>
    </p:cSldViewPr>
  </p:slideViewPr>
  <p:notesTextViewPr>
    <p:cViewPr>
      <p:scale>
        <a:sx n="1" d="1"/>
        <a:sy n="1" d="1"/>
      </p:scale>
      <p:origin x="0" y="0"/>
    </p:cViewPr>
  </p:notesTextViewPr>
  <p:sorterViewPr>
    <p:cViewPr>
      <p:scale>
        <a:sx n="100" d="100"/>
        <a:sy n="100" d="100"/>
      </p:scale>
      <p:origin x="0" y="-2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9.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9.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9.png"/></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image" Target="../media/image9.png"/></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image" Target="../media/image9.png"/></Relationships>
</file>

<file path=ppt/charts/_rels/chart6.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image" Target="../media/image9.png"/></Relationships>
</file>

<file path=ppt/charts/_rels/chart7.xml.rels><?xml version="1.0" encoding="UTF-8" standalone="yes"?>
<Relationships xmlns="http://schemas.openxmlformats.org/package/2006/relationships"><Relationship Id="rId2" Type="http://schemas.openxmlformats.org/officeDocument/2006/relationships/package" Target="../embeddings/Microsoft_Excel_Worksheet6.xlsx"/><Relationship Id="rId1" Type="http://schemas.openxmlformats.org/officeDocument/2006/relationships/image" Target="../media/image9.png"/></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image" Target="../media/image9.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63</c:v>
                </c:pt>
              </c:numCache>
            </c:numRef>
          </c:val>
          <c:extLst>
            <c:ext xmlns:c16="http://schemas.microsoft.com/office/drawing/2014/chart" uri="{C3380CC4-5D6E-409C-BE32-E72D297353CC}">
              <c16:uniqueId val="{00000000-C176-42F3-B629-5F689CEF33F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70E6-4F20-B81E-42BD0FF7ED0A}"/>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91</c:v>
                </c:pt>
              </c:numCache>
            </c:numRef>
          </c:val>
          <c:extLst>
            <c:ext xmlns:c16="http://schemas.microsoft.com/office/drawing/2014/chart" uri="{C3380CC4-5D6E-409C-BE32-E72D297353CC}">
              <c16:uniqueId val="{00000000-86CE-4072-8D71-52ADAE466D1F}"/>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6101266208287258"/>
                      <c:h val="0.13178863396835669"/>
                    </c:manualLayout>
                  </c15:layout>
                </c:ext>
                <c:ext xmlns:c16="http://schemas.microsoft.com/office/drawing/2014/chart" uri="{C3380CC4-5D6E-409C-BE32-E72D297353CC}">
                  <c16:uniqueId val="{00000000-B2A3-490C-93D1-B7DCC719B3F8}"/>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9A93-4097-B3F4-34705CCF10AE}"/>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45074700000000001"/>
          <c:y val="7.1195900000000006E-2"/>
          <c:w val="0.51836199999999999"/>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0404403064886121"/>
                      <c:h val="0.14450218152463262"/>
                    </c:manualLayout>
                  </c15:layout>
                </c:ext>
                <c:ext xmlns:c16="http://schemas.microsoft.com/office/drawing/2014/chart" uri="{C3380CC4-5D6E-409C-BE32-E72D297353CC}">
                  <c16:uniqueId val="{00000000-9D66-4544-9DEA-99CFBD6DC874}"/>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23FD-4D49-898B-8F8C10C63E9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1"/>
          <c:min val="0"/>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25"/>
        <c:minorUnit val="12.6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71F0-4015-9A94-11C1B3207AF9}"/>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5353499999999999"/>
          <c:y val="7.1195900000000006E-2"/>
          <c:w val="0.64146499999999995"/>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87</c:v>
                </c:pt>
              </c:numCache>
            </c:numRef>
          </c:val>
          <c:extLst>
            <c:ext xmlns:c16="http://schemas.microsoft.com/office/drawing/2014/chart" uri="{C3380CC4-5D6E-409C-BE32-E72D297353CC}">
              <c16:uniqueId val="{00000000-8A9D-4B7B-A8D2-3261DB2D4D06}"/>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385264"/>
          <c:y val="7.1195900000000006E-2"/>
          <c:w val="0.58016199999999996"/>
          <c:h val="0.81388099999999997"/>
        </c:manualLayout>
      </c:layout>
      <c:barChart>
        <c:barDir val="col"/>
        <c:grouping val="clustered"/>
        <c:varyColors val="0"/>
        <c:ser>
          <c:idx val="0"/>
          <c:order val="0"/>
          <c:tx>
            <c:strRef>
              <c:f>Sheet1!$A$2</c:f>
              <c:strCache>
                <c:ptCount val="1"/>
                <c:pt idx="0">
                  <c:v>Region 1</c:v>
                </c:pt>
              </c:strCache>
            </c:strRef>
          </c:tx>
          <c:spPr>
            <a:blipFill rotWithShape="1">
              <a:blip xmlns:r="http://schemas.openxmlformats.org/officeDocument/2006/relationships" r:embed="rId1"/>
              <a:srcRect/>
              <a:tile tx="0" ty="0" sx="100000" sy="100000" flip="none" algn="tl"/>
            </a:blipFill>
            <a:ln w="12700" cap="flat">
              <a:noFill/>
              <a:miter lim="400000"/>
            </a:ln>
            <a:effectLst>
              <a:outerShdw blurRad="50800" dist="12700" algn="tl">
                <a:srgbClr val="000000">
                  <a:alpha val="50000"/>
                </a:srgbClr>
              </a:outerShdw>
            </a:effectLst>
          </c:spPr>
          <c:invertIfNegative val="0"/>
          <c:dLbls>
            <c:dLbl>
              <c:idx val="0"/>
              <c:dLblPos val="inEnd"/>
              <c:showLegendKey val="0"/>
              <c:showVal val="1"/>
              <c:showCatName val="0"/>
              <c:showSerName val="0"/>
              <c:showPercent val="0"/>
              <c:showBubbleSize val="0"/>
              <c:extLst>
                <c:ext xmlns:c15="http://schemas.microsoft.com/office/drawing/2012/chart" uri="{CE6537A1-D6FC-4f65-9D91-7224C49458BB}">
                  <c15:layout>
                    <c:manualLayout>
                      <c:w val="0.34719928300948927"/>
                      <c:h val="0.11653237690082552"/>
                    </c:manualLayout>
                  </c15:layout>
                </c:ext>
                <c:ext xmlns:c16="http://schemas.microsoft.com/office/drawing/2014/chart" uri="{C3380CC4-5D6E-409C-BE32-E72D297353CC}">
                  <c16:uniqueId val="{00000000-11AD-462A-9351-B9CFD24D23E0}"/>
                </c:ext>
              </c:extLst>
            </c:dLbl>
            <c:numFmt formatCode="#,##0" sourceLinked="0"/>
            <c:spPr>
              <a:noFill/>
              <a:ln>
                <a:noFill/>
              </a:ln>
              <a:effectLst/>
            </c:spPr>
            <c:txPr>
              <a:bodyPr/>
              <a:lstStyle/>
              <a:p>
                <a:pPr>
                  <a:defRPr sz="2000" b="0" i="0" u="none" strike="noStrike">
                    <a:solidFill>
                      <a:srgbClr val="FFFFFF"/>
                    </a:solidFill>
                    <a:effectLst>
                      <a:outerShdw blurRad="127000" dist="65164" dir="2388334" algn="tl">
                        <a:srgbClr val="000000">
                          <a:alpha val="79310"/>
                        </a:srgbClr>
                      </a:outerShdw>
                    </a:effectLst>
                    <a:latin typeface="Gill San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Sheet1!$B$1:$B$1</c:f>
              <c:strCache>
                <c:ptCount val="1"/>
                <c:pt idx="0">
                  <c:v>Coverage</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1F68-41D2-B61E-C443C540D53D}"/>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000000"/>
            </a:solidFill>
            <a:prstDash val="solid"/>
            <a:miter lim="400000"/>
          </a:ln>
        </c:spPr>
        <c:txPr>
          <a:bodyPr rot="0"/>
          <a:lstStyle/>
          <a:p>
            <a:pPr>
              <a:defRPr sz="2400" b="0" i="0" u="none" strike="noStrike">
                <a:solidFill>
                  <a:srgbClr val="000000"/>
                </a:solidFill>
                <a:latin typeface="Gill Sans"/>
              </a:defRPr>
            </a:pPr>
            <a:endParaRPr lang="en-US"/>
          </a:p>
        </c:txPr>
        <c:crossAx val="2094734553"/>
        <c:crosses val="autoZero"/>
        <c:auto val="1"/>
        <c:lblAlgn val="ctr"/>
        <c:lblOffset val="100"/>
        <c:noMultiLvlLbl val="1"/>
      </c:catAx>
      <c:valAx>
        <c:axId val="2094734553"/>
        <c:scaling>
          <c:orientation val="minMax"/>
          <c:max val="100"/>
          <c:min val="0"/>
        </c:scaling>
        <c:delete val="0"/>
        <c:axPos val="l"/>
        <c:majorGridlines>
          <c:spPr>
            <a:ln w="12700" cap="flat">
              <a:solidFill>
                <a:srgbClr val="B8B8B8"/>
              </a:solidFill>
              <a:prstDash val="solid"/>
              <a:miter lim="400000"/>
            </a:ln>
          </c:spPr>
        </c:majorGridlines>
        <c:numFmt formatCode="#,##0" sourceLinked="0"/>
        <c:majorTickMark val="none"/>
        <c:minorTickMark val="none"/>
        <c:tickLblPos val="nextTo"/>
        <c:spPr>
          <a:ln w="12700" cap="flat">
            <a:noFill/>
            <a:prstDash val="solid"/>
            <a:miter lim="400000"/>
          </a:ln>
        </c:spPr>
        <c:txPr>
          <a:bodyPr rot="0"/>
          <a:lstStyle/>
          <a:p>
            <a:pPr>
              <a:defRPr sz="2400" b="0" i="0" u="none" strike="noStrike">
                <a:solidFill>
                  <a:srgbClr val="000000"/>
                </a:solidFill>
                <a:latin typeface="Gill Sans"/>
              </a:defRPr>
            </a:pPr>
            <a:endParaRPr lang="en-US"/>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use testing to evaluate our software systems. This is captured in famous V&amp;V terminology:</a:t>
            </a:r>
            <a:br>
              <a:rPr lang="en-US" dirty="0"/>
            </a:br>
            <a:r>
              <a:rPr lang="en-US" dirty="0"/>
              <a:t>Validation: Are we building the right product?</a:t>
            </a:r>
          </a:p>
          <a:p>
            <a:pPr marL="0" indent="0">
              <a:buFont typeface="Arial" panose="020B0604020202020204" pitchFamily="34" charset="0"/>
              <a:buNone/>
            </a:pPr>
            <a:r>
              <a:rPr lang="en-US" dirty="0"/>
              <a:t>Verification: Are we building the product right?</a:t>
            </a:r>
          </a:p>
          <a:p>
            <a:pPr marL="0" indent="0">
              <a:buFont typeface="Arial" panose="020B0604020202020204" pitchFamily="34" charset="0"/>
              <a:buNone/>
            </a:pPr>
            <a:r>
              <a:rPr lang="en-US" dirty="0"/>
              <a:t>Now, how we do evaluate testing itself? We will have to study two things:</a:t>
            </a:r>
            <a:br>
              <a:rPr lang="en-US" dirty="0"/>
            </a:br>
            <a:r>
              <a:rPr lang="en-US" dirty="0"/>
              <a:t>Purpose: Are tests checking the right things?</a:t>
            </a:r>
          </a:p>
          <a:p>
            <a:pPr marL="0" indent="0">
              <a:buFont typeface="Arial" panose="020B0604020202020204" pitchFamily="34" charset="0"/>
              <a:buNone/>
            </a:pPr>
            <a:r>
              <a:rPr lang="en-US" dirty="0"/>
              <a:t>Adequacy: Are they checking the things right?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950760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Shape 488"/>
          <p:cNvSpPr>
            <a:spLocks noGrp="1" noRot="1" noChangeAspect="1"/>
          </p:cNvSpPr>
          <p:nvPr>
            <p:ph type="sldImg"/>
          </p:nvPr>
        </p:nvSpPr>
        <p:spPr>
          <a:prstGeom prst="rect">
            <a:avLst/>
          </a:prstGeom>
        </p:spPr>
        <p:txBody>
          <a:bodyPr/>
          <a:lstStyle/>
          <a:p>
            <a:endParaRPr/>
          </a:p>
        </p:txBody>
      </p:sp>
      <p:sp>
        <p:nvSpPr>
          <p:cNvPr id="489" name="Shape 489"/>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rPr dirty="0"/>
              <a:t>If we another test case, such as “</a:t>
            </a:r>
            <a:r>
              <a:rPr dirty="0" err="1"/>
              <a:t>abc</a:t>
            </a:r>
            <a:r>
              <a:rPr dirty="0"/>
              <a:t>”, we can cover this remaining branch – and find the defect.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Cyclomatic Complexity can be used to limit the number of paths to cover. It measures the number of linearly-independent paths.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767474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famous Dykstra's law which basically states that when you are testing your program, testing can be used to show the presence of bugs but it can never show the absence of those bugs. This comes from the fact that you cannot spend all your life on testing, you only have a finite amount of time for you to be able to test the program. So, every time you are going to provide a certain input to the system you are going to observe its behavior, and you only can do it a limited number of times. So that's why you can't run infinite tests.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1474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a:spLocks noGrp="1" noRot="1" noChangeAspect="1"/>
          </p:cNvSpPr>
          <p:nvPr>
            <p:ph type="sldImg"/>
          </p:nvPr>
        </p:nvSpPr>
        <p:spPr>
          <a:prstGeom prst="rect">
            <a:avLst/>
          </a:prstGeom>
        </p:spPr>
        <p:txBody>
          <a:bodyPr/>
          <a:lstStyle/>
          <a:p>
            <a:endParaRPr/>
          </a:p>
        </p:txBody>
      </p:sp>
      <p:sp>
        <p:nvSpPr>
          <p:cNvPr id="577" name="Shape 577"/>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Let’s apply this to the cgi_decode example</a:t>
            </a:r>
          </a:p>
          <a:p>
            <a:pPr marL="228600" indent="-228600">
              <a:lnSpc>
                <a:spcPct val="100000"/>
              </a:lnSpc>
              <a:buSzPct val="100000"/>
              <a:buChar char="•"/>
              <a:defRPr sz="1200">
                <a:latin typeface="Helvetica"/>
                <a:ea typeface="Helvetica"/>
                <a:cs typeface="Helvetica"/>
                <a:sym typeface="Helvetica"/>
              </a:defRPr>
            </a:pPr>
            <a:r>
              <a:t>The initial coverage is 7/11 blocks = 63%.  </a:t>
            </a:r>
          </a:p>
          <a:p>
            <a:pPr marL="228600" indent="-228600">
              <a:lnSpc>
                <a:spcPct val="100000"/>
              </a:lnSpc>
              <a:buSzPct val="100000"/>
              <a:buChar char="•"/>
              <a:defRPr sz="1200">
                <a:latin typeface="Helvetica"/>
                <a:ea typeface="Helvetica"/>
                <a:cs typeface="Helvetica"/>
                <a:sym typeface="Helvetica"/>
              </a:defRPr>
            </a:pPr>
            <a:r>
              <a:t>(We could also count the statements instead (here: 14/20 = 70%), but conceptually, this makes no difference)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Shape 616"/>
          <p:cNvSpPr>
            <a:spLocks noGrp="1" noRot="1" noChangeAspect="1"/>
          </p:cNvSpPr>
          <p:nvPr>
            <p:ph type="sldImg"/>
          </p:nvPr>
        </p:nvSpPr>
        <p:spPr>
          <a:prstGeom prst="rect">
            <a:avLst/>
          </a:prstGeom>
        </p:spPr>
        <p:txBody>
          <a:bodyPr/>
          <a:lstStyle/>
          <a:p>
            <a:endParaRPr/>
          </a:p>
        </p:txBody>
      </p:sp>
      <p:sp>
        <p:nvSpPr>
          <p:cNvPr id="617" name="Shape 617"/>
          <p:cNvSpPr>
            <a:spLocks noGrp="1"/>
          </p:cNvSpPr>
          <p:nvPr>
            <p:ph type="body" sz="quarter" idx="1"/>
          </p:nvPr>
        </p:nvSpPr>
        <p:spPr>
          <a:prstGeom prst="rect">
            <a:avLst/>
          </a:prstGeom>
        </p:spPr>
        <p:txBody>
          <a:bodyPr/>
          <a:lstStyle/>
          <a:p>
            <a:pPr>
              <a:lnSpc>
                <a:spcPct val="100000"/>
              </a:lnSpc>
              <a:defRPr sz="1200">
                <a:latin typeface="Helvetica"/>
                <a:ea typeface="Helvetica"/>
                <a:cs typeface="Helvetica"/>
                <a:sym typeface="Helvetica"/>
              </a:defRPr>
            </a:pPr>
            <a:r>
              <a:t>and the coverage increases with each additionally executed statement…</a:t>
            </a:r>
          </a:p>
          <a:p>
            <a:pPr>
              <a:lnSpc>
                <a:spcPct val="100000"/>
              </a:lnSpc>
              <a:defRPr sz="1200">
                <a:latin typeface="Helvetica"/>
                <a:ea typeface="Helvetica"/>
                <a:cs typeface="Helvetica"/>
                <a:sym typeface="Helvetica"/>
              </a:defRPr>
            </a:pPr>
            <a:r>
              <a:t>if we add the second test, coverage increases to 72%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hape 659"/>
          <p:cNvSpPr>
            <a:spLocks noGrp="1" noRot="1" noChangeAspect="1"/>
          </p:cNvSpPr>
          <p:nvPr>
            <p:ph type="sldImg"/>
          </p:nvPr>
        </p:nvSpPr>
        <p:spPr>
          <a:prstGeom prst="rect">
            <a:avLst/>
          </a:prstGeom>
        </p:spPr>
        <p:txBody>
          <a:bodyPr/>
          <a:lstStyle/>
          <a:p>
            <a:endParaRPr/>
          </a:p>
        </p:txBody>
      </p:sp>
      <p:sp>
        <p:nvSpPr>
          <p:cNvPr id="660" name="Shape 660"/>
          <p:cNvSpPr>
            <a:spLocks noGrp="1"/>
          </p:cNvSpPr>
          <p:nvPr>
            <p:ph type="body" sz="quarter" idx="1"/>
          </p:nvPr>
        </p:nvSpPr>
        <p:spPr>
          <a:prstGeom prst="rect">
            <a:avLst/>
          </a:prstGeom>
        </p:spPr>
        <p:txBody>
          <a:bodyPr/>
          <a:lstStyle>
            <a:lvl1pPr defTabSz="584200">
              <a:lnSpc>
                <a:spcPct val="100000"/>
              </a:lnSpc>
              <a:defRPr>
                <a:latin typeface="Lucida Grande"/>
                <a:ea typeface="Lucida Grande"/>
                <a:cs typeface="Lucida Grande"/>
                <a:sym typeface="Lucida Grande"/>
              </a:defRPr>
            </a:lvl1pPr>
          </a:lstStyle>
          <a:p>
            <a:r>
              <a:t>Adding the third test increases coverage to 91%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lvl1pPr>
              <a:lnSpc>
                <a:spcPct val="100000"/>
              </a:lnSpc>
              <a:defRPr sz="1200">
                <a:latin typeface="Helvetica"/>
                <a:ea typeface="Helvetica"/>
                <a:cs typeface="Helvetica"/>
                <a:sym typeface="Helvetica"/>
              </a:defRPr>
            </a:lvl1pPr>
          </a:lstStyle>
          <a:p>
            <a:r>
              <a:t>And with adding the last test, we reach 100% block coverage (which is 100% statement coverage,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pPr marL="228600" indent="-228600">
              <a:lnSpc>
                <a:spcPct val="100000"/>
              </a:lnSpc>
              <a:buSzPct val="100000"/>
              <a:buChar char="•"/>
              <a:defRPr sz="1200">
                <a:latin typeface="Helvetica"/>
                <a:ea typeface="Helvetica"/>
                <a:cs typeface="Helvetica"/>
                <a:sym typeface="Helvetica"/>
              </a:defRPr>
            </a:pPr>
            <a:r>
              <a:t>Why is branch testing useful?  </a:t>
            </a:r>
          </a:p>
          <a:p>
            <a:pPr marL="228600" indent="-228600">
              <a:lnSpc>
                <a:spcPct val="100000"/>
              </a:lnSpc>
              <a:buSzPct val="100000"/>
              <a:buChar char="•"/>
              <a:defRPr sz="1200">
                <a:latin typeface="Helvetica"/>
                <a:ea typeface="Helvetica"/>
                <a:cs typeface="Helvetica"/>
                <a:sym typeface="Helvetica"/>
              </a:defRPr>
            </a:pPr>
            <a:r>
              <a:t>Let’s consider a buggy version of the same cgi_decode program where block F is missing (CLICK)</a:t>
            </a:r>
          </a:p>
          <a:p>
            <a:pPr marL="228600" indent="-228600">
              <a:lnSpc>
                <a:spcPct val="100000"/>
              </a:lnSpc>
              <a:buSzPct val="100000"/>
              <a:buChar char="•"/>
              <a:defRPr sz="1200">
                <a:latin typeface="Helvetica"/>
                <a:ea typeface="Helvetica"/>
                <a:cs typeface="Helvetica"/>
                <a:sym typeface="Helvetica"/>
              </a:defRPr>
            </a:pPr>
            <a:r>
              <a:t>Then, the input you see here would achieve 100% statement coverage without ever triggering the defect (CLICK until 100% is displayed</a:t>
            </a:r>
          </a:p>
          <a:p>
            <a:pPr marL="228600" indent="-228600">
              <a:lnSpc>
                <a:spcPct val="100000"/>
              </a:lnSpc>
              <a:buSzPct val="100000"/>
              <a:buChar char="•"/>
              <a:defRPr sz="1200">
                <a:latin typeface="Helvetica"/>
                <a:ea typeface="Helvetica"/>
                <a:cs typeface="Helvetica"/>
                <a:sym typeface="Helvetica"/>
              </a:defRPr>
            </a:pPr>
            <a:r>
              <a:t>However, if the conditional evaluates to false, we would execute buggy code, so having 100% statement coverage does not mean that the program is free of errors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pPr>
              <a:lnSpc>
                <a:spcPct val="100000"/>
              </a:lnSpc>
              <a:defRPr sz="1500">
                <a:latin typeface="Helvetica"/>
                <a:ea typeface="Helvetica"/>
                <a:cs typeface="Helvetica"/>
                <a:sym typeface="Helvetica"/>
              </a:defRPr>
            </a:pPr>
            <a:r>
              <a:rPr dirty="0"/>
              <a:t>However, if we focus on whether branches have been taken, though, we get a different picture.</a:t>
            </a:r>
          </a:p>
          <a:p>
            <a:pPr>
              <a:lnSpc>
                <a:spcPct val="100000"/>
              </a:lnSpc>
              <a:defRPr sz="1200">
                <a:latin typeface="Helvetica"/>
                <a:ea typeface="Helvetica"/>
                <a:cs typeface="Helvetica"/>
                <a:sym typeface="Helvetica"/>
              </a:defRPr>
            </a:pPr>
            <a:r>
              <a:rPr dirty="0"/>
              <a:t>Here, we label each branch with “true” or “false”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a:spLocks noGrp="1" noRot="1" noChangeAspect="1"/>
          </p:cNvSpPr>
          <p:nvPr>
            <p:ph type="sldImg"/>
          </p:nvPr>
        </p:nvSpPr>
        <p:spPr>
          <a:prstGeom prst="rect">
            <a:avLst/>
          </a:prstGeom>
        </p:spPr>
        <p:txBody>
          <a:bodyPr/>
          <a:lstStyle/>
          <a:p>
            <a:endParaRPr/>
          </a:p>
        </p:txBody>
      </p:sp>
      <p:sp>
        <p:nvSpPr>
          <p:cNvPr id="417" name="Shape 417"/>
          <p:cNvSpPr>
            <a:spLocks noGrp="1"/>
          </p:cNvSpPr>
          <p:nvPr>
            <p:ph type="body" sz="quarter" idx="1"/>
          </p:nvPr>
        </p:nvSpPr>
        <p:spPr>
          <a:prstGeom prst="rect">
            <a:avLst/>
          </a:prstGeom>
        </p:spPr>
        <p:txBody>
          <a:bodyPr/>
          <a:lstStyle/>
          <a:p>
            <a:pPr>
              <a:lnSpc>
                <a:spcPct val="100000"/>
              </a:lnSpc>
              <a:defRPr sz="1400">
                <a:latin typeface="Helvetica"/>
                <a:ea typeface="Helvetica"/>
                <a:cs typeface="Helvetica"/>
                <a:sym typeface="Helvetica"/>
              </a:defRPr>
            </a:pPr>
            <a:r>
              <a:rPr dirty="0"/>
              <a:t>And if we track which branches are executed, we find that the test case executes only 7 out of 8 branches</a:t>
            </a:r>
          </a:p>
          <a:p>
            <a:pPr>
              <a:lnSpc>
                <a:spcPct val="100000"/>
              </a:lnSpc>
              <a:defRPr sz="1400">
                <a:latin typeface="Helvetica"/>
                <a:ea typeface="Helvetica"/>
                <a:cs typeface="Helvetica"/>
                <a:sym typeface="Helvetica"/>
              </a:defRPr>
            </a:pPr>
            <a:r>
              <a:rPr dirty="0"/>
              <a:t>In other words, branch coverage is 7/8 or 87%.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2/12/2022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2/12/2022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2/12/2022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lang="en-US"/>
              <a:t>Click to edit Master title style</a:t>
            </a:r>
            <a:endParaRPr dirty="0"/>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535781" y="3339703"/>
            <a:ext cx="11126338"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13" name="Title Text"/>
          <p:cNvSpPr txBox="1">
            <a:spLocks noGrp="1"/>
          </p:cNvSpPr>
          <p:nvPr>
            <p:ph type="title"/>
          </p:nvPr>
        </p:nvSpPr>
        <p:spPr>
          <a:xfrm>
            <a:off x="535781" y="928687"/>
            <a:ext cx="11120438" cy="2232422"/>
          </a:xfrm>
          <a:prstGeom prst="rect">
            <a:avLst/>
          </a:prstGeom>
        </p:spPr>
        <p:txBody>
          <a:bodyPr/>
          <a:lstStyle/>
          <a:p>
            <a:r>
              <a:t>Title Text</a:t>
            </a:r>
          </a:p>
        </p:txBody>
      </p:sp>
      <p:sp>
        <p:nvSpPr>
          <p:cNvPr id="14" name="Body Level One…"/>
          <p:cNvSpPr txBox="1">
            <a:spLocks noGrp="1"/>
          </p:cNvSpPr>
          <p:nvPr>
            <p:ph type="body" sz="quarter" idx="1"/>
          </p:nvPr>
        </p:nvSpPr>
        <p:spPr>
          <a:xfrm>
            <a:off x="535781" y="3527227"/>
            <a:ext cx="11120438" cy="714375"/>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31907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Horizontal">
    <p:spTree>
      <p:nvGrpSpPr>
        <p:cNvPr id="1" name=""/>
        <p:cNvGrpSpPr/>
        <p:nvPr/>
      </p:nvGrpSpPr>
      <p:grpSpPr>
        <a:xfrm>
          <a:off x="0" y="0"/>
          <a:ext cx="0" cy="0"/>
          <a:chOff x="0" y="0"/>
          <a:chExt cx="0" cy="0"/>
        </a:xfrm>
      </p:grpSpPr>
      <p:sp>
        <p:nvSpPr>
          <p:cNvPr id="22" name="Line"/>
          <p:cNvSpPr/>
          <p:nvPr/>
        </p:nvSpPr>
        <p:spPr>
          <a:xfrm>
            <a:off x="7072313" y="5607843"/>
            <a:ext cx="1" cy="100021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23" name="Image"/>
          <p:cNvSpPr>
            <a:spLocks noGrp="1"/>
          </p:cNvSpPr>
          <p:nvPr>
            <p:ph type="pic" idx="21"/>
          </p:nvPr>
        </p:nvSpPr>
        <p:spPr>
          <a:xfrm>
            <a:off x="0" y="-17860"/>
            <a:ext cx="12192000" cy="5431894"/>
          </a:xfrm>
          <a:prstGeom prst="rect">
            <a:avLst/>
          </a:prstGeom>
        </p:spPr>
        <p:txBody>
          <a:bodyPr lIns="91439" tIns="45719" rIns="91439" bIns="45719">
            <a:noAutofit/>
          </a:bodyPr>
          <a:lstStyle/>
          <a:p>
            <a:endParaRPr/>
          </a:p>
        </p:txBody>
      </p:sp>
      <p:sp>
        <p:nvSpPr>
          <p:cNvPr id="24" name="Title Text"/>
          <p:cNvSpPr txBox="1">
            <a:spLocks noGrp="1"/>
          </p:cNvSpPr>
          <p:nvPr>
            <p:ph type="title"/>
          </p:nvPr>
        </p:nvSpPr>
        <p:spPr>
          <a:xfrm>
            <a:off x="1321594" y="5473899"/>
            <a:ext cx="5429250" cy="1196578"/>
          </a:xfrm>
          <a:prstGeom prst="rect">
            <a:avLst/>
          </a:prstGeom>
        </p:spPr>
        <p:txBody>
          <a:bodyPr anchor="ctr"/>
          <a:lstStyle>
            <a:lvl1pPr algn="r"/>
          </a:lstStyle>
          <a:p>
            <a:r>
              <a:t>Title Text</a:t>
            </a:r>
          </a:p>
        </p:txBody>
      </p:sp>
      <p:sp>
        <p:nvSpPr>
          <p:cNvPr id="25" name="Body Level One…"/>
          <p:cNvSpPr txBox="1">
            <a:spLocks noGrp="1"/>
          </p:cNvSpPr>
          <p:nvPr>
            <p:ph type="body" sz="quarter" idx="1"/>
          </p:nvPr>
        </p:nvSpPr>
        <p:spPr>
          <a:xfrm>
            <a:off x="7358062" y="5956101"/>
            <a:ext cx="4643438" cy="357188"/>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470828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3" name="Title Text"/>
          <p:cNvSpPr txBox="1">
            <a:spLocks noGrp="1"/>
          </p:cNvSpPr>
          <p:nvPr>
            <p:ph type="title"/>
          </p:nvPr>
        </p:nvSpPr>
        <p:spPr>
          <a:xfrm>
            <a:off x="535781" y="2312789"/>
            <a:ext cx="11120438" cy="2232422"/>
          </a:xfrm>
          <a:prstGeom prst="rect">
            <a:avLst/>
          </a:prstGeom>
        </p:spPr>
        <p:txBody>
          <a:bodyPr anchor="ctr"/>
          <a:lstStyle/>
          <a:p>
            <a:r>
              <a:t>Title Text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1947907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Vertical">
    <p:spTree>
      <p:nvGrpSpPr>
        <p:cNvPr id="1" name=""/>
        <p:cNvGrpSpPr/>
        <p:nvPr/>
      </p:nvGrpSpPr>
      <p:grpSpPr>
        <a:xfrm>
          <a:off x="0" y="0"/>
          <a:ext cx="0" cy="0"/>
          <a:chOff x="0" y="0"/>
          <a:chExt cx="0" cy="0"/>
        </a:xfrm>
      </p:grpSpPr>
      <p:sp>
        <p:nvSpPr>
          <p:cNvPr id="41" name="Line"/>
          <p:cNvSpPr/>
          <p:nvPr/>
        </p:nvSpPr>
        <p:spPr>
          <a:xfrm>
            <a:off x="535781" y="3420070"/>
            <a:ext cx="5001071"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42" name="Image"/>
          <p:cNvSpPr>
            <a:spLocks noGrp="1"/>
          </p:cNvSpPr>
          <p:nvPr>
            <p:ph type="pic" idx="21"/>
          </p:nvPr>
        </p:nvSpPr>
        <p:spPr>
          <a:xfrm>
            <a:off x="4476750" y="0"/>
            <a:ext cx="14430375" cy="6866930"/>
          </a:xfrm>
          <a:prstGeom prst="rect">
            <a:avLst/>
          </a:prstGeom>
        </p:spPr>
        <p:txBody>
          <a:bodyPr lIns="91439" tIns="45719" rIns="91439" bIns="45719">
            <a:noAutofit/>
          </a:bodyPr>
          <a:lstStyle/>
          <a:p>
            <a:endParaRPr/>
          </a:p>
        </p:txBody>
      </p:sp>
      <p:sp>
        <p:nvSpPr>
          <p:cNvPr id="43" name="Title Text"/>
          <p:cNvSpPr txBox="1">
            <a:spLocks noGrp="1"/>
          </p:cNvSpPr>
          <p:nvPr>
            <p:ph type="title"/>
          </p:nvPr>
        </p:nvSpPr>
        <p:spPr>
          <a:xfrm>
            <a:off x="535781" y="1009055"/>
            <a:ext cx="5000625" cy="2232422"/>
          </a:xfrm>
          <a:prstGeom prst="rect">
            <a:avLst/>
          </a:prstGeom>
        </p:spPr>
        <p:txBody>
          <a:bodyPr/>
          <a:lstStyle/>
          <a:p>
            <a:r>
              <a:t>Title Text</a:t>
            </a:r>
          </a:p>
        </p:txBody>
      </p:sp>
      <p:sp>
        <p:nvSpPr>
          <p:cNvPr id="44" name="Body Level One…"/>
          <p:cNvSpPr txBox="1">
            <a:spLocks noGrp="1"/>
          </p:cNvSpPr>
          <p:nvPr>
            <p:ph type="body" sz="quarter" idx="1"/>
          </p:nvPr>
        </p:nvSpPr>
        <p:spPr>
          <a:xfrm>
            <a:off x="535781" y="3607594"/>
            <a:ext cx="5000625" cy="2232422"/>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6888200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p>
            <a:r>
              <a:t>Title Text</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94805702"/>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69619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Line"/>
          <p:cNvSpPr/>
          <p:nvPr/>
        </p:nvSpPr>
        <p:spPr>
          <a:xfrm>
            <a:off x="535781" y="1384102"/>
            <a:ext cx="4756307" cy="94"/>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70" name="Image"/>
          <p:cNvSpPr>
            <a:spLocks noGrp="1"/>
          </p:cNvSpPr>
          <p:nvPr>
            <p:ph type="pic" idx="21"/>
          </p:nvPr>
        </p:nvSpPr>
        <p:spPr>
          <a:xfrm>
            <a:off x="6072188" y="-107156"/>
            <a:ext cx="6238875" cy="6965156"/>
          </a:xfrm>
          <a:prstGeom prst="rect">
            <a:avLst/>
          </a:prstGeom>
        </p:spPr>
        <p:txBody>
          <a:bodyPr lIns="91439" tIns="45719" rIns="91439" bIns="45719">
            <a:noAutofit/>
          </a:bodyPr>
          <a:lstStyle/>
          <a:p>
            <a:endParaRPr/>
          </a:p>
        </p:txBody>
      </p:sp>
      <p:sp>
        <p:nvSpPr>
          <p:cNvPr id="71" name="Title Text"/>
          <p:cNvSpPr txBox="1">
            <a:spLocks noGrp="1"/>
          </p:cNvSpPr>
          <p:nvPr>
            <p:ph type="title"/>
          </p:nvPr>
        </p:nvSpPr>
        <p:spPr>
          <a:xfrm>
            <a:off x="535781" y="232172"/>
            <a:ext cx="4762500" cy="982266"/>
          </a:xfrm>
          <a:prstGeom prst="rect">
            <a:avLst/>
          </a:prstGeom>
        </p:spPr>
        <p:txBody>
          <a:bodyPr/>
          <a:lstStyle/>
          <a:p>
            <a:r>
              <a:t>Title Text</a:t>
            </a:r>
          </a:p>
        </p:txBody>
      </p:sp>
      <p:sp>
        <p:nvSpPr>
          <p:cNvPr id="72" name="Body Level One…"/>
          <p:cNvSpPr txBox="1">
            <a:spLocks noGrp="1"/>
          </p:cNvSpPr>
          <p:nvPr>
            <p:ph type="body" sz="half" idx="1"/>
          </p:nvPr>
        </p:nvSpPr>
        <p:spPr>
          <a:xfrm>
            <a:off x="535781" y="1562695"/>
            <a:ext cx="4762500" cy="4688086"/>
          </a:xfrm>
          <a:prstGeom prst="rect">
            <a:avLst/>
          </a:prstGeom>
        </p:spPr>
        <p:txBody>
          <a:bodyPr/>
          <a:lstStyle>
            <a:lvl1pPr marL="232164" indent="-232164">
              <a:spcBef>
                <a:spcPts val="2109"/>
              </a:spcBef>
              <a:defRPr sz="1828">
                <a:latin typeface="Helvetica Neue"/>
                <a:ea typeface="Helvetica Neue"/>
                <a:cs typeface="Helvetica Neue"/>
                <a:sym typeface="Helvetica Neue"/>
              </a:defRPr>
            </a:lvl1pPr>
            <a:lvl2pPr marL="464327" indent="-232164">
              <a:spcBef>
                <a:spcPts val="2109"/>
              </a:spcBef>
              <a:defRPr sz="1828">
                <a:latin typeface="Helvetica Neue"/>
                <a:ea typeface="Helvetica Neue"/>
                <a:cs typeface="Helvetica Neue"/>
                <a:sym typeface="Helvetica Neue"/>
              </a:defRPr>
            </a:lvl2pPr>
            <a:lvl3pPr marL="696491" indent="-232164">
              <a:spcBef>
                <a:spcPts val="2109"/>
              </a:spcBef>
              <a:defRPr sz="1828">
                <a:latin typeface="Helvetica Neue"/>
                <a:ea typeface="Helvetica Neue"/>
                <a:cs typeface="Helvetica Neue"/>
                <a:sym typeface="Helvetica Neue"/>
              </a:defRPr>
            </a:lvl3pPr>
            <a:lvl4pPr marL="928654" indent="-232164">
              <a:spcBef>
                <a:spcPts val="2109"/>
              </a:spcBef>
              <a:defRPr sz="1828">
                <a:latin typeface="Helvetica Neue"/>
                <a:ea typeface="Helvetica Neue"/>
                <a:cs typeface="Helvetica Neue"/>
                <a:sym typeface="Helvetica Neue"/>
              </a:defRPr>
            </a:lvl4pPr>
            <a:lvl5pPr marL="1160818" indent="-232164">
              <a:spcBef>
                <a:spcPts val="2109"/>
              </a:spcBef>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73" name="Slide Number"/>
          <p:cNvSpPr txBox="1">
            <a:spLocks noGrp="1"/>
          </p:cNvSpPr>
          <p:nvPr>
            <p:ph type="sldNum" sz="quarter" idx="2"/>
          </p:nvPr>
        </p:nvSpPr>
        <p:spPr>
          <a:xfrm>
            <a:off x="478822" y="6425362"/>
            <a:ext cx="256480" cy="254044"/>
          </a:xfrm>
          <a:prstGeom prst="rect">
            <a:avLst/>
          </a:prstGeom>
        </p:spPr>
        <p:txBody>
          <a:bodyPr/>
          <a:lstStyle>
            <a:lvl1pPr algn="l"/>
          </a:lstStyle>
          <a:p>
            <a:fld id="{86CB4B4D-7CA3-9044-876B-883B54F8677D}" type="slidenum">
              <a:t>‹#›</a:t>
            </a:fld>
            <a:endParaRPr/>
          </a:p>
        </p:txBody>
      </p:sp>
    </p:spTree>
    <p:extLst>
      <p:ext uri="{BB962C8B-B14F-4D97-AF65-F5344CB8AC3E}">
        <p14:creationId xmlns:p14="http://schemas.microsoft.com/office/powerpoint/2010/main" val="1727255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2/12/2022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0" name="Body Level One…"/>
          <p:cNvSpPr txBox="1">
            <a:spLocks noGrp="1"/>
          </p:cNvSpPr>
          <p:nvPr>
            <p:ph type="body" idx="1"/>
          </p:nvPr>
        </p:nvSpPr>
        <p:spPr>
          <a:xfrm>
            <a:off x="833437" y="625078"/>
            <a:ext cx="10513219" cy="5598914"/>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70625645"/>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88" name="Line"/>
          <p:cNvSpPr/>
          <p:nvPr/>
        </p:nvSpPr>
        <p:spPr>
          <a:xfrm flipH="1">
            <a:off x="8489154" y="357188"/>
            <a:ext cx="120" cy="5607866"/>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89" name="Line"/>
          <p:cNvSpPr/>
          <p:nvPr/>
        </p:nvSpPr>
        <p:spPr>
          <a:xfrm>
            <a:off x="8489153" y="3138786"/>
            <a:ext cx="3232972" cy="4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90" name="Image"/>
          <p:cNvSpPr>
            <a:spLocks noGrp="1"/>
          </p:cNvSpPr>
          <p:nvPr>
            <p:ph type="pic" sz="half" idx="21"/>
          </p:nvPr>
        </p:nvSpPr>
        <p:spPr>
          <a:xfrm>
            <a:off x="8595011" y="3223679"/>
            <a:ext cx="6099998" cy="3053954"/>
          </a:xfrm>
          <a:prstGeom prst="rect">
            <a:avLst/>
          </a:prstGeom>
        </p:spPr>
        <p:txBody>
          <a:bodyPr lIns="91439" tIns="45719" rIns="91439" bIns="45719">
            <a:noAutofit/>
          </a:bodyPr>
          <a:lstStyle/>
          <a:p>
            <a:endParaRPr/>
          </a:p>
        </p:txBody>
      </p:sp>
      <p:sp>
        <p:nvSpPr>
          <p:cNvPr id="91" name="Image"/>
          <p:cNvSpPr>
            <a:spLocks noGrp="1"/>
          </p:cNvSpPr>
          <p:nvPr>
            <p:ph type="pic" sz="quarter" idx="22"/>
          </p:nvPr>
        </p:nvSpPr>
        <p:spPr>
          <a:xfrm>
            <a:off x="8608219" y="-71438"/>
            <a:ext cx="3155156" cy="3518297"/>
          </a:xfrm>
          <a:prstGeom prst="rect">
            <a:avLst/>
          </a:prstGeom>
        </p:spPr>
        <p:txBody>
          <a:bodyPr lIns="91439" tIns="45719" rIns="91439" bIns="45719">
            <a:noAutofit/>
          </a:bodyPr>
          <a:lstStyle/>
          <a:p>
            <a:endParaRPr/>
          </a:p>
        </p:txBody>
      </p:sp>
      <p:sp>
        <p:nvSpPr>
          <p:cNvPr id="92" name="Image"/>
          <p:cNvSpPr>
            <a:spLocks noGrp="1"/>
          </p:cNvSpPr>
          <p:nvPr>
            <p:ph type="pic" idx="23"/>
          </p:nvPr>
        </p:nvSpPr>
        <p:spPr>
          <a:xfrm>
            <a:off x="-750094" y="330399"/>
            <a:ext cx="10358438" cy="5662964"/>
          </a:xfrm>
          <a:prstGeom prst="rect">
            <a:avLst/>
          </a:prstGeom>
        </p:spPr>
        <p:txBody>
          <a:bodyPr lIns="91439" tIns="45719" rIns="91439" bIns="45719">
            <a:noAutofit/>
          </a:bodyPr>
          <a:lstStyle/>
          <a:p>
            <a:endParaRPr/>
          </a:p>
        </p:txBody>
      </p:sp>
      <p:sp>
        <p:nvSpPr>
          <p:cNvPr id="93" name="Body Level One…"/>
          <p:cNvSpPr txBox="1">
            <a:spLocks noGrp="1"/>
          </p:cNvSpPr>
          <p:nvPr>
            <p:ph type="body" sz="quarter" idx="1"/>
          </p:nvPr>
        </p:nvSpPr>
        <p:spPr>
          <a:xfrm>
            <a:off x="488156" y="6090047"/>
            <a:ext cx="7846219" cy="660797"/>
          </a:xfrm>
          <a:prstGeom prst="rect">
            <a:avLst/>
          </a:prstGeom>
        </p:spPr>
        <p:txBody>
          <a:bodyPr/>
          <a:lstStyle>
            <a:lvl1pPr marL="0" indent="0">
              <a:spcBef>
                <a:spcPts val="0"/>
              </a:spcBef>
              <a:buSzTx/>
              <a:buFontTx/>
              <a:buNone/>
              <a:defRPr sz="1828">
                <a:latin typeface="Helvetica Neue"/>
                <a:ea typeface="Helvetica Neue"/>
                <a:cs typeface="Helvetica Neue"/>
                <a:sym typeface="Helvetica Neue"/>
              </a:defRPr>
            </a:lvl1pPr>
            <a:lvl2pPr marL="0" indent="0">
              <a:spcBef>
                <a:spcPts val="0"/>
              </a:spcBef>
              <a:buSzTx/>
              <a:buFontTx/>
              <a:buNone/>
              <a:defRPr sz="1828">
                <a:latin typeface="Helvetica Neue"/>
                <a:ea typeface="Helvetica Neue"/>
                <a:cs typeface="Helvetica Neue"/>
                <a:sym typeface="Helvetica Neue"/>
              </a:defRPr>
            </a:lvl2pPr>
            <a:lvl3pPr marL="0" indent="0">
              <a:spcBef>
                <a:spcPts val="0"/>
              </a:spcBef>
              <a:buSzTx/>
              <a:buFontTx/>
              <a:buNone/>
              <a:defRPr sz="1828">
                <a:latin typeface="Helvetica Neue"/>
                <a:ea typeface="Helvetica Neue"/>
                <a:cs typeface="Helvetica Neue"/>
                <a:sym typeface="Helvetica Neue"/>
              </a:defRPr>
            </a:lvl3pPr>
            <a:lvl4pPr marL="0" indent="0">
              <a:spcBef>
                <a:spcPts val="0"/>
              </a:spcBef>
              <a:buSzTx/>
              <a:buFontTx/>
              <a:buNone/>
              <a:defRPr sz="1828">
                <a:latin typeface="Helvetica Neue"/>
                <a:ea typeface="Helvetica Neue"/>
                <a:cs typeface="Helvetica Neue"/>
                <a:sym typeface="Helvetica Neue"/>
              </a:defRPr>
            </a:lvl4pPr>
            <a:lvl5pPr marL="0" indent="0">
              <a:spcBef>
                <a:spcPts val="0"/>
              </a:spcBef>
              <a:buSzTx/>
              <a:buFontTx/>
              <a:buNone/>
              <a:defRPr sz="1828">
                <a:latin typeface="Helvetica Neue"/>
                <a:ea typeface="Helvetica Neue"/>
                <a:cs typeface="Helvetica Neue"/>
                <a:sym typeface="Helvetica Neue"/>
              </a:defRPr>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4557189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1" name="–Johnny Appleseed"/>
          <p:cNvSpPr txBox="1">
            <a:spLocks noGrp="1"/>
          </p:cNvSpPr>
          <p:nvPr>
            <p:ph type="body" sz="quarter" idx="21"/>
          </p:nvPr>
        </p:nvSpPr>
        <p:spPr>
          <a:xfrm>
            <a:off x="1190625" y="4473773"/>
            <a:ext cx="9810750" cy="383888"/>
          </a:xfrm>
          <a:prstGeom prst="rect">
            <a:avLst/>
          </a:prstGeom>
        </p:spPr>
        <p:txBody>
          <a:bodyPr>
            <a:spAutoFit/>
          </a:bodyPr>
          <a:lstStyle>
            <a:lvl1pPr marL="0" indent="0" algn="ctr" defTabSz="321457">
              <a:spcBef>
                <a:spcPts val="0"/>
              </a:spcBef>
              <a:buSzTx/>
              <a:buFontTx/>
              <a:buNone/>
              <a:defRPr sz="1828">
                <a:solidFill>
                  <a:srgbClr val="000000"/>
                </a:solidFill>
                <a:latin typeface="Helvetica Neue Medium"/>
                <a:ea typeface="Helvetica Neue Medium"/>
                <a:cs typeface="Helvetica Neue Medium"/>
                <a:sym typeface="Helvetica Neue Medium"/>
              </a:defRPr>
            </a:lvl1pPr>
          </a:lstStyle>
          <a:p>
            <a:r>
              <a:t>–Johnny Appleseed</a:t>
            </a:r>
          </a:p>
        </p:txBody>
      </p:sp>
      <p:sp>
        <p:nvSpPr>
          <p:cNvPr id="102" name="“Type a quote here.”"/>
          <p:cNvSpPr txBox="1">
            <a:spLocks noGrp="1"/>
          </p:cNvSpPr>
          <p:nvPr>
            <p:ph type="body" sz="quarter" idx="22"/>
          </p:nvPr>
        </p:nvSpPr>
        <p:spPr>
          <a:xfrm>
            <a:off x="1190625" y="3000596"/>
            <a:ext cx="9810750" cy="535339"/>
          </a:xfrm>
          <a:prstGeom prst="rect">
            <a:avLst/>
          </a:prstGeom>
        </p:spPr>
        <p:txBody>
          <a:bodyPr anchor="ctr">
            <a:spAutoFit/>
          </a:bodyPr>
          <a:lstStyle>
            <a:lvl1pPr marL="0" indent="0" algn="ctr" defTabSz="321457">
              <a:spcBef>
                <a:spcPts val="1687"/>
              </a:spcBef>
              <a:buSzTx/>
              <a:buFontTx/>
              <a:buNone/>
              <a:defRPr sz="2812"/>
            </a:lvl1pPr>
          </a:lstStyle>
          <a:p>
            <a:r>
              <a:t>“Type a quote here.”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6435169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0" name="Image"/>
          <p:cNvSpPr>
            <a:spLocks noGrp="1"/>
          </p:cNvSpPr>
          <p:nvPr>
            <p:ph type="pic" idx="21"/>
          </p:nvPr>
        </p:nvSpPr>
        <p:spPr>
          <a:xfrm>
            <a:off x="-166687" y="0"/>
            <a:ext cx="12537281" cy="6858000"/>
          </a:xfrm>
          <a:prstGeom prst="rect">
            <a:avLst/>
          </a:prstGeom>
        </p:spPr>
        <p:txBody>
          <a:bodyPr lIns="91439" tIns="45719" rIns="91439" bIns="45719">
            <a:noAutofit/>
          </a:bodyPr>
          <a:lstStyle/>
          <a:p>
            <a:endParaRP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160684950"/>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2060397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1_Title &amp; Bullets">
    <p:spTree>
      <p:nvGrpSpPr>
        <p:cNvPr id="1" name=""/>
        <p:cNvGrpSpPr/>
        <p:nvPr/>
      </p:nvGrpSpPr>
      <p:grpSpPr>
        <a:xfrm>
          <a:off x="0" y="0"/>
          <a:ext cx="0" cy="0"/>
          <a:chOff x="0" y="0"/>
          <a:chExt cx="0" cy="0"/>
        </a:xfrm>
      </p:grpSpPr>
      <p:sp>
        <p:nvSpPr>
          <p:cNvPr id="125"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26" name="Body Level One…"/>
          <p:cNvSpPr txBox="1">
            <a:spLocks noGrp="1"/>
          </p:cNvSpPr>
          <p:nvPr>
            <p:ph type="body" idx="1"/>
          </p:nvPr>
        </p:nvSpPr>
        <p:spPr>
          <a:xfrm>
            <a:off x="1190625" y="1946672"/>
            <a:ext cx="9810750" cy="4018359"/>
          </a:xfrm>
          <a:prstGeom prst="rect">
            <a:avLst/>
          </a:prstGeom>
        </p:spPr>
        <p:txBody>
          <a:bodyPr anchor="ctr">
            <a:noAutofit/>
          </a:bodyPr>
          <a:lstStyle>
            <a:lvl1pPr marL="625056" indent="-401822">
              <a:spcBef>
                <a:spcPts val="1687"/>
              </a:spcBef>
              <a:buSzPct val="171000"/>
              <a:buFontTx/>
              <a:defRPr sz="2953">
                <a:solidFill>
                  <a:srgbClr val="000000"/>
                </a:solidFill>
                <a:latin typeface="Gill Sans"/>
                <a:ea typeface="Gill Sans"/>
                <a:cs typeface="Gill Sans"/>
                <a:sym typeface="Gill Sans"/>
              </a:defRPr>
            </a:lvl1pPr>
            <a:lvl2pPr marL="937584" indent="-401822">
              <a:spcBef>
                <a:spcPts val="1687"/>
              </a:spcBef>
              <a:buSzPct val="171000"/>
              <a:buFontTx/>
              <a:defRPr sz="2953">
                <a:solidFill>
                  <a:srgbClr val="000000"/>
                </a:solidFill>
                <a:latin typeface="Gill Sans"/>
                <a:ea typeface="Gill Sans"/>
                <a:cs typeface="Gill Sans"/>
                <a:sym typeface="Gill Sans"/>
              </a:defRPr>
            </a:lvl2pPr>
            <a:lvl3pPr marL="1250112" indent="-401822">
              <a:spcBef>
                <a:spcPts val="1687"/>
              </a:spcBef>
              <a:buSzPct val="171000"/>
              <a:buFontTx/>
              <a:defRPr sz="2953">
                <a:solidFill>
                  <a:srgbClr val="000000"/>
                </a:solidFill>
                <a:latin typeface="Gill Sans"/>
                <a:ea typeface="Gill Sans"/>
                <a:cs typeface="Gill Sans"/>
                <a:sym typeface="Gill Sans"/>
              </a:defRPr>
            </a:lvl3pPr>
            <a:lvl4pPr marL="1562640" indent="-401822">
              <a:spcBef>
                <a:spcPts val="1687"/>
              </a:spcBef>
              <a:buSzPct val="171000"/>
              <a:buFontTx/>
              <a:defRPr sz="2953">
                <a:solidFill>
                  <a:srgbClr val="000000"/>
                </a:solidFill>
                <a:latin typeface="Gill Sans"/>
                <a:ea typeface="Gill Sans"/>
                <a:cs typeface="Gill Sans"/>
                <a:sym typeface="Gill Sans"/>
              </a:defRPr>
            </a:lvl4pPr>
            <a:lvl5pPr marL="1875168" indent="-401822">
              <a:spcBef>
                <a:spcPts val="1687"/>
              </a:spcBef>
              <a:buSzPct val="171000"/>
              <a:buFontTx/>
              <a:defRPr sz="2953">
                <a:solidFill>
                  <a:srgbClr val="000000"/>
                </a:solidFill>
                <a:latin typeface="Gill Sans"/>
                <a:ea typeface="Gill Sans"/>
                <a:cs typeface="Gill Sans"/>
                <a:sym typeface="Gill Sans"/>
              </a:defRPr>
            </a:lvl5pPr>
          </a:lstStyle>
          <a:p>
            <a:r>
              <a:t>Body Level One</a:t>
            </a:r>
          </a:p>
          <a:p>
            <a:pPr lvl="1"/>
            <a:r>
              <a:t>Body Level Two</a:t>
            </a:r>
          </a:p>
          <a:p>
            <a:pPr lvl="2"/>
            <a:r>
              <a:t>Body Level Three</a:t>
            </a:r>
          </a:p>
          <a:p>
            <a:pPr lvl="3"/>
            <a:r>
              <a:t>Body Level Four</a:t>
            </a:r>
          </a:p>
          <a:p>
            <a:pPr lvl="4"/>
            <a:r>
              <a:t>Body Level Five</a:t>
            </a:r>
          </a:p>
        </p:txBody>
      </p:sp>
      <p:sp>
        <p:nvSpPr>
          <p:cNvPr id="127"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2324287421"/>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1_Title - Top">
    <p:spTree>
      <p:nvGrpSpPr>
        <p:cNvPr id="1" name=""/>
        <p:cNvGrpSpPr/>
        <p:nvPr/>
      </p:nvGrpSpPr>
      <p:grpSpPr>
        <a:xfrm>
          <a:off x="0" y="0"/>
          <a:ext cx="0" cy="0"/>
          <a:chOff x="0" y="0"/>
          <a:chExt cx="0" cy="0"/>
        </a:xfrm>
      </p:grpSpPr>
      <p:sp>
        <p:nvSpPr>
          <p:cNvPr id="134" name="Title Text"/>
          <p:cNvSpPr txBox="1">
            <a:spLocks noGrp="1"/>
          </p:cNvSpPr>
          <p:nvPr>
            <p:ph type="title"/>
          </p:nvPr>
        </p:nvSpPr>
        <p:spPr>
          <a:xfrm>
            <a:off x="1190625" y="178594"/>
            <a:ext cx="9810750" cy="1714500"/>
          </a:xfrm>
          <a:prstGeom prst="rect">
            <a:avLst/>
          </a:prstGeom>
        </p:spPr>
        <p:txBody>
          <a:bodyPr anchor="ctr">
            <a:noAutofit/>
          </a:bodyPr>
          <a:lstStyle>
            <a:lvl1pPr algn="ctr">
              <a:defRPr sz="5906">
                <a:latin typeface="Gill Sans"/>
                <a:ea typeface="Gill Sans"/>
                <a:cs typeface="Gill Sans"/>
                <a:sym typeface="Gill Sans"/>
              </a:defRPr>
            </a:lvl1pPr>
          </a:lstStyle>
          <a:p>
            <a:r>
              <a:t>Title Text</a:t>
            </a:r>
          </a:p>
        </p:txBody>
      </p:sp>
      <p:sp>
        <p:nvSpPr>
          <p:cNvPr id="135"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3945609625"/>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1_Blank">
    <p:spTree>
      <p:nvGrpSpPr>
        <p:cNvPr id="1" name=""/>
        <p:cNvGrpSpPr/>
        <p:nvPr/>
      </p:nvGrpSpPr>
      <p:grpSpPr>
        <a:xfrm>
          <a:off x="0" y="0"/>
          <a:ext cx="0" cy="0"/>
          <a:chOff x="0" y="0"/>
          <a:chExt cx="0" cy="0"/>
        </a:xfrm>
      </p:grpSpPr>
      <p:sp>
        <p:nvSpPr>
          <p:cNvPr id="142"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43"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5927544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2_Title - Top">
    <p:spTree>
      <p:nvGrpSpPr>
        <p:cNvPr id="1" name=""/>
        <p:cNvGrpSpPr/>
        <p:nvPr/>
      </p:nvGrpSpPr>
      <p:grpSpPr>
        <a:xfrm>
          <a:off x="0" y="0"/>
          <a:ext cx="0" cy="0"/>
          <a:chOff x="0" y="0"/>
          <a:chExt cx="0" cy="0"/>
        </a:xfrm>
      </p:grpSpPr>
      <p:sp>
        <p:nvSpPr>
          <p:cNvPr id="150" name="Shape 2"/>
          <p:cNvSpPr/>
          <p:nvPr/>
        </p:nvSpPr>
        <p:spPr>
          <a:xfrm>
            <a:off x="609599" y="1487671"/>
            <a:ext cx="10972803" cy="1"/>
          </a:xfrm>
          <a:prstGeom prst="line">
            <a:avLst/>
          </a:prstGeom>
          <a:ln w="25400">
            <a:solidFill>
              <a:srgbClr val="E2E1DE"/>
            </a:solidFill>
          </a:ln>
        </p:spPr>
        <p:txBody>
          <a:bodyPr lIns="32145" tIns="32145" rIns="32145" bIns="32145"/>
          <a:lstStyle/>
          <a:p>
            <a:pPr algn="l" defTabSz="321457">
              <a:defRPr sz="1800">
                <a:solidFill>
                  <a:srgbClr val="615445"/>
                </a:solidFill>
                <a:latin typeface="Helvetica"/>
                <a:ea typeface="Helvetica"/>
                <a:cs typeface="Helvetica"/>
                <a:sym typeface="Helvetica"/>
              </a:defRPr>
            </a:pPr>
            <a:endParaRPr sz="1266"/>
          </a:p>
        </p:txBody>
      </p:sp>
      <p:sp>
        <p:nvSpPr>
          <p:cNvPr id="151" name="Title Text"/>
          <p:cNvSpPr txBox="1">
            <a:spLocks noGrp="1"/>
          </p:cNvSpPr>
          <p:nvPr>
            <p:ph type="title"/>
          </p:nvPr>
        </p:nvSpPr>
        <p:spPr>
          <a:xfrm>
            <a:off x="609600" y="495572"/>
            <a:ext cx="10972800" cy="868680"/>
          </a:xfrm>
          <a:prstGeom prst="rect">
            <a:avLst/>
          </a:prstGeom>
        </p:spPr>
        <p:txBody>
          <a:bodyPr lIns="0" tIns="0" rIns="0" bIns="0"/>
          <a:lstStyle>
            <a:lvl1pPr defTabSz="342898">
              <a:defRPr sz="2531" b="1" cap="all">
                <a:solidFill>
                  <a:srgbClr val="CC0000"/>
                </a:solidFill>
                <a:latin typeface="Helvetica"/>
                <a:ea typeface="Helvetica"/>
                <a:cs typeface="Helvetica"/>
                <a:sym typeface="Helvetica"/>
              </a:defRPr>
            </a:lvl1pPr>
          </a:lstStyle>
          <a:p>
            <a:r>
              <a:t>Title Text</a:t>
            </a:r>
          </a:p>
        </p:txBody>
      </p:sp>
      <p:sp>
        <p:nvSpPr>
          <p:cNvPr id="152" name="Slide Number"/>
          <p:cNvSpPr txBox="1">
            <a:spLocks noGrp="1"/>
          </p:cNvSpPr>
          <p:nvPr>
            <p:ph type="sldNum" sz="quarter" idx="2"/>
          </p:nvPr>
        </p:nvSpPr>
        <p:spPr>
          <a:xfrm>
            <a:off x="11460572" y="6509805"/>
            <a:ext cx="121828" cy="118943"/>
          </a:xfrm>
          <a:prstGeom prst="rect">
            <a:avLst/>
          </a:prstGeom>
        </p:spPr>
        <p:txBody>
          <a:bodyPr lIns="0" tIns="0" rIns="0" bIns="0" anchor="ctr"/>
          <a:lstStyle>
            <a:lvl1pPr defTabSz="321457">
              <a:defRPr sz="773" b="1">
                <a:solidFill>
                  <a:srgbClr val="CC0000"/>
                </a:solidFill>
                <a:latin typeface="Helvetica"/>
                <a:ea typeface="Helvetica"/>
                <a:cs typeface="Helvetica"/>
                <a:sym typeface="Helvetica"/>
              </a:defRPr>
            </a:lvl1pPr>
          </a:lstStyle>
          <a:p>
            <a:fld id="{86CB4B4D-7CA3-9044-876B-883B54F8677D}" type="slidenum">
              <a:t>‹#›</a:t>
            </a:fld>
            <a:endParaRPr/>
          </a:p>
        </p:txBody>
      </p:sp>
    </p:spTree>
    <p:extLst>
      <p:ext uri="{BB962C8B-B14F-4D97-AF65-F5344CB8AC3E}">
        <p14:creationId xmlns:p14="http://schemas.microsoft.com/office/powerpoint/2010/main" val="1794684247"/>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2_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9" name="Slide Number"/>
          <p:cNvSpPr txBox="1">
            <a:spLocks noGrp="1"/>
          </p:cNvSpPr>
          <p:nvPr>
            <p:ph type="sldNum" sz="quarter" idx="2"/>
          </p:nvPr>
        </p:nvSpPr>
        <p:spPr>
          <a:xfrm>
            <a:off x="5944173" y="6509742"/>
            <a:ext cx="291747" cy="297389"/>
          </a:xfrm>
          <a:prstGeom prst="rect">
            <a:avLst/>
          </a:prstGeom>
        </p:spPr>
        <p:txBody>
          <a:bodyPr anchor="t"/>
          <a:lstStyle>
            <a:lvl1pPr algn="ctr">
              <a:defRPr sz="1266">
                <a:solidFill>
                  <a:srgbClr val="FFFFFF"/>
                </a:solidFill>
                <a:latin typeface="Gill Sans"/>
                <a:ea typeface="Gill Sans"/>
                <a:cs typeface="Gill Sans"/>
                <a:sym typeface="Gill Sans"/>
              </a:defRPr>
            </a:lvl1pPr>
          </a:lstStyle>
          <a:p>
            <a:fld id="{86CB4B4D-7CA3-9044-876B-883B54F8677D}" type="slidenum">
              <a:t>‹#›</a:t>
            </a:fld>
            <a:endParaRPr/>
          </a:p>
        </p:txBody>
      </p:sp>
    </p:spTree>
    <p:extLst>
      <p:ext uri="{BB962C8B-B14F-4D97-AF65-F5344CB8AC3E}">
        <p14:creationId xmlns:p14="http://schemas.microsoft.com/office/powerpoint/2010/main" val="132059023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2/12/2022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2/12/2022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2/12/2022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2/12/2022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2/12/2022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2/12/2022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2/12/2022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2/12/2022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5781" y="1384102"/>
            <a:ext cx="11126349" cy="91"/>
          </a:xfrm>
          <a:prstGeom prst="line">
            <a:avLst/>
          </a:prstGeom>
          <a:ln w="12700">
            <a:solidFill>
              <a:srgbClr val="9A9A9A"/>
            </a:solidFill>
            <a:miter lim="400000"/>
          </a:ln>
        </p:spPr>
        <p:txBody>
          <a:bodyPr lIns="35719" tIns="35719" rIns="35719" bIns="35719" anchor="ctr"/>
          <a:lstStyle/>
          <a:p>
            <a:pPr algn="l" defTabSz="321457">
              <a:defRPr sz="1200">
                <a:latin typeface="Helvetica"/>
                <a:ea typeface="Helvetica"/>
                <a:cs typeface="Helvetica"/>
                <a:sym typeface="Helvetica"/>
              </a:defRPr>
            </a:pPr>
            <a:endParaRPr sz="844"/>
          </a:p>
        </p:txBody>
      </p:sp>
      <p:sp>
        <p:nvSpPr>
          <p:cNvPr id="3" name="Title Text"/>
          <p:cNvSpPr txBox="1">
            <a:spLocks noGrp="1"/>
          </p:cNvSpPr>
          <p:nvPr>
            <p:ph type="title"/>
          </p:nvPr>
        </p:nvSpPr>
        <p:spPr>
          <a:xfrm>
            <a:off x="535781" y="232172"/>
            <a:ext cx="11120438" cy="9822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Slide Number"/>
          <p:cNvSpPr txBox="1">
            <a:spLocks noGrp="1"/>
          </p:cNvSpPr>
          <p:nvPr>
            <p:ph type="sldNum" sz="quarter" idx="2"/>
          </p:nvPr>
        </p:nvSpPr>
        <p:spPr>
          <a:xfrm>
            <a:off x="11537471" y="6425362"/>
            <a:ext cx="256480" cy="254044"/>
          </a:xfrm>
          <a:prstGeom prst="rect">
            <a:avLst/>
          </a:prstGeom>
          <a:ln w="12700">
            <a:miter lim="400000"/>
          </a:ln>
        </p:spPr>
        <p:txBody>
          <a:bodyPr wrap="none" lIns="50800" tIns="50800" rIns="50800" bIns="50800" anchor="b">
            <a:spAutoFit/>
          </a:bodyPr>
          <a:lstStyle>
            <a:lvl1pPr algn="r">
              <a:defRPr sz="984">
                <a:latin typeface="Helvetica Neue"/>
                <a:ea typeface="Helvetica Neue"/>
                <a:cs typeface="Helvetica Neue"/>
                <a:sym typeface="Helvetica Neue"/>
              </a:defRPr>
            </a:lvl1pPr>
          </a:lstStyle>
          <a:p>
            <a:fld id="{86CB4B4D-7CA3-9044-876B-883B54F8677D}" type="slidenum">
              <a:t>‹#›</a:t>
            </a:fld>
            <a:endParaRPr/>
          </a:p>
        </p:txBody>
      </p:sp>
      <p:sp>
        <p:nvSpPr>
          <p:cNvPr id="5" name="Body Level One…"/>
          <p:cNvSpPr txBox="1">
            <a:spLocks noGrp="1"/>
          </p:cNvSpPr>
          <p:nvPr>
            <p:ph type="body" idx="1"/>
          </p:nvPr>
        </p:nvSpPr>
        <p:spPr>
          <a:xfrm>
            <a:off x="535781" y="1562695"/>
            <a:ext cx="11120438" cy="4688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9920826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ransition spd="med"/>
  <p:txStyles>
    <p:titleStyle>
      <a:lvl1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1pPr>
      <a:lvl2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2pPr>
      <a:lvl3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3pPr>
      <a:lvl4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4pPr>
      <a:lvl5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5pPr>
      <a:lvl6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6pPr>
      <a:lvl7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7pPr>
      <a:lvl8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8pPr>
      <a:lvl9pPr marL="0" marR="0" indent="0" algn="l" defTabSz="410751" rtl="0" latinLnBrk="0">
        <a:lnSpc>
          <a:spcPct val="100000"/>
        </a:lnSpc>
        <a:spcBef>
          <a:spcPts val="0"/>
        </a:spcBef>
        <a:spcAft>
          <a:spcPts val="0"/>
        </a:spcAft>
        <a:buClrTx/>
        <a:buSzTx/>
        <a:buFontTx/>
        <a:buNone/>
        <a:tabLst/>
        <a:defRPr sz="2953" b="0" i="0" u="none" strike="noStrike" cap="none" spc="0" baseline="0">
          <a:solidFill>
            <a:srgbClr val="000000"/>
          </a:solidFill>
          <a:uFillTx/>
          <a:latin typeface="+mn-lt"/>
          <a:ea typeface="+mn-ea"/>
          <a:cs typeface="+mn-cs"/>
          <a:sym typeface="Helvetica Neue Light"/>
        </a:defRPr>
      </a:lvl9pPr>
    </p:titleStyle>
    <p:bodyStyle>
      <a:lvl1pPr marL="32145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1pPr>
      <a:lvl2pPr marL="642915"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2pPr>
      <a:lvl3pPr marL="964372"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3pPr>
      <a:lvl4pPr marL="128582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4pPr>
      <a:lvl5pPr marL="1607287"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5pPr>
      <a:lvl6pPr marL="1928744"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6pPr>
      <a:lvl7pPr marL="2250201"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7pPr>
      <a:lvl8pPr marL="2571659"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8pPr>
      <a:lvl9pPr marL="2893116" marR="0" indent="-321457" algn="l" defTabSz="410751" rtl="0" latinLnBrk="0">
        <a:lnSpc>
          <a:spcPct val="100000"/>
        </a:lnSpc>
        <a:spcBef>
          <a:spcPts val="2953"/>
        </a:spcBef>
        <a:spcAft>
          <a:spcPts val="0"/>
        </a:spcAft>
        <a:buClrTx/>
        <a:buSzPct val="75000"/>
        <a:buFont typeface="Helvetica Neue"/>
        <a:buChar char="•"/>
        <a:tabLst/>
        <a:defRPr sz="2531" b="0" i="0" u="none" strike="noStrike" cap="none" spc="0" baseline="0">
          <a:solidFill>
            <a:srgbClr val="747474"/>
          </a:solidFill>
          <a:uFillTx/>
          <a:latin typeface="+mn-lt"/>
          <a:ea typeface="+mn-ea"/>
          <a:cs typeface="+mn-cs"/>
          <a:sym typeface="Helvetica Neue Light"/>
        </a:defRPr>
      </a:lvl9pPr>
    </p:bodyStyle>
    <p:otherStyle>
      <a:lvl1pPr marL="0" marR="0" indent="0"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1pPr>
      <a:lvl2pPr marL="0" marR="0" indent="1607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2pPr>
      <a:lvl3pPr marL="0" marR="0" indent="321457"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3pPr>
      <a:lvl4pPr marL="0" marR="0" indent="482186"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4pPr>
      <a:lvl5pPr marL="0" marR="0" indent="642915"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5pPr>
      <a:lvl6pPr marL="0" marR="0" indent="803643"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6pPr>
      <a:lvl7pPr marL="0" marR="0" indent="964372"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7pPr>
      <a:lvl8pPr marL="0" marR="0" indent="1125101"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8pPr>
      <a:lvl9pPr marL="0" marR="0" indent="1285829" algn="r" defTabSz="410751" latinLnBrk="0">
        <a:lnSpc>
          <a:spcPct val="100000"/>
        </a:lnSpc>
        <a:spcBef>
          <a:spcPts val="0"/>
        </a:spcBef>
        <a:spcAft>
          <a:spcPts val="0"/>
        </a:spcAft>
        <a:buClrTx/>
        <a:buSzTx/>
        <a:buFontTx/>
        <a:buNone/>
        <a:tabLst/>
        <a:defRPr sz="984"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arstechnica.com/uncategorized/2004/12/4490-2/"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chart" Target="../charts/chart2.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White-box_testin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a:xfrm>
            <a:off x="539260" y="665163"/>
            <a:ext cx="10814539" cy="1655762"/>
          </a:xfrm>
        </p:spPr>
        <p:txBody>
          <a:bodyPr>
            <a:normAutofit/>
          </a:bodyPr>
          <a:lstStyle/>
          <a:p>
            <a:r>
              <a:rPr lang="en-US" altLang="en-US" sz="3200" dirty="0">
                <a:sym typeface="Helvetica Neue" charset="0"/>
              </a:rPr>
              <a:t>CS 4350: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Lesson </a:t>
            </a:r>
            <a:r>
              <a:rPr lang="en-US" altLang="en-US" dirty="0">
                <a:sym typeface="Helvetica Neue" charset="0"/>
              </a:rPr>
              <a:t>5.2</a:t>
            </a:r>
            <a:r>
              <a:rPr lang="en-US" altLang="en-US" sz="3200" dirty="0">
                <a:sym typeface="Helvetica Neue" charset="0"/>
              </a:rPr>
              <a:t> Evaluating Tests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3237828"/>
            <a:ext cx="10940167" cy="1655762"/>
          </a:xfrm>
        </p:spPr>
        <p:txBody>
          <a:bodyPr>
            <a:normAutofit/>
          </a:bodyPr>
          <a:lstStyle/>
          <a:p>
            <a:pPr>
              <a:lnSpc>
                <a:spcPct val="100000"/>
              </a:lnSpc>
            </a:pPr>
            <a:r>
              <a:rPr lang="en-US" sz="2400" dirty="0"/>
              <a:t>Jonathan Bell, Adeel Bhutta, Ferdinand Vesely,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F00241EF-381D-DB42-A42C-0D5D1FA201FA}"/>
              </a:ext>
            </a:extLst>
          </p:cNvPr>
          <p:cNvSpPr/>
          <p:nvPr/>
        </p:nvSpPr>
        <p:spPr>
          <a:xfrm>
            <a:off x="705730" y="5869671"/>
            <a:ext cx="6096000" cy="369332"/>
          </a:xfrm>
          <a:prstGeom prst="rect">
            <a:avLst/>
          </a:prstGeom>
        </p:spPr>
        <p:txBody>
          <a:bodyPr>
            <a:spAutoFit/>
          </a:bodyPr>
          <a:lstStyle/>
          <a:p>
            <a:pPr algn="l" defTabSz="975390" fontAlgn="auto" hangingPunct="1">
              <a:spcBef>
                <a:spcPts val="0"/>
              </a:spcBef>
              <a:spcAft>
                <a:spcPts val="0"/>
              </a:spcAft>
            </a:pPr>
            <a:r>
              <a:rPr lang="en-US" sz="1800" dirty="0">
                <a:solidFill>
                  <a:srgbClr val="5C5962"/>
                </a:solidFill>
                <a:latin typeface="Calibri" panose="020F0502020204030204"/>
                <a:ea typeface="+mn-ea"/>
                <a:cs typeface="+mn-cs"/>
              </a:rPr>
              <a:t>© 2022 Released under the </a:t>
            </a:r>
            <a:r>
              <a:rPr lang="en-US" sz="1800" dirty="0">
                <a:solidFill>
                  <a:srgbClr val="D41B2C"/>
                </a:solidFill>
                <a:latin typeface="Calibri" panose="020F0502020204030204"/>
                <a:ea typeface="+mn-ea"/>
                <a:cs typeface="+mn-cs"/>
                <a:hlinkClick r:id="rId2"/>
              </a:rPr>
              <a:t>CC BY-SA</a:t>
            </a:r>
            <a:r>
              <a:rPr lang="en-US" sz="1800" dirty="0">
                <a:solidFill>
                  <a:srgbClr val="5C5962"/>
                </a:solidFill>
                <a:latin typeface="Calibri" panose="020F0502020204030204"/>
                <a:ea typeface="+mn-ea"/>
                <a:cs typeface="+mn-cs"/>
              </a:rPr>
              <a:t> license</a:t>
            </a:r>
            <a:endParaRPr lang="en-US" sz="1800" dirty="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13167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Does the SUT satisfy its specification?</a:t>
            </a:r>
          </a:p>
        </p:txBody>
      </p:sp>
      <p:sp>
        <p:nvSpPr>
          <p:cNvPr id="184" name="See syllabus for all of the usual stuff…"/>
          <p:cNvSpPr txBox="1">
            <a:spLocks noGrp="1"/>
          </p:cNvSpPr>
          <p:nvPr>
            <p:ph idx="1"/>
          </p:nvPr>
        </p:nvSpPr>
        <p:spPr>
          <a:xfrm>
            <a:off x="1008133" y="1501116"/>
            <a:ext cx="7887346" cy="4351338"/>
          </a:xfrm>
        </p:spPr>
        <p:txBody>
          <a:bodyPr>
            <a:normAutofit fontScale="92500" lnSpcReduction="20000"/>
          </a:bodyPr>
          <a:lstStyle/>
          <a:p>
            <a:r>
              <a:rPr lang="en-US" dirty="0"/>
              <a:t>Test behavior without regard to the implementation (“black-box testing” or “functional testing”).</a:t>
            </a:r>
          </a:p>
          <a:p>
            <a:r>
              <a:rPr lang="en-US" dirty="0"/>
              <a:t>What’s a specification?:</a:t>
            </a:r>
          </a:p>
          <a:p>
            <a:pPr lvl="1"/>
            <a:r>
              <a:rPr lang="en-US" dirty="0"/>
              <a:t>A precise definition of all acceptable behaviors of a SUT (outputs, state mutation, other effects) in </a:t>
            </a:r>
            <a:r>
              <a:rPr lang="en-US" dirty="0">
                <a:solidFill>
                  <a:srgbClr val="FF0000"/>
                </a:solidFill>
              </a:rPr>
              <a:t>all</a:t>
            </a:r>
            <a:r>
              <a:rPr lang="en-US" dirty="0"/>
              <a:t> situations (state and inputs)</a:t>
            </a:r>
          </a:p>
          <a:p>
            <a:pPr lvl="1"/>
            <a:r>
              <a:rPr lang="en-US" dirty="0"/>
              <a:t>A specification may be formal (mathematical), informal (natural language) or implicit (“I know it when I see it”).</a:t>
            </a:r>
          </a:p>
          <a:p>
            <a:r>
              <a:rPr lang="en-US" dirty="0"/>
              <a:t>A test suite is an approximation to an unwritten specification</a:t>
            </a:r>
          </a:p>
          <a:p>
            <a:pPr lvl="1"/>
            <a:r>
              <a:rPr lang="en-US" dirty="0"/>
              <a:t>That’s the “T” in TDD</a:t>
            </a:r>
          </a:p>
          <a:p>
            <a:pPr lvl="1"/>
            <a:r>
              <a:rPr lang="en-US" dirty="0"/>
              <a:t>Adequacy of test suite is likelihood that an implementation passing all the tests actually fulfills the (unwritten) specification.</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
        <p:nvSpPr>
          <p:cNvPr id="7" name="TextBox 6">
            <a:extLst>
              <a:ext uri="{FF2B5EF4-FFF2-40B4-BE49-F238E27FC236}">
                <a16:creationId xmlns:a16="http://schemas.microsoft.com/office/drawing/2014/main" id="{FB1C9397-79C8-4D6A-BF14-2B4A9D1D4549}"/>
              </a:ext>
            </a:extLst>
          </p:cNvPr>
          <p:cNvSpPr txBox="1"/>
          <p:nvPr/>
        </p:nvSpPr>
        <p:spPr>
          <a:xfrm>
            <a:off x="8816488" y="2318797"/>
            <a:ext cx="2715808" cy="369332"/>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Not often seen in the wild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Remember Dijkstra?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a:xfrm>
            <a:off x="838200" y="1500160"/>
            <a:ext cx="5929789" cy="4351338"/>
          </a:xfrm>
        </p:spPr>
        <p:txBody>
          <a:bodyPr>
            <a:normAutofit/>
          </a:bodyPr>
          <a:lstStyle/>
          <a:p>
            <a:pPr marL="457200" lvl="1" indent="0">
              <a:buNone/>
            </a:pPr>
            <a:r>
              <a:rPr lang="en-US" sz="2800" dirty="0"/>
              <a:t>“</a:t>
            </a:r>
            <a:r>
              <a:rPr lang="en-US" sz="2800" i="1" dirty="0"/>
              <a:t>Program testing can be used to show the presence of bugs, but never to show their absence!</a:t>
            </a:r>
            <a:r>
              <a:rPr lang="en-US" sz="2800" dirty="0"/>
              <a:t>”                           – </a:t>
            </a:r>
            <a:r>
              <a:rPr lang="en-US" sz="2800" dirty="0" err="1"/>
              <a:t>Edsger</a:t>
            </a:r>
            <a:r>
              <a:rPr lang="en-US" sz="2800" dirty="0"/>
              <a:t> Dijkstra</a:t>
            </a:r>
          </a:p>
          <a:p>
            <a:r>
              <a:rPr lang="en-US" dirty="0"/>
              <a:t>The state space of a SUT is (usually) infinite, but testing can only execute a finite number of tests.</a:t>
            </a:r>
          </a:p>
          <a:p>
            <a:r>
              <a:rPr lang="en-US" dirty="0"/>
              <a:t>Even if the state space is finite, it may still be too large to make exhaustive testing feasible.</a:t>
            </a:r>
          </a:p>
          <a:p>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
        <p:nvSpPr>
          <p:cNvPr id="5" name="Rectangle 4">
            <a:extLst>
              <a:ext uri="{FF2B5EF4-FFF2-40B4-BE49-F238E27FC236}">
                <a16:creationId xmlns:a16="http://schemas.microsoft.com/office/drawing/2014/main" id="{2E396B42-FA3D-D846-A2CA-8009DFFB4231}"/>
              </a:ext>
            </a:extLst>
          </p:cNvPr>
          <p:cNvSpPr/>
          <p:nvPr/>
        </p:nvSpPr>
        <p:spPr>
          <a:xfrm>
            <a:off x="2795756" y="5710019"/>
            <a:ext cx="3972233" cy="646331"/>
          </a:xfrm>
          <a:prstGeom prst="rect">
            <a:avLst/>
          </a:prstGeom>
          <a:solidFill>
            <a:schemeClr val="accent2">
              <a:lumMod val="20000"/>
              <a:lumOff val="80000"/>
            </a:schemeClr>
          </a:solidFill>
          <a:ln w="19050">
            <a:solidFill>
              <a:schemeClr val="accent1"/>
            </a:solidFill>
          </a:ln>
        </p:spPr>
        <p:txBody>
          <a:bodyPr wrap="square">
            <a:spAutoFit/>
          </a:bodyPr>
          <a:lstStyle/>
          <a:p>
            <a:r>
              <a:rPr lang="en-US" b="1" dirty="0">
                <a:latin typeface="Ink Free" panose="03080402000500000000" pitchFamily="66" charset="0"/>
              </a:rPr>
              <a:t>And this ignores the fallibility of tests.  What if the tests are in error?</a:t>
            </a:r>
          </a:p>
        </p:txBody>
      </p:sp>
      <p:pic>
        <p:nvPicPr>
          <p:cNvPr id="1026" name="Picture 2" descr="Edsger Dijkstra">
            <a:extLst>
              <a:ext uri="{FF2B5EF4-FFF2-40B4-BE49-F238E27FC236}">
                <a16:creationId xmlns:a16="http://schemas.microsoft.com/office/drawing/2014/main" id="{630E1404-05AF-F84F-B371-97CD895F3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120" y="1257847"/>
            <a:ext cx="4270248" cy="45691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6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Stock_000003147641Small.jpg" descr="iStock_000003147641Small.jpg">
            <a:extLst>
              <a:ext uri="{FF2B5EF4-FFF2-40B4-BE49-F238E27FC236}">
                <a16:creationId xmlns:a16="http://schemas.microsoft.com/office/drawing/2014/main" id="{31DA51FE-1CF1-4E0C-A2FB-DC04DA6A9894}"/>
              </a:ext>
            </a:extLst>
          </p:cNvPr>
          <p:cNvPicPr>
            <a:picLocks noChangeAspect="1"/>
          </p:cNvPicPr>
          <p:nvPr/>
        </p:nvPicPr>
        <p:blipFill>
          <a:blip r:embed="rId2"/>
          <a:srcRect t="19227"/>
          <a:stretch>
            <a:fillRect/>
          </a:stretch>
        </p:blipFill>
        <p:spPr>
          <a:xfrm>
            <a:off x="1419427" y="1775800"/>
            <a:ext cx="9200745" cy="4945675"/>
          </a:xfrm>
          <a:prstGeom prst="rect">
            <a:avLst/>
          </a:prstGeom>
          <a:ln w="12700">
            <a:miter lim="400000"/>
          </a:ln>
        </p:spPr>
      </p:pic>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Needles in a Haystack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1096793" y="2141537"/>
            <a:ext cx="6780179" cy="4351338"/>
          </a:xfrm>
        </p:spPr>
        <p:txBody>
          <a:bodyPr>
            <a:normAutofit/>
          </a:bodyPr>
          <a:lstStyle/>
          <a:p>
            <a:r>
              <a:rPr lang="en-US" dirty="0"/>
              <a:t>To find needles, look systematically</a:t>
            </a:r>
          </a:p>
          <a:p>
            <a:r>
              <a:rPr lang="en-US" dirty="0"/>
              <a:t>We need to find out </a:t>
            </a:r>
            <a:br>
              <a:rPr lang="en-US" dirty="0"/>
            </a:br>
            <a:r>
              <a:rPr lang="en-US" i="1" dirty="0"/>
              <a:t>what makes needles special</a:t>
            </a:r>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12</a:t>
            </a:fld>
            <a:endParaRPr lang="en-US"/>
          </a:p>
        </p:txBody>
      </p:sp>
    </p:spTree>
    <p:extLst>
      <p:ext uri="{BB962C8B-B14F-4D97-AF65-F5344CB8AC3E}">
        <p14:creationId xmlns:p14="http://schemas.microsoft.com/office/powerpoint/2010/main" val="185772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4F80-7C3D-A64B-B851-320052ECD9D0}"/>
              </a:ext>
            </a:extLst>
          </p:cNvPr>
          <p:cNvSpPr>
            <a:spLocks noGrp="1"/>
          </p:cNvSpPr>
          <p:nvPr>
            <p:ph type="title"/>
          </p:nvPr>
        </p:nvSpPr>
        <p:spPr>
          <a:xfrm>
            <a:off x="838200" y="365125"/>
            <a:ext cx="10515600" cy="1325563"/>
          </a:xfrm>
        </p:spPr>
        <p:txBody>
          <a:bodyPr anchor="b">
            <a:normAutofit/>
          </a:bodyPr>
          <a:lstStyle/>
          <a:p>
            <a:r>
              <a:rPr lang="en-US" sz="3600" dirty="0"/>
              <a:t>So which of these infinitely many behaviors should we check?</a:t>
            </a:r>
          </a:p>
        </p:txBody>
      </p:sp>
      <p:sp>
        <p:nvSpPr>
          <p:cNvPr id="3" name="Content Placeholder 2">
            <a:extLst>
              <a:ext uri="{FF2B5EF4-FFF2-40B4-BE49-F238E27FC236}">
                <a16:creationId xmlns:a16="http://schemas.microsoft.com/office/drawing/2014/main" id="{0D0A320F-A6DC-1649-A2F9-311EABDA0B08}"/>
              </a:ext>
            </a:extLst>
          </p:cNvPr>
          <p:cNvSpPr>
            <a:spLocks noGrp="1"/>
          </p:cNvSpPr>
          <p:nvPr>
            <p:ph sz="half" idx="1"/>
          </p:nvPr>
        </p:nvSpPr>
        <p:spPr>
          <a:xfrm>
            <a:off x="838200" y="1825625"/>
            <a:ext cx="5181600" cy="4351338"/>
          </a:xfrm>
        </p:spPr>
        <p:txBody>
          <a:bodyPr>
            <a:normAutofit/>
          </a:bodyPr>
          <a:lstStyle/>
          <a:p>
            <a:r>
              <a:rPr lang="en-US" dirty="0"/>
              <a:t>Divide the behaviors into regions of similar behavior called </a:t>
            </a:r>
            <a:r>
              <a:rPr lang="en-US" i="1" dirty="0">
                <a:solidFill>
                  <a:srgbClr val="FF0000"/>
                </a:solidFill>
              </a:rPr>
              <a:t>equivalence classes </a:t>
            </a:r>
          </a:p>
          <a:p>
            <a:r>
              <a:rPr lang="en-US" dirty="0"/>
              <a:t>Which points in a region should we choose?</a:t>
            </a:r>
          </a:p>
          <a:p>
            <a:r>
              <a:rPr lang="en-US" dirty="0"/>
              <a:t>It’s fair to assume that if one point in the region works, then the others will.</a:t>
            </a:r>
          </a:p>
          <a:p>
            <a:pPr marL="0" indent="0">
              <a:buNone/>
            </a:pPr>
            <a:r>
              <a:rPr lang="en-US" sz="2800" dirty="0"/>
              <a:t>=&gt; </a:t>
            </a:r>
            <a:r>
              <a:rPr lang="en-US" sz="2800" b="1" i="1" dirty="0"/>
              <a:t>partition testing</a:t>
            </a:r>
            <a:endParaRPr lang="en-US" sz="2800" dirty="0"/>
          </a:p>
          <a:p>
            <a:pPr marL="0" indent="0">
              <a:buNone/>
            </a:pPr>
            <a:endParaRPr lang="en-US" dirty="0"/>
          </a:p>
          <a:p>
            <a:endParaRPr lang="en-US" dirty="0"/>
          </a:p>
          <a:p>
            <a:endParaRPr lang="en-US" dirty="0"/>
          </a:p>
          <a:p>
            <a:endParaRPr lang="en-US" sz="3200" dirty="0"/>
          </a:p>
        </p:txBody>
      </p:sp>
      <p:sp>
        <p:nvSpPr>
          <p:cNvPr id="4" name="Slide Number Placeholder 3">
            <a:extLst>
              <a:ext uri="{FF2B5EF4-FFF2-40B4-BE49-F238E27FC236}">
                <a16:creationId xmlns:a16="http://schemas.microsoft.com/office/drawing/2014/main" id="{F0B8DC27-7236-474E-B5F3-8D9AA09D0D7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13</a:t>
            </a:fld>
            <a:endParaRPr lang="en-US"/>
          </a:p>
        </p:txBody>
      </p:sp>
      <p:grpSp>
        <p:nvGrpSpPr>
          <p:cNvPr id="21" name="Group 20">
            <a:extLst>
              <a:ext uri="{FF2B5EF4-FFF2-40B4-BE49-F238E27FC236}">
                <a16:creationId xmlns:a16="http://schemas.microsoft.com/office/drawing/2014/main" id="{60AD9696-32D9-407D-AAF8-56D74CEC48FD}"/>
              </a:ext>
            </a:extLst>
          </p:cNvPr>
          <p:cNvGrpSpPr/>
          <p:nvPr/>
        </p:nvGrpSpPr>
        <p:grpSpPr>
          <a:xfrm>
            <a:off x="6629403" y="2299354"/>
            <a:ext cx="4914898" cy="3259418"/>
            <a:chOff x="6172202" y="1954306"/>
            <a:chExt cx="5396753" cy="3908612"/>
          </a:xfrm>
        </p:grpSpPr>
        <p:sp>
          <p:nvSpPr>
            <p:cNvPr id="8" name="Rectangle 7">
              <a:extLst>
                <a:ext uri="{FF2B5EF4-FFF2-40B4-BE49-F238E27FC236}">
                  <a16:creationId xmlns:a16="http://schemas.microsoft.com/office/drawing/2014/main" id="{EA7C406E-768D-45A6-A3B0-882BCEE7D8A3}"/>
                </a:ext>
              </a:extLst>
            </p:cNvPr>
            <p:cNvSpPr/>
            <p:nvPr/>
          </p:nvSpPr>
          <p:spPr>
            <a:xfrm>
              <a:off x="6172202" y="1954306"/>
              <a:ext cx="5396753" cy="39086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1DAC4619-7E54-42C8-B3FD-4A893CFFB37E}"/>
                </a:ext>
              </a:extLst>
            </p:cNvPr>
            <p:cNvCxnSpPr>
              <a:cxnSpLocks/>
            </p:cNvCxnSpPr>
            <p:nvPr/>
          </p:nvCxnSpPr>
          <p:spPr>
            <a:xfrm>
              <a:off x="7938249" y="1954306"/>
              <a:ext cx="1595717" cy="3908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A84F5B8-5A84-4380-B997-7A948AF1D1FD}"/>
                </a:ext>
              </a:extLst>
            </p:cNvPr>
            <p:cNvCxnSpPr>
              <a:cxnSpLocks/>
            </p:cNvCxnSpPr>
            <p:nvPr/>
          </p:nvCxnSpPr>
          <p:spPr>
            <a:xfrm flipH="1">
              <a:off x="6172202" y="1954306"/>
              <a:ext cx="4491317" cy="33169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925C08E-1F9F-433F-9204-885456E0179E}"/>
                </a:ext>
              </a:extLst>
            </p:cNvPr>
            <p:cNvCxnSpPr>
              <a:cxnSpLocks/>
            </p:cNvCxnSpPr>
            <p:nvPr/>
          </p:nvCxnSpPr>
          <p:spPr>
            <a:xfrm>
              <a:off x="9892554" y="2528047"/>
              <a:ext cx="1676401" cy="33348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4E3FDA-CAB2-4EEA-A9B5-A4B627528AB2}"/>
                </a:ext>
              </a:extLst>
            </p:cNvPr>
            <p:cNvCxnSpPr>
              <a:cxnSpLocks/>
            </p:cNvCxnSpPr>
            <p:nvPr/>
          </p:nvCxnSpPr>
          <p:spPr>
            <a:xfrm flipV="1">
              <a:off x="6172202" y="3155576"/>
              <a:ext cx="5396753" cy="53789"/>
            </a:xfrm>
            <a:prstGeom prst="line">
              <a:avLst/>
            </a:prstGeom>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65E2BB8-92E8-4B15-9AA4-32CAE8BAC790}"/>
                </a:ext>
              </a:extLst>
            </p:cNvPr>
            <p:cNvSpPr/>
            <p:nvPr/>
          </p:nvSpPr>
          <p:spPr>
            <a:xfrm>
              <a:off x="6382873" y="2752165"/>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8BA0DE-C9B2-4E13-9B58-D330BFE0710E}"/>
                </a:ext>
              </a:extLst>
            </p:cNvPr>
            <p:cNvSpPr/>
            <p:nvPr/>
          </p:nvSpPr>
          <p:spPr>
            <a:xfrm>
              <a:off x="7422778" y="2115671"/>
              <a:ext cx="282388" cy="295836"/>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364EB34-057B-4732-8A76-AB955A6DC83B}"/>
                </a:ext>
              </a:extLst>
            </p:cNvPr>
            <p:cNvSpPr txBox="1"/>
            <p:nvPr/>
          </p:nvSpPr>
          <p:spPr>
            <a:xfrm>
              <a:off x="6665261" y="2420473"/>
              <a:ext cx="317716" cy="369332"/>
            </a:xfrm>
            <a:prstGeom prst="rect">
              <a:avLst/>
            </a:prstGeom>
            <a:noFill/>
          </p:spPr>
          <p:txBody>
            <a:bodyPr wrap="square" rtlCol="0">
              <a:spAutoFit/>
            </a:bodyPr>
            <a:lstStyle/>
            <a:p>
              <a:r>
                <a:rPr lang="en-US" dirty="0"/>
                <a:t>A</a:t>
              </a:r>
            </a:p>
          </p:txBody>
        </p:sp>
        <p:sp>
          <p:nvSpPr>
            <p:cNvPr id="16" name="TextBox 15">
              <a:extLst>
                <a:ext uri="{FF2B5EF4-FFF2-40B4-BE49-F238E27FC236}">
                  <a16:creationId xmlns:a16="http://schemas.microsoft.com/office/drawing/2014/main" id="{4D76DC31-E79C-48CD-860C-33656BD0E04B}"/>
                </a:ext>
              </a:extLst>
            </p:cNvPr>
            <p:cNvSpPr txBox="1"/>
            <p:nvPr/>
          </p:nvSpPr>
          <p:spPr>
            <a:xfrm>
              <a:off x="7705166" y="2447367"/>
              <a:ext cx="309700" cy="369332"/>
            </a:xfrm>
            <a:prstGeom prst="rect">
              <a:avLst/>
            </a:prstGeom>
            <a:noFill/>
          </p:spPr>
          <p:txBody>
            <a:bodyPr wrap="square" rtlCol="0">
              <a:spAutoFit/>
            </a:bodyPr>
            <a:lstStyle/>
            <a:p>
              <a:r>
                <a:rPr lang="en-US" dirty="0"/>
                <a:t>B</a:t>
              </a:r>
            </a:p>
          </p:txBody>
        </p:sp>
      </p:grpSp>
      <p:sp>
        <p:nvSpPr>
          <p:cNvPr id="17" name="TextBox 16">
            <a:extLst>
              <a:ext uri="{FF2B5EF4-FFF2-40B4-BE49-F238E27FC236}">
                <a16:creationId xmlns:a16="http://schemas.microsoft.com/office/drawing/2014/main" id="{C63CD153-C661-4B35-B38C-0DF571444190}"/>
              </a:ext>
            </a:extLst>
          </p:cNvPr>
          <p:cNvSpPr txBox="1"/>
          <p:nvPr/>
        </p:nvSpPr>
        <p:spPr>
          <a:xfrm>
            <a:off x="4891143" y="5842479"/>
            <a:ext cx="626870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If the program works for input A, it will probably work for input B</a:t>
            </a:r>
          </a:p>
        </p:txBody>
      </p:sp>
    </p:spTree>
    <p:extLst>
      <p:ext uri="{BB962C8B-B14F-4D97-AF65-F5344CB8AC3E}">
        <p14:creationId xmlns:p14="http://schemas.microsoft.com/office/powerpoint/2010/main" val="3912299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40B-154C-DB41-A580-124CA9E4CE55}"/>
              </a:ext>
            </a:extLst>
          </p:cNvPr>
          <p:cNvSpPr>
            <a:spLocks noGrp="1"/>
          </p:cNvSpPr>
          <p:nvPr>
            <p:ph type="title"/>
          </p:nvPr>
        </p:nvSpPr>
        <p:spPr>
          <a:xfrm>
            <a:off x="838200" y="365125"/>
            <a:ext cx="10515600" cy="1325563"/>
          </a:xfrm>
        </p:spPr>
        <p:txBody>
          <a:bodyPr anchor="b">
            <a:normAutofit/>
          </a:bodyPr>
          <a:lstStyle/>
          <a:p>
            <a:r>
              <a:rPr lang="en-US" sz="3600" dirty="0"/>
              <a:t>Make sure the regions have the right boundaries.</a:t>
            </a:r>
          </a:p>
        </p:txBody>
      </p:sp>
      <p:sp>
        <p:nvSpPr>
          <p:cNvPr id="71" name="Content Placeholder 2">
            <a:extLst>
              <a:ext uri="{FF2B5EF4-FFF2-40B4-BE49-F238E27FC236}">
                <a16:creationId xmlns:a16="http://schemas.microsoft.com/office/drawing/2014/main" id="{C6EA623C-62AF-42D9-A02B-617CEA85429F}"/>
              </a:ext>
            </a:extLst>
          </p:cNvPr>
          <p:cNvSpPr>
            <a:spLocks noGrp="1"/>
          </p:cNvSpPr>
          <p:nvPr>
            <p:ph sz="half" idx="1"/>
          </p:nvPr>
        </p:nvSpPr>
        <p:spPr>
          <a:xfrm>
            <a:off x="838200" y="1825625"/>
            <a:ext cx="5181600" cy="4351338"/>
          </a:xfrm>
        </p:spPr>
        <p:txBody>
          <a:bodyPr>
            <a:normAutofit lnSpcReduction="10000"/>
          </a:bodyPr>
          <a:lstStyle/>
          <a:p>
            <a:r>
              <a:rPr lang="en-US" sz="2600" dirty="0"/>
              <a:t>Select “special” values of a range</a:t>
            </a:r>
          </a:p>
          <a:p>
            <a:pPr lvl="1"/>
            <a:r>
              <a:rPr lang="en-US" sz="2600" dirty="0"/>
              <a:t>Boundary values;</a:t>
            </a:r>
          </a:p>
          <a:p>
            <a:pPr lvl="1"/>
            <a:r>
              <a:rPr lang="en-US" sz="2600" dirty="0"/>
              <a:t>Barely legal, barely illegal inputs;</a:t>
            </a:r>
          </a:p>
          <a:p>
            <a:pPr marL="457200" lvl="1" indent="0">
              <a:buNone/>
            </a:pPr>
            <a:r>
              <a:rPr lang="en-US" sz="2600" dirty="0"/>
              <a:t>=&gt; </a:t>
            </a:r>
            <a:r>
              <a:rPr lang="en-US" sz="2600" b="1" i="1" dirty="0"/>
              <a:t>boundary testing</a:t>
            </a:r>
            <a:endParaRPr lang="en-US" sz="2600" dirty="0"/>
          </a:p>
          <a:p>
            <a:r>
              <a:rPr lang="en-US" sz="2600" dirty="0"/>
              <a:t>Integer overflow a serious problem: may be implicit</a:t>
            </a:r>
          </a:p>
          <a:p>
            <a:pPr lvl="1"/>
            <a:r>
              <a:rPr lang="en-US" sz="2600" dirty="0" err="1"/>
              <a:t>ComAir</a:t>
            </a:r>
            <a:r>
              <a:rPr lang="en-US" sz="2600" dirty="0"/>
              <a:t> problem due to a list getting more than 32767 </a:t>
            </a:r>
            <a:r>
              <a:rPr lang="en-US" sz="2600" dirty="0" err="1"/>
              <a:t>elems</a:t>
            </a:r>
            <a:endParaRPr lang="en-US" sz="2600" dirty="0"/>
          </a:p>
          <a:p>
            <a:r>
              <a:rPr lang="en-US" sz="2600" dirty="0">
                <a:hlinkClick r:id="rId2"/>
              </a:rPr>
              <a:t>https://arstechnica.com/uncategorized/2004/12/4490-2/</a:t>
            </a:r>
            <a:endParaRPr lang="en-US" sz="2600" dirty="0"/>
          </a:p>
        </p:txBody>
      </p:sp>
      <p:pic>
        <p:nvPicPr>
          <p:cNvPr id="1026" name="Picture 2" descr="De-icing parked airplane during snowstorm">
            <a:extLst>
              <a:ext uri="{FF2B5EF4-FFF2-40B4-BE49-F238E27FC236}">
                <a16:creationId xmlns:a16="http://schemas.microsoft.com/office/drawing/2014/main" id="{8F8C1D4A-ABD4-0045-98FF-FB177A27E4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87" b="-3"/>
          <a:stretch/>
        </p:blipFill>
        <p:spPr bwMode="auto">
          <a:xfrm>
            <a:off x="6172200" y="1825625"/>
            <a:ext cx="5181600" cy="4351338"/>
          </a:xfrm>
          <a:prstGeom prst="rect">
            <a:avLst/>
          </a:prstGeom>
          <a:solidFill>
            <a:srgbClr val="FFFFFF"/>
          </a:solidFill>
        </p:spPr>
      </p:pic>
      <p:sp>
        <p:nvSpPr>
          <p:cNvPr id="5" name="Slide Number Placeholder 4">
            <a:extLst>
              <a:ext uri="{FF2B5EF4-FFF2-40B4-BE49-F238E27FC236}">
                <a16:creationId xmlns:a16="http://schemas.microsoft.com/office/drawing/2014/main" id="{175BA91F-18BB-1C47-A9F0-42CD287588E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14</a:t>
            </a:fld>
            <a:endParaRPr lang="en-US"/>
          </a:p>
        </p:txBody>
      </p:sp>
    </p:spTree>
    <p:extLst>
      <p:ext uri="{BB962C8B-B14F-4D97-AF65-F5344CB8AC3E}">
        <p14:creationId xmlns:p14="http://schemas.microsoft.com/office/powerpoint/2010/main" val="3065457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Do our tests check all of the code?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sz="3200" dirty="0"/>
              <a:t>This is the question of test </a:t>
            </a:r>
            <a:r>
              <a:rPr lang="en-US" sz="3200" i="1" dirty="0"/>
              <a:t>coverage</a:t>
            </a:r>
            <a:r>
              <a:rPr lang="en-US" sz="3200" dirty="0"/>
              <a:t>.</a:t>
            </a:r>
          </a:p>
          <a:p>
            <a:pPr lvl="1"/>
            <a:r>
              <a:rPr lang="en-US" sz="2800" dirty="0"/>
              <a:t>Statement coverage</a:t>
            </a:r>
          </a:p>
          <a:p>
            <a:pPr lvl="1"/>
            <a:r>
              <a:rPr lang="en-US" sz="2800" dirty="0"/>
              <a:t>Branch coverage</a:t>
            </a:r>
          </a:p>
          <a:p>
            <a:pPr lvl="1"/>
            <a:r>
              <a:rPr lang="en-US" sz="2800" dirty="0"/>
              <a:t>Path coverage</a:t>
            </a:r>
          </a:p>
          <a:p>
            <a:pPr lvl="1"/>
            <a:r>
              <a:rPr lang="en-US" sz="2800" dirty="0"/>
              <a:t>…</a:t>
            </a:r>
          </a:p>
          <a:p>
            <a:endParaRPr lang="en-US" sz="3200" dirty="0"/>
          </a:p>
          <a:p>
            <a:r>
              <a:rPr lang="en-US" sz="3200" dirty="0"/>
              <a:t>Quantitative measurement is possible.</a:t>
            </a:r>
          </a:p>
          <a:p>
            <a:endParaRPr lang="en-US" dirty="0"/>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6" name="TextBox 5">
            <a:extLst>
              <a:ext uri="{FF2B5EF4-FFF2-40B4-BE49-F238E27FC236}">
                <a16:creationId xmlns:a16="http://schemas.microsoft.com/office/drawing/2014/main" id="{01061AA9-FCDE-4A1A-9CB9-AABA39A234D4}"/>
              </a:ext>
            </a:extLst>
          </p:cNvPr>
          <p:cNvSpPr txBox="1"/>
          <p:nvPr/>
        </p:nvSpPr>
        <p:spPr>
          <a:xfrm>
            <a:off x="5915075" y="2639654"/>
            <a:ext cx="3715943" cy="584775"/>
          </a:xfrm>
          <a:prstGeom prst="rect">
            <a:avLst/>
          </a:prstGeom>
          <a:noFill/>
        </p:spPr>
        <p:txBody>
          <a:bodyPr wrap="square">
            <a:spAutoFit/>
          </a:bodyPr>
          <a:lstStyle/>
          <a:p>
            <a:r>
              <a:rPr lang="en-US" sz="3200" dirty="0"/>
              <a:t>“</a:t>
            </a:r>
            <a:r>
              <a:rPr lang="en-US" sz="3200" i="1" dirty="0">
                <a:solidFill>
                  <a:srgbClr val="FF0000"/>
                </a:solidFill>
              </a:rPr>
              <a:t>Structural testing</a:t>
            </a:r>
            <a:r>
              <a:rPr lang="en-US" sz="3200" dirty="0"/>
              <a:t>”</a:t>
            </a:r>
          </a:p>
        </p:txBody>
      </p:sp>
      <p:sp>
        <p:nvSpPr>
          <p:cNvPr id="5" name="Right Brace 4">
            <a:extLst>
              <a:ext uri="{FF2B5EF4-FFF2-40B4-BE49-F238E27FC236}">
                <a16:creationId xmlns:a16="http://schemas.microsoft.com/office/drawing/2014/main" id="{C3F11DFE-C66C-4831-9678-E5D84D161563}"/>
              </a:ext>
            </a:extLst>
          </p:cNvPr>
          <p:cNvSpPr/>
          <p:nvPr/>
        </p:nvSpPr>
        <p:spPr>
          <a:xfrm>
            <a:off x="4860235" y="2117033"/>
            <a:ext cx="596348" cy="1630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2669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9EBD-0D31-4D6E-85FE-DD0F339F759C}"/>
              </a:ext>
            </a:extLst>
          </p:cNvPr>
          <p:cNvSpPr>
            <a:spLocks noGrp="1"/>
          </p:cNvSpPr>
          <p:nvPr>
            <p:ph type="title"/>
          </p:nvPr>
        </p:nvSpPr>
        <p:spPr/>
        <p:txBody>
          <a:bodyPr/>
          <a:lstStyle/>
          <a:p>
            <a:r>
              <a:rPr lang="en-US" dirty="0"/>
              <a:t>How do you compute Coverage?</a:t>
            </a:r>
          </a:p>
        </p:txBody>
      </p:sp>
      <p:sp>
        <p:nvSpPr>
          <p:cNvPr id="3" name="Content Placeholder 2">
            <a:extLst>
              <a:ext uri="{FF2B5EF4-FFF2-40B4-BE49-F238E27FC236}">
                <a16:creationId xmlns:a16="http://schemas.microsoft.com/office/drawing/2014/main" id="{82FAD14D-0E9A-43FE-9A9B-873AAB101E93}"/>
              </a:ext>
            </a:extLst>
          </p:cNvPr>
          <p:cNvSpPr>
            <a:spLocks noGrp="1"/>
          </p:cNvSpPr>
          <p:nvPr>
            <p:ph idx="1"/>
          </p:nvPr>
        </p:nvSpPr>
        <p:spPr/>
        <p:txBody>
          <a:bodyPr/>
          <a:lstStyle/>
          <a:p>
            <a:r>
              <a:rPr lang="en-US" dirty="0"/>
              <a:t>Coverage is computed automatically while the program executes</a:t>
            </a:r>
          </a:p>
          <a:p>
            <a:r>
              <a:rPr lang="en-US" dirty="0"/>
              <a:t>The Istanbul/NYC tool measure code coverage for TypeScript programs</a:t>
            </a:r>
          </a:p>
          <a:p>
            <a:pPr lvl="1"/>
            <a:r>
              <a:rPr lang="en-US" dirty="0"/>
              <a:t>supports several coverage criteria (statements, branches, lines, functions)</a:t>
            </a:r>
          </a:p>
          <a:p>
            <a:pPr lvl="1"/>
            <a:r>
              <a:rPr lang="en-US" dirty="0"/>
              <a:t>integrates with Mocha</a:t>
            </a:r>
          </a:p>
        </p:txBody>
      </p:sp>
      <p:sp>
        <p:nvSpPr>
          <p:cNvPr id="4" name="Slide Number Placeholder 3">
            <a:extLst>
              <a:ext uri="{FF2B5EF4-FFF2-40B4-BE49-F238E27FC236}">
                <a16:creationId xmlns:a16="http://schemas.microsoft.com/office/drawing/2014/main" id="{8574452E-2461-4755-85DA-5917549D1FA1}"/>
              </a:ext>
            </a:extLst>
          </p:cNvPr>
          <p:cNvSpPr>
            <a:spLocks noGrp="1"/>
          </p:cNvSpPr>
          <p:nvPr>
            <p:ph type="sldNum" sz="quarter" idx="12"/>
          </p:nvPr>
        </p:nvSpPr>
        <p:spPr/>
        <p:txBody>
          <a:bodyPr/>
          <a:lstStyle/>
          <a:p>
            <a:fld id="{20F37917-FD3A-4669-9018-DA04BCDD3D75}" type="slidenum">
              <a:rPr lang="en-US" smtClean="0"/>
              <a:t>16</a:t>
            </a:fld>
            <a:endParaRPr lang="en-US"/>
          </a:p>
        </p:txBody>
      </p:sp>
      <p:grpSp>
        <p:nvGrpSpPr>
          <p:cNvPr id="5" name="Image">
            <a:extLst>
              <a:ext uri="{FF2B5EF4-FFF2-40B4-BE49-F238E27FC236}">
                <a16:creationId xmlns:a16="http://schemas.microsoft.com/office/drawing/2014/main" id="{C820EF48-95A0-4D93-8393-D7A0EBADB71A}"/>
              </a:ext>
            </a:extLst>
          </p:cNvPr>
          <p:cNvGrpSpPr/>
          <p:nvPr/>
        </p:nvGrpSpPr>
        <p:grpSpPr>
          <a:xfrm>
            <a:off x="6096000" y="3751557"/>
            <a:ext cx="5256536" cy="2667850"/>
            <a:chOff x="0" y="0"/>
            <a:chExt cx="7475960" cy="3794273"/>
          </a:xfrm>
        </p:grpSpPr>
        <p:pic>
          <p:nvPicPr>
            <p:cNvPr id="6" name="Image" descr="Image">
              <a:extLst>
                <a:ext uri="{FF2B5EF4-FFF2-40B4-BE49-F238E27FC236}">
                  <a16:creationId xmlns:a16="http://schemas.microsoft.com/office/drawing/2014/main" id="{087F4E18-0338-4C5C-953C-8C14B4A1DCA6}"/>
                </a:ext>
              </a:extLst>
            </p:cNvPr>
            <p:cNvPicPr>
              <a:picLocks noChangeAspect="1"/>
            </p:cNvPicPr>
            <p:nvPr/>
          </p:nvPicPr>
          <p:blipFill>
            <a:blip r:embed="rId2"/>
            <a:stretch>
              <a:fillRect/>
            </a:stretch>
          </p:blipFill>
          <p:spPr>
            <a:xfrm>
              <a:off x="215900" y="139700"/>
              <a:ext cx="7044161" cy="3235474"/>
            </a:xfrm>
            <a:prstGeom prst="rect">
              <a:avLst/>
            </a:prstGeom>
            <a:ln>
              <a:noFill/>
            </a:ln>
            <a:effectLst/>
          </p:spPr>
        </p:pic>
        <p:pic>
          <p:nvPicPr>
            <p:cNvPr id="7" name="Image" descr="Image">
              <a:extLst>
                <a:ext uri="{FF2B5EF4-FFF2-40B4-BE49-F238E27FC236}">
                  <a16:creationId xmlns:a16="http://schemas.microsoft.com/office/drawing/2014/main" id="{6A357CCA-C8D7-4D9B-A928-98F18600F70C}"/>
                </a:ext>
              </a:extLst>
            </p:cNvPr>
            <p:cNvPicPr>
              <a:picLocks/>
            </p:cNvPicPr>
            <p:nvPr/>
          </p:nvPicPr>
          <p:blipFill>
            <a:blip r:embed="rId3"/>
            <a:stretch>
              <a:fillRect/>
            </a:stretch>
          </p:blipFill>
          <p:spPr>
            <a:xfrm>
              <a:off x="0" y="0"/>
              <a:ext cx="7475961" cy="3794274"/>
            </a:xfrm>
            <a:prstGeom prst="rect">
              <a:avLst/>
            </a:prstGeom>
            <a:effectLst/>
          </p:spPr>
        </p:pic>
      </p:grpSp>
      <p:sp>
        <p:nvSpPr>
          <p:cNvPr id="8" name="*see example at https://github.com/philipbeel/example-typescript-nyc-mocha-coverage">
            <a:extLst>
              <a:ext uri="{FF2B5EF4-FFF2-40B4-BE49-F238E27FC236}">
                <a16:creationId xmlns:a16="http://schemas.microsoft.com/office/drawing/2014/main" id="{2A18F8E1-7845-4CCE-80FB-1B29783ECCFA}"/>
              </a:ext>
            </a:extLst>
          </p:cNvPr>
          <p:cNvSpPr txBox="1"/>
          <p:nvPr/>
        </p:nvSpPr>
        <p:spPr>
          <a:xfrm>
            <a:off x="5280024" y="6454542"/>
            <a:ext cx="6655220" cy="26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lvl="1" indent="321457">
              <a:spcBef>
                <a:spcPts val="703"/>
              </a:spcBef>
              <a:buFont typeface="Helvetica Neue"/>
              <a:defRPr sz="1800"/>
            </a:pPr>
            <a:r>
              <a:rPr sz="1266"/>
              <a:t>*see example at https://github.com/philipbeel/example-typescript-nyc-mocha-coverage</a:t>
            </a:r>
          </a:p>
        </p:txBody>
      </p:sp>
    </p:spTree>
    <p:extLst>
      <p:ext uri="{BB962C8B-B14F-4D97-AF65-F5344CB8AC3E}">
        <p14:creationId xmlns:p14="http://schemas.microsoft.com/office/powerpoint/2010/main" val="1427514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Statement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534400" cy="4351338"/>
          </a:xfrm>
        </p:spPr>
        <p:txBody>
          <a:bodyPr>
            <a:normAutofit/>
          </a:bodyPr>
          <a:lstStyle/>
          <a:p>
            <a:r>
              <a:rPr lang="en-US" dirty="0"/>
              <a:t>Each line (or part of) the code (or node in CFG) should be executed </a:t>
            </a:r>
            <a:r>
              <a:rPr lang="en-US" dirty="0" err="1"/>
              <a:t>atleast</a:t>
            </a:r>
            <a:r>
              <a:rPr lang="en-US" dirty="0"/>
              <a:t> once in the test suite</a:t>
            </a:r>
          </a:p>
          <a:p>
            <a:r>
              <a:rPr lang="en-US" dirty="0"/>
              <a:t>There are good tools for measuring how many lines were executed or not executed</a:t>
            </a:r>
          </a:p>
          <a:p>
            <a:pPr lvl="1"/>
            <a:r>
              <a:rPr lang="en-US" dirty="0"/>
              <a:t>Jest -- coverage</a:t>
            </a:r>
          </a:p>
          <a:p>
            <a:pPr>
              <a:defRPr>
                <a:solidFill>
                  <a:srgbClr val="000000"/>
                </a:solidFill>
              </a:defRPr>
            </a:pPr>
            <a:r>
              <a:rPr lang="en-US" dirty="0"/>
              <a:t>Adequacy criterion: </a:t>
            </a:r>
            <a:r>
              <a:rPr lang="en-US" i="1" dirty="0">
                <a:solidFill>
                  <a:srgbClr val="011993"/>
                </a:solidFill>
                <a:ea typeface="Helvetica Neue"/>
                <a:cs typeface="Helvetica Neue"/>
                <a:sym typeface="Helvetica Neue"/>
              </a:rPr>
              <a:t>each statement must be executed at least once</a:t>
            </a:r>
            <a:r>
              <a:rPr lang="en-US" dirty="0"/>
              <a:t> </a:t>
            </a:r>
          </a:p>
          <a:p>
            <a:pPr marL="0" indent="0" algn="ctr">
              <a:buNone/>
              <a:defRPr>
                <a:solidFill>
                  <a:srgbClr val="000000"/>
                </a:solidFill>
              </a:defRPr>
            </a:pPr>
            <a:r>
              <a:rPr lang="en-US" i="1" dirty="0"/>
              <a:t>Coverage:   </a:t>
            </a:r>
            <a:r>
              <a:rPr lang="en-US" i="1" u="sng" dirty="0"/>
              <a:t># executed statements</a:t>
            </a:r>
            <a:br>
              <a:rPr lang="en-US" i="1" dirty="0"/>
            </a:br>
            <a:r>
              <a:rPr lang="en-US" i="1" dirty="0"/>
              <a:t>	   # statements</a:t>
            </a:r>
          </a:p>
          <a:p>
            <a:pPr marL="0" indent="0">
              <a:buNone/>
            </a:pPr>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71050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0"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41"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42"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3"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44"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5"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6"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7"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8"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49"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0"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1"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52"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53"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54"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55"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56"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57"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58"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59"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60"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561"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562"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563"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64"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565"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566"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7"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8"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69"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0"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57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grpSp>
        <p:nvGrpSpPr>
          <p:cNvPr id="575" name="Group"/>
          <p:cNvGrpSpPr/>
          <p:nvPr/>
        </p:nvGrpSpPr>
        <p:grpSpPr>
          <a:xfrm>
            <a:off x="1121172" y="794742"/>
            <a:ext cx="2294930" cy="3741539"/>
            <a:chOff x="0" y="0"/>
            <a:chExt cx="2514600" cy="5321300"/>
          </a:xfrm>
        </p:grpSpPr>
        <p:sp>
          <p:nvSpPr>
            <p:cNvPr id="573"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574" name="2D Column Chart"/>
            <p:cNvGraphicFramePr/>
            <p:nvPr>
              <p:extLst>
                <p:ext uri="{D42A27DB-BD31-4B8C-83A1-F6EECF244321}">
                  <p14:modId xmlns:p14="http://schemas.microsoft.com/office/powerpoint/2010/main" val="239681672"/>
                </p:ext>
              </p:extLst>
            </p:nvPr>
          </p:nvGraphicFramePr>
          <p:xfrm>
            <a:off x="104378" y="69850"/>
            <a:ext cx="2205837" cy="4994672"/>
          </p:xfrm>
          <a:graphic>
            <a:graphicData uri="http://schemas.openxmlformats.org/drawingml/2006/chart">
              <c:chart xmlns:c="http://schemas.openxmlformats.org/drawingml/2006/chart" xmlns:r="http://schemas.openxmlformats.org/officeDocument/2006/relationships" r:id="rId5"/>
            </a:graphicData>
          </a:graphic>
        </p:graphicFrame>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75"/>
                                        </p:tgtEl>
                                        <p:attrNameLst>
                                          <p:attrName>style.visibility</p:attrName>
                                        </p:attrNameLst>
                                      </p:cBhvr>
                                      <p:to>
                                        <p:strVal val="visible"/>
                                      </p:to>
                                    </p:set>
                                    <p:anim calcmode="lin" valueType="num">
                                      <p:cBhvr>
                                        <p:cTn id="7" dur="1000" fill="hold"/>
                                        <p:tgtEl>
                                          <p:spTgt spid="575"/>
                                        </p:tgtEl>
                                        <p:attrNameLst>
                                          <p:attrName>ppt_w</p:attrName>
                                        </p:attrNameLst>
                                      </p:cBhvr>
                                      <p:tavLst>
                                        <p:tav tm="0">
                                          <p:val>
                                            <p:fltVal val="0"/>
                                          </p:val>
                                        </p:tav>
                                        <p:tav tm="100000">
                                          <p:val>
                                            <p:strVal val="#ppt_w"/>
                                          </p:val>
                                        </p:tav>
                                      </p:tavLst>
                                    </p:anim>
                                    <p:anim calcmode="lin" valueType="num">
                                      <p:cBhvr>
                                        <p:cTn id="8" dur="1000" fill="hold"/>
                                        <p:tgtEl>
                                          <p:spTgt spid="57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58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58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58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8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59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59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59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59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59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59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59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59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59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0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0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0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0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0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0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0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1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14" name="Rectangle"/>
          <p:cNvSpPr/>
          <p:nvPr/>
        </p:nvSpPr>
        <p:spPr>
          <a:xfrm>
            <a:off x="1184672"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15" name="2D Column Chart"/>
          <p:cNvGraphicFramePr/>
          <p:nvPr>
            <p:extLst>
              <p:ext uri="{D42A27DB-BD31-4B8C-83A1-F6EECF244321}">
                <p14:modId xmlns:p14="http://schemas.microsoft.com/office/powerpoint/2010/main" val="4144289426"/>
              </p:ext>
            </p:extLst>
          </p:nvPr>
        </p:nvGraphicFramePr>
        <p:xfrm>
          <a:off x="1291828" y="843855"/>
          <a:ext cx="1902024"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fontAlgn="base"/>
            <a:r>
              <a:rPr lang="en-US" dirty="0"/>
              <a:t>Explain what makes a good test, and give examples and counter examples</a:t>
            </a:r>
          </a:p>
          <a:p>
            <a:pPr lvl="1" fontAlgn="base"/>
            <a:r>
              <a:rPr lang="en-US" dirty="0"/>
              <a:t>Explain different things a test suite might accomplish, and sketch how one might judge how well a test suite accomplishes those goals</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31"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32"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33"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34"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35"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36"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37"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38"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39"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40"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41"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44"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45"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6"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7"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8"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49"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0"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1"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2"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5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4"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55"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6"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57" name="Rectangle"/>
          <p:cNvSpPr/>
          <p:nvPr/>
        </p:nvSpPr>
        <p:spPr>
          <a:xfrm>
            <a:off x="1133873" y="794742"/>
            <a:ext cx="2294930"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658" name="2D Column Chart"/>
          <p:cNvGraphicFramePr/>
          <p:nvPr>
            <p:extLst>
              <p:ext uri="{D42A27DB-BD31-4B8C-83A1-F6EECF244321}">
                <p14:modId xmlns:p14="http://schemas.microsoft.com/office/powerpoint/2010/main" val="4022944299"/>
              </p:ext>
            </p:extLst>
          </p:nvPr>
        </p:nvGraphicFramePr>
        <p:xfrm>
          <a:off x="1314279" y="843855"/>
          <a:ext cx="1959939" cy="351187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6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6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6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a:t>
            </a:r>
          </a:p>
        </p:txBody>
      </p:sp>
      <p:sp>
        <p:nvSpPr>
          <p:cNvPr id="6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B</a:t>
            </a:r>
          </a:p>
        </p:txBody>
      </p:sp>
      <p:sp>
        <p:nvSpPr>
          <p:cNvPr id="6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C</a:t>
            </a:r>
          </a:p>
        </p:txBody>
      </p:sp>
      <p:sp>
        <p:nvSpPr>
          <p:cNvPr id="6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D</a:t>
            </a:r>
          </a:p>
        </p:txBody>
      </p:sp>
      <p:sp>
        <p:nvSpPr>
          <p:cNvPr id="6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E</a:t>
            </a:r>
          </a:p>
        </p:txBody>
      </p:sp>
      <p:sp>
        <p:nvSpPr>
          <p:cNvPr id="6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G</a:t>
            </a:r>
          </a:p>
        </p:txBody>
      </p:sp>
      <p:sp>
        <p:nvSpPr>
          <p:cNvPr id="6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F</a:t>
            </a:r>
          </a:p>
        </p:txBody>
      </p:sp>
      <p:sp>
        <p:nvSpPr>
          <p:cNvPr id="6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H</a:t>
            </a:r>
          </a:p>
        </p:txBody>
      </p:sp>
      <p:sp>
        <p:nvSpPr>
          <p:cNvPr id="6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I</a:t>
            </a:r>
          </a:p>
        </p:txBody>
      </p:sp>
      <p:sp>
        <p:nvSpPr>
          <p:cNvPr id="6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L</a:t>
            </a:r>
          </a:p>
        </p:txBody>
      </p:sp>
      <p:sp>
        <p:nvSpPr>
          <p:cNvPr id="6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M</a:t>
            </a:r>
          </a:p>
        </p:txBody>
      </p:sp>
      <p:sp>
        <p:nvSpPr>
          <p:cNvPr id="6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6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687" name="“test”"/>
          <p:cNvSpPr/>
          <p:nvPr/>
        </p:nvSpPr>
        <p:spPr>
          <a:xfrm>
            <a:off x="7551539" y="25896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“test”</a:t>
            </a:r>
          </a:p>
        </p:txBody>
      </p:sp>
      <p:sp>
        <p:nvSpPr>
          <p:cNvPr id="688" name="✔"/>
          <p:cNvSpPr/>
          <p:nvPr/>
        </p:nvSpPr>
        <p:spPr>
          <a:xfrm>
            <a:off x="6631781" y="58936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89"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0"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1"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2" name="✔"/>
          <p:cNvSpPr/>
          <p:nvPr/>
        </p:nvSpPr>
        <p:spPr>
          <a:xfrm>
            <a:off x="4631531"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3" name="✔"/>
          <p:cNvSpPr/>
          <p:nvPr/>
        </p:nvSpPr>
        <p:spPr>
          <a:xfrm>
            <a:off x="6578203" y="5589984"/>
            <a:ext cx="437555" cy="437555"/>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4"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5" name="“a+b”"/>
          <p:cNvSpPr/>
          <p:nvPr/>
        </p:nvSpPr>
        <p:spPr>
          <a:xfrm>
            <a:off x="7783711" y="535781"/>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“a+b”</a:t>
            </a:r>
          </a:p>
        </p:txBody>
      </p:sp>
      <p:sp>
        <p:nvSpPr>
          <p:cNvPr id="696"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7" name="“%3d”"/>
          <p:cNvSpPr/>
          <p:nvPr/>
        </p:nvSpPr>
        <p:spPr>
          <a:xfrm>
            <a:off x="8078390" y="866180"/>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“%3d”</a:t>
            </a:r>
          </a:p>
        </p:txBody>
      </p:sp>
      <p:sp>
        <p:nvSpPr>
          <p:cNvPr id="698"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699"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0" name="“%g”"/>
          <p:cNvSpPr/>
          <p:nvPr/>
        </p:nvSpPr>
        <p:spPr>
          <a:xfrm>
            <a:off x="8310562" y="1196578"/>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pPr>
            <a:r>
              <a:rPr sz="2250" kern="0"/>
              <a:t>“%g”</a:t>
            </a:r>
          </a:p>
        </p:txBody>
      </p:sp>
      <p:sp>
        <p:nvSpPr>
          <p:cNvPr id="701"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
        <p:nvSpPr>
          <p:cNvPr id="702" name="Rectangle"/>
          <p:cNvSpPr/>
          <p:nvPr/>
        </p:nvSpPr>
        <p:spPr>
          <a:xfrm>
            <a:off x="1220390" y="794742"/>
            <a:ext cx="2259212" cy="3741539"/>
          </a:xfrm>
          <a:prstGeom prst="rect">
            <a:avLst/>
          </a:prstGeom>
          <a:solidFill>
            <a:srgbClr val="FFFFFF"/>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703" name="2D Column Chart"/>
          <p:cNvGraphicFramePr/>
          <p:nvPr>
            <p:extLst>
              <p:ext uri="{D42A27DB-BD31-4B8C-83A1-F6EECF244321}">
                <p14:modId xmlns:p14="http://schemas.microsoft.com/office/powerpoint/2010/main" val="756929682"/>
              </p:ext>
            </p:extLst>
          </p:nvPr>
        </p:nvGraphicFramePr>
        <p:xfrm>
          <a:off x="1394369" y="827583"/>
          <a:ext cx="1888778" cy="3511879"/>
        </p:xfrm>
        <a:graphic>
          <a:graphicData uri="http://schemas.openxmlformats.org/drawingml/2006/chart">
            <c:chart xmlns:c="http://schemas.openxmlformats.org/drawingml/2006/chart" xmlns:r="http://schemas.openxmlformats.org/officeDocument/2006/relationships" r:id="rId5"/>
          </a:graphicData>
        </a:graphic>
      </p:graphicFrame>
      <p:sp>
        <p:nvSpPr>
          <p:cNvPr id="704"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r>
              <a:rPr sz="1898" kern="0"/>
              <a:t>✔</a:t>
            </a:r>
          </a:p>
        </p:txBody>
      </p:sp>
    </p:spTree>
  </p:cSld>
  <p:clrMapOvr>
    <a:masterClrMapping/>
  </p:clrMapOvr>
  <mc:AlternateContent xmlns:mc="http://schemas.openxmlformats.org/markup-compatibility/2006" xmlns:p14="http://schemas.microsoft.com/office/powerpoint/2010/main">
    <mc:Choice Requires="p14">
      <p:transition spd="slow">
        <p:wipe dir="u"/>
      </p:transition>
    </mc:Choice>
    <mc:Fallback xmlns:a14="http://schemas.microsoft.com/office/drawing/2010/main" xmlns:m="http://schemas.openxmlformats.org/officeDocument/2006/math"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EC59-529D-432E-B777-BF1886323F77}"/>
              </a:ext>
            </a:extLst>
          </p:cNvPr>
          <p:cNvSpPr>
            <a:spLocks noGrp="1"/>
          </p:cNvSpPr>
          <p:nvPr>
            <p:ph type="title"/>
          </p:nvPr>
        </p:nvSpPr>
        <p:spPr/>
        <p:txBody>
          <a:bodyPr/>
          <a:lstStyle/>
          <a:p>
            <a:r>
              <a:rPr lang="en-US" dirty="0"/>
              <a:t>Branch Coverage</a:t>
            </a:r>
          </a:p>
        </p:txBody>
      </p:sp>
      <p:sp>
        <p:nvSpPr>
          <p:cNvPr id="3" name="Content Placeholder 2">
            <a:extLst>
              <a:ext uri="{FF2B5EF4-FFF2-40B4-BE49-F238E27FC236}">
                <a16:creationId xmlns:a16="http://schemas.microsoft.com/office/drawing/2014/main" id="{74F86C95-98C4-4148-9CF6-956F8A90475F}"/>
              </a:ext>
            </a:extLst>
          </p:cNvPr>
          <p:cNvSpPr>
            <a:spLocks noGrp="1"/>
          </p:cNvSpPr>
          <p:nvPr>
            <p:ph idx="1"/>
          </p:nvPr>
        </p:nvSpPr>
        <p:spPr>
          <a:xfrm>
            <a:off x="838200" y="1500160"/>
            <a:ext cx="8724900" cy="4351338"/>
          </a:xfrm>
        </p:spPr>
        <p:txBody>
          <a:bodyPr>
            <a:normAutofit fontScale="92500" lnSpcReduction="10000"/>
          </a:bodyPr>
          <a:lstStyle/>
          <a:p>
            <a:pPr>
              <a:spcBef>
                <a:spcPts val="1000"/>
              </a:spcBef>
              <a:defRPr sz="3200">
                <a:solidFill>
                  <a:srgbClr val="000000"/>
                </a:solidFill>
              </a:defRPr>
            </a:pPr>
            <a:r>
              <a:rPr lang="en-US" dirty="0"/>
              <a:t>Adequacy criterion: </a:t>
            </a:r>
            <a:r>
              <a:rPr lang="en-US" i="1" dirty="0">
                <a:solidFill>
                  <a:srgbClr val="011993"/>
                </a:solidFill>
                <a:ea typeface="Helvetica Neue"/>
                <a:cs typeface="Helvetica Neue"/>
                <a:sym typeface="Helvetica Neue"/>
              </a:rPr>
              <a:t>each branch in the CFG must be executed at least once</a:t>
            </a:r>
          </a:p>
          <a:p>
            <a:pPr marL="0" indent="0" algn="ctr">
              <a:spcBef>
                <a:spcPts val="1000"/>
              </a:spcBef>
              <a:buNone/>
              <a:defRPr sz="3200">
                <a:solidFill>
                  <a:srgbClr val="000000"/>
                </a:solidFill>
              </a:defRPr>
            </a:pPr>
            <a:r>
              <a:rPr lang="en-US" dirty="0"/>
              <a:t>coverage:   </a:t>
            </a:r>
            <a:r>
              <a:rPr lang="en-US" i="1" u="sng" dirty="0"/>
              <a:t># executed branches</a:t>
            </a:r>
            <a:br>
              <a:rPr lang="en-US" i="1" dirty="0"/>
            </a:br>
            <a:r>
              <a:rPr lang="en-US" i="1" dirty="0"/>
              <a:t>	  # branches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Subsumes statement testing criterion because traversing all edges implies traversing all nodes</a:t>
            </a:r>
          </a:p>
          <a:p>
            <a:pPr>
              <a:spcBef>
                <a:spcPts val="1000"/>
              </a:spcBef>
              <a:defRPr sz="3200">
                <a:solidFill>
                  <a:srgbClr val="000000"/>
                </a:solidFill>
              </a:defRPr>
            </a:pPr>
            <a:endParaRPr lang="en-US" dirty="0"/>
          </a:p>
          <a:p>
            <a:pPr>
              <a:spcBef>
                <a:spcPts val="1000"/>
              </a:spcBef>
              <a:defRPr sz="3200">
                <a:solidFill>
                  <a:srgbClr val="000000"/>
                </a:solidFill>
              </a:defRPr>
            </a:pPr>
            <a:r>
              <a:rPr lang="en-US" dirty="0"/>
              <a:t>Most </a:t>
            </a:r>
            <a:r>
              <a:rPr lang="en-US" dirty="0">
                <a:solidFill>
                  <a:srgbClr val="FF0000"/>
                </a:solidFill>
              </a:rPr>
              <a:t>widely used criterion in industry</a:t>
            </a:r>
          </a:p>
          <a:p>
            <a:pPr lvl="1"/>
            <a:endParaRPr lang="en-US" dirty="0"/>
          </a:p>
        </p:txBody>
      </p:sp>
      <p:sp>
        <p:nvSpPr>
          <p:cNvPr id="4" name="Slide Number Placeholder 3">
            <a:extLst>
              <a:ext uri="{FF2B5EF4-FFF2-40B4-BE49-F238E27FC236}">
                <a16:creationId xmlns:a16="http://schemas.microsoft.com/office/drawing/2014/main" id="{A66EB4D5-3D84-41AE-B297-EF98ED348FD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528902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263"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264"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5"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266"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7"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8"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69"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0"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1"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2"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3"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74" name="A"/>
          <p:cNvSpPr/>
          <p:nvPr/>
        </p:nvSpPr>
        <p:spPr>
          <a:xfrm>
            <a:off x="6640711" y="589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275" name="B"/>
          <p:cNvSpPr/>
          <p:nvPr/>
        </p:nvSpPr>
        <p:spPr>
          <a:xfrm>
            <a:off x="6033492" y="152697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276" name="C"/>
          <p:cNvSpPr/>
          <p:nvPr/>
        </p:nvSpPr>
        <p:spPr>
          <a:xfrm>
            <a:off x="6569273" y="201810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277" name="D"/>
          <p:cNvSpPr/>
          <p:nvPr/>
        </p:nvSpPr>
        <p:spPr>
          <a:xfrm>
            <a:off x="5819180"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278" name="E"/>
          <p:cNvSpPr/>
          <p:nvPr/>
        </p:nvSpPr>
        <p:spPr>
          <a:xfrm>
            <a:off x="8623101" y="2875359"/>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279" name="G"/>
          <p:cNvSpPr/>
          <p:nvPr/>
        </p:nvSpPr>
        <p:spPr>
          <a:xfrm>
            <a:off x="7631906"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280" name="F"/>
          <p:cNvSpPr/>
          <p:nvPr/>
        </p:nvSpPr>
        <p:spPr>
          <a:xfrm>
            <a:off x="4631531" y="360759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281" name="H"/>
          <p:cNvSpPr/>
          <p:nvPr/>
        </p:nvSpPr>
        <p:spPr>
          <a:xfrm>
            <a:off x="6229945"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282" name="I"/>
          <p:cNvSpPr/>
          <p:nvPr/>
        </p:nvSpPr>
        <p:spPr>
          <a:xfrm>
            <a:off x="7721203" y="439340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283" name="L"/>
          <p:cNvSpPr/>
          <p:nvPr/>
        </p:nvSpPr>
        <p:spPr>
          <a:xfrm>
            <a:off x="6569273" y="5598914"/>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284" name="M"/>
          <p:cNvSpPr/>
          <p:nvPr/>
        </p:nvSpPr>
        <p:spPr>
          <a:xfrm>
            <a:off x="3935015" y="5822156"/>
            <a:ext cx="437555" cy="437555"/>
          </a:xfrm>
          <a:prstGeom prst="ellipse">
            <a:avLst/>
          </a:prstGeom>
          <a:solidFill>
            <a:srgbClr val="FFFFFF"/>
          </a:solidFill>
          <a:ln w="25400">
            <a:solidFill>
              <a:srgbClr val="FF9300"/>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285"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286"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287" name="✔"/>
          <p:cNvSpPr/>
          <p:nvPr/>
        </p:nvSpPr>
        <p:spPr>
          <a:xfrm>
            <a:off x="6640711" y="580430"/>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8" name="✔"/>
          <p:cNvSpPr/>
          <p:nvPr/>
        </p:nvSpPr>
        <p:spPr>
          <a:xfrm>
            <a:off x="6024563" y="1526977"/>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89" name="✔"/>
          <p:cNvSpPr/>
          <p:nvPr/>
        </p:nvSpPr>
        <p:spPr>
          <a:xfrm>
            <a:off x="6560344" y="202703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0" name="✔"/>
          <p:cNvSpPr/>
          <p:nvPr/>
        </p:nvSpPr>
        <p:spPr>
          <a:xfrm>
            <a:off x="5819180"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1" name="✔"/>
          <p:cNvSpPr/>
          <p:nvPr/>
        </p:nvSpPr>
        <p:spPr>
          <a:xfrm>
            <a:off x="6578203" y="5589985"/>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2" name="✔"/>
          <p:cNvSpPr/>
          <p:nvPr/>
        </p:nvSpPr>
        <p:spPr>
          <a:xfrm>
            <a:off x="3943946" y="582215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3" name="✔"/>
          <p:cNvSpPr/>
          <p:nvPr/>
        </p:nvSpPr>
        <p:spPr>
          <a:xfrm>
            <a:off x="8623102" y="2884289"/>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4" name="✔"/>
          <p:cNvSpPr/>
          <p:nvPr/>
        </p:nvSpPr>
        <p:spPr>
          <a:xfrm>
            <a:off x="7631906" y="3607594"/>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5" name="✔"/>
          <p:cNvSpPr/>
          <p:nvPr/>
        </p:nvSpPr>
        <p:spPr>
          <a:xfrm>
            <a:off x="6238875"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sp>
        <p:nvSpPr>
          <p:cNvPr id="296" name="✔"/>
          <p:cNvSpPr/>
          <p:nvPr/>
        </p:nvSpPr>
        <p:spPr>
          <a:xfrm>
            <a:off x="7730133" y="4393406"/>
            <a:ext cx="446484" cy="446484"/>
          </a:xfrm>
          <a:prstGeom prst="ellipse">
            <a:avLst/>
          </a:prstGeom>
          <a:solidFill>
            <a:srgbClr val="FF9300"/>
          </a:solidFill>
          <a:ln w="12700">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t>
            </a:r>
          </a:p>
        </p:txBody>
      </p:sp>
      <p:grpSp>
        <p:nvGrpSpPr>
          <p:cNvPr id="299" name="Group"/>
          <p:cNvGrpSpPr/>
          <p:nvPr/>
        </p:nvGrpSpPr>
        <p:grpSpPr>
          <a:xfrm>
            <a:off x="983303" y="794742"/>
            <a:ext cx="2496299" cy="3741539"/>
            <a:chOff x="0" y="0"/>
            <a:chExt cx="2514600" cy="5321300"/>
          </a:xfrm>
        </p:grpSpPr>
        <p:sp>
          <p:nvSpPr>
            <p:cNvPr id="297"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298" name="2D Column Chart"/>
            <p:cNvGraphicFramePr/>
            <p:nvPr>
              <p:extLst>
                <p:ext uri="{D42A27DB-BD31-4B8C-83A1-F6EECF244321}">
                  <p14:modId xmlns:p14="http://schemas.microsoft.com/office/powerpoint/2010/main" val="318004316"/>
                </p:ext>
              </p:extLst>
            </p:nvPr>
          </p:nvGraphicFramePr>
          <p:xfrm>
            <a:off x="113754" y="69850"/>
            <a:ext cx="2202951"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02" name="Group"/>
          <p:cNvGrpSpPr/>
          <p:nvPr/>
        </p:nvGrpSpPr>
        <p:grpSpPr>
          <a:xfrm>
            <a:off x="4012406" y="3571812"/>
            <a:ext cx="696521" cy="645978"/>
            <a:chOff x="0" y="0"/>
            <a:chExt cx="990606" cy="918722"/>
          </a:xfrm>
        </p:grpSpPr>
        <p:sp>
          <p:nvSpPr>
            <p:cNvPr id="300"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01"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03"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grpSp>
        <p:nvGrpSpPr>
          <p:cNvPr id="308" name="Group"/>
          <p:cNvGrpSpPr/>
          <p:nvPr/>
        </p:nvGrpSpPr>
        <p:grpSpPr>
          <a:xfrm>
            <a:off x="5012120" y="4134446"/>
            <a:ext cx="5406235" cy="1447274"/>
            <a:chOff x="-1" y="0"/>
            <a:chExt cx="7688865" cy="2058343"/>
          </a:xfrm>
        </p:grpSpPr>
        <p:grpSp>
          <p:nvGrpSpPr>
            <p:cNvPr id="306" name="Group"/>
            <p:cNvGrpSpPr/>
            <p:nvPr/>
          </p:nvGrpSpPr>
          <p:grpSpPr>
            <a:xfrm>
              <a:off x="1877517" y="1015057"/>
              <a:ext cx="5811347" cy="1043286"/>
              <a:chOff x="0" y="0"/>
              <a:chExt cx="5811345" cy="1043284"/>
            </a:xfrm>
          </p:grpSpPr>
          <p:sp>
            <p:nvSpPr>
              <p:cNvPr id="304" name="Rectangle"/>
              <p:cNvSpPr/>
              <p:nvPr/>
            </p:nvSpPr>
            <p:spPr>
              <a:xfrm>
                <a:off x="0" y="0"/>
                <a:ext cx="5811345" cy="1043284"/>
              </a:xfrm>
              <a:prstGeom prst="rect">
                <a:avLst/>
              </a:prstGeom>
              <a:solidFill>
                <a:srgbClr val="FFFF00">
                  <a:alpha val="89804"/>
                </a:srgbClr>
              </a:solidFill>
              <a:ln w="9525" cap="flat">
                <a:solidFill>
                  <a:srgbClr val="C70000"/>
                </a:solidFill>
                <a:prstDash val="solid"/>
                <a:round/>
              </a:ln>
              <a:effectLst>
                <a:outerShdw blurRad="38100" dist="23000" dir="5400000" rotWithShape="0">
                  <a:srgbClr val="000000">
                    <a:alpha val="35000"/>
                  </a:srgbClr>
                </a:outerShdw>
              </a:effectLst>
            </p:spPr>
            <p:txBody>
              <a:bodyPr wrap="square" lIns="32145" tIns="32145" rIns="32145" bIns="32145" numCol="1" anchor="ctr">
                <a:noAutofit/>
              </a:bodyPr>
              <a:lstStyle/>
              <a:p>
                <a:pPr algn="ctr" defTabSz="321457" hangingPunct="0">
                  <a:defRPr sz="1800">
                    <a:solidFill>
                      <a:srgbClr val="FFFFFF"/>
                    </a:solidFill>
                    <a:latin typeface="Helvetica"/>
                    <a:ea typeface="Helvetica"/>
                    <a:cs typeface="Helvetica"/>
                    <a:sym typeface="Helvetica"/>
                  </a:defRPr>
                </a:pPr>
                <a:endParaRPr sz="1266" kern="0">
                  <a:solidFill>
                    <a:srgbClr val="FFFFFF"/>
                  </a:solidFill>
                  <a:latin typeface="Helvetica"/>
                  <a:cs typeface="Helvetica"/>
                  <a:sym typeface="Helvetica"/>
                </a:endParaRPr>
              </a:p>
            </p:txBody>
          </p:sp>
          <p:sp>
            <p:nvSpPr>
              <p:cNvPr id="305" name="If the conditional fails and the failure case code is missing, statement coverage would still get to 100%, even though there is a defect"/>
              <p:cNvSpPr txBox="1"/>
              <p:nvPr/>
            </p:nvSpPr>
            <p:spPr>
              <a:xfrm>
                <a:off x="8210" y="59976"/>
                <a:ext cx="5794923" cy="9234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2145" tIns="32145" rIns="32145" bIns="32145" numCol="1" anchor="t">
                <a:spAutoFit/>
              </a:bodyPr>
              <a:lstStyle>
                <a:lvl1pPr algn="l" defTabSz="457200">
                  <a:defRPr sz="1800" b="1">
                    <a:solidFill>
                      <a:srgbClr val="615445"/>
                    </a:solidFill>
                    <a:latin typeface="Helvetica"/>
                    <a:ea typeface="Helvetica"/>
                    <a:cs typeface="Helvetica"/>
                    <a:sym typeface="Helvetica"/>
                  </a:defRPr>
                </a:lvl1pPr>
              </a:lstStyle>
              <a:p>
                <a:pPr defTabSz="321457" hangingPunct="0">
                  <a:defRPr/>
                </a:pPr>
                <a:r>
                  <a:rPr sz="1266" kern="0"/>
                  <a:t>If the conditional fails and the failure case code is missing, statement coverage would still get to 100%, even though there is a defect </a:t>
                </a:r>
              </a:p>
            </p:txBody>
          </p:sp>
        </p:grpSp>
        <p:sp>
          <p:nvSpPr>
            <p:cNvPr id="307" name="Line"/>
            <p:cNvSpPr/>
            <p:nvPr/>
          </p:nvSpPr>
          <p:spPr>
            <a:xfrm flipH="1" flipV="1">
              <a:off x="-1" y="0"/>
              <a:ext cx="1877519" cy="1536701"/>
            </a:xfrm>
            <a:prstGeom prst="line">
              <a:avLst/>
            </a:prstGeom>
            <a:noFill/>
            <a:ln w="76200" cap="flat">
              <a:solidFill>
                <a:srgbClr val="FFFF00"/>
              </a:solidFill>
              <a:prstDash val="solid"/>
              <a:round/>
              <a:tailEnd type="triangle" w="med" len="med"/>
            </a:ln>
            <a:effectLst>
              <a:outerShdw blurRad="38100" dist="20000" dir="5400000" rotWithShape="0">
                <a:srgbClr val="000000">
                  <a:alpha val="38000"/>
                </a:srgbClr>
              </a:outerShdw>
            </a:effectLst>
          </p:spPr>
          <p:txBody>
            <a:bodyPr wrap="square" lIns="32145" tIns="32145" rIns="32145" bIns="32145" numCol="1" anchor="t">
              <a:noAutofit/>
            </a:bodyPr>
            <a:lstStyle/>
            <a:p>
              <a:pPr defTabSz="321457" hangingPunct="0">
                <a:defRPr sz="1800">
                  <a:solidFill>
                    <a:srgbClr val="615445"/>
                  </a:solidFill>
                  <a:latin typeface="Helvetica"/>
                  <a:ea typeface="Helvetica"/>
                  <a:cs typeface="Helvetica"/>
                  <a:sym typeface="Helvetica"/>
                </a:defRPr>
              </a:pPr>
              <a:endParaRPr sz="1266" kern="0">
                <a:solidFill>
                  <a:srgbClr val="615445"/>
                </a:solidFill>
                <a:latin typeface="Helvetica"/>
                <a:cs typeface="Helvetica"/>
                <a:sym typeface="Helvetica"/>
              </a:endParaRPr>
            </a:p>
          </p:txBody>
        </p:sp>
      </p:grpSp>
      <p:sp>
        <p:nvSpPr>
          <p:cNvPr id="309"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23</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02"/>
                                        </p:tgtEl>
                                        <p:attrNameLst>
                                          <p:attrName>style.visibility</p:attrName>
                                        </p:attrNameLst>
                                      </p:cBhvr>
                                      <p:to>
                                        <p:strVal val="visible"/>
                                      </p:to>
                                    </p:set>
                                    <p:anim calcmode="lin" valueType="num">
                                      <p:cBhvr>
                                        <p:cTn id="7" dur="1000" fill="hold"/>
                                        <p:tgtEl>
                                          <p:spTgt spid="302"/>
                                        </p:tgtEl>
                                        <p:attrNameLst>
                                          <p:attrName>ppt_w</p:attrName>
                                        </p:attrNameLst>
                                      </p:cBhvr>
                                      <p:tavLst>
                                        <p:tav tm="0">
                                          <p:val>
                                            <p:strVal val="4*#ppt_w"/>
                                          </p:val>
                                        </p:tav>
                                        <p:tav tm="100000">
                                          <p:val>
                                            <p:strVal val="#ppt_w"/>
                                          </p:val>
                                        </p:tav>
                                      </p:tavLst>
                                    </p:anim>
                                    <p:anim calcmode="lin" valueType="num">
                                      <p:cBhvr>
                                        <p:cTn id="8" dur="1000" fill="hold"/>
                                        <p:tgtEl>
                                          <p:spTgt spid="30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303"/>
                                        </p:tgtEl>
                                        <p:attrNameLst>
                                          <p:attrName>style.visibility</p:attrName>
                                        </p:attrNameLst>
                                      </p:cBhvr>
                                      <p:to>
                                        <p:strVal val="visible"/>
                                      </p:to>
                                    </p:set>
                                    <p:animEffect transition="in" filter="wipe(left)">
                                      <p:cBhvr>
                                        <p:cTn id="13" dur="1000"/>
                                        <p:tgtEl>
                                          <p:spTgt spid="30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grpId="0" nodeType="clickEffect">
                                  <p:stCondLst>
                                    <p:cond delay="0"/>
                                  </p:stCondLst>
                                  <p:iterate>
                                    <p:tmAbs val="0"/>
                                  </p:iterate>
                                  <p:childTnLst>
                                    <p:set>
                                      <p:cBhvr>
                                        <p:cTn id="17" fill="hold"/>
                                        <p:tgtEl>
                                          <p:spTgt spid="287"/>
                                        </p:tgtEl>
                                        <p:attrNameLst>
                                          <p:attrName>style.visibility</p:attrName>
                                        </p:attrNameLst>
                                      </p:cBhvr>
                                      <p:to>
                                        <p:strVal val="visible"/>
                                      </p:to>
                                    </p:set>
                                    <p:anim calcmode="lin" valueType="num">
                                      <p:cBhvr>
                                        <p:cTn id="18" dur="500" fill="hold"/>
                                        <p:tgtEl>
                                          <p:spTgt spid="287"/>
                                        </p:tgtEl>
                                        <p:attrNameLst>
                                          <p:attrName>ppt_w</p:attrName>
                                        </p:attrNameLst>
                                      </p:cBhvr>
                                      <p:tavLst>
                                        <p:tav tm="0" fmla="#ppt_w*sin(2.5*pi*$)">
                                          <p:val>
                                            <p:fltVal val="0"/>
                                          </p:val>
                                        </p:tav>
                                        <p:tav tm="100000">
                                          <p:val>
                                            <p:fltVal val="1"/>
                                          </p:val>
                                        </p:tav>
                                      </p:tavLst>
                                    </p:anim>
                                    <p:anim calcmode="lin" valueType="num">
                                      <p:cBhvr>
                                        <p:cTn id="19" dur="500" fill="hold"/>
                                        <p:tgtEl>
                                          <p:spTgt spid="287"/>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9" presetClass="entr" presetSubtype="10" fill="hold" grpId="0" nodeType="afterEffect">
                                  <p:stCondLst>
                                    <p:cond delay="0"/>
                                  </p:stCondLst>
                                  <p:iterate>
                                    <p:tmAbs val="0"/>
                                  </p:iterate>
                                  <p:childTnLst>
                                    <p:set>
                                      <p:cBhvr>
                                        <p:cTn id="22" fill="hold"/>
                                        <p:tgtEl>
                                          <p:spTgt spid="288"/>
                                        </p:tgtEl>
                                        <p:attrNameLst>
                                          <p:attrName>style.visibility</p:attrName>
                                        </p:attrNameLst>
                                      </p:cBhvr>
                                      <p:to>
                                        <p:strVal val="visible"/>
                                      </p:to>
                                    </p:set>
                                    <p:anim calcmode="lin" valueType="num">
                                      <p:cBhvr>
                                        <p:cTn id="23" dur="500" fill="hold"/>
                                        <p:tgtEl>
                                          <p:spTgt spid="288"/>
                                        </p:tgtEl>
                                        <p:attrNameLst>
                                          <p:attrName>ppt_w</p:attrName>
                                        </p:attrNameLst>
                                      </p:cBhvr>
                                      <p:tavLst>
                                        <p:tav tm="0" fmla="#ppt_w*sin(2.5*pi*$)">
                                          <p:val>
                                            <p:fltVal val="0"/>
                                          </p:val>
                                        </p:tav>
                                        <p:tav tm="100000">
                                          <p:val>
                                            <p:fltVal val="1"/>
                                          </p:val>
                                        </p:tav>
                                      </p:tavLst>
                                    </p:anim>
                                    <p:anim calcmode="lin" valueType="num">
                                      <p:cBhvr>
                                        <p:cTn id="24" dur="500" fill="hold"/>
                                        <p:tgtEl>
                                          <p:spTgt spid="288"/>
                                        </p:tgtEl>
                                        <p:attrNameLst>
                                          <p:attrName>ppt_h</p:attrName>
                                        </p:attrNameLst>
                                      </p:cBhvr>
                                      <p:tavLst>
                                        <p:tav tm="0">
                                          <p:val>
                                            <p:strVal val="#ppt_h"/>
                                          </p:val>
                                        </p:tav>
                                        <p:tav tm="100000">
                                          <p:val>
                                            <p:strVal val="#ppt_h"/>
                                          </p:val>
                                        </p:tav>
                                      </p:tavLst>
                                    </p:anim>
                                  </p:childTnLst>
                                </p:cTn>
                              </p:par>
                            </p:childTnLst>
                          </p:cTn>
                        </p:par>
                        <p:par>
                          <p:cTn id="25" fill="hold">
                            <p:stCondLst>
                              <p:cond delay="1000"/>
                            </p:stCondLst>
                            <p:childTnLst>
                              <p:par>
                                <p:cTn id="26" presetID="19" presetClass="entr" presetSubtype="10" fill="hold" grpId="0" nodeType="afterEffect">
                                  <p:stCondLst>
                                    <p:cond delay="0"/>
                                  </p:stCondLst>
                                  <p:iterate>
                                    <p:tmAbs val="0"/>
                                  </p:iterate>
                                  <p:childTnLst>
                                    <p:set>
                                      <p:cBhvr>
                                        <p:cTn id="27" fill="hold"/>
                                        <p:tgtEl>
                                          <p:spTgt spid="289"/>
                                        </p:tgtEl>
                                        <p:attrNameLst>
                                          <p:attrName>style.visibility</p:attrName>
                                        </p:attrNameLst>
                                      </p:cBhvr>
                                      <p:to>
                                        <p:strVal val="visible"/>
                                      </p:to>
                                    </p:set>
                                    <p:anim calcmode="lin" valueType="num">
                                      <p:cBhvr>
                                        <p:cTn id="28" dur="500" fill="hold"/>
                                        <p:tgtEl>
                                          <p:spTgt spid="289"/>
                                        </p:tgtEl>
                                        <p:attrNameLst>
                                          <p:attrName>ppt_w</p:attrName>
                                        </p:attrNameLst>
                                      </p:cBhvr>
                                      <p:tavLst>
                                        <p:tav tm="0" fmla="#ppt_w*sin(2.5*pi*$)">
                                          <p:val>
                                            <p:fltVal val="0"/>
                                          </p:val>
                                        </p:tav>
                                        <p:tav tm="100000">
                                          <p:val>
                                            <p:fltVal val="1"/>
                                          </p:val>
                                        </p:tav>
                                      </p:tavLst>
                                    </p:anim>
                                    <p:anim calcmode="lin" valueType="num">
                                      <p:cBhvr>
                                        <p:cTn id="29" dur="500" fill="hold"/>
                                        <p:tgtEl>
                                          <p:spTgt spid="289"/>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9" presetClass="entr" presetSubtype="10" fill="hold" grpId="0" nodeType="afterEffect">
                                  <p:stCondLst>
                                    <p:cond delay="0"/>
                                  </p:stCondLst>
                                  <p:iterate>
                                    <p:tmAbs val="0"/>
                                  </p:iterate>
                                  <p:childTnLst>
                                    <p:set>
                                      <p:cBhvr>
                                        <p:cTn id="32" fill="hold"/>
                                        <p:tgtEl>
                                          <p:spTgt spid="293"/>
                                        </p:tgtEl>
                                        <p:attrNameLst>
                                          <p:attrName>style.visibility</p:attrName>
                                        </p:attrNameLst>
                                      </p:cBhvr>
                                      <p:to>
                                        <p:strVal val="visible"/>
                                      </p:to>
                                    </p:set>
                                    <p:anim calcmode="lin" valueType="num">
                                      <p:cBhvr>
                                        <p:cTn id="33" dur="500" fill="hold"/>
                                        <p:tgtEl>
                                          <p:spTgt spid="293"/>
                                        </p:tgtEl>
                                        <p:attrNameLst>
                                          <p:attrName>ppt_w</p:attrName>
                                        </p:attrNameLst>
                                      </p:cBhvr>
                                      <p:tavLst>
                                        <p:tav tm="0" fmla="#ppt_w*sin(2.5*pi*$)">
                                          <p:val>
                                            <p:fltVal val="0"/>
                                          </p:val>
                                        </p:tav>
                                        <p:tav tm="100000">
                                          <p:val>
                                            <p:fltVal val="1"/>
                                          </p:val>
                                        </p:tav>
                                      </p:tavLst>
                                    </p:anim>
                                    <p:anim calcmode="lin" valueType="num">
                                      <p:cBhvr>
                                        <p:cTn id="34" dur="500" fill="hold"/>
                                        <p:tgtEl>
                                          <p:spTgt spid="293"/>
                                        </p:tgtEl>
                                        <p:attrNameLst>
                                          <p:attrName>ppt_h</p:attrName>
                                        </p:attrNameLst>
                                      </p:cBhvr>
                                      <p:tavLst>
                                        <p:tav tm="0">
                                          <p:val>
                                            <p:strVal val="#ppt_h"/>
                                          </p:val>
                                        </p:tav>
                                        <p:tav tm="100000">
                                          <p:val>
                                            <p:strVal val="#ppt_h"/>
                                          </p:val>
                                        </p:tav>
                                      </p:tavLst>
                                    </p:anim>
                                  </p:childTnLst>
                                </p:cTn>
                              </p:par>
                            </p:childTnLst>
                          </p:cTn>
                        </p:par>
                        <p:par>
                          <p:cTn id="35" fill="hold">
                            <p:stCondLst>
                              <p:cond delay="2000"/>
                            </p:stCondLst>
                            <p:childTnLst>
                              <p:par>
                                <p:cTn id="36" presetID="19" presetClass="entr" presetSubtype="10" fill="hold" grpId="0" nodeType="afterEffect">
                                  <p:stCondLst>
                                    <p:cond delay="0"/>
                                  </p:stCondLst>
                                  <p:iterate>
                                    <p:tmAbs val="0"/>
                                  </p:iterate>
                                  <p:childTnLst>
                                    <p:set>
                                      <p:cBhvr>
                                        <p:cTn id="37" fill="hold"/>
                                        <p:tgtEl>
                                          <p:spTgt spid="291"/>
                                        </p:tgtEl>
                                        <p:attrNameLst>
                                          <p:attrName>style.visibility</p:attrName>
                                        </p:attrNameLst>
                                      </p:cBhvr>
                                      <p:to>
                                        <p:strVal val="visible"/>
                                      </p:to>
                                    </p:set>
                                    <p:anim calcmode="lin" valueType="num">
                                      <p:cBhvr>
                                        <p:cTn id="38" dur="500" fill="hold"/>
                                        <p:tgtEl>
                                          <p:spTgt spid="291"/>
                                        </p:tgtEl>
                                        <p:attrNameLst>
                                          <p:attrName>ppt_w</p:attrName>
                                        </p:attrNameLst>
                                      </p:cBhvr>
                                      <p:tavLst>
                                        <p:tav tm="0" fmla="#ppt_w*sin(2.5*pi*$)">
                                          <p:val>
                                            <p:fltVal val="0"/>
                                          </p:val>
                                        </p:tav>
                                        <p:tav tm="100000">
                                          <p:val>
                                            <p:fltVal val="1"/>
                                          </p:val>
                                        </p:tav>
                                      </p:tavLst>
                                    </p:anim>
                                    <p:anim calcmode="lin" valueType="num">
                                      <p:cBhvr>
                                        <p:cTn id="39" dur="500" fill="hold"/>
                                        <p:tgtEl>
                                          <p:spTgt spid="291"/>
                                        </p:tgtEl>
                                        <p:attrNameLst>
                                          <p:attrName>ppt_h</p:attrName>
                                        </p:attrNameLst>
                                      </p:cBhvr>
                                      <p:tavLst>
                                        <p:tav tm="0">
                                          <p:val>
                                            <p:strVal val="#ppt_h"/>
                                          </p:val>
                                        </p:tav>
                                        <p:tav tm="100000">
                                          <p:val>
                                            <p:strVal val="#ppt_h"/>
                                          </p:val>
                                        </p:tav>
                                      </p:tavLst>
                                    </p:anim>
                                  </p:childTnLst>
                                </p:cTn>
                              </p:par>
                            </p:childTnLst>
                          </p:cTn>
                        </p:par>
                        <p:par>
                          <p:cTn id="40" fill="hold">
                            <p:stCondLst>
                              <p:cond delay="2500"/>
                            </p:stCondLst>
                            <p:childTnLst>
                              <p:par>
                                <p:cTn id="41" presetID="19" presetClass="entr" presetSubtype="10" fill="hold" grpId="0" nodeType="afterEffect">
                                  <p:stCondLst>
                                    <p:cond delay="0"/>
                                  </p:stCondLst>
                                  <p:iterate>
                                    <p:tmAbs val="0"/>
                                  </p:iterate>
                                  <p:childTnLst>
                                    <p:set>
                                      <p:cBhvr>
                                        <p:cTn id="42" fill="hold"/>
                                        <p:tgtEl>
                                          <p:spTgt spid="290"/>
                                        </p:tgtEl>
                                        <p:attrNameLst>
                                          <p:attrName>style.visibility</p:attrName>
                                        </p:attrNameLst>
                                      </p:cBhvr>
                                      <p:to>
                                        <p:strVal val="visible"/>
                                      </p:to>
                                    </p:set>
                                    <p:anim calcmode="lin" valueType="num">
                                      <p:cBhvr>
                                        <p:cTn id="43" dur="500" fill="hold"/>
                                        <p:tgtEl>
                                          <p:spTgt spid="290"/>
                                        </p:tgtEl>
                                        <p:attrNameLst>
                                          <p:attrName>ppt_w</p:attrName>
                                        </p:attrNameLst>
                                      </p:cBhvr>
                                      <p:tavLst>
                                        <p:tav tm="0" fmla="#ppt_w*sin(2.5*pi*$)">
                                          <p:val>
                                            <p:fltVal val="0"/>
                                          </p:val>
                                        </p:tav>
                                        <p:tav tm="100000">
                                          <p:val>
                                            <p:fltVal val="1"/>
                                          </p:val>
                                        </p:tav>
                                      </p:tavLst>
                                    </p:anim>
                                    <p:anim calcmode="lin" valueType="num">
                                      <p:cBhvr>
                                        <p:cTn id="44" dur="500" fill="hold"/>
                                        <p:tgtEl>
                                          <p:spTgt spid="290"/>
                                        </p:tgtEl>
                                        <p:attrNameLst>
                                          <p:attrName>ppt_h</p:attrName>
                                        </p:attrNameLst>
                                      </p:cBhvr>
                                      <p:tavLst>
                                        <p:tav tm="0">
                                          <p:val>
                                            <p:strVal val="#ppt_h"/>
                                          </p:val>
                                        </p:tav>
                                        <p:tav tm="100000">
                                          <p:val>
                                            <p:strVal val="#ppt_h"/>
                                          </p:val>
                                        </p:tav>
                                      </p:tavLst>
                                    </p:anim>
                                  </p:childTnLst>
                                </p:cTn>
                              </p:par>
                            </p:childTnLst>
                          </p:cTn>
                        </p:par>
                        <p:par>
                          <p:cTn id="45" fill="hold">
                            <p:stCondLst>
                              <p:cond delay="3000"/>
                            </p:stCondLst>
                            <p:childTnLst>
                              <p:par>
                                <p:cTn id="46" presetID="19" presetClass="entr" presetSubtype="10" fill="hold" grpId="0" nodeType="afterEffect">
                                  <p:stCondLst>
                                    <p:cond delay="0"/>
                                  </p:stCondLst>
                                  <p:iterate>
                                    <p:tmAbs val="0"/>
                                  </p:iterate>
                                  <p:childTnLst>
                                    <p:set>
                                      <p:cBhvr>
                                        <p:cTn id="47" fill="hold"/>
                                        <p:tgtEl>
                                          <p:spTgt spid="294"/>
                                        </p:tgtEl>
                                        <p:attrNameLst>
                                          <p:attrName>style.visibility</p:attrName>
                                        </p:attrNameLst>
                                      </p:cBhvr>
                                      <p:to>
                                        <p:strVal val="visible"/>
                                      </p:to>
                                    </p:set>
                                    <p:anim calcmode="lin" valueType="num">
                                      <p:cBhvr>
                                        <p:cTn id="48" dur="500" fill="hold"/>
                                        <p:tgtEl>
                                          <p:spTgt spid="294"/>
                                        </p:tgtEl>
                                        <p:attrNameLst>
                                          <p:attrName>ppt_w</p:attrName>
                                        </p:attrNameLst>
                                      </p:cBhvr>
                                      <p:tavLst>
                                        <p:tav tm="0" fmla="#ppt_w*sin(2.5*pi*$)">
                                          <p:val>
                                            <p:fltVal val="0"/>
                                          </p:val>
                                        </p:tav>
                                        <p:tav tm="100000">
                                          <p:val>
                                            <p:fltVal val="1"/>
                                          </p:val>
                                        </p:tav>
                                      </p:tavLst>
                                    </p:anim>
                                    <p:anim calcmode="lin" valueType="num">
                                      <p:cBhvr>
                                        <p:cTn id="49" dur="500" fill="hold"/>
                                        <p:tgtEl>
                                          <p:spTgt spid="294"/>
                                        </p:tgtEl>
                                        <p:attrNameLst>
                                          <p:attrName>ppt_h</p:attrName>
                                        </p:attrNameLst>
                                      </p:cBhvr>
                                      <p:tavLst>
                                        <p:tav tm="0">
                                          <p:val>
                                            <p:strVal val="#ppt_h"/>
                                          </p:val>
                                        </p:tav>
                                        <p:tav tm="100000">
                                          <p:val>
                                            <p:strVal val="#ppt_h"/>
                                          </p:val>
                                        </p:tav>
                                      </p:tavLst>
                                    </p:anim>
                                  </p:childTnLst>
                                </p:cTn>
                              </p:par>
                            </p:childTnLst>
                          </p:cTn>
                        </p:par>
                        <p:par>
                          <p:cTn id="50" fill="hold">
                            <p:stCondLst>
                              <p:cond delay="3500"/>
                            </p:stCondLst>
                            <p:childTnLst>
                              <p:par>
                                <p:cTn id="51" presetID="19" presetClass="entr" presetSubtype="10" fill="hold" grpId="0" nodeType="afterEffect">
                                  <p:stCondLst>
                                    <p:cond delay="0"/>
                                  </p:stCondLst>
                                  <p:iterate type="lt">
                                    <p:tmAbs val="0"/>
                                  </p:iterate>
                                  <p:childTnLst>
                                    <p:set>
                                      <p:cBhvr>
                                        <p:cTn id="52" fill="hold"/>
                                        <p:tgtEl>
                                          <p:spTgt spid="295"/>
                                        </p:tgtEl>
                                        <p:attrNameLst>
                                          <p:attrName>style.visibility</p:attrName>
                                        </p:attrNameLst>
                                      </p:cBhvr>
                                      <p:to>
                                        <p:strVal val="visible"/>
                                      </p:to>
                                    </p:set>
                                    <p:anim calcmode="lin" valueType="num">
                                      <p:cBhvr>
                                        <p:cTn id="53" dur="500" fill="hold"/>
                                        <p:tgtEl>
                                          <p:spTgt spid="295"/>
                                        </p:tgtEl>
                                        <p:attrNameLst>
                                          <p:attrName>ppt_w</p:attrName>
                                        </p:attrNameLst>
                                      </p:cBhvr>
                                      <p:tavLst>
                                        <p:tav tm="0" fmla="#ppt_w*sin(2.5*pi*$)">
                                          <p:val>
                                            <p:fltVal val="0"/>
                                          </p:val>
                                        </p:tav>
                                        <p:tav tm="100000">
                                          <p:val>
                                            <p:fltVal val="1"/>
                                          </p:val>
                                        </p:tav>
                                      </p:tavLst>
                                    </p:anim>
                                    <p:anim calcmode="lin" valueType="num">
                                      <p:cBhvr>
                                        <p:cTn id="54" dur="500" fill="hold"/>
                                        <p:tgtEl>
                                          <p:spTgt spid="295"/>
                                        </p:tgtEl>
                                        <p:attrNameLst>
                                          <p:attrName>ppt_h</p:attrName>
                                        </p:attrNameLst>
                                      </p:cBhvr>
                                      <p:tavLst>
                                        <p:tav tm="0">
                                          <p:val>
                                            <p:strVal val="#ppt_h"/>
                                          </p:val>
                                        </p:tav>
                                        <p:tav tm="100000">
                                          <p:val>
                                            <p:strVal val="#ppt_h"/>
                                          </p:val>
                                        </p:tav>
                                      </p:tavLst>
                                    </p:anim>
                                  </p:childTnLst>
                                </p:cTn>
                              </p:par>
                            </p:childTnLst>
                          </p:cTn>
                        </p:par>
                        <p:par>
                          <p:cTn id="55" fill="hold">
                            <p:stCondLst>
                              <p:cond delay="4000"/>
                            </p:stCondLst>
                            <p:childTnLst>
                              <p:par>
                                <p:cTn id="56" presetID="19" presetClass="entr" presetSubtype="10" fill="hold" grpId="0" nodeType="afterEffect">
                                  <p:stCondLst>
                                    <p:cond delay="0"/>
                                  </p:stCondLst>
                                  <p:iterate type="lt">
                                    <p:tmAbs val="0"/>
                                  </p:iterate>
                                  <p:childTnLst>
                                    <p:set>
                                      <p:cBhvr>
                                        <p:cTn id="57" fill="hold"/>
                                        <p:tgtEl>
                                          <p:spTgt spid="296"/>
                                        </p:tgtEl>
                                        <p:attrNameLst>
                                          <p:attrName>style.visibility</p:attrName>
                                        </p:attrNameLst>
                                      </p:cBhvr>
                                      <p:to>
                                        <p:strVal val="visible"/>
                                      </p:to>
                                    </p:set>
                                    <p:anim calcmode="lin" valueType="num">
                                      <p:cBhvr>
                                        <p:cTn id="58" dur="500" fill="hold"/>
                                        <p:tgtEl>
                                          <p:spTgt spid="296"/>
                                        </p:tgtEl>
                                        <p:attrNameLst>
                                          <p:attrName>ppt_w</p:attrName>
                                        </p:attrNameLst>
                                      </p:cBhvr>
                                      <p:tavLst>
                                        <p:tav tm="0" fmla="#ppt_w*sin(2.5*pi*$)">
                                          <p:val>
                                            <p:fltVal val="0"/>
                                          </p:val>
                                        </p:tav>
                                        <p:tav tm="100000">
                                          <p:val>
                                            <p:fltVal val="1"/>
                                          </p:val>
                                        </p:tav>
                                      </p:tavLst>
                                    </p:anim>
                                    <p:anim calcmode="lin" valueType="num">
                                      <p:cBhvr>
                                        <p:cTn id="59" dur="500" fill="hold"/>
                                        <p:tgtEl>
                                          <p:spTgt spid="296"/>
                                        </p:tgtEl>
                                        <p:attrNameLst>
                                          <p:attrName>ppt_h</p:attrName>
                                        </p:attrNameLst>
                                      </p:cBhvr>
                                      <p:tavLst>
                                        <p:tav tm="0">
                                          <p:val>
                                            <p:strVal val="#ppt_h"/>
                                          </p:val>
                                        </p:tav>
                                        <p:tav tm="100000">
                                          <p:val>
                                            <p:strVal val="#ppt_h"/>
                                          </p:val>
                                        </p:tav>
                                      </p:tavLst>
                                    </p:anim>
                                  </p:childTnLst>
                                </p:cTn>
                              </p:par>
                            </p:childTnLst>
                          </p:cTn>
                        </p:par>
                        <p:par>
                          <p:cTn id="60" fill="hold">
                            <p:stCondLst>
                              <p:cond delay="4500"/>
                            </p:stCondLst>
                            <p:childTnLst>
                              <p:par>
                                <p:cTn id="61" presetID="19" presetClass="entr" presetSubtype="10" fill="hold" grpId="0" nodeType="afterEffect">
                                  <p:stCondLst>
                                    <p:cond delay="0"/>
                                  </p:stCondLst>
                                  <p:iterate>
                                    <p:tmAbs val="0"/>
                                  </p:iterate>
                                  <p:childTnLst>
                                    <p:set>
                                      <p:cBhvr>
                                        <p:cTn id="62" fill="hold"/>
                                        <p:tgtEl>
                                          <p:spTgt spid="292"/>
                                        </p:tgtEl>
                                        <p:attrNameLst>
                                          <p:attrName>style.visibility</p:attrName>
                                        </p:attrNameLst>
                                      </p:cBhvr>
                                      <p:to>
                                        <p:strVal val="visible"/>
                                      </p:to>
                                    </p:set>
                                    <p:anim calcmode="lin" valueType="num">
                                      <p:cBhvr>
                                        <p:cTn id="63" dur="500" fill="hold"/>
                                        <p:tgtEl>
                                          <p:spTgt spid="292"/>
                                        </p:tgtEl>
                                        <p:attrNameLst>
                                          <p:attrName>ppt_w</p:attrName>
                                        </p:attrNameLst>
                                      </p:cBhvr>
                                      <p:tavLst>
                                        <p:tav tm="0" fmla="#ppt_w*sin(2.5*pi*$)">
                                          <p:val>
                                            <p:fltVal val="0"/>
                                          </p:val>
                                        </p:tav>
                                        <p:tav tm="100000">
                                          <p:val>
                                            <p:fltVal val="1"/>
                                          </p:val>
                                        </p:tav>
                                      </p:tavLst>
                                    </p:anim>
                                    <p:anim calcmode="lin" valueType="num">
                                      <p:cBhvr>
                                        <p:cTn id="64" dur="500" fill="hold"/>
                                        <p:tgtEl>
                                          <p:spTgt spid="292"/>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iterate>
                                    <p:tmAbs val="0"/>
                                  </p:iterate>
                                  <p:childTnLst>
                                    <p:set>
                                      <p:cBhvr>
                                        <p:cTn id="68" fill="hold"/>
                                        <p:tgtEl>
                                          <p:spTgt spid="299"/>
                                        </p:tgtEl>
                                        <p:attrNameLst>
                                          <p:attrName>style.visibility</p:attrName>
                                        </p:attrNameLst>
                                      </p:cBhvr>
                                      <p:to>
                                        <p:strVal val="visible"/>
                                      </p:to>
                                    </p:set>
                                    <p:anim calcmode="lin" valueType="num">
                                      <p:cBhvr>
                                        <p:cTn id="69" dur="1000" fill="hold"/>
                                        <p:tgtEl>
                                          <p:spTgt spid="299"/>
                                        </p:tgtEl>
                                        <p:attrNameLst>
                                          <p:attrName>ppt_w</p:attrName>
                                        </p:attrNameLst>
                                      </p:cBhvr>
                                      <p:tavLst>
                                        <p:tav tm="0">
                                          <p:val>
                                            <p:fltVal val="0"/>
                                          </p:val>
                                        </p:tav>
                                        <p:tav tm="100000">
                                          <p:val>
                                            <p:strVal val="#ppt_w"/>
                                          </p:val>
                                        </p:tav>
                                      </p:tavLst>
                                    </p:anim>
                                    <p:anim calcmode="lin" valueType="num">
                                      <p:cBhvr>
                                        <p:cTn id="70" dur="1000" fill="hold"/>
                                        <p:tgtEl>
                                          <p:spTgt spid="299"/>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p:tmAbs val="0"/>
                                  </p:iterate>
                                  <p:childTnLst>
                                    <p:set>
                                      <p:cBhvr>
                                        <p:cTn id="74" fill="hold"/>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advAuto="0"/>
      <p:bldP spid="288" grpId="0" animBg="1" advAuto="0"/>
      <p:bldP spid="289" grpId="0" animBg="1" advAuto="0"/>
      <p:bldP spid="290" grpId="0" animBg="1" advAuto="0"/>
      <p:bldP spid="291" grpId="0" animBg="1" advAuto="0"/>
      <p:bldP spid="292" grpId="0" animBg="1" advAuto="0"/>
      <p:bldP spid="293" grpId="0" animBg="1" advAuto="0"/>
      <p:bldP spid="294" grpId="0" animBg="1" advAuto="0"/>
      <p:bldP spid="295" grpId="0" animBg="1" advAuto="0"/>
      <p:bldP spid="296" grpId="0" animBg="1" advAuto="0"/>
      <p:bldP spid="299" grpId="0" animBg="1" advAuto="0"/>
      <p:bldP spid="302" grpId="0" animBg="1" advAuto="0"/>
      <p:bldP spid="303" grpId="0" animBg="1" advAuto="0"/>
      <p:bldP spid="30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14"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15"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6"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17"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8"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19"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0"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1"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2"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3"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4"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25"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26"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27"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28"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29"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30"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31"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32"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33"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34"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35"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36"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37"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40" name="Group"/>
          <p:cNvGrpSpPr/>
          <p:nvPr/>
        </p:nvGrpSpPr>
        <p:grpSpPr>
          <a:xfrm>
            <a:off x="4012406" y="3571812"/>
            <a:ext cx="696521" cy="645978"/>
            <a:chOff x="0" y="0"/>
            <a:chExt cx="990606" cy="918722"/>
          </a:xfrm>
        </p:grpSpPr>
        <p:sp>
          <p:nvSpPr>
            <p:cNvPr id="338"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39"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41"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42"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3"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4"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5"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6"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7"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8"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49"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0"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24</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Abs val="0"/>
                                  </p:iterate>
                                  <p:childTnLst>
                                    <p:set>
                                      <p:cBhvr>
                                        <p:cTn id="6" fill="hold"/>
                                        <p:tgtEl>
                                          <p:spTgt spid="342"/>
                                        </p:tgtEl>
                                        <p:attrNameLst>
                                          <p:attrName>style.visibility</p:attrName>
                                        </p:attrNameLst>
                                      </p:cBhvr>
                                      <p:to>
                                        <p:strVal val="visible"/>
                                      </p:to>
                                    </p:set>
                                    <p:anim calcmode="lin" valueType="num">
                                      <p:cBhvr>
                                        <p:cTn id="7" dur="1000" fill="hold"/>
                                        <p:tgtEl>
                                          <p:spTgt spid="342"/>
                                        </p:tgtEl>
                                        <p:attrNameLst>
                                          <p:attrName>ppt_w</p:attrName>
                                        </p:attrNameLst>
                                      </p:cBhvr>
                                      <p:tavLst>
                                        <p:tav tm="0">
                                          <p:val>
                                            <p:strVal val="4*#ppt_w"/>
                                          </p:val>
                                        </p:tav>
                                        <p:tav tm="100000">
                                          <p:val>
                                            <p:strVal val="#ppt_w"/>
                                          </p:val>
                                        </p:tav>
                                      </p:tavLst>
                                    </p:anim>
                                    <p:anim calcmode="lin" valueType="num">
                                      <p:cBhvr>
                                        <p:cTn id="8" dur="1000" fill="hold"/>
                                        <p:tgtEl>
                                          <p:spTgt spid="34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3" presetClass="entr" presetSubtype="32" fill="hold" grpId="0" nodeType="afterEffect">
                                  <p:stCondLst>
                                    <p:cond delay="0"/>
                                  </p:stCondLst>
                                  <p:iterate type="lt">
                                    <p:tmAbs val="0"/>
                                  </p:iterate>
                                  <p:childTnLst>
                                    <p:set>
                                      <p:cBhvr>
                                        <p:cTn id="11" fill="hold"/>
                                        <p:tgtEl>
                                          <p:spTgt spid="343"/>
                                        </p:tgtEl>
                                        <p:attrNameLst>
                                          <p:attrName>style.visibility</p:attrName>
                                        </p:attrNameLst>
                                      </p:cBhvr>
                                      <p:to>
                                        <p:strVal val="visible"/>
                                      </p:to>
                                    </p:set>
                                    <p:anim calcmode="lin" valueType="num">
                                      <p:cBhvr>
                                        <p:cTn id="12" dur="4000" fill="hold"/>
                                        <p:tgtEl>
                                          <p:spTgt spid="343"/>
                                        </p:tgtEl>
                                        <p:attrNameLst>
                                          <p:attrName>ppt_w</p:attrName>
                                        </p:attrNameLst>
                                      </p:cBhvr>
                                      <p:tavLst>
                                        <p:tav tm="0">
                                          <p:val>
                                            <p:strVal val="4*#ppt_w"/>
                                          </p:val>
                                        </p:tav>
                                        <p:tav tm="100000">
                                          <p:val>
                                            <p:strVal val="#ppt_w"/>
                                          </p:val>
                                        </p:tav>
                                      </p:tavLst>
                                    </p:anim>
                                    <p:anim calcmode="lin" valueType="num">
                                      <p:cBhvr>
                                        <p:cTn id="13" dur="4000" fill="hold"/>
                                        <p:tgtEl>
                                          <p:spTgt spid="343"/>
                                        </p:tgtEl>
                                        <p:attrNameLst>
                                          <p:attrName>ppt_h</p:attrName>
                                        </p:attrNameLst>
                                      </p:cBhvr>
                                      <p:tavLst>
                                        <p:tav tm="0">
                                          <p:val>
                                            <p:strVal val="4*#ppt_h"/>
                                          </p:val>
                                        </p:tav>
                                        <p:tav tm="100000">
                                          <p:val>
                                            <p:strVal val="#ppt_h"/>
                                          </p:val>
                                        </p:tav>
                                      </p:tavLst>
                                    </p:anim>
                                  </p:childTnLst>
                                </p:cTn>
                              </p:par>
                            </p:childTnLst>
                          </p:cTn>
                        </p:par>
                        <p:par>
                          <p:cTn id="14" fill="hold">
                            <p:stCondLst>
                              <p:cond delay="5000"/>
                            </p:stCondLst>
                            <p:childTnLst>
                              <p:par>
                                <p:cTn id="15" presetID="23" presetClass="entr" presetSubtype="32" fill="hold" grpId="0" nodeType="afterEffect">
                                  <p:stCondLst>
                                    <p:cond delay="0"/>
                                  </p:stCondLst>
                                  <p:iterate type="lt">
                                    <p:tmAbs val="0"/>
                                  </p:iterate>
                                  <p:childTnLst>
                                    <p:set>
                                      <p:cBhvr>
                                        <p:cTn id="16" fill="hold"/>
                                        <p:tgtEl>
                                          <p:spTgt spid="344"/>
                                        </p:tgtEl>
                                        <p:attrNameLst>
                                          <p:attrName>style.visibility</p:attrName>
                                        </p:attrNameLst>
                                      </p:cBhvr>
                                      <p:to>
                                        <p:strVal val="visible"/>
                                      </p:to>
                                    </p:set>
                                    <p:anim calcmode="lin" valueType="num">
                                      <p:cBhvr>
                                        <p:cTn id="17" dur="4000" fill="hold"/>
                                        <p:tgtEl>
                                          <p:spTgt spid="344"/>
                                        </p:tgtEl>
                                        <p:attrNameLst>
                                          <p:attrName>ppt_w</p:attrName>
                                        </p:attrNameLst>
                                      </p:cBhvr>
                                      <p:tavLst>
                                        <p:tav tm="0">
                                          <p:val>
                                            <p:strVal val="4*#ppt_w"/>
                                          </p:val>
                                        </p:tav>
                                        <p:tav tm="100000">
                                          <p:val>
                                            <p:strVal val="#ppt_w"/>
                                          </p:val>
                                        </p:tav>
                                      </p:tavLst>
                                    </p:anim>
                                    <p:anim calcmode="lin" valueType="num">
                                      <p:cBhvr>
                                        <p:cTn id="18" dur="4000" fill="hold"/>
                                        <p:tgtEl>
                                          <p:spTgt spid="344"/>
                                        </p:tgtEl>
                                        <p:attrNameLst>
                                          <p:attrName>ppt_h</p:attrName>
                                        </p:attrNameLst>
                                      </p:cBhvr>
                                      <p:tavLst>
                                        <p:tav tm="0">
                                          <p:val>
                                            <p:strVal val="4*#ppt_h"/>
                                          </p:val>
                                        </p:tav>
                                        <p:tav tm="100000">
                                          <p:val>
                                            <p:strVal val="#ppt_h"/>
                                          </p:val>
                                        </p:tav>
                                      </p:tavLst>
                                    </p:anim>
                                  </p:childTnLst>
                                </p:cTn>
                              </p:par>
                            </p:childTnLst>
                          </p:cTn>
                        </p:par>
                        <p:par>
                          <p:cTn id="19" fill="hold">
                            <p:stCondLst>
                              <p:cond delay="9000"/>
                            </p:stCondLst>
                            <p:childTnLst>
                              <p:par>
                                <p:cTn id="20" presetID="23" presetClass="entr" presetSubtype="32" fill="hold" grpId="0" nodeType="afterEffect">
                                  <p:stCondLst>
                                    <p:cond delay="0"/>
                                  </p:stCondLst>
                                  <p:iterate type="lt">
                                    <p:tmAbs val="0"/>
                                  </p:iterate>
                                  <p:childTnLst>
                                    <p:set>
                                      <p:cBhvr>
                                        <p:cTn id="21" fill="hold"/>
                                        <p:tgtEl>
                                          <p:spTgt spid="345"/>
                                        </p:tgtEl>
                                        <p:attrNameLst>
                                          <p:attrName>style.visibility</p:attrName>
                                        </p:attrNameLst>
                                      </p:cBhvr>
                                      <p:to>
                                        <p:strVal val="visible"/>
                                      </p:to>
                                    </p:set>
                                    <p:anim calcmode="lin" valueType="num">
                                      <p:cBhvr>
                                        <p:cTn id="22" dur="4000" fill="hold"/>
                                        <p:tgtEl>
                                          <p:spTgt spid="345"/>
                                        </p:tgtEl>
                                        <p:attrNameLst>
                                          <p:attrName>ppt_w</p:attrName>
                                        </p:attrNameLst>
                                      </p:cBhvr>
                                      <p:tavLst>
                                        <p:tav tm="0">
                                          <p:val>
                                            <p:strVal val="4*#ppt_w"/>
                                          </p:val>
                                        </p:tav>
                                        <p:tav tm="100000">
                                          <p:val>
                                            <p:strVal val="#ppt_w"/>
                                          </p:val>
                                        </p:tav>
                                      </p:tavLst>
                                    </p:anim>
                                    <p:anim calcmode="lin" valueType="num">
                                      <p:cBhvr>
                                        <p:cTn id="23" dur="4000" fill="hold"/>
                                        <p:tgtEl>
                                          <p:spTgt spid="345"/>
                                        </p:tgtEl>
                                        <p:attrNameLst>
                                          <p:attrName>ppt_h</p:attrName>
                                        </p:attrNameLst>
                                      </p:cBhvr>
                                      <p:tavLst>
                                        <p:tav tm="0">
                                          <p:val>
                                            <p:strVal val="4*#ppt_h"/>
                                          </p:val>
                                        </p:tav>
                                        <p:tav tm="100000">
                                          <p:val>
                                            <p:strVal val="#ppt_h"/>
                                          </p:val>
                                        </p:tav>
                                      </p:tavLst>
                                    </p:anim>
                                  </p:childTnLst>
                                </p:cTn>
                              </p:par>
                            </p:childTnLst>
                          </p:cTn>
                        </p:par>
                        <p:par>
                          <p:cTn id="24" fill="hold">
                            <p:stCondLst>
                              <p:cond delay="13000"/>
                            </p:stCondLst>
                            <p:childTnLst>
                              <p:par>
                                <p:cTn id="25" presetID="23" presetClass="entr" presetSubtype="32" fill="hold" grpId="0" nodeType="afterEffect">
                                  <p:stCondLst>
                                    <p:cond delay="0"/>
                                  </p:stCondLst>
                                  <p:iterate type="lt">
                                    <p:tmAbs val="0"/>
                                  </p:iterate>
                                  <p:childTnLst>
                                    <p:set>
                                      <p:cBhvr>
                                        <p:cTn id="26" fill="hold"/>
                                        <p:tgtEl>
                                          <p:spTgt spid="346"/>
                                        </p:tgtEl>
                                        <p:attrNameLst>
                                          <p:attrName>style.visibility</p:attrName>
                                        </p:attrNameLst>
                                      </p:cBhvr>
                                      <p:to>
                                        <p:strVal val="visible"/>
                                      </p:to>
                                    </p:set>
                                    <p:anim calcmode="lin" valueType="num">
                                      <p:cBhvr>
                                        <p:cTn id="27" dur="4000" fill="hold"/>
                                        <p:tgtEl>
                                          <p:spTgt spid="346"/>
                                        </p:tgtEl>
                                        <p:attrNameLst>
                                          <p:attrName>ppt_w</p:attrName>
                                        </p:attrNameLst>
                                      </p:cBhvr>
                                      <p:tavLst>
                                        <p:tav tm="0">
                                          <p:val>
                                            <p:strVal val="4*#ppt_w"/>
                                          </p:val>
                                        </p:tav>
                                        <p:tav tm="100000">
                                          <p:val>
                                            <p:strVal val="#ppt_w"/>
                                          </p:val>
                                        </p:tav>
                                      </p:tavLst>
                                    </p:anim>
                                    <p:anim calcmode="lin" valueType="num">
                                      <p:cBhvr>
                                        <p:cTn id="28" dur="4000" fill="hold"/>
                                        <p:tgtEl>
                                          <p:spTgt spid="346"/>
                                        </p:tgtEl>
                                        <p:attrNameLst>
                                          <p:attrName>ppt_h</p:attrName>
                                        </p:attrNameLst>
                                      </p:cBhvr>
                                      <p:tavLst>
                                        <p:tav tm="0">
                                          <p:val>
                                            <p:strVal val="4*#ppt_h"/>
                                          </p:val>
                                        </p:tav>
                                        <p:tav tm="100000">
                                          <p:val>
                                            <p:strVal val="#ppt_h"/>
                                          </p:val>
                                        </p:tav>
                                      </p:tavLst>
                                    </p:anim>
                                  </p:childTnLst>
                                </p:cTn>
                              </p:par>
                            </p:childTnLst>
                          </p:cTn>
                        </p:par>
                        <p:par>
                          <p:cTn id="29" fill="hold">
                            <p:stCondLst>
                              <p:cond delay="17000"/>
                            </p:stCondLst>
                            <p:childTnLst>
                              <p:par>
                                <p:cTn id="30" presetID="23" presetClass="entr" presetSubtype="32" fill="hold" grpId="0" nodeType="afterEffect">
                                  <p:stCondLst>
                                    <p:cond delay="0"/>
                                  </p:stCondLst>
                                  <p:iterate type="lt">
                                    <p:tmAbs val="0"/>
                                  </p:iterate>
                                  <p:childTnLst>
                                    <p:set>
                                      <p:cBhvr>
                                        <p:cTn id="31" fill="hold"/>
                                        <p:tgtEl>
                                          <p:spTgt spid="347"/>
                                        </p:tgtEl>
                                        <p:attrNameLst>
                                          <p:attrName>style.visibility</p:attrName>
                                        </p:attrNameLst>
                                      </p:cBhvr>
                                      <p:to>
                                        <p:strVal val="visible"/>
                                      </p:to>
                                    </p:set>
                                    <p:anim calcmode="lin" valueType="num">
                                      <p:cBhvr>
                                        <p:cTn id="32" dur="4000" fill="hold"/>
                                        <p:tgtEl>
                                          <p:spTgt spid="347"/>
                                        </p:tgtEl>
                                        <p:attrNameLst>
                                          <p:attrName>ppt_w</p:attrName>
                                        </p:attrNameLst>
                                      </p:cBhvr>
                                      <p:tavLst>
                                        <p:tav tm="0">
                                          <p:val>
                                            <p:strVal val="4*#ppt_w"/>
                                          </p:val>
                                        </p:tav>
                                        <p:tav tm="100000">
                                          <p:val>
                                            <p:strVal val="#ppt_w"/>
                                          </p:val>
                                        </p:tav>
                                      </p:tavLst>
                                    </p:anim>
                                    <p:anim calcmode="lin" valueType="num">
                                      <p:cBhvr>
                                        <p:cTn id="33" dur="4000" fill="hold"/>
                                        <p:tgtEl>
                                          <p:spTgt spid="347"/>
                                        </p:tgtEl>
                                        <p:attrNameLst>
                                          <p:attrName>ppt_h</p:attrName>
                                        </p:attrNameLst>
                                      </p:cBhvr>
                                      <p:tavLst>
                                        <p:tav tm="0">
                                          <p:val>
                                            <p:strVal val="4*#ppt_h"/>
                                          </p:val>
                                        </p:tav>
                                        <p:tav tm="100000">
                                          <p:val>
                                            <p:strVal val="#ppt_h"/>
                                          </p:val>
                                        </p:tav>
                                      </p:tavLst>
                                    </p:anim>
                                  </p:childTnLst>
                                </p:cTn>
                              </p:par>
                            </p:childTnLst>
                          </p:cTn>
                        </p:par>
                        <p:par>
                          <p:cTn id="34" fill="hold">
                            <p:stCondLst>
                              <p:cond delay="21000"/>
                            </p:stCondLst>
                            <p:childTnLst>
                              <p:par>
                                <p:cTn id="35" presetID="23" presetClass="entr" presetSubtype="32" fill="hold" grpId="0" nodeType="afterEffect">
                                  <p:stCondLst>
                                    <p:cond delay="0"/>
                                  </p:stCondLst>
                                  <p:iterate type="lt">
                                    <p:tmAbs val="0"/>
                                  </p:iterate>
                                  <p:childTnLst>
                                    <p:set>
                                      <p:cBhvr>
                                        <p:cTn id="36" fill="hold"/>
                                        <p:tgtEl>
                                          <p:spTgt spid="348"/>
                                        </p:tgtEl>
                                        <p:attrNameLst>
                                          <p:attrName>style.visibility</p:attrName>
                                        </p:attrNameLst>
                                      </p:cBhvr>
                                      <p:to>
                                        <p:strVal val="visible"/>
                                      </p:to>
                                    </p:set>
                                    <p:anim calcmode="lin" valueType="num">
                                      <p:cBhvr>
                                        <p:cTn id="37" dur="4000" fill="hold"/>
                                        <p:tgtEl>
                                          <p:spTgt spid="348"/>
                                        </p:tgtEl>
                                        <p:attrNameLst>
                                          <p:attrName>ppt_w</p:attrName>
                                        </p:attrNameLst>
                                      </p:cBhvr>
                                      <p:tavLst>
                                        <p:tav tm="0">
                                          <p:val>
                                            <p:strVal val="4*#ppt_w"/>
                                          </p:val>
                                        </p:tav>
                                        <p:tav tm="100000">
                                          <p:val>
                                            <p:strVal val="#ppt_w"/>
                                          </p:val>
                                        </p:tav>
                                      </p:tavLst>
                                    </p:anim>
                                    <p:anim calcmode="lin" valueType="num">
                                      <p:cBhvr>
                                        <p:cTn id="38" dur="4000" fill="hold"/>
                                        <p:tgtEl>
                                          <p:spTgt spid="348"/>
                                        </p:tgtEl>
                                        <p:attrNameLst>
                                          <p:attrName>ppt_h</p:attrName>
                                        </p:attrNameLst>
                                      </p:cBhvr>
                                      <p:tavLst>
                                        <p:tav tm="0">
                                          <p:val>
                                            <p:strVal val="4*#ppt_h"/>
                                          </p:val>
                                        </p:tav>
                                        <p:tav tm="100000">
                                          <p:val>
                                            <p:strVal val="#ppt_h"/>
                                          </p:val>
                                        </p:tav>
                                      </p:tavLst>
                                    </p:anim>
                                  </p:childTnLst>
                                </p:cTn>
                              </p:par>
                            </p:childTnLst>
                          </p:cTn>
                        </p:par>
                        <p:par>
                          <p:cTn id="39" fill="hold">
                            <p:stCondLst>
                              <p:cond delay="25000"/>
                            </p:stCondLst>
                            <p:childTnLst>
                              <p:par>
                                <p:cTn id="40" presetID="23" presetClass="entr" presetSubtype="32" fill="hold" grpId="0" nodeType="afterEffect">
                                  <p:stCondLst>
                                    <p:cond delay="0"/>
                                  </p:stCondLst>
                                  <p:iterate type="lt">
                                    <p:tmAbs val="0"/>
                                  </p:iterate>
                                  <p:childTnLst>
                                    <p:set>
                                      <p:cBhvr>
                                        <p:cTn id="41" fill="hold"/>
                                        <p:tgtEl>
                                          <p:spTgt spid="349"/>
                                        </p:tgtEl>
                                        <p:attrNameLst>
                                          <p:attrName>style.visibility</p:attrName>
                                        </p:attrNameLst>
                                      </p:cBhvr>
                                      <p:to>
                                        <p:strVal val="visible"/>
                                      </p:to>
                                    </p:set>
                                    <p:anim calcmode="lin" valueType="num">
                                      <p:cBhvr>
                                        <p:cTn id="42" dur="4000" fill="hold"/>
                                        <p:tgtEl>
                                          <p:spTgt spid="349"/>
                                        </p:tgtEl>
                                        <p:attrNameLst>
                                          <p:attrName>ppt_w</p:attrName>
                                        </p:attrNameLst>
                                      </p:cBhvr>
                                      <p:tavLst>
                                        <p:tav tm="0">
                                          <p:val>
                                            <p:strVal val="4*#ppt_w"/>
                                          </p:val>
                                        </p:tav>
                                        <p:tav tm="100000">
                                          <p:val>
                                            <p:strVal val="#ppt_w"/>
                                          </p:val>
                                        </p:tav>
                                      </p:tavLst>
                                    </p:anim>
                                    <p:anim calcmode="lin" valueType="num">
                                      <p:cBhvr>
                                        <p:cTn id="43" dur="4000" fill="hold"/>
                                        <p:tgtEl>
                                          <p:spTgt spid="34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355"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356"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7"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58"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59"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0"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1"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2"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3"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4"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5"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66"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367"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368"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369"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370"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371"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372"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373"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374"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375"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376"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377"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378"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381" name="Group"/>
          <p:cNvGrpSpPr/>
          <p:nvPr/>
        </p:nvGrpSpPr>
        <p:grpSpPr>
          <a:xfrm>
            <a:off x="1042643" y="790277"/>
            <a:ext cx="2475707" cy="3741539"/>
            <a:chOff x="0" y="0"/>
            <a:chExt cx="2514600" cy="5321300"/>
          </a:xfrm>
        </p:grpSpPr>
        <p:sp>
          <p:nvSpPr>
            <p:cNvPr id="379"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380"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384" name="Group"/>
          <p:cNvGrpSpPr/>
          <p:nvPr/>
        </p:nvGrpSpPr>
        <p:grpSpPr>
          <a:xfrm>
            <a:off x="4012406" y="3571812"/>
            <a:ext cx="696521" cy="645978"/>
            <a:chOff x="0" y="0"/>
            <a:chExt cx="990606" cy="918722"/>
          </a:xfrm>
        </p:grpSpPr>
        <p:sp>
          <p:nvSpPr>
            <p:cNvPr id="382"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383"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385" name="“+%0d+%4j”"/>
          <p:cNvSpPr/>
          <p:nvPr/>
        </p:nvSpPr>
        <p:spPr>
          <a:xfrm>
            <a:off x="7864078" y="303609"/>
            <a:ext cx="2125266" cy="553641"/>
          </a:xfrm>
          <a:prstGeom prst="roundRect">
            <a:avLst>
              <a:gd name="adj" fmla="val 24194"/>
            </a:avLst>
          </a:prstGeom>
          <a:blipFill>
            <a:blip r:embed="rId5"/>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386"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7"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8"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89"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0"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1"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2"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393"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396" name="Group"/>
          <p:cNvGrpSpPr/>
          <p:nvPr/>
        </p:nvGrpSpPr>
        <p:grpSpPr>
          <a:xfrm>
            <a:off x="5712024" y="1955601"/>
            <a:ext cx="1067887" cy="1004590"/>
            <a:chOff x="0" y="38099"/>
            <a:chExt cx="1518772" cy="1428750"/>
          </a:xfrm>
        </p:grpSpPr>
        <p:sp>
          <p:nvSpPr>
            <p:cNvPr id="39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399" name="Group"/>
          <p:cNvGrpSpPr/>
          <p:nvPr/>
        </p:nvGrpSpPr>
        <p:grpSpPr>
          <a:xfrm>
            <a:off x="7096125" y="2696766"/>
            <a:ext cx="1067887" cy="1004590"/>
            <a:chOff x="0" y="38099"/>
            <a:chExt cx="1518772" cy="1428750"/>
          </a:xfrm>
        </p:grpSpPr>
        <p:sp>
          <p:nvSpPr>
            <p:cNvPr id="397"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398"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2" name="Group"/>
          <p:cNvGrpSpPr/>
          <p:nvPr/>
        </p:nvGrpSpPr>
        <p:grpSpPr>
          <a:xfrm>
            <a:off x="5604868" y="2696766"/>
            <a:ext cx="1067887" cy="1004590"/>
            <a:chOff x="0" y="38099"/>
            <a:chExt cx="1518772" cy="1428750"/>
          </a:xfrm>
        </p:grpSpPr>
        <p:sp>
          <p:nvSpPr>
            <p:cNvPr id="400"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1"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5" name="Group"/>
          <p:cNvGrpSpPr/>
          <p:nvPr/>
        </p:nvGrpSpPr>
        <p:grpSpPr>
          <a:xfrm>
            <a:off x="5819180" y="3402211"/>
            <a:ext cx="1067887" cy="1004590"/>
            <a:chOff x="0" y="38099"/>
            <a:chExt cx="1518772" cy="1428750"/>
          </a:xfrm>
        </p:grpSpPr>
        <p:sp>
          <p:nvSpPr>
            <p:cNvPr id="403"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4"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08" name="Group"/>
          <p:cNvGrpSpPr/>
          <p:nvPr/>
        </p:nvGrpSpPr>
        <p:grpSpPr>
          <a:xfrm>
            <a:off x="5890618" y="4277320"/>
            <a:ext cx="1067887" cy="1004590"/>
            <a:chOff x="0" y="38099"/>
            <a:chExt cx="1518772" cy="1428750"/>
          </a:xfrm>
        </p:grpSpPr>
        <p:sp>
          <p:nvSpPr>
            <p:cNvPr id="40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0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1" name="Group"/>
          <p:cNvGrpSpPr/>
          <p:nvPr/>
        </p:nvGrpSpPr>
        <p:grpSpPr>
          <a:xfrm>
            <a:off x="6801446" y="4277320"/>
            <a:ext cx="1067887" cy="1004590"/>
            <a:chOff x="0" y="38099"/>
            <a:chExt cx="1518772" cy="1428750"/>
          </a:xfrm>
        </p:grpSpPr>
        <p:sp>
          <p:nvSpPr>
            <p:cNvPr id="40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14" name="Group"/>
          <p:cNvGrpSpPr/>
          <p:nvPr/>
        </p:nvGrpSpPr>
        <p:grpSpPr>
          <a:xfrm>
            <a:off x="4408290" y="1955601"/>
            <a:ext cx="1067887" cy="1004590"/>
            <a:chOff x="0" y="38099"/>
            <a:chExt cx="1518772" cy="1428750"/>
          </a:xfrm>
        </p:grpSpPr>
        <p:sp>
          <p:nvSpPr>
            <p:cNvPr id="41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1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15"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25</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iterate>
                                    <p:tmAbs val="0"/>
                                  </p:iterate>
                                  <p:childTnLst>
                                    <p:set>
                                      <p:cBhvr>
                                        <p:cTn id="6" fill="hold"/>
                                        <p:tgtEl>
                                          <p:spTgt spid="396"/>
                                        </p:tgtEl>
                                        <p:attrNameLst>
                                          <p:attrName>style.visibility</p:attrName>
                                        </p:attrNameLst>
                                      </p:cBhvr>
                                      <p:to>
                                        <p:strVal val="visible"/>
                                      </p:to>
                                    </p:set>
                                    <p:anim calcmode="lin" valueType="num">
                                      <p:cBhvr>
                                        <p:cTn id="7" dur="500" fill="hold"/>
                                        <p:tgtEl>
                                          <p:spTgt spid="396"/>
                                        </p:tgtEl>
                                        <p:attrNameLst>
                                          <p:attrName>ppt_w</p:attrName>
                                        </p:attrNameLst>
                                      </p:cBhvr>
                                      <p:tavLst>
                                        <p:tav tm="0" fmla="#ppt_w*sin(2.5*pi*$)">
                                          <p:val>
                                            <p:fltVal val="0"/>
                                          </p:val>
                                        </p:tav>
                                        <p:tav tm="100000">
                                          <p:val>
                                            <p:fltVal val="1"/>
                                          </p:val>
                                        </p:tav>
                                      </p:tavLst>
                                    </p:anim>
                                    <p:anim calcmode="lin" valueType="num">
                                      <p:cBhvr>
                                        <p:cTn id="8" dur="500" fill="hold"/>
                                        <p:tgtEl>
                                          <p:spTgt spid="39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9" presetClass="entr" presetSubtype="10" fill="hold" grpId="0" nodeType="afterEffect">
                                  <p:stCondLst>
                                    <p:cond delay="0"/>
                                  </p:stCondLst>
                                  <p:iterate>
                                    <p:tmAbs val="0"/>
                                  </p:iterate>
                                  <p:childTnLst>
                                    <p:set>
                                      <p:cBhvr>
                                        <p:cTn id="11" fill="hold"/>
                                        <p:tgtEl>
                                          <p:spTgt spid="399"/>
                                        </p:tgtEl>
                                        <p:attrNameLst>
                                          <p:attrName>style.visibility</p:attrName>
                                        </p:attrNameLst>
                                      </p:cBhvr>
                                      <p:to>
                                        <p:strVal val="visible"/>
                                      </p:to>
                                    </p:set>
                                    <p:anim calcmode="lin" valueType="num">
                                      <p:cBhvr>
                                        <p:cTn id="12" dur="500" fill="hold"/>
                                        <p:tgtEl>
                                          <p:spTgt spid="399"/>
                                        </p:tgtEl>
                                        <p:attrNameLst>
                                          <p:attrName>ppt_w</p:attrName>
                                        </p:attrNameLst>
                                      </p:cBhvr>
                                      <p:tavLst>
                                        <p:tav tm="0" fmla="#ppt_w*sin(2.5*pi*$)">
                                          <p:val>
                                            <p:fltVal val="0"/>
                                          </p:val>
                                        </p:tav>
                                        <p:tav tm="100000">
                                          <p:val>
                                            <p:fltVal val="1"/>
                                          </p:val>
                                        </p:tav>
                                      </p:tavLst>
                                    </p:anim>
                                    <p:anim calcmode="lin" valueType="num">
                                      <p:cBhvr>
                                        <p:cTn id="13" dur="500" fill="hold"/>
                                        <p:tgtEl>
                                          <p:spTgt spid="399"/>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9" presetClass="entr" presetSubtype="10" fill="hold" grpId="0" nodeType="afterEffect">
                                  <p:stCondLst>
                                    <p:cond delay="0"/>
                                  </p:stCondLst>
                                  <p:iterate>
                                    <p:tmAbs val="0"/>
                                  </p:iterate>
                                  <p:childTnLst>
                                    <p:set>
                                      <p:cBhvr>
                                        <p:cTn id="16" fill="hold"/>
                                        <p:tgtEl>
                                          <p:spTgt spid="402"/>
                                        </p:tgtEl>
                                        <p:attrNameLst>
                                          <p:attrName>style.visibility</p:attrName>
                                        </p:attrNameLst>
                                      </p:cBhvr>
                                      <p:to>
                                        <p:strVal val="visible"/>
                                      </p:to>
                                    </p:set>
                                    <p:anim calcmode="lin" valueType="num">
                                      <p:cBhvr>
                                        <p:cTn id="17" dur="500" fill="hold"/>
                                        <p:tgtEl>
                                          <p:spTgt spid="402"/>
                                        </p:tgtEl>
                                        <p:attrNameLst>
                                          <p:attrName>ppt_w</p:attrName>
                                        </p:attrNameLst>
                                      </p:cBhvr>
                                      <p:tavLst>
                                        <p:tav tm="0" fmla="#ppt_w*sin(2.5*pi*$)">
                                          <p:val>
                                            <p:fltVal val="0"/>
                                          </p:val>
                                        </p:tav>
                                        <p:tav tm="100000">
                                          <p:val>
                                            <p:fltVal val="1"/>
                                          </p:val>
                                        </p:tav>
                                      </p:tavLst>
                                    </p:anim>
                                    <p:anim calcmode="lin" valueType="num">
                                      <p:cBhvr>
                                        <p:cTn id="18" dur="500" fill="hold"/>
                                        <p:tgtEl>
                                          <p:spTgt spid="402"/>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9" presetClass="entr" presetSubtype="10" fill="hold" grpId="0" nodeType="afterEffect">
                                  <p:stCondLst>
                                    <p:cond delay="0"/>
                                  </p:stCondLst>
                                  <p:iterate>
                                    <p:tmAbs val="0"/>
                                  </p:iterate>
                                  <p:childTnLst>
                                    <p:set>
                                      <p:cBhvr>
                                        <p:cTn id="21" fill="hold"/>
                                        <p:tgtEl>
                                          <p:spTgt spid="405"/>
                                        </p:tgtEl>
                                        <p:attrNameLst>
                                          <p:attrName>style.visibility</p:attrName>
                                        </p:attrNameLst>
                                      </p:cBhvr>
                                      <p:to>
                                        <p:strVal val="visible"/>
                                      </p:to>
                                    </p:set>
                                    <p:anim calcmode="lin" valueType="num">
                                      <p:cBhvr>
                                        <p:cTn id="22" dur="500" fill="hold"/>
                                        <p:tgtEl>
                                          <p:spTgt spid="405"/>
                                        </p:tgtEl>
                                        <p:attrNameLst>
                                          <p:attrName>ppt_w</p:attrName>
                                        </p:attrNameLst>
                                      </p:cBhvr>
                                      <p:tavLst>
                                        <p:tav tm="0" fmla="#ppt_w*sin(2.5*pi*$)">
                                          <p:val>
                                            <p:fltVal val="0"/>
                                          </p:val>
                                        </p:tav>
                                        <p:tav tm="100000">
                                          <p:val>
                                            <p:fltVal val="1"/>
                                          </p:val>
                                        </p:tav>
                                      </p:tavLst>
                                    </p:anim>
                                    <p:anim calcmode="lin" valueType="num">
                                      <p:cBhvr>
                                        <p:cTn id="23" dur="500" fill="hold"/>
                                        <p:tgtEl>
                                          <p:spTgt spid="405"/>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9" presetClass="entr" presetSubtype="10" fill="hold" grpId="0" nodeType="afterEffect">
                                  <p:stCondLst>
                                    <p:cond delay="0"/>
                                  </p:stCondLst>
                                  <p:iterate>
                                    <p:tmAbs val="0"/>
                                  </p:iterate>
                                  <p:childTnLst>
                                    <p:set>
                                      <p:cBhvr>
                                        <p:cTn id="26" fill="hold"/>
                                        <p:tgtEl>
                                          <p:spTgt spid="408"/>
                                        </p:tgtEl>
                                        <p:attrNameLst>
                                          <p:attrName>style.visibility</p:attrName>
                                        </p:attrNameLst>
                                      </p:cBhvr>
                                      <p:to>
                                        <p:strVal val="visible"/>
                                      </p:to>
                                    </p:set>
                                    <p:anim calcmode="lin" valueType="num">
                                      <p:cBhvr>
                                        <p:cTn id="27" dur="500" fill="hold"/>
                                        <p:tgtEl>
                                          <p:spTgt spid="408"/>
                                        </p:tgtEl>
                                        <p:attrNameLst>
                                          <p:attrName>ppt_w</p:attrName>
                                        </p:attrNameLst>
                                      </p:cBhvr>
                                      <p:tavLst>
                                        <p:tav tm="0" fmla="#ppt_w*sin(2.5*pi*$)">
                                          <p:val>
                                            <p:fltVal val="0"/>
                                          </p:val>
                                        </p:tav>
                                        <p:tav tm="100000">
                                          <p:val>
                                            <p:fltVal val="1"/>
                                          </p:val>
                                        </p:tav>
                                      </p:tavLst>
                                    </p:anim>
                                    <p:anim calcmode="lin" valueType="num">
                                      <p:cBhvr>
                                        <p:cTn id="28" dur="500" fill="hold"/>
                                        <p:tgtEl>
                                          <p:spTgt spid="408"/>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9" presetClass="entr" presetSubtype="10" fill="hold" grpId="0" nodeType="afterEffect">
                                  <p:stCondLst>
                                    <p:cond delay="0"/>
                                  </p:stCondLst>
                                  <p:iterate>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ppt_w</p:attrName>
                                        </p:attrNameLst>
                                      </p:cBhvr>
                                      <p:tavLst>
                                        <p:tav tm="0" fmla="#ppt_w*sin(2.5*pi*$)">
                                          <p:val>
                                            <p:fltVal val="0"/>
                                          </p:val>
                                        </p:tav>
                                        <p:tav tm="100000">
                                          <p:val>
                                            <p:fltVal val="1"/>
                                          </p:val>
                                        </p:tav>
                                      </p:tavLst>
                                    </p:anim>
                                    <p:anim calcmode="lin" valueType="num">
                                      <p:cBhvr>
                                        <p:cTn id="33" dur="500" fill="hold"/>
                                        <p:tgtEl>
                                          <p:spTgt spid="411"/>
                                        </p:tgtEl>
                                        <p:attrNameLst>
                                          <p:attrName>ppt_h</p:attrName>
                                        </p:attrNameLst>
                                      </p:cBhvr>
                                      <p:tavLst>
                                        <p:tav tm="0">
                                          <p:val>
                                            <p:strVal val="#ppt_h"/>
                                          </p:val>
                                        </p:tav>
                                        <p:tav tm="100000">
                                          <p:val>
                                            <p:strVal val="#ppt_h"/>
                                          </p:val>
                                        </p:tav>
                                      </p:tavLst>
                                    </p:anim>
                                  </p:childTnLst>
                                </p:cTn>
                              </p:par>
                            </p:childTnLst>
                          </p:cTn>
                        </p:par>
                        <p:par>
                          <p:cTn id="34" fill="hold">
                            <p:stCondLst>
                              <p:cond delay="3000"/>
                            </p:stCondLst>
                            <p:childTnLst>
                              <p:par>
                                <p:cTn id="35" presetID="19" presetClass="entr" presetSubtype="10" fill="hold" grpId="0" nodeType="afterEffect">
                                  <p:stCondLst>
                                    <p:cond delay="0"/>
                                  </p:stCondLst>
                                  <p:iterate>
                                    <p:tmAbs val="0"/>
                                  </p:iterate>
                                  <p:childTnLst>
                                    <p:set>
                                      <p:cBhvr>
                                        <p:cTn id="36" fill="hold"/>
                                        <p:tgtEl>
                                          <p:spTgt spid="414"/>
                                        </p:tgtEl>
                                        <p:attrNameLst>
                                          <p:attrName>style.visibility</p:attrName>
                                        </p:attrNameLst>
                                      </p:cBhvr>
                                      <p:to>
                                        <p:strVal val="visible"/>
                                      </p:to>
                                    </p:set>
                                    <p:anim calcmode="lin" valueType="num">
                                      <p:cBhvr>
                                        <p:cTn id="37" dur="500" fill="hold"/>
                                        <p:tgtEl>
                                          <p:spTgt spid="414"/>
                                        </p:tgtEl>
                                        <p:attrNameLst>
                                          <p:attrName>ppt_w</p:attrName>
                                        </p:attrNameLst>
                                      </p:cBhvr>
                                      <p:tavLst>
                                        <p:tav tm="0" fmla="#ppt_w*sin(2.5*pi*$)">
                                          <p:val>
                                            <p:fltVal val="0"/>
                                          </p:val>
                                        </p:tav>
                                        <p:tav tm="100000">
                                          <p:val>
                                            <p:fltVal val="1"/>
                                          </p:val>
                                        </p:tav>
                                      </p:tavLst>
                                    </p:anim>
                                    <p:anim calcmode="lin" valueType="num">
                                      <p:cBhvr>
                                        <p:cTn id="38" dur="500" fill="hold"/>
                                        <p:tgtEl>
                                          <p:spTgt spid="41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grpId="0" nodeType="clickEffect">
                                  <p:stCondLst>
                                    <p:cond delay="0"/>
                                  </p:stCondLst>
                                  <p:iterate>
                                    <p:tmAbs val="0"/>
                                  </p:iterate>
                                  <p:childTnLst>
                                    <p:set>
                                      <p:cBhvr>
                                        <p:cTn id="42" fill="hold"/>
                                        <p:tgtEl>
                                          <p:spTgt spid="381"/>
                                        </p:tgtEl>
                                        <p:attrNameLst>
                                          <p:attrName>style.visibility</p:attrName>
                                        </p:attrNameLst>
                                      </p:cBhvr>
                                      <p:to>
                                        <p:strVal val="visible"/>
                                      </p:to>
                                    </p:set>
                                    <p:anim calcmode="lin" valueType="num">
                                      <p:cBhvr>
                                        <p:cTn id="43" dur="1000" fill="hold"/>
                                        <p:tgtEl>
                                          <p:spTgt spid="381"/>
                                        </p:tgtEl>
                                        <p:attrNameLst>
                                          <p:attrName>ppt_w</p:attrName>
                                        </p:attrNameLst>
                                      </p:cBhvr>
                                      <p:tavLst>
                                        <p:tav tm="0">
                                          <p:val>
                                            <p:fltVal val="0"/>
                                          </p:val>
                                        </p:tav>
                                        <p:tav tm="100000">
                                          <p:val>
                                            <p:strVal val="#ppt_w"/>
                                          </p:val>
                                        </p:tav>
                                      </p:tavLst>
                                    </p:anim>
                                    <p:anim calcmode="lin" valueType="num">
                                      <p:cBhvr>
                                        <p:cTn id="44" dur="1000" fill="hold"/>
                                        <p:tgtEl>
                                          <p:spTgt spid="3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animBg="1" advAuto="0"/>
      <p:bldP spid="396" grpId="0" animBg="1" advAuto="0"/>
      <p:bldP spid="399" grpId="0" animBg="1" advAuto="0"/>
      <p:bldP spid="402" grpId="0" animBg="1" advAuto="0"/>
      <p:bldP spid="405" grpId="0" animBg="1" advAuto="0"/>
      <p:bldP spid="408" grpId="0" animBg="1" advAuto="0"/>
      <p:bldP spid="411" grpId="0" animBg="1" advAuto="0"/>
      <p:bldP spid="414"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 name="droppedImage.pdf" descr="droppedImage.pdf"/>
          <p:cNvPicPr>
            <a:picLocks noChangeAspect="1"/>
          </p:cNvPicPr>
          <p:nvPr/>
        </p:nvPicPr>
        <p:blipFill>
          <a:blip r:embed="rId3"/>
          <a:srcRect l="1697" r="3390" b="3957"/>
          <a:stretch>
            <a:fillRect/>
          </a:stretch>
        </p:blipFill>
        <p:spPr>
          <a:xfrm>
            <a:off x="2783086" y="174394"/>
            <a:ext cx="6643688" cy="6353208"/>
          </a:xfrm>
          <a:prstGeom prst="rect">
            <a:avLst/>
          </a:prstGeom>
          <a:ln w="12700">
            <a:miter lim="400000"/>
          </a:ln>
        </p:spPr>
      </p:pic>
      <p:sp>
        <p:nvSpPr>
          <p:cNvPr id="420" name="Rounded Rectangle"/>
          <p:cNvSpPr/>
          <p:nvPr/>
        </p:nvSpPr>
        <p:spPr>
          <a:xfrm>
            <a:off x="4176117" y="660797"/>
            <a:ext cx="2830711" cy="750094"/>
          </a:xfrm>
          <a:prstGeom prst="roundRect">
            <a:avLst>
              <a:gd name="adj" fmla="val 17857"/>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alpha val="45000"/>
                  </a:srgbClr>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alpha val="45000"/>
                </a:srgbClr>
              </a:solidFill>
              <a:effectLst>
                <a:outerShdw blurRad="38100" dist="12700" dir="5400000" rotWithShape="0">
                  <a:srgbClr val="000000">
                    <a:alpha val="50000"/>
                  </a:srgbClr>
                </a:outerShdw>
              </a:effectLst>
              <a:latin typeface="Gill Sans"/>
              <a:sym typeface="Gill Sans"/>
            </a:endParaRPr>
          </a:p>
        </p:txBody>
      </p:sp>
      <p:sp>
        <p:nvSpPr>
          <p:cNvPr id="421" name="Rounded Rectangle"/>
          <p:cNvSpPr/>
          <p:nvPr/>
        </p:nvSpPr>
        <p:spPr>
          <a:xfrm>
            <a:off x="4917281" y="1651992"/>
            <a:ext cx="1276945" cy="267891"/>
          </a:xfrm>
          <a:prstGeom prst="roundRect">
            <a:avLst>
              <a:gd name="adj" fmla="val 5000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2" name="Rounded Rectangle"/>
          <p:cNvSpPr/>
          <p:nvPr/>
        </p:nvSpPr>
        <p:spPr>
          <a:xfrm>
            <a:off x="5595938" y="2160984"/>
            <a:ext cx="122336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32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2250"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23" name="Rounded Rectangle"/>
          <p:cNvSpPr/>
          <p:nvPr/>
        </p:nvSpPr>
        <p:spPr>
          <a:xfrm>
            <a:off x="4676180" y="2893219"/>
            <a:ext cx="1410891"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4" name="Rounded Rectangle"/>
          <p:cNvSpPr/>
          <p:nvPr/>
        </p:nvSpPr>
        <p:spPr>
          <a:xfrm>
            <a:off x="7703344" y="2893219"/>
            <a:ext cx="1205508" cy="517922"/>
          </a:xfrm>
          <a:prstGeom prst="roundRect">
            <a:avLst>
              <a:gd name="adj" fmla="val 25862"/>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5" name="Rounded Rectangle"/>
          <p:cNvSpPr/>
          <p:nvPr/>
        </p:nvSpPr>
        <p:spPr>
          <a:xfrm>
            <a:off x="3792141" y="3652242"/>
            <a:ext cx="1134070"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6" name="Rounded Rectangle"/>
          <p:cNvSpPr/>
          <p:nvPr/>
        </p:nvSpPr>
        <p:spPr>
          <a:xfrm>
            <a:off x="5328047" y="3634383"/>
            <a:ext cx="2607469" cy="616148"/>
          </a:xfrm>
          <a:prstGeom prst="roundRect">
            <a:avLst>
              <a:gd name="adj" fmla="val 2173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7" name="Rounded Rectangle"/>
          <p:cNvSpPr/>
          <p:nvPr/>
        </p:nvSpPr>
        <p:spPr>
          <a:xfrm>
            <a:off x="4488656" y="4518422"/>
            <a:ext cx="2080617" cy="625078"/>
          </a:xfrm>
          <a:prstGeom prst="roundRect">
            <a:avLst>
              <a:gd name="adj" fmla="val 21429"/>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8" name="Rounded Rectangle"/>
          <p:cNvSpPr/>
          <p:nvPr/>
        </p:nvSpPr>
        <p:spPr>
          <a:xfrm>
            <a:off x="6658570" y="4509492"/>
            <a:ext cx="1410891" cy="482203"/>
          </a:xfrm>
          <a:prstGeom prst="roundRect">
            <a:avLst>
              <a:gd name="adj" fmla="val 27778"/>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29" name="Rounded Rectangle"/>
          <p:cNvSpPr/>
          <p:nvPr/>
        </p:nvSpPr>
        <p:spPr>
          <a:xfrm>
            <a:off x="5328047" y="5670351"/>
            <a:ext cx="1526977" cy="500063"/>
          </a:xfrm>
          <a:prstGeom prst="roundRect">
            <a:avLst>
              <a:gd name="adj" fmla="val 26786"/>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0" name="Rounded Rectangle"/>
          <p:cNvSpPr/>
          <p:nvPr/>
        </p:nvSpPr>
        <p:spPr>
          <a:xfrm>
            <a:off x="2854524" y="5884664"/>
            <a:ext cx="1509117" cy="544711"/>
          </a:xfrm>
          <a:prstGeom prst="roundRect">
            <a:avLst>
              <a:gd name="adj" fmla="val 24590"/>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31" name="A"/>
          <p:cNvSpPr/>
          <p:nvPr/>
        </p:nvSpPr>
        <p:spPr>
          <a:xfrm>
            <a:off x="6640711" y="589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A</a:t>
            </a:r>
          </a:p>
        </p:txBody>
      </p:sp>
      <p:sp>
        <p:nvSpPr>
          <p:cNvPr id="432" name="B"/>
          <p:cNvSpPr/>
          <p:nvPr/>
        </p:nvSpPr>
        <p:spPr>
          <a:xfrm>
            <a:off x="6033492" y="152697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B</a:t>
            </a:r>
          </a:p>
        </p:txBody>
      </p:sp>
      <p:sp>
        <p:nvSpPr>
          <p:cNvPr id="433" name="C"/>
          <p:cNvSpPr/>
          <p:nvPr/>
        </p:nvSpPr>
        <p:spPr>
          <a:xfrm>
            <a:off x="6569273" y="201810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C</a:t>
            </a:r>
          </a:p>
        </p:txBody>
      </p:sp>
      <p:sp>
        <p:nvSpPr>
          <p:cNvPr id="434" name="D"/>
          <p:cNvSpPr/>
          <p:nvPr/>
        </p:nvSpPr>
        <p:spPr>
          <a:xfrm>
            <a:off x="5819180"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D</a:t>
            </a:r>
          </a:p>
        </p:txBody>
      </p:sp>
      <p:sp>
        <p:nvSpPr>
          <p:cNvPr id="435" name="E"/>
          <p:cNvSpPr/>
          <p:nvPr/>
        </p:nvSpPr>
        <p:spPr>
          <a:xfrm>
            <a:off x="8623101" y="2875359"/>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E</a:t>
            </a:r>
          </a:p>
        </p:txBody>
      </p:sp>
      <p:sp>
        <p:nvSpPr>
          <p:cNvPr id="436" name="G"/>
          <p:cNvSpPr/>
          <p:nvPr/>
        </p:nvSpPr>
        <p:spPr>
          <a:xfrm>
            <a:off x="7631906"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G</a:t>
            </a:r>
          </a:p>
        </p:txBody>
      </p:sp>
      <p:sp>
        <p:nvSpPr>
          <p:cNvPr id="437" name="F"/>
          <p:cNvSpPr/>
          <p:nvPr/>
        </p:nvSpPr>
        <p:spPr>
          <a:xfrm>
            <a:off x="4631531" y="360759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F</a:t>
            </a:r>
          </a:p>
        </p:txBody>
      </p:sp>
      <p:sp>
        <p:nvSpPr>
          <p:cNvPr id="438" name="H"/>
          <p:cNvSpPr/>
          <p:nvPr/>
        </p:nvSpPr>
        <p:spPr>
          <a:xfrm>
            <a:off x="6229945"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H</a:t>
            </a:r>
          </a:p>
        </p:txBody>
      </p:sp>
      <p:sp>
        <p:nvSpPr>
          <p:cNvPr id="439" name="I"/>
          <p:cNvSpPr/>
          <p:nvPr/>
        </p:nvSpPr>
        <p:spPr>
          <a:xfrm>
            <a:off x="7721203" y="439340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I</a:t>
            </a:r>
          </a:p>
        </p:txBody>
      </p:sp>
      <p:sp>
        <p:nvSpPr>
          <p:cNvPr id="440" name="L"/>
          <p:cNvSpPr/>
          <p:nvPr/>
        </p:nvSpPr>
        <p:spPr>
          <a:xfrm>
            <a:off x="6569273" y="5598914"/>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L</a:t>
            </a:r>
          </a:p>
        </p:txBody>
      </p:sp>
      <p:sp>
        <p:nvSpPr>
          <p:cNvPr id="441" name="M"/>
          <p:cNvSpPr/>
          <p:nvPr/>
        </p:nvSpPr>
        <p:spPr>
          <a:xfrm>
            <a:off x="3935015" y="5822156"/>
            <a:ext cx="437555" cy="437555"/>
          </a:xfrm>
          <a:prstGeom prst="ellipse">
            <a:avLst/>
          </a:prstGeom>
          <a:solidFill>
            <a:srgbClr val="FFFFFF"/>
          </a:solidFill>
          <a:ln w="25400">
            <a:solidFill>
              <a:srgbClr val="FF9300">
                <a:alpha val="30000"/>
              </a:srgbClr>
            </a:solidFill>
            <a:miter lim="400000"/>
          </a:ln>
          <a:effectLst>
            <a:outerShdw blurRad="38100" dist="38100" dir="28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700">
                <a:solidFill>
                  <a:srgbClr val="FF9300">
                    <a:alpha val="30000"/>
                  </a:srgbClr>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410751" hangingPunct="0">
              <a:defRPr/>
            </a:pPr>
            <a:r>
              <a:rPr sz="1898" kern="0"/>
              <a:t>M</a:t>
            </a:r>
          </a:p>
        </p:txBody>
      </p:sp>
      <p:sp>
        <p:nvSpPr>
          <p:cNvPr id="442" name="Rectangle"/>
          <p:cNvSpPr/>
          <p:nvPr/>
        </p:nvSpPr>
        <p:spPr>
          <a:xfrm>
            <a:off x="3854648" y="178594"/>
            <a:ext cx="3464719" cy="303609"/>
          </a:xfrm>
          <a:prstGeom prst="rect">
            <a:avLst/>
          </a:prstGeom>
          <a:solidFill>
            <a:srgbClr val="FF9300">
              <a:alpha val="0"/>
            </a:srgbClr>
          </a:solidFill>
          <a:ln w="25400">
            <a:solidFill>
              <a:srgbClr val="000000"/>
            </a:solidFill>
            <a:miter lim="400000"/>
          </a:ln>
        </p:spPr>
        <p:txBody>
          <a:bodyPr lIns="35719" tIns="35719" rIns="35719" bIns="35719" anchor="ct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sp>
        <p:nvSpPr>
          <p:cNvPr id="443" name="Line"/>
          <p:cNvSpPr/>
          <p:nvPr/>
        </p:nvSpPr>
        <p:spPr>
          <a:xfrm>
            <a:off x="6462117" y="1785938"/>
            <a:ext cx="80367" cy="89"/>
          </a:xfrm>
          <a:prstGeom prst="line">
            <a:avLst/>
          </a:prstGeom>
          <a:ln w="25400">
            <a:solidFill>
              <a:srgbClr val="000000"/>
            </a:solidFill>
            <a:miter lim="400000"/>
            <a:headEnd type="triangle"/>
          </a:ln>
        </p:spPr>
        <p:txBody>
          <a:bodyPr lIns="35719" tIns="35719" rIns="35719" bIns="35719" anchor="ct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nvGrpSpPr>
          <p:cNvPr id="446" name="Group"/>
          <p:cNvGrpSpPr/>
          <p:nvPr/>
        </p:nvGrpSpPr>
        <p:grpSpPr>
          <a:xfrm>
            <a:off x="4012406" y="3571812"/>
            <a:ext cx="696521" cy="645978"/>
            <a:chOff x="0" y="0"/>
            <a:chExt cx="990606" cy="918722"/>
          </a:xfrm>
        </p:grpSpPr>
        <p:sp>
          <p:nvSpPr>
            <p:cNvPr id="444" name="Line"/>
            <p:cNvSpPr/>
            <p:nvPr/>
          </p:nvSpPr>
          <p:spPr>
            <a:xfrm>
              <a:off x="93042" y="0"/>
              <a:ext cx="897565" cy="897564"/>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sp>
          <p:nvSpPr>
            <p:cNvPr id="445" name="Line"/>
            <p:cNvSpPr/>
            <p:nvPr/>
          </p:nvSpPr>
          <p:spPr>
            <a:xfrm flipV="1">
              <a:off x="0" y="19136"/>
              <a:ext cx="899586" cy="899587"/>
            </a:xfrm>
            <a:prstGeom prst="line">
              <a:avLst/>
            </a:prstGeom>
            <a:noFill/>
            <a:ln w="88900" cap="flat">
              <a:solidFill>
                <a:srgbClr val="FF2600"/>
              </a:solidFill>
              <a:prstDash val="solid"/>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defTabSz="321457" hangingPunct="0">
                <a:defRPr sz="1200">
                  <a:latin typeface="Helvetica"/>
                  <a:ea typeface="Helvetica"/>
                  <a:cs typeface="Helvetica"/>
                  <a:sym typeface="Helvetica"/>
                </a:defRPr>
              </a:pPr>
              <a:endParaRPr sz="844" kern="0">
                <a:solidFill>
                  <a:srgbClr val="000000"/>
                </a:solidFill>
                <a:latin typeface="Helvetica"/>
                <a:cs typeface="Helvetica"/>
                <a:sym typeface="Helvetica"/>
              </a:endParaRPr>
            </a:p>
          </p:txBody>
        </p:sp>
      </p:grpSp>
      <p:sp>
        <p:nvSpPr>
          <p:cNvPr id="447" name="“+%0d+%4j”"/>
          <p:cNvSpPr/>
          <p:nvPr/>
        </p:nvSpPr>
        <p:spPr>
          <a:xfrm>
            <a:off x="7864078" y="303609"/>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“+%0d+%4j”</a:t>
            </a:r>
          </a:p>
        </p:txBody>
      </p:sp>
      <p:sp>
        <p:nvSpPr>
          <p:cNvPr id="448" name="Rectangle"/>
          <p:cNvSpPr/>
          <p:nvPr/>
        </p:nvSpPr>
        <p:spPr>
          <a:xfrm>
            <a:off x="5712023"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49" name="Rectangle"/>
          <p:cNvSpPr/>
          <p:nvPr/>
        </p:nvSpPr>
        <p:spPr>
          <a:xfrm>
            <a:off x="4408289" y="1937742"/>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0" name="Rectangle"/>
          <p:cNvSpPr/>
          <p:nvPr/>
        </p:nvSpPr>
        <p:spPr>
          <a:xfrm>
            <a:off x="5595937"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1" name="Rectangle"/>
          <p:cNvSpPr/>
          <p:nvPr/>
        </p:nvSpPr>
        <p:spPr>
          <a:xfrm>
            <a:off x="7078265" y="2678906"/>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2" name="Rectangle"/>
          <p:cNvSpPr/>
          <p:nvPr/>
        </p:nvSpPr>
        <p:spPr>
          <a:xfrm>
            <a:off x="4676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3" name="Rectangle"/>
          <p:cNvSpPr/>
          <p:nvPr/>
        </p:nvSpPr>
        <p:spPr>
          <a:xfrm>
            <a:off x="5819179" y="342900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4" name="Rectangle"/>
          <p:cNvSpPr/>
          <p:nvPr/>
        </p:nvSpPr>
        <p:spPr>
          <a:xfrm>
            <a:off x="5890617"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sp>
        <p:nvSpPr>
          <p:cNvPr id="455" name="Rectangle"/>
          <p:cNvSpPr/>
          <p:nvPr/>
        </p:nvSpPr>
        <p:spPr>
          <a:xfrm>
            <a:off x="6801445" y="4277320"/>
            <a:ext cx="357188" cy="178594"/>
          </a:xfrm>
          <a:prstGeom prst="rect">
            <a:avLst/>
          </a:prstGeom>
          <a:solidFill>
            <a:srgbClr val="FFFFFF">
              <a:alpha val="0"/>
            </a:srgbClr>
          </a:solidFill>
          <a:ln w="50800">
            <a:solidFill>
              <a:srgbClr val="FF9300"/>
            </a:solidFill>
            <a:miter lim="400000"/>
          </a:ln>
          <a:effectLst>
            <a:outerShdw blurRad="38100" dist="38100" dir="2820000" rotWithShape="0">
              <a:srgbClr val="000000">
                <a:alpha val="50000"/>
              </a:srgbClr>
            </a:outerShdw>
          </a:effectLst>
        </p:spPr>
        <p:txBody>
          <a:bodyPr lIns="35719" tIns="35719" rIns="35719" bIns="35719" anchor="ctr"/>
          <a:lstStyle/>
          <a:p>
            <a:pPr algn="ctr" defTabSz="410751" hangingPunct="0">
              <a:defRPr sz="2700">
                <a:solidFill>
                  <a:srgbClr val="FF9300"/>
                </a:solidFill>
                <a:effectLst>
                  <a:outerShdw blurRad="38100" dist="12700" dir="5400000" rotWithShape="0">
                    <a:srgbClr val="000000">
                      <a:alpha val="50000"/>
                    </a:srgbClr>
                  </a:outerShdw>
                </a:effectLst>
                <a:latin typeface="Gill Sans"/>
                <a:ea typeface="Gill Sans"/>
                <a:cs typeface="Gill Sans"/>
                <a:sym typeface="Gill Sans"/>
              </a:defRPr>
            </a:pPr>
            <a:endParaRPr sz="1898" kern="0">
              <a:solidFill>
                <a:srgbClr val="FF9300"/>
              </a:solidFill>
              <a:effectLst>
                <a:outerShdw blurRad="38100" dist="12700" dir="5400000" rotWithShape="0">
                  <a:srgbClr val="000000">
                    <a:alpha val="50000"/>
                  </a:srgbClr>
                </a:outerShdw>
              </a:effectLst>
              <a:latin typeface="Gill Sans"/>
              <a:sym typeface="Gill Sans"/>
            </a:endParaRPr>
          </a:p>
        </p:txBody>
      </p:sp>
      <p:grpSp>
        <p:nvGrpSpPr>
          <p:cNvPr id="458" name="Group"/>
          <p:cNvGrpSpPr/>
          <p:nvPr/>
        </p:nvGrpSpPr>
        <p:grpSpPr>
          <a:xfrm>
            <a:off x="5712024" y="1955601"/>
            <a:ext cx="1067887" cy="1004590"/>
            <a:chOff x="0" y="38099"/>
            <a:chExt cx="1518772" cy="1428750"/>
          </a:xfrm>
        </p:grpSpPr>
        <p:sp>
          <p:nvSpPr>
            <p:cNvPr id="456"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57"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1" name="Group"/>
          <p:cNvGrpSpPr/>
          <p:nvPr/>
        </p:nvGrpSpPr>
        <p:grpSpPr>
          <a:xfrm>
            <a:off x="7096125" y="2696766"/>
            <a:ext cx="1067887" cy="1004590"/>
            <a:chOff x="0" y="38099"/>
            <a:chExt cx="1518772" cy="1428750"/>
          </a:xfrm>
        </p:grpSpPr>
        <p:sp>
          <p:nvSpPr>
            <p:cNvPr id="459"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0"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4" name="Group"/>
          <p:cNvGrpSpPr/>
          <p:nvPr/>
        </p:nvGrpSpPr>
        <p:grpSpPr>
          <a:xfrm>
            <a:off x="5604868" y="2696766"/>
            <a:ext cx="1067887" cy="1004590"/>
            <a:chOff x="0" y="38099"/>
            <a:chExt cx="1518772" cy="1428750"/>
          </a:xfrm>
        </p:grpSpPr>
        <p:sp>
          <p:nvSpPr>
            <p:cNvPr id="462"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3"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67" name="Group"/>
          <p:cNvGrpSpPr/>
          <p:nvPr/>
        </p:nvGrpSpPr>
        <p:grpSpPr>
          <a:xfrm>
            <a:off x="5819180" y="3402211"/>
            <a:ext cx="1067887" cy="1004590"/>
            <a:chOff x="0" y="38099"/>
            <a:chExt cx="1518772" cy="1428750"/>
          </a:xfrm>
        </p:grpSpPr>
        <p:sp>
          <p:nvSpPr>
            <p:cNvPr id="465"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6"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0" name="Group"/>
          <p:cNvGrpSpPr/>
          <p:nvPr/>
        </p:nvGrpSpPr>
        <p:grpSpPr>
          <a:xfrm>
            <a:off x="5890618" y="4277320"/>
            <a:ext cx="1067887" cy="1004590"/>
            <a:chOff x="0" y="38099"/>
            <a:chExt cx="1518772" cy="1428750"/>
          </a:xfrm>
        </p:grpSpPr>
        <p:sp>
          <p:nvSpPr>
            <p:cNvPr id="46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6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3" name="Group"/>
          <p:cNvGrpSpPr/>
          <p:nvPr/>
        </p:nvGrpSpPr>
        <p:grpSpPr>
          <a:xfrm>
            <a:off x="6801446" y="4277320"/>
            <a:ext cx="1067887" cy="1004590"/>
            <a:chOff x="0" y="38099"/>
            <a:chExt cx="1518772" cy="1428750"/>
          </a:xfrm>
        </p:grpSpPr>
        <p:sp>
          <p:nvSpPr>
            <p:cNvPr id="471"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2"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76" name="Group"/>
          <p:cNvGrpSpPr/>
          <p:nvPr/>
        </p:nvGrpSpPr>
        <p:grpSpPr>
          <a:xfrm>
            <a:off x="4408290" y="1955601"/>
            <a:ext cx="1067887" cy="1004590"/>
            <a:chOff x="0" y="38099"/>
            <a:chExt cx="1518772" cy="1428750"/>
          </a:xfrm>
        </p:grpSpPr>
        <p:sp>
          <p:nvSpPr>
            <p:cNvPr id="474"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5"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sp>
        <p:nvSpPr>
          <p:cNvPr id="477" name="“abc”"/>
          <p:cNvSpPr/>
          <p:nvPr/>
        </p:nvSpPr>
        <p:spPr>
          <a:xfrm>
            <a:off x="8176617" y="759023"/>
            <a:ext cx="2125266" cy="553641"/>
          </a:xfrm>
          <a:prstGeom prst="roundRect">
            <a:avLst>
              <a:gd name="adj" fmla="val 24194"/>
            </a:avLst>
          </a:prstGeom>
          <a:blipFill>
            <a:blip r:embed="rId4"/>
          </a:blipFill>
          <a:ln w="25400">
            <a:solidFill>
              <a:srgbClr val="FFFFFF"/>
            </a:solidFill>
            <a:miter lim="400000"/>
          </a:ln>
          <a:effectLst>
            <a:outerShdw blurRad="76200" dist="76200" dir="342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789" tIns="26789" rIns="26789" bIns="26789" anchor="ctr"/>
          <a:lstStyle>
            <a:lvl1pPr defTabSz="457200">
              <a:lnSpc>
                <a:spcPts val="3800"/>
              </a:lnSpc>
              <a:tabLst>
                <a:tab pos="838200" algn="l"/>
              </a:tabLst>
              <a:defRPr sz="3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lvl1pPr>
          </a:lstStyle>
          <a:p>
            <a:pPr algn="ctr" defTabSz="321457" hangingPunct="0">
              <a:lnSpc>
                <a:spcPts val="2672"/>
              </a:lnSpc>
              <a:tabLst>
                <a:tab pos="589338" algn="l"/>
              </a:tabLst>
              <a:defRPr/>
            </a:pPr>
            <a:r>
              <a:rPr sz="2250" kern="0"/>
              <a:t>“abc”</a:t>
            </a:r>
          </a:p>
        </p:txBody>
      </p:sp>
      <p:grpSp>
        <p:nvGrpSpPr>
          <p:cNvPr id="480" name="Group"/>
          <p:cNvGrpSpPr/>
          <p:nvPr/>
        </p:nvGrpSpPr>
        <p:grpSpPr>
          <a:xfrm>
            <a:off x="4667250" y="3420070"/>
            <a:ext cx="1067887" cy="1004590"/>
            <a:chOff x="0" y="38099"/>
            <a:chExt cx="1518772" cy="1428750"/>
          </a:xfrm>
        </p:grpSpPr>
        <p:sp>
          <p:nvSpPr>
            <p:cNvPr id="478" name="Rectangle"/>
            <p:cNvSpPr/>
            <p:nvPr/>
          </p:nvSpPr>
          <p:spPr>
            <a:xfrm>
              <a:off x="0" y="38099"/>
              <a:ext cx="508000" cy="254001"/>
            </a:xfrm>
            <a:prstGeom prst="rect">
              <a:avLst/>
            </a:prstGeom>
            <a:solidFill>
              <a:srgbClr val="FF9300"/>
            </a:solidFill>
            <a:ln w="12700" cap="flat">
              <a:noFill/>
              <a:miter lim="400000"/>
            </a:ln>
            <a:effectLst>
              <a:outerShdw blurRad="38100" dist="38100" dir="2820000" rotWithShape="0">
                <a:srgbClr val="000000">
                  <a:alpha val="50000"/>
                </a:srgbClr>
              </a:outerShdw>
            </a:effectLst>
          </p:spPr>
          <p:txBody>
            <a:bodyPr wrap="square" lIns="35719" tIns="35719" rIns="35719" bIns="35719" numCol="1" anchor="ctr">
              <a:noAutofit/>
            </a:bodyPr>
            <a:lstStyle/>
            <a:p>
              <a:pPr algn="ctr" defTabSz="410751" hangingPunct="0">
                <a:defRPr sz="1700" baseline="29411">
                  <a:solidFill>
                    <a:srgbClr val="FFFFFF"/>
                  </a:solidFill>
                  <a:latin typeface="Gill Sans"/>
                  <a:ea typeface="Gill Sans"/>
                  <a:cs typeface="Gill Sans"/>
                  <a:sym typeface="Gill Sans"/>
                </a:defRPr>
              </a:pPr>
              <a:endParaRPr sz="1195" kern="0" baseline="29411">
                <a:solidFill>
                  <a:srgbClr val="FFFFFF"/>
                </a:solidFill>
                <a:latin typeface="Gill Sans"/>
                <a:sym typeface="Gill Sans"/>
              </a:endParaRPr>
            </a:p>
          </p:txBody>
        </p:sp>
        <p:sp>
          <p:nvSpPr>
            <p:cNvPr id="479" name="✔"/>
            <p:cNvSpPr/>
            <p:nvPr/>
          </p:nvSpPr>
          <p:spPr>
            <a:xfrm>
              <a:off x="248772" y="19684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900" baseline="26315">
                  <a:solidFill>
                    <a:srgbClr val="FFFFFF"/>
                  </a:solidFill>
                  <a:latin typeface="Gill Sans"/>
                  <a:ea typeface="Gill Sans"/>
                  <a:cs typeface="Gill Sans"/>
                  <a:sym typeface="Gill Sans"/>
                </a:defRPr>
              </a:lvl1pPr>
            </a:lstStyle>
            <a:p>
              <a:pPr algn="ctr" defTabSz="410751" hangingPunct="0">
                <a:defRPr/>
              </a:pPr>
              <a:r>
                <a:rPr sz="1336" kern="0"/>
                <a:t>✔</a:t>
              </a:r>
            </a:p>
          </p:txBody>
        </p:sp>
      </p:grpSp>
      <p:grpSp>
        <p:nvGrpSpPr>
          <p:cNvPr id="483" name="Group"/>
          <p:cNvGrpSpPr/>
          <p:nvPr/>
        </p:nvGrpSpPr>
        <p:grpSpPr>
          <a:xfrm>
            <a:off x="1082705" y="794742"/>
            <a:ext cx="2396897" cy="3741539"/>
            <a:chOff x="0" y="0"/>
            <a:chExt cx="2514600" cy="5321300"/>
          </a:xfrm>
        </p:grpSpPr>
        <p:sp>
          <p:nvSpPr>
            <p:cNvPr id="481"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2" name="2D Column Chart"/>
            <p:cNvGraphicFramePr/>
            <p:nvPr/>
          </p:nvGraphicFramePr>
          <p:xfrm>
            <a:off x="104378" y="69850"/>
            <a:ext cx="2003822" cy="4994672"/>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86" name="Group"/>
          <p:cNvGrpSpPr/>
          <p:nvPr/>
        </p:nvGrpSpPr>
        <p:grpSpPr>
          <a:xfrm>
            <a:off x="1082705" y="808136"/>
            <a:ext cx="2357503" cy="3741539"/>
            <a:chOff x="0" y="0"/>
            <a:chExt cx="2514600" cy="5321300"/>
          </a:xfrm>
        </p:grpSpPr>
        <p:sp>
          <p:nvSpPr>
            <p:cNvPr id="484" name="Rectangle"/>
            <p:cNvSpPr/>
            <p:nvPr/>
          </p:nvSpPr>
          <p:spPr>
            <a:xfrm>
              <a:off x="0" y="0"/>
              <a:ext cx="2514600" cy="5321300"/>
            </a:xfrm>
            <a:prstGeom prst="rect">
              <a:avLst/>
            </a:prstGeom>
            <a:solidFill>
              <a:srgbClr val="FFFFFF"/>
            </a:solidFill>
            <a:ln w="25400" cap="flat">
              <a:solidFill>
                <a:srgbClr val="000000"/>
              </a:solidFill>
              <a:prstDash val="solid"/>
              <a:miter lim="400000"/>
            </a:ln>
            <a:effectLst/>
          </p:spPr>
          <p:txBody>
            <a:bodyPr wrap="square" lIns="35719" tIns="35719" rIns="35719" bIns="35719" numCol="1" anchor="ctr">
              <a:noAutofit/>
            </a:bodyPr>
            <a:lstStyle/>
            <a:p>
              <a:pPr algn="ctr" defTabSz="410751" hangingPunct="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12" kern="0">
                <a:solidFill>
                  <a:srgbClr val="FFFFFF"/>
                </a:solidFill>
                <a:effectLst>
                  <a:outerShdw blurRad="38100" dist="12700" dir="5400000" rotWithShape="0">
                    <a:srgbClr val="000000">
                      <a:alpha val="50000"/>
                    </a:srgbClr>
                  </a:outerShdw>
                </a:effectLst>
                <a:latin typeface="Gill Sans"/>
                <a:sym typeface="Gill Sans"/>
              </a:endParaRPr>
            </a:p>
          </p:txBody>
        </p:sp>
        <p:graphicFrame>
          <p:nvGraphicFramePr>
            <p:cNvPr id="485" name="2D Column Chart"/>
            <p:cNvGraphicFramePr/>
            <p:nvPr>
              <p:extLst>
                <p:ext uri="{D42A27DB-BD31-4B8C-83A1-F6EECF244321}">
                  <p14:modId xmlns:p14="http://schemas.microsoft.com/office/powerpoint/2010/main" val="1713111902"/>
                </p:ext>
              </p:extLst>
            </p:nvPr>
          </p:nvGraphicFramePr>
          <p:xfrm>
            <a:off x="332977" y="69850"/>
            <a:ext cx="2039494" cy="4994672"/>
          </p:xfrm>
          <a:graphic>
            <a:graphicData uri="http://schemas.openxmlformats.org/drawingml/2006/chart">
              <c:chart xmlns:c="http://schemas.openxmlformats.org/drawingml/2006/chart" xmlns:r="http://schemas.openxmlformats.org/officeDocument/2006/relationships" r:id="rId6"/>
            </a:graphicData>
          </a:graphic>
        </p:graphicFrame>
      </p:grpSp>
      <p:sp>
        <p:nvSpPr>
          <p:cNvPr id="487" name="Slide Number"/>
          <p:cNvSpPr txBox="1">
            <a:spLocks noGrp="1"/>
          </p:cNvSpPr>
          <p:nvPr>
            <p:ph type="sldNum" sz="quarter" idx="4294967295"/>
          </p:nvPr>
        </p:nvSpPr>
        <p:spPr>
          <a:xfrm>
            <a:off x="5958486" y="6509742"/>
            <a:ext cx="266098" cy="29738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chor="t"/>
          <a:lstStyle>
            <a:lvl1pPr algn="ctr">
              <a:defRPr sz="1266">
                <a:latin typeface="Gill Sans"/>
                <a:ea typeface="Gill Sans"/>
                <a:cs typeface="Gill Sans"/>
                <a:sym typeface="Gill Sans"/>
              </a:defRPr>
            </a:lvl1pPr>
          </a:lstStyle>
          <a:p>
            <a:pPr defTabSz="410751" hangingPunct="0">
              <a:defRPr/>
            </a:pPr>
            <a:fld id="{86CB4B4D-7CA3-9044-876B-883B54F8677D}" type="slidenum">
              <a:rPr kern="0">
                <a:solidFill>
                  <a:srgbClr val="000000"/>
                </a:solidFill>
              </a:rPr>
              <a:pPr defTabSz="410751" hangingPunct="0">
                <a:defRPr/>
              </a:pPr>
              <a:t>26</a:t>
            </a:fld>
            <a:endParaRPr kern="0">
              <a:solidFill>
                <a:srgbClr val="000000"/>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77"/>
                                        </p:tgtEl>
                                        <p:attrNameLst>
                                          <p:attrName>style.visibility</p:attrName>
                                        </p:attrNameLst>
                                      </p:cBhvr>
                                      <p:to>
                                        <p:strVal val="visible"/>
                                      </p:to>
                                    </p:set>
                                    <p:animEffect transition="in" filter="wipe(left)">
                                      <p:cBhvr>
                                        <p:cTn id="7" dur="1000"/>
                                        <p:tgtEl>
                                          <p:spTgt spid="477"/>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iterate>
                                    <p:tmAbs val="0"/>
                                  </p:iterate>
                                  <p:childTnLst>
                                    <p:set>
                                      <p:cBhvr>
                                        <p:cTn id="11" fill="hold"/>
                                        <p:tgtEl>
                                          <p:spTgt spid="480"/>
                                        </p:tgtEl>
                                        <p:attrNameLst>
                                          <p:attrName>style.visibility</p:attrName>
                                        </p:attrNameLst>
                                      </p:cBhvr>
                                      <p:to>
                                        <p:strVal val="visible"/>
                                      </p:to>
                                    </p:set>
                                    <p:anim calcmode="lin" valueType="num">
                                      <p:cBhvr>
                                        <p:cTn id="12" dur="500" fill="hold"/>
                                        <p:tgtEl>
                                          <p:spTgt spid="480"/>
                                        </p:tgtEl>
                                        <p:attrNameLst>
                                          <p:attrName>ppt_w</p:attrName>
                                        </p:attrNameLst>
                                      </p:cBhvr>
                                      <p:tavLst>
                                        <p:tav tm="0" fmla="#ppt_w*sin(2.5*pi*$)">
                                          <p:val>
                                            <p:fltVal val="0"/>
                                          </p:val>
                                        </p:tav>
                                        <p:tav tm="100000">
                                          <p:val>
                                            <p:fltVal val="1"/>
                                          </p:val>
                                        </p:tav>
                                      </p:tavLst>
                                    </p:anim>
                                    <p:anim calcmode="lin" valueType="num">
                                      <p:cBhvr>
                                        <p:cTn id="13" dur="500" fill="hold"/>
                                        <p:tgtEl>
                                          <p:spTgt spid="480"/>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22" presetClass="entr" presetSubtype="4" fill="hold" grpId="0" nodeType="afterEffect">
                                  <p:stCondLst>
                                    <p:cond delay="0"/>
                                  </p:stCondLst>
                                  <p:iterate>
                                    <p:tmAbs val="0"/>
                                  </p:iterate>
                                  <p:childTnLst>
                                    <p:set>
                                      <p:cBhvr>
                                        <p:cTn id="16" fill="hold"/>
                                        <p:tgtEl>
                                          <p:spTgt spid="486"/>
                                        </p:tgtEl>
                                        <p:attrNameLst>
                                          <p:attrName>style.visibility</p:attrName>
                                        </p:attrNameLst>
                                      </p:cBhvr>
                                      <p:to>
                                        <p:strVal val="visible"/>
                                      </p:to>
                                    </p:set>
                                    <p:animEffect transition="in" filter="wipe(down)">
                                      <p:cBhvr>
                                        <p:cTn id="17" dur="2000"/>
                                        <p:tgtEl>
                                          <p:spTgt spid="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animBg="1" advAuto="0"/>
      <p:bldP spid="480" grpId="0" animBg="1" advAuto="0"/>
      <p:bldP spid="486"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B617-2BD9-C14A-A9DE-32FC2ECE1094}"/>
              </a:ext>
            </a:extLst>
          </p:cNvPr>
          <p:cNvSpPr>
            <a:spLocks noGrp="1"/>
          </p:cNvSpPr>
          <p:nvPr>
            <p:ph type="title"/>
          </p:nvPr>
        </p:nvSpPr>
        <p:spPr>
          <a:xfrm>
            <a:off x="838200" y="365125"/>
            <a:ext cx="10515600" cy="1325563"/>
          </a:xfrm>
        </p:spPr>
        <p:txBody>
          <a:bodyPr anchor="b">
            <a:normAutofit/>
          </a:bodyPr>
          <a:lstStyle/>
          <a:p>
            <a:r>
              <a:rPr lang="en-US" sz="3600" dirty="0"/>
              <a:t>Path Coverage</a:t>
            </a:r>
          </a:p>
        </p:txBody>
      </p:sp>
      <p:sp>
        <p:nvSpPr>
          <p:cNvPr id="10" name="Content Placeholder 2">
            <a:extLst>
              <a:ext uri="{FF2B5EF4-FFF2-40B4-BE49-F238E27FC236}">
                <a16:creationId xmlns:a16="http://schemas.microsoft.com/office/drawing/2014/main" id="{04B0994F-DEBF-4279-AF87-5630BE75E710}"/>
              </a:ext>
            </a:extLst>
          </p:cNvPr>
          <p:cNvSpPr>
            <a:spLocks noGrp="1"/>
          </p:cNvSpPr>
          <p:nvPr>
            <p:ph sz="half" idx="1"/>
          </p:nvPr>
        </p:nvSpPr>
        <p:spPr>
          <a:xfrm>
            <a:off x="838200" y="1825625"/>
            <a:ext cx="5181600" cy="4351338"/>
          </a:xfrm>
        </p:spPr>
        <p:txBody>
          <a:bodyPr/>
          <a:lstStyle/>
          <a:p>
            <a:r>
              <a:rPr lang="en-US" dirty="0"/>
              <a:t>Sometimes a fault is only manifest on a particular path</a:t>
            </a:r>
          </a:p>
          <a:p>
            <a:pPr lvl="1"/>
            <a:r>
              <a:rPr lang="en-US" dirty="0"/>
              <a:t>E.g., choosing the left branch and then choosing the right branch.</a:t>
            </a:r>
            <a:br>
              <a:rPr lang="en-US" dirty="0"/>
            </a:br>
            <a:r>
              <a:rPr lang="en-US" dirty="0"/>
              <a:t>(dashed blue path)</a:t>
            </a:r>
          </a:p>
          <a:p>
            <a:r>
              <a:rPr lang="en-US" dirty="0"/>
              <a:t>But the number of paths can be infinite</a:t>
            </a:r>
          </a:p>
          <a:p>
            <a:pPr lvl="1"/>
            <a:r>
              <a:rPr lang="en-US" dirty="0"/>
              <a:t>E.g., if there is a loop.</a:t>
            </a:r>
          </a:p>
          <a:p>
            <a:r>
              <a:rPr lang="en-US" dirty="0"/>
              <a:t>There are ways to bound the number of paths to cover.</a:t>
            </a:r>
          </a:p>
        </p:txBody>
      </p:sp>
      <p:pic>
        <p:nvPicPr>
          <p:cNvPr id="5" name="Picture 4" descr="Two choices in flow-graph merging and then splitting again.">
            <a:extLst>
              <a:ext uri="{FF2B5EF4-FFF2-40B4-BE49-F238E27FC236}">
                <a16:creationId xmlns:a16="http://schemas.microsoft.com/office/drawing/2014/main" id="{7798E023-05DB-F94C-91C7-8045BA358576}"/>
              </a:ext>
            </a:extLst>
          </p:cNvPr>
          <p:cNvPicPr>
            <a:picLocks noChangeAspect="1"/>
          </p:cNvPicPr>
          <p:nvPr/>
        </p:nvPicPr>
        <p:blipFill>
          <a:blip r:embed="rId3"/>
          <a:stretch>
            <a:fillRect/>
          </a:stretch>
        </p:blipFill>
        <p:spPr>
          <a:xfrm>
            <a:off x="7388295" y="1825625"/>
            <a:ext cx="2749409" cy="4351338"/>
          </a:xfrm>
          <a:prstGeom prst="rect">
            <a:avLst/>
          </a:prstGeom>
          <a:noFill/>
        </p:spPr>
      </p:pic>
      <p:sp>
        <p:nvSpPr>
          <p:cNvPr id="4" name="Slide Number Placeholder 3">
            <a:extLst>
              <a:ext uri="{FF2B5EF4-FFF2-40B4-BE49-F238E27FC236}">
                <a16:creationId xmlns:a16="http://schemas.microsoft.com/office/drawing/2014/main" id="{CE158151-1833-B44C-BED6-15EE9E51E47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27</a:t>
            </a:fld>
            <a:endParaRPr lang="en-US"/>
          </a:p>
        </p:txBody>
      </p:sp>
    </p:spTree>
    <p:extLst>
      <p:ext uri="{BB962C8B-B14F-4D97-AF65-F5344CB8AC3E}">
        <p14:creationId xmlns:p14="http://schemas.microsoft.com/office/powerpoint/2010/main" val="2700805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0D88-8CE2-4940-B4A7-0297A87B2B5C}"/>
              </a:ext>
            </a:extLst>
          </p:cNvPr>
          <p:cNvSpPr>
            <a:spLocks noGrp="1"/>
          </p:cNvSpPr>
          <p:nvPr>
            <p:ph type="title"/>
          </p:nvPr>
        </p:nvSpPr>
        <p:spPr/>
        <p:txBody>
          <a:bodyPr/>
          <a:lstStyle/>
          <a:p>
            <a:r>
              <a:rPr lang="en-US" dirty="0"/>
              <a:t>Mutation Testing is a way of checking to see whether you’ve tested “enough” paths. </a:t>
            </a:r>
          </a:p>
        </p:txBody>
      </p:sp>
      <p:sp>
        <p:nvSpPr>
          <p:cNvPr id="3" name="Content Placeholder 2">
            <a:extLst>
              <a:ext uri="{FF2B5EF4-FFF2-40B4-BE49-F238E27FC236}">
                <a16:creationId xmlns:a16="http://schemas.microsoft.com/office/drawing/2014/main" id="{D7D795AF-2C67-E24F-8FEC-75AA7CD437C8}"/>
              </a:ext>
            </a:extLst>
          </p:cNvPr>
          <p:cNvSpPr>
            <a:spLocks noGrp="1"/>
          </p:cNvSpPr>
          <p:nvPr>
            <p:ph idx="1"/>
          </p:nvPr>
        </p:nvSpPr>
        <p:spPr/>
        <p:txBody>
          <a:bodyPr>
            <a:normAutofit/>
          </a:bodyPr>
          <a:lstStyle/>
          <a:p>
            <a:r>
              <a:rPr lang="en-US" dirty="0"/>
              <a:t>Test framework mutates the code in the SUT</a:t>
            </a:r>
          </a:p>
          <a:p>
            <a:pPr lvl="1"/>
            <a:r>
              <a:rPr lang="en-US" dirty="0"/>
              <a:t>E.g., replacing “</a:t>
            </a:r>
            <a:r>
              <a:rPr lang="en-US" dirty="0">
                <a:latin typeface="Andale Mono" panose="020B0509000000000004" pitchFamily="49" charset="0"/>
              </a:rPr>
              <a:t>&amp;&amp;</a:t>
            </a:r>
            <a:r>
              <a:rPr lang="en-US" dirty="0"/>
              <a:t>” with “</a:t>
            </a:r>
            <a:r>
              <a:rPr lang="en-US" dirty="0">
                <a:latin typeface="Andale Mono" panose="020B0509000000000004" pitchFamily="49" charset="0"/>
              </a:rPr>
              <a:t>||</a:t>
            </a:r>
            <a:r>
              <a:rPr lang="en-US" dirty="0"/>
              <a:t>” in an “</a:t>
            </a:r>
            <a:r>
              <a:rPr lang="en-US" dirty="0">
                <a:latin typeface="Andale Mono" panose="020B0509000000000004" pitchFamily="49" charset="0"/>
              </a:rPr>
              <a:t>if</a:t>
            </a:r>
            <a:r>
              <a:rPr lang="en-US" dirty="0"/>
              <a:t>” statement. </a:t>
            </a:r>
          </a:p>
          <a:p>
            <a:r>
              <a:rPr lang="en-US" dirty="0"/>
              <a:t>Then we see if the test suite fails.</a:t>
            </a:r>
          </a:p>
          <a:p>
            <a:r>
              <a:rPr lang="en-US" dirty="0"/>
              <a:t>If the test suite still passes, that means we don’t have enough tests.</a:t>
            </a:r>
          </a:p>
          <a:p>
            <a:r>
              <a:rPr lang="en-US" dirty="0"/>
              <a:t>Difficult in practice:</a:t>
            </a:r>
          </a:p>
          <a:p>
            <a:pPr lvl="1"/>
            <a:r>
              <a:rPr lang="en-US" dirty="0"/>
              <a:t>Too many mutants possible (time)</a:t>
            </a:r>
          </a:p>
          <a:p>
            <a:pPr lvl="1"/>
            <a:r>
              <a:rPr lang="en-US" dirty="0"/>
              <a:t>Too many mutants are equivalent or uninteresting:</a:t>
            </a:r>
          </a:p>
          <a:p>
            <a:pPr lvl="2"/>
            <a:r>
              <a:rPr lang="en-US" dirty="0" err="1">
                <a:latin typeface="Andale Mono" panose="020B0509000000000004" pitchFamily="49" charset="0"/>
              </a:rPr>
              <a:t>rpc.set_deadline</a:t>
            </a:r>
            <a:r>
              <a:rPr lang="en-US" dirty="0">
                <a:latin typeface="Andale Mono" panose="020B0509000000000004" pitchFamily="49" charset="0"/>
              </a:rPr>
              <a:t>(10); </a:t>
            </a:r>
            <a:r>
              <a:rPr lang="en-US" dirty="0"/>
              <a:t>⟶ </a:t>
            </a:r>
            <a:r>
              <a:rPr lang="en-US" dirty="0" err="1">
                <a:latin typeface="Andale Mono" panose="020B0509000000000004" pitchFamily="49" charset="0"/>
              </a:rPr>
              <a:t>rpc.set_deadline</a:t>
            </a:r>
            <a:r>
              <a:rPr lang="en-US" dirty="0">
                <a:latin typeface="Andale Mono" panose="020B0509000000000004" pitchFamily="49" charset="0"/>
              </a:rPr>
              <a:t>(20);</a:t>
            </a:r>
          </a:p>
        </p:txBody>
      </p:sp>
      <p:sp>
        <p:nvSpPr>
          <p:cNvPr id="4" name="Slide Number Placeholder 3">
            <a:extLst>
              <a:ext uri="{FF2B5EF4-FFF2-40B4-BE49-F238E27FC236}">
                <a16:creationId xmlns:a16="http://schemas.microsoft.com/office/drawing/2014/main" id="{4D6C2C41-FBD9-294C-AB76-58230C5D1CFE}"/>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5" name="TextBox 4">
            <a:extLst>
              <a:ext uri="{FF2B5EF4-FFF2-40B4-BE49-F238E27FC236}">
                <a16:creationId xmlns:a16="http://schemas.microsoft.com/office/drawing/2014/main" id="{E6CB483C-D38B-8A46-B662-146BF4D0B5F4}"/>
              </a:ext>
            </a:extLst>
          </p:cNvPr>
          <p:cNvSpPr txBox="1"/>
          <p:nvPr/>
        </p:nvSpPr>
        <p:spPr>
          <a:xfrm>
            <a:off x="7438003" y="3698881"/>
            <a:ext cx="4281941"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But possible!</a:t>
            </a:r>
          </a:p>
          <a:p>
            <a:pPr algn="ctr"/>
            <a:r>
              <a:rPr lang="en-US" b="1" dirty="0">
                <a:latin typeface="Ink Free" panose="03080402000500000000" pitchFamily="66" charset="0"/>
              </a:rPr>
              <a:t>https://</a:t>
            </a:r>
            <a:r>
              <a:rPr lang="en-US" b="1" dirty="0" err="1">
                <a:latin typeface="Ink Free" panose="03080402000500000000" pitchFamily="66" charset="0"/>
              </a:rPr>
              <a:t>research.google</a:t>
            </a:r>
            <a:r>
              <a:rPr lang="en-US" b="1" dirty="0">
                <a:latin typeface="Ink Free" panose="03080402000500000000" pitchFamily="66" charset="0"/>
              </a:rPr>
              <a:t>/pubs/pub46584/</a:t>
            </a:r>
          </a:p>
        </p:txBody>
      </p:sp>
    </p:spTree>
    <p:extLst>
      <p:ext uri="{BB962C8B-B14F-4D97-AF65-F5344CB8AC3E}">
        <p14:creationId xmlns:p14="http://schemas.microsoft.com/office/powerpoint/2010/main" val="18733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100% Coverage may be Impossible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Path coverage (even without loops)</a:t>
            </a:r>
          </a:p>
          <a:p>
            <a:pPr lvl="1"/>
            <a:r>
              <a:rPr lang="en-US" dirty="0"/>
              <a:t>Dependent conditions: </a:t>
            </a:r>
            <a:r>
              <a:rPr lang="en-US" sz="1800" dirty="0">
                <a:latin typeface="Andale Mono" panose="020B0509000000000004" pitchFamily="49" charset="0"/>
              </a:rPr>
              <a:t>if (x) A; B; if (x) C;</a:t>
            </a:r>
          </a:p>
          <a:p>
            <a:r>
              <a:rPr lang="en-US" dirty="0"/>
              <a:t>Branch coverage</a:t>
            </a:r>
          </a:p>
          <a:p>
            <a:pPr lvl="1"/>
            <a:r>
              <a:rPr lang="en-US" dirty="0"/>
              <a:t>Dead Branches e.g., </a:t>
            </a:r>
            <a:r>
              <a:rPr lang="en-US" sz="1600" dirty="0">
                <a:latin typeface="Andale Mono" panose="020B0509000000000004" pitchFamily="49" charset="0"/>
              </a:rPr>
              <a:t>if (x &lt; 0) A; else if (x == 0) B; else if (x &gt; 0) C;</a:t>
            </a:r>
          </a:p>
          <a:p>
            <a:pPr lvl="1"/>
            <a:r>
              <a:rPr lang="en-US" sz="2400" dirty="0">
                <a:latin typeface="Andale Mono" panose="020B0509000000000004" pitchFamily="49" charset="0"/>
              </a:rPr>
              <a:t>(x &gt; 0) test will always succeed</a:t>
            </a:r>
            <a:endParaRPr lang="en-US" dirty="0">
              <a:latin typeface="Andale Mono" panose="020B0509000000000004" pitchFamily="49" charset="0"/>
            </a:endParaRPr>
          </a:p>
          <a:p>
            <a:r>
              <a:rPr lang="en-US" dirty="0"/>
              <a:t>Statement coverage</a:t>
            </a:r>
          </a:p>
          <a:p>
            <a:pPr lvl="1"/>
            <a:r>
              <a:rPr lang="en-US" dirty="0"/>
              <a:t>Dead code (e.g., defensive programming)</a:t>
            </a:r>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29</a:t>
            </a:fld>
            <a:endParaRPr lang="en-US"/>
          </a:p>
        </p:txBody>
      </p:sp>
    </p:spTree>
    <p:extLst>
      <p:ext uri="{BB962C8B-B14F-4D97-AF65-F5344CB8AC3E}">
        <p14:creationId xmlns:p14="http://schemas.microsoft.com/office/powerpoint/2010/main" val="319186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Review: Three Purposes of Tests</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Test Driven Development</a:t>
            </a:r>
          </a:p>
          <a:p>
            <a:r>
              <a:rPr lang="en-US" dirty="0"/>
              <a:t>Regression Test</a:t>
            </a:r>
          </a:p>
          <a:p>
            <a:pPr lvl="1"/>
            <a:r>
              <a:rPr lang="en-US" dirty="0"/>
              <a:t>Prevent bugs from (re-)entering during maintenance.</a:t>
            </a:r>
          </a:p>
          <a:p>
            <a:r>
              <a:rPr lang="en-US" dirty="0"/>
              <a:t>Acceptance Test</a:t>
            </a:r>
          </a:p>
          <a:p>
            <a:pPr lvl="1"/>
            <a:r>
              <a:rPr lang="en-US" dirty="0"/>
              <a:t>Customer-level requirement testing</a:t>
            </a:r>
          </a:p>
          <a:p>
            <a:pPr lvl="1"/>
            <a:r>
              <a:rPr lang="en-US" dirty="0"/>
              <a:t>Validation: Are we building the right system ?</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Rectangle 4">
            <a:extLst>
              <a:ext uri="{FF2B5EF4-FFF2-40B4-BE49-F238E27FC236}">
                <a16:creationId xmlns:a16="http://schemas.microsoft.com/office/drawing/2014/main" id="{81349643-FBCE-2F41-BAEA-4D0746B62CD5}"/>
              </a:ext>
            </a:extLst>
          </p:cNvPr>
          <p:cNvSpPr/>
          <p:nvPr/>
        </p:nvSpPr>
        <p:spPr>
          <a:xfrm>
            <a:off x="7658573" y="3090022"/>
            <a:ext cx="2504434" cy="677955"/>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purposes are copied from Lesson 5.1</a:t>
            </a:r>
          </a:p>
        </p:txBody>
      </p:sp>
    </p:spTree>
    <p:extLst>
      <p:ext uri="{BB962C8B-B14F-4D97-AF65-F5344CB8AC3E}">
        <p14:creationId xmlns:p14="http://schemas.microsoft.com/office/powerpoint/2010/main" val="116515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8666-5DA3-40C8-9AA2-091791EA54E1}"/>
              </a:ext>
            </a:extLst>
          </p:cNvPr>
          <p:cNvSpPr>
            <a:spLocks noGrp="1"/>
          </p:cNvSpPr>
          <p:nvPr>
            <p:ph type="title"/>
          </p:nvPr>
        </p:nvSpPr>
        <p:spPr/>
        <p:txBody>
          <a:bodyPr/>
          <a:lstStyle/>
          <a:p>
            <a:r>
              <a:rPr lang="en-US" dirty="0"/>
              <a:t>Structural Test Criteria</a:t>
            </a:r>
          </a:p>
        </p:txBody>
      </p:sp>
      <p:sp>
        <p:nvSpPr>
          <p:cNvPr id="3" name="Text Placeholder 2">
            <a:extLst>
              <a:ext uri="{FF2B5EF4-FFF2-40B4-BE49-F238E27FC236}">
                <a16:creationId xmlns:a16="http://schemas.microsoft.com/office/drawing/2014/main" id="{6BCD052E-B691-4B7D-9784-B682D8DE5E44}"/>
              </a:ext>
            </a:extLst>
          </p:cNvPr>
          <p:cNvSpPr>
            <a:spLocks noGrp="1"/>
          </p:cNvSpPr>
          <p:nvPr>
            <p:ph idx="1"/>
          </p:nvPr>
        </p:nvSpPr>
        <p:spPr/>
        <p:txBody>
          <a:bodyPr>
            <a:normAutofit/>
          </a:bodyPr>
          <a:lstStyle/>
          <a:p>
            <a:pPr marL="514350" indent="-514350">
              <a:buFont typeface="+mj-lt"/>
              <a:buAutoNum type="arabicPeriod"/>
            </a:pPr>
            <a:r>
              <a:rPr lang="en-US" dirty="0"/>
              <a:t>Path coverage (usually impossible) </a:t>
            </a:r>
            <a:r>
              <a:rPr lang="en-US" i="1" dirty="0"/>
              <a:t>implies</a:t>
            </a:r>
          </a:p>
          <a:p>
            <a:pPr marL="514350" indent="-514350">
              <a:buFont typeface="+mj-lt"/>
              <a:buAutoNum type="arabicPeriod"/>
            </a:pPr>
            <a:r>
              <a:rPr lang="en-US" dirty="0"/>
              <a:t>Repetition-Free Path Coverage </a:t>
            </a:r>
            <a:r>
              <a:rPr lang="en-US" i="1" dirty="0"/>
              <a:t>implies</a:t>
            </a:r>
          </a:p>
          <a:p>
            <a:pPr marL="514350" indent="-514350">
              <a:buFont typeface="+mj-lt"/>
              <a:buAutoNum type="arabicPeriod"/>
            </a:pPr>
            <a:r>
              <a:rPr lang="en-US" dirty="0"/>
              <a:t>Branch Coverage </a:t>
            </a:r>
            <a:r>
              <a:rPr lang="en-US" i="1" dirty="0"/>
              <a:t>implies</a:t>
            </a:r>
          </a:p>
          <a:p>
            <a:pPr marL="514350" indent="-514350">
              <a:buFont typeface="+mj-lt"/>
              <a:buAutoNum type="arabicPeriod"/>
            </a:pPr>
            <a:r>
              <a:rPr lang="en-US" dirty="0"/>
              <a:t>Block Coverage = Statement coverage.</a:t>
            </a:r>
          </a:p>
          <a:p>
            <a:pPr marL="0" indent="0">
              <a:buNone/>
            </a:pPr>
            <a:r>
              <a:rPr lang="en-US" dirty="0"/>
              <a:t>(Other coverage criteria exist, some incomparable)</a:t>
            </a:r>
          </a:p>
          <a:p>
            <a:pPr marL="0" indent="0">
              <a:buNone/>
            </a:pPr>
            <a:endParaRPr lang="en-US" dirty="0"/>
          </a:p>
          <a:p>
            <a:pPr marL="0" indent="0">
              <a:buNone/>
            </a:pPr>
            <a:r>
              <a:rPr lang="en-US" dirty="0"/>
              <a:t>See </a:t>
            </a:r>
            <a:r>
              <a:rPr lang="en-US" dirty="0">
                <a:hlinkClick r:id="rId2"/>
              </a:rPr>
              <a:t>https://</a:t>
            </a:r>
            <a:r>
              <a:rPr lang="en-US" dirty="0" err="1">
                <a:hlinkClick r:id="rId2"/>
              </a:rPr>
              <a:t>en.wikipedia.org</a:t>
            </a:r>
            <a:r>
              <a:rPr lang="en-US" dirty="0">
                <a:hlinkClick r:id="rId2"/>
              </a:rPr>
              <a:t>/wiki/White-</a:t>
            </a:r>
            <a:r>
              <a:rPr lang="en-US" dirty="0" err="1">
                <a:hlinkClick r:id="rId2"/>
              </a:rPr>
              <a:t>box_testing</a:t>
            </a:r>
            <a:endParaRPr lang="en-US" dirty="0"/>
          </a:p>
        </p:txBody>
      </p:sp>
      <p:sp>
        <p:nvSpPr>
          <p:cNvPr id="7" name="Slide Number Placeholder 6">
            <a:extLst>
              <a:ext uri="{FF2B5EF4-FFF2-40B4-BE49-F238E27FC236}">
                <a16:creationId xmlns:a16="http://schemas.microsoft.com/office/drawing/2014/main" id="{A3D66CE6-1598-44D5-8420-6B2F70B524B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30</a:t>
            </a:fld>
            <a:endParaRPr lang="en-US"/>
          </a:p>
        </p:txBody>
      </p:sp>
    </p:spTree>
    <p:extLst>
      <p:ext uri="{BB962C8B-B14F-4D97-AF65-F5344CB8AC3E}">
        <p14:creationId xmlns:p14="http://schemas.microsoft.com/office/powerpoint/2010/main" val="3700846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0624-E7B4-45F7-A5DE-3FD3F9B35D8B}"/>
              </a:ext>
            </a:extLst>
          </p:cNvPr>
          <p:cNvSpPr>
            <a:spLocks noGrp="1"/>
          </p:cNvSpPr>
          <p:nvPr>
            <p:ph type="title"/>
          </p:nvPr>
        </p:nvSpPr>
        <p:spPr/>
        <p:txBody>
          <a:bodyPr/>
          <a:lstStyle/>
          <a:p>
            <a:r>
              <a:rPr lang="en-US" dirty="0"/>
              <a:t>What if the purpose of your test suite is regression testing?</a:t>
            </a:r>
          </a:p>
        </p:txBody>
      </p:sp>
      <p:sp>
        <p:nvSpPr>
          <p:cNvPr id="3" name="Content Placeholder 2">
            <a:extLst>
              <a:ext uri="{FF2B5EF4-FFF2-40B4-BE49-F238E27FC236}">
                <a16:creationId xmlns:a16="http://schemas.microsoft.com/office/drawing/2014/main" id="{3754B52A-36FE-4269-8A34-5FF576C4DD06}"/>
              </a:ext>
            </a:extLst>
          </p:cNvPr>
          <p:cNvSpPr>
            <a:spLocks noGrp="1"/>
          </p:cNvSpPr>
          <p:nvPr>
            <p:ph idx="1"/>
          </p:nvPr>
        </p:nvSpPr>
        <p:spPr/>
        <p:txBody>
          <a:bodyPr>
            <a:normAutofit/>
          </a:bodyPr>
          <a:lstStyle/>
          <a:p>
            <a:r>
              <a:rPr lang="en-US" dirty="0"/>
              <a:t>Regression tests control maintenance:</a:t>
            </a:r>
          </a:p>
          <a:p>
            <a:pPr lvl="1"/>
            <a:r>
              <a:rPr lang="en-US" dirty="0"/>
              <a:t>A change cannot be committed until “all” tests pass. </a:t>
            </a:r>
          </a:p>
          <a:p>
            <a:pPr lvl="2"/>
            <a:r>
              <a:rPr lang="en-US" dirty="0"/>
              <a:t>Often “all tests” means “all </a:t>
            </a:r>
            <a:r>
              <a:rPr lang="en-US" i="1" dirty="0"/>
              <a:t>small automated unit </a:t>
            </a:r>
            <a:r>
              <a:rPr lang="en-US" dirty="0"/>
              <a:t>tests”</a:t>
            </a:r>
          </a:p>
          <a:p>
            <a:r>
              <a:rPr lang="en-US" dirty="0"/>
              <a:t>Adequacy includes whether tests cover all </a:t>
            </a:r>
            <a:r>
              <a:rPr lang="en-US" i="1" dirty="0"/>
              <a:t>uses:</a:t>
            </a:r>
          </a:p>
          <a:p>
            <a:pPr lvl="1"/>
            <a:r>
              <a:rPr lang="en-US" dirty="0"/>
              <a:t>Uses may include unspecified behavior:</a:t>
            </a:r>
          </a:p>
          <a:p>
            <a:pPr lvl="2"/>
            <a:r>
              <a:rPr lang="en-US" dirty="0"/>
              <a:t>E.g., Users may assume that a hash result is non-negative;</a:t>
            </a:r>
          </a:p>
          <a:p>
            <a:pPr lvl="2"/>
            <a:r>
              <a:rPr lang="en-US" dirty="0"/>
              <a:t>Hyrum’s law: any visible behavior may have dependents.</a:t>
            </a:r>
          </a:p>
          <a:p>
            <a:r>
              <a:rPr lang="en-US" dirty="0"/>
              <a:t>Users are responsible to add tests:</a:t>
            </a:r>
          </a:p>
          <a:p>
            <a:pPr lvl="1"/>
            <a:r>
              <a:rPr lang="en-US" dirty="0">
                <a:solidFill>
                  <a:srgbClr val="FF0000"/>
                </a:solidFill>
              </a:rPr>
              <a:t>Beyoncé rule</a:t>
            </a:r>
            <a:r>
              <a:rPr lang="en-US" dirty="0"/>
              <a:t>: “If you liked it you should have put a </a:t>
            </a:r>
            <a:r>
              <a:rPr lang="en-US" strike="sngStrike" dirty="0"/>
              <a:t>ring</a:t>
            </a:r>
            <a:r>
              <a:rPr lang="en-US" dirty="0"/>
              <a:t> </a:t>
            </a:r>
            <a:r>
              <a:rPr lang="en-US" b="1" dirty="0"/>
              <a:t>test</a:t>
            </a:r>
            <a:r>
              <a:rPr lang="en-US" dirty="0"/>
              <a:t> on it” (</a:t>
            </a:r>
            <a:r>
              <a:rPr lang="en-US" dirty="0" err="1"/>
              <a:t>SoftEng</a:t>
            </a:r>
            <a:r>
              <a:rPr lang="en-US" dirty="0"/>
              <a:t> @ Google)</a:t>
            </a:r>
          </a:p>
          <a:p>
            <a:endParaRPr lang="en-US" dirty="0"/>
          </a:p>
        </p:txBody>
      </p:sp>
      <p:sp>
        <p:nvSpPr>
          <p:cNvPr id="4" name="Slide Number Placeholder 3">
            <a:extLst>
              <a:ext uri="{FF2B5EF4-FFF2-40B4-BE49-F238E27FC236}">
                <a16:creationId xmlns:a16="http://schemas.microsoft.com/office/drawing/2014/main" id="{353F249B-D41E-45C0-AD58-C9BB29EA9353}"/>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CE1046BE-89F3-4F45-9539-A6A2FE012C7F}"/>
              </a:ext>
            </a:extLst>
          </p:cNvPr>
          <p:cNvSpPr txBox="1"/>
          <p:nvPr/>
        </p:nvSpPr>
        <p:spPr>
          <a:xfrm>
            <a:off x="3613355" y="112087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99373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5997-D86B-084E-B553-3B1E1D64FC82}"/>
              </a:ext>
            </a:extLst>
          </p:cNvPr>
          <p:cNvSpPr>
            <a:spLocks noGrp="1"/>
          </p:cNvSpPr>
          <p:nvPr>
            <p:ph type="title"/>
          </p:nvPr>
        </p:nvSpPr>
        <p:spPr>
          <a:xfrm>
            <a:off x="838200" y="365125"/>
            <a:ext cx="10515600" cy="1325563"/>
          </a:xfrm>
        </p:spPr>
        <p:txBody>
          <a:bodyPr anchor="b">
            <a:normAutofit/>
          </a:bodyPr>
          <a:lstStyle/>
          <a:p>
            <a:r>
              <a:rPr lang="en-US" dirty="0"/>
              <a:t>Adequacy of Acceptance Tests</a:t>
            </a:r>
          </a:p>
        </p:txBody>
      </p:sp>
      <p:pic>
        <p:nvPicPr>
          <p:cNvPr id="4098" name="Picture 2" descr="round table discussion">
            <a:extLst>
              <a:ext uri="{FF2B5EF4-FFF2-40B4-BE49-F238E27FC236}">
                <a16:creationId xmlns:a16="http://schemas.microsoft.com/office/drawing/2014/main" id="{B031660C-27A1-974B-B1D0-85D39DBD97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8286" y="1825625"/>
            <a:ext cx="4821427" cy="4351338"/>
          </a:xfrm>
          <a:prstGeom prst="rect">
            <a:avLst/>
          </a:prstGeom>
          <a:solidFill>
            <a:srgbClr val="FFFFFF"/>
          </a:solidFill>
        </p:spPr>
      </p:pic>
      <p:sp>
        <p:nvSpPr>
          <p:cNvPr id="3" name="Content Placeholder 2">
            <a:extLst>
              <a:ext uri="{FF2B5EF4-FFF2-40B4-BE49-F238E27FC236}">
                <a16:creationId xmlns:a16="http://schemas.microsoft.com/office/drawing/2014/main" id="{821110BF-891D-174E-B27B-4D7B6C56DB36}"/>
              </a:ext>
            </a:extLst>
          </p:cNvPr>
          <p:cNvSpPr>
            <a:spLocks noGrp="1"/>
          </p:cNvSpPr>
          <p:nvPr>
            <p:ph sz="half" idx="2"/>
          </p:nvPr>
        </p:nvSpPr>
        <p:spPr>
          <a:xfrm>
            <a:off x="6172200" y="1825625"/>
            <a:ext cx="5181600" cy="4351338"/>
          </a:xfrm>
        </p:spPr>
        <p:txBody>
          <a:bodyPr>
            <a:normAutofit/>
          </a:bodyPr>
          <a:lstStyle/>
          <a:p>
            <a:r>
              <a:rPr lang="en-US" dirty="0"/>
              <a:t>Crucial: meet with prospective customers.</a:t>
            </a:r>
          </a:p>
          <a:p>
            <a:r>
              <a:rPr lang="en-US" dirty="0"/>
              <a:t>This is difficult, time-consuming and expensive.</a:t>
            </a:r>
          </a:p>
          <a:p>
            <a:r>
              <a:rPr lang="en-US" dirty="0"/>
              <a:t>But building the wrong product is much worse!</a:t>
            </a:r>
          </a:p>
        </p:txBody>
      </p:sp>
      <p:sp>
        <p:nvSpPr>
          <p:cNvPr id="4" name="Slide Number Placeholder 3">
            <a:extLst>
              <a:ext uri="{FF2B5EF4-FFF2-40B4-BE49-F238E27FC236}">
                <a16:creationId xmlns:a16="http://schemas.microsoft.com/office/drawing/2014/main" id="{76410C56-B564-2941-85B6-7488B1E3A44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32</a:t>
            </a:fld>
            <a:endParaRPr lang="en-US"/>
          </a:p>
        </p:txBody>
      </p:sp>
    </p:spTree>
    <p:extLst>
      <p:ext uri="{BB962C8B-B14F-4D97-AF65-F5344CB8AC3E}">
        <p14:creationId xmlns:p14="http://schemas.microsoft.com/office/powerpoint/2010/main" val="3558149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A764-2D24-1D42-8D48-92B819F0CAFB}"/>
              </a:ext>
            </a:extLst>
          </p:cNvPr>
          <p:cNvSpPr>
            <a:spLocks noGrp="1"/>
          </p:cNvSpPr>
          <p:nvPr>
            <p:ph type="title"/>
          </p:nvPr>
        </p:nvSpPr>
        <p:spPr>
          <a:xfrm>
            <a:off x="838200" y="365125"/>
            <a:ext cx="10515600" cy="1325563"/>
          </a:xfrm>
        </p:spPr>
        <p:txBody>
          <a:bodyPr anchor="b">
            <a:normAutofit/>
          </a:bodyPr>
          <a:lstStyle/>
          <a:p>
            <a:r>
              <a:rPr lang="en-US" dirty="0"/>
              <a:t>Supplement to Acceptance Evaluation</a:t>
            </a:r>
          </a:p>
        </p:txBody>
      </p:sp>
      <p:sp>
        <p:nvSpPr>
          <p:cNvPr id="3" name="Content Placeholder 2">
            <a:extLst>
              <a:ext uri="{FF2B5EF4-FFF2-40B4-BE49-F238E27FC236}">
                <a16:creationId xmlns:a16="http://schemas.microsoft.com/office/drawing/2014/main" id="{7255731B-23D7-9647-A33A-FF08AE2161D9}"/>
              </a:ext>
            </a:extLst>
          </p:cNvPr>
          <p:cNvSpPr>
            <a:spLocks noGrp="1"/>
          </p:cNvSpPr>
          <p:nvPr>
            <p:ph sz="half" idx="1"/>
          </p:nvPr>
        </p:nvSpPr>
        <p:spPr>
          <a:xfrm>
            <a:off x="838200" y="1825625"/>
            <a:ext cx="5181600" cy="4351338"/>
          </a:xfrm>
        </p:spPr>
        <p:txBody>
          <a:bodyPr>
            <a:normAutofit/>
          </a:bodyPr>
          <a:lstStyle/>
          <a:p>
            <a:r>
              <a:rPr lang="en-US" i="1" dirty="0"/>
              <a:t>Dogfooding</a:t>
            </a:r>
            <a:r>
              <a:rPr lang="en-US" dirty="0"/>
              <a:t> (“Eat your own dogfood”)</a:t>
            </a:r>
          </a:p>
          <a:p>
            <a:r>
              <a:rPr lang="en-US" dirty="0"/>
              <a:t>Be your own customer.</a:t>
            </a:r>
          </a:p>
          <a:p>
            <a:r>
              <a:rPr lang="en-US" dirty="0"/>
              <a:t>Weaknesses:</a:t>
            </a:r>
          </a:p>
          <a:p>
            <a:pPr lvl="1"/>
            <a:r>
              <a:rPr lang="en-US" dirty="0"/>
              <a:t>Employees unrepresentative of customers</a:t>
            </a:r>
          </a:p>
          <a:p>
            <a:pPr lvl="1"/>
            <a:r>
              <a:rPr lang="en-US" dirty="0"/>
              <a:t>Whether someone can be compelled to use a product does not say whether they would purchase it.</a:t>
            </a:r>
          </a:p>
        </p:txBody>
      </p:sp>
      <p:pic>
        <p:nvPicPr>
          <p:cNvPr id="3074" name="Picture 2" descr="Snake/dragon eating own tail">
            <a:extLst>
              <a:ext uri="{FF2B5EF4-FFF2-40B4-BE49-F238E27FC236}">
                <a16:creationId xmlns:a16="http://schemas.microsoft.com/office/drawing/2014/main" id="{248DB886-2F5F-754B-849A-8B6BF0A13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9797" y="1825625"/>
            <a:ext cx="4166406" cy="4351338"/>
          </a:xfrm>
          <a:prstGeom prst="rect">
            <a:avLst/>
          </a:prstGeom>
          <a:solidFill>
            <a:srgbClr val="FFFFFF"/>
          </a:solidFill>
        </p:spPr>
      </p:pic>
      <p:sp>
        <p:nvSpPr>
          <p:cNvPr id="4" name="Slide Number Placeholder 3">
            <a:extLst>
              <a:ext uri="{FF2B5EF4-FFF2-40B4-BE49-F238E27FC236}">
                <a16:creationId xmlns:a16="http://schemas.microsoft.com/office/drawing/2014/main" id="{EDD9DE67-E4BE-6541-B14D-41F7569C98C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29759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fontAlgn="base"/>
            <a:r>
              <a:rPr lang="en-US" dirty="0"/>
              <a:t>Explain some properties of good tests.</a:t>
            </a:r>
          </a:p>
          <a:p>
            <a:pPr lvl="1" fontAlgn="base"/>
            <a:r>
              <a:rPr lang="en-US" dirty="0"/>
              <a:t>Distinguish flaky, brittle or Mystery tests;</a:t>
            </a:r>
          </a:p>
          <a:p>
            <a:pPr lvl="1" fontAlgn="base"/>
            <a:r>
              <a:rPr lang="en-US" dirty="0"/>
              <a:t>Describe measures of test suite adequacy, and to know their limitations;</a:t>
            </a:r>
          </a:p>
          <a:p>
            <a:pPr marL="0" indent="0">
              <a:buNone/>
            </a:pPr>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34</a:t>
            </a:fld>
            <a:endParaRPr lang="en-US"/>
          </a:p>
        </p:txBody>
      </p:sp>
    </p:spTree>
    <p:extLst>
      <p:ext uri="{BB962C8B-B14F-4D97-AF65-F5344CB8AC3E}">
        <p14:creationId xmlns:p14="http://schemas.microsoft.com/office/powerpoint/2010/main" val="279846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2C7E-B0D8-174C-B371-1E130AAED23C}"/>
              </a:ext>
            </a:extLst>
          </p:cNvPr>
          <p:cNvSpPr>
            <a:spLocks noGrp="1"/>
          </p:cNvSpPr>
          <p:nvPr>
            <p:ph type="title"/>
          </p:nvPr>
        </p:nvSpPr>
        <p:spPr/>
        <p:txBody>
          <a:bodyPr/>
          <a:lstStyle/>
          <a:p>
            <a:r>
              <a:rPr lang="en-US" dirty="0"/>
              <a:t>What makes a Test Good</a:t>
            </a:r>
          </a:p>
        </p:txBody>
      </p:sp>
      <p:sp>
        <p:nvSpPr>
          <p:cNvPr id="3" name="Content Placeholder 2">
            <a:extLst>
              <a:ext uri="{FF2B5EF4-FFF2-40B4-BE49-F238E27FC236}">
                <a16:creationId xmlns:a16="http://schemas.microsoft.com/office/drawing/2014/main" id="{54B68D2D-D12E-9440-94CD-E56150165253}"/>
              </a:ext>
            </a:extLst>
          </p:cNvPr>
          <p:cNvSpPr>
            <a:spLocks noGrp="1"/>
          </p:cNvSpPr>
          <p:nvPr>
            <p:ph idx="1"/>
          </p:nvPr>
        </p:nvSpPr>
        <p:spPr/>
        <p:txBody>
          <a:bodyPr/>
          <a:lstStyle/>
          <a:p>
            <a:r>
              <a:rPr lang="en-US" dirty="0"/>
              <a:t>Tests should be </a:t>
            </a:r>
            <a:r>
              <a:rPr lang="en-US" b="1" dirty="0"/>
              <a:t>hermetic</a:t>
            </a:r>
          </a:p>
          <a:p>
            <a:pPr lvl="1"/>
            <a:r>
              <a:rPr lang="en-US" dirty="0"/>
              <a:t>Reduce flakiness.</a:t>
            </a:r>
          </a:p>
          <a:p>
            <a:r>
              <a:rPr lang="en-US" dirty="0"/>
              <a:t>Tests should be </a:t>
            </a:r>
            <a:r>
              <a:rPr lang="en-US" b="1" dirty="0"/>
              <a:t>clear</a:t>
            </a:r>
          </a:p>
          <a:p>
            <a:pPr lvl="1"/>
            <a:r>
              <a:rPr lang="en-US" dirty="0"/>
              <a:t>After failure, should be clear what went wrong.</a:t>
            </a:r>
          </a:p>
          <a:p>
            <a:r>
              <a:rPr lang="en-US" dirty="0"/>
              <a:t>Tests should be scoped as </a:t>
            </a:r>
            <a:r>
              <a:rPr lang="en-US" b="1" dirty="0"/>
              <a:t>small</a:t>
            </a:r>
            <a:r>
              <a:rPr lang="en-US" dirty="0"/>
              <a:t> as possible</a:t>
            </a:r>
          </a:p>
          <a:p>
            <a:pPr lvl="1"/>
            <a:r>
              <a:rPr lang="en-US" dirty="0"/>
              <a:t>Faster and more reliable.</a:t>
            </a:r>
          </a:p>
          <a:p>
            <a:r>
              <a:rPr lang="en-US" dirty="0"/>
              <a:t>Tests should make calls against </a:t>
            </a:r>
            <a:r>
              <a:rPr lang="en-US" b="1" dirty="0"/>
              <a:t>public</a:t>
            </a:r>
            <a:r>
              <a:rPr lang="en-US" dirty="0"/>
              <a:t> APIs</a:t>
            </a:r>
          </a:p>
          <a:p>
            <a:pPr lvl="1"/>
            <a:r>
              <a:rPr lang="en-US" dirty="0"/>
              <a:t>Or they become brittle.</a:t>
            </a:r>
          </a:p>
          <a:p>
            <a:endParaRPr lang="en-US" dirty="0"/>
          </a:p>
        </p:txBody>
      </p:sp>
      <p:sp>
        <p:nvSpPr>
          <p:cNvPr id="4" name="Slide Number Placeholder 3">
            <a:extLst>
              <a:ext uri="{FF2B5EF4-FFF2-40B4-BE49-F238E27FC236}">
                <a16:creationId xmlns:a16="http://schemas.microsoft.com/office/drawing/2014/main" id="{9ABAF44A-61A5-5E42-A861-33E5F133FC15}"/>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5" name="TextBox 4">
            <a:extLst>
              <a:ext uri="{FF2B5EF4-FFF2-40B4-BE49-F238E27FC236}">
                <a16:creationId xmlns:a16="http://schemas.microsoft.com/office/drawing/2014/main" id="{6D90DD98-A1F5-E048-A15C-B184FDAC7ECA}"/>
              </a:ext>
            </a:extLst>
          </p:cNvPr>
          <p:cNvSpPr txBox="1"/>
          <p:nvPr/>
        </p:nvSpPr>
        <p:spPr>
          <a:xfrm>
            <a:off x="994475" y="5528332"/>
            <a:ext cx="10203050" cy="646331"/>
          </a:xfrm>
          <a:prstGeom prst="rect">
            <a:avLst/>
          </a:prstGeom>
          <a:solidFill>
            <a:schemeClr val="accent2">
              <a:lumMod val="20000"/>
              <a:lumOff val="80000"/>
            </a:schemeClr>
          </a:solidFill>
          <a:ln>
            <a:solidFill>
              <a:schemeClr val="tx1"/>
            </a:solidFill>
          </a:ln>
        </p:spPr>
        <p:txBody>
          <a:bodyPr wrap="none" rtlCol="0">
            <a:spAutoFit/>
          </a:bodyPr>
          <a:lstStyle/>
          <a:p>
            <a:pPr algn="ctr"/>
            <a:r>
              <a:rPr lang="en-US" b="1" dirty="0">
                <a:latin typeface="Ink Free" panose="03080402000500000000" pitchFamily="66" charset="0"/>
              </a:rPr>
              <a:t>For a fuller treatment:</a:t>
            </a:r>
          </a:p>
          <a:p>
            <a:pPr algn="ctr"/>
            <a:r>
              <a:rPr lang="en-US" dirty="0"/>
              <a:t>https://</a:t>
            </a:r>
            <a:r>
              <a:rPr lang="en-US" dirty="0" err="1"/>
              <a:t>learning.oreilly.com</a:t>
            </a:r>
            <a:r>
              <a:rPr lang="en-US" dirty="0"/>
              <a:t>/library/view/software-engineering-at/9781492082781/ch12.html#unit_testing</a:t>
            </a:r>
          </a:p>
        </p:txBody>
      </p:sp>
    </p:spTree>
    <p:extLst>
      <p:ext uri="{BB962C8B-B14F-4D97-AF65-F5344CB8AC3E}">
        <p14:creationId xmlns:p14="http://schemas.microsoft.com/office/powerpoint/2010/main" val="106055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95A1-896E-4E16-BB73-FE40822425EA}"/>
              </a:ext>
            </a:extLst>
          </p:cNvPr>
          <p:cNvSpPr>
            <a:spLocks noGrp="1"/>
          </p:cNvSpPr>
          <p:nvPr>
            <p:ph type="title"/>
          </p:nvPr>
        </p:nvSpPr>
        <p:spPr/>
        <p:txBody>
          <a:bodyPr/>
          <a:lstStyle/>
          <a:p>
            <a:r>
              <a:rPr lang="en-US" dirty="0"/>
              <a:t>What makes a Test Bad?</a:t>
            </a:r>
          </a:p>
        </p:txBody>
      </p:sp>
      <p:sp>
        <p:nvSpPr>
          <p:cNvPr id="3" name="Content Placeholder 2">
            <a:extLst>
              <a:ext uri="{FF2B5EF4-FFF2-40B4-BE49-F238E27FC236}">
                <a16:creationId xmlns:a16="http://schemas.microsoft.com/office/drawing/2014/main" id="{BA925C1C-7B3E-4007-89DB-0606D7D88875}"/>
              </a:ext>
            </a:extLst>
          </p:cNvPr>
          <p:cNvSpPr>
            <a:spLocks noGrp="1"/>
          </p:cNvSpPr>
          <p:nvPr>
            <p:ph idx="1"/>
          </p:nvPr>
        </p:nvSpPr>
        <p:spPr>
          <a:xfrm>
            <a:off x="838200" y="1500160"/>
            <a:ext cx="7887346" cy="4351338"/>
          </a:xfrm>
        </p:spPr>
        <p:txBody>
          <a:bodyPr>
            <a:normAutofit fontScale="92500" lnSpcReduction="20000"/>
          </a:bodyPr>
          <a:lstStyle/>
          <a:p>
            <a:r>
              <a:rPr lang="en-US" i="1" dirty="0"/>
              <a:t>Flaky</a:t>
            </a:r>
            <a:r>
              <a:rPr lang="en-US" dirty="0"/>
              <a:t> tests are those that fail intermittently:</a:t>
            </a:r>
          </a:p>
          <a:p>
            <a:pPr lvl="1"/>
            <a:r>
              <a:rPr lang="en-US" dirty="0"/>
              <a:t>Nondeterminism (e.g., hash codes, random numbers);</a:t>
            </a:r>
          </a:p>
          <a:p>
            <a:pPr lvl="1"/>
            <a:r>
              <a:rPr lang="en-US" dirty="0"/>
              <a:t>Timing issues (e.g., threads, network).</a:t>
            </a:r>
          </a:p>
          <a:p>
            <a:pPr lvl="1"/>
            <a:r>
              <a:rPr lang="en-US" dirty="0"/>
              <a:t>Availability of Resources</a:t>
            </a:r>
          </a:p>
          <a:p>
            <a:r>
              <a:rPr lang="en-US" i="1" dirty="0"/>
              <a:t>Brittle</a:t>
            </a:r>
            <a:r>
              <a:rPr lang="en-US" dirty="0"/>
              <a:t> tests are those that are not self-contained:</a:t>
            </a:r>
          </a:p>
          <a:p>
            <a:pPr lvl="1"/>
            <a:r>
              <a:rPr lang="en-US" dirty="0"/>
              <a:t>Ordering of tests (e.g., assume prior state)</a:t>
            </a:r>
          </a:p>
          <a:p>
            <a:r>
              <a:rPr lang="en-US" i="1" dirty="0"/>
              <a:t>Mystery</a:t>
            </a:r>
            <a:r>
              <a:rPr lang="en-US" dirty="0"/>
              <a:t> tests aren’t clear why they fail:</a:t>
            </a:r>
          </a:p>
          <a:p>
            <a:pPr lvl="1"/>
            <a:r>
              <a:rPr lang="en-US" dirty="0"/>
              <a:t>Too complicated</a:t>
            </a:r>
          </a:p>
          <a:p>
            <a:pPr lvl="1"/>
            <a:r>
              <a:rPr lang="en-US" dirty="0"/>
              <a:t>Not enough information provided</a:t>
            </a:r>
          </a:p>
          <a:p>
            <a:pPr lvl="1"/>
            <a:r>
              <a:rPr lang="en-US" dirty="0"/>
              <a:t>Tests too much code at a time</a:t>
            </a:r>
          </a:p>
          <a:p>
            <a:r>
              <a:rPr lang="en-US" dirty="0"/>
              <a:t>All these impede maintenance:</a:t>
            </a:r>
          </a:p>
          <a:p>
            <a:pPr lvl="1"/>
            <a:r>
              <a:rPr lang="en-US" dirty="0"/>
              <a:t>A capricious, rigid or incomprehensible gatekeeper impedes the ability to make progress.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DE4B55AF-FE15-4F26-8039-2E6BCBCDE16E}"/>
              </a:ext>
            </a:extLst>
          </p:cNvPr>
          <p:cNvSpPr>
            <a:spLocks noGrp="1"/>
          </p:cNvSpPr>
          <p:nvPr>
            <p:ph type="sldNum" sz="quarter" idx="12"/>
          </p:nvPr>
        </p:nvSpPr>
        <p:spPr/>
        <p:txBody>
          <a:bodyPr/>
          <a:lstStyle/>
          <a:p>
            <a:fld id="{20F37917-FD3A-4669-9018-DA04BCDD3D75}" type="slidenum">
              <a:rPr lang="en-US" smtClean="0"/>
              <a:t>5</a:t>
            </a:fld>
            <a:endParaRPr lang="en-US"/>
          </a:p>
        </p:txBody>
      </p:sp>
      <p:sp>
        <p:nvSpPr>
          <p:cNvPr id="5" name="Rectangle 4">
            <a:extLst>
              <a:ext uri="{FF2B5EF4-FFF2-40B4-BE49-F238E27FC236}">
                <a16:creationId xmlns:a16="http://schemas.microsoft.com/office/drawing/2014/main" id="{898E2503-B8DC-C743-9014-495241E5E161}"/>
              </a:ext>
            </a:extLst>
          </p:cNvPr>
          <p:cNvSpPr/>
          <p:nvPr/>
        </p:nvSpPr>
        <p:spPr>
          <a:xfrm>
            <a:off x="8421347" y="4234727"/>
            <a:ext cx="2932453" cy="714346"/>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latin typeface="Ink Free" panose="03080402000500000000" pitchFamily="66" charset="0"/>
              </a:rPr>
              <a:t>These are sometimes referred to as “test smells”</a:t>
            </a:r>
          </a:p>
        </p:txBody>
      </p:sp>
    </p:spTree>
    <p:extLst>
      <p:ext uri="{BB962C8B-B14F-4D97-AF65-F5344CB8AC3E}">
        <p14:creationId xmlns:p14="http://schemas.microsoft.com/office/powerpoint/2010/main" val="108648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666E1E-9981-4344-9C93-7F1762C4D94C}"/>
              </a:ext>
            </a:extLst>
          </p:cNvPr>
          <p:cNvSpPr>
            <a:spLocks noGrp="1"/>
          </p:cNvSpPr>
          <p:nvPr>
            <p:ph type="title"/>
          </p:nvPr>
        </p:nvSpPr>
        <p:spPr>
          <a:xfrm>
            <a:off x="838200" y="365125"/>
            <a:ext cx="10515600" cy="1325563"/>
          </a:xfrm>
        </p:spPr>
        <p:txBody>
          <a:bodyPr>
            <a:normAutofit/>
          </a:bodyPr>
          <a:lstStyle/>
          <a:p>
            <a:r>
              <a:rPr lang="en-US" sz="3600" dirty="0"/>
              <a:t>Example of a </a:t>
            </a:r>
            <a:r>
              <a:rPr lang="en-US" sz="3600" i="1" dirty="0"/>
              <a:t>Flaky</a:t>
            </a:r>
            <a:r>
              <a:rPr lang="en-US" sz="3600" dirty="0"/>
              <a:t> Test</a:t>
            </a:r>
          </a:p>
        </p:txBody>
      </p:sp>
      <p:sp>
        <p:nvSpPr>
          <p:cNvPr id="11" name="Content Placeholder 2">
            <a:extLst>
              <a:ext uri="{FF2B5EF4-FFF2-40B4-BE49-F238E27FC236}">
                <a16:creationId xmlns:a16="http://schemas.microsoft.com/office/drawing/2014/main" id="{FAC6621E-2781-4E88-9558-5FD10D353BBE}"/>
              </a:ext>
            </a:extLst>
          </p:cNvPr>
          <p:cNvSpPr>
            <a:spLocks noGrp="1"/>
          </p:cNvSpPr>
          <p:nvPr>
            <p:ph sz="half" idx="1"/>
          </p:nvPr>
        </p:nvSpPr>
        <p:spPr>
          <a:xfrm>
            <a:off x="989029" y="1825625"/>
            <a:ext cx="5719883" cy="4351338"/>
          </a:xfrm>
        </p:spPr>
        <p:txBody>
          <a:bodyPr>
            <a:normAutofit/>
          </a:bodyPr>
          <a:lstStyle/>
          <a:p>
            <a:pPr marL="0" indent="0">
              <a:buNone/>
            </a:pPr>
            <a:r>
              <a:rPr lang="en-US" sz="1600" b="0" dirty="0">
                <a:solidFill>
                  <a:srgbClr val="000000"/>
                </a:solidFill>
                <a:effectLst/>
                <a:latin typeface="Consolas" panose="020B0609020204030204" pitchFamily="49" charset="0"/>
              </a:rPr>
              <a:t>it(‘writes right’, ()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w =  </a:t>
            </a:r>
            <a:r>
              <a:rPr lang="en-US" sz="1600" b="0" dirty="0" err="1">
                <a:solidFill>
                  <a:srgbClr val="000000"/>
                </a:solidFill>
                <a:effectLst/>
                <a:latin typeface="Consolas" panose="020B0609020204030204" pitchFamily="49" charset="0"/>
              </a:rPr>
              <a:t>fs.createWriteStream</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 = </a:t>
            </a:r>
            <a:r>
              <a:rPr lang="en-US" sz="1600" b="0" dirty="0" err="1">
                <a:solidFill>
                  <a:srgbClr val="000000"/>
                </a:solidFill>
                <a:effectLst/>
                <a:latin typeface="Consolas" panose="020B0609020204030204" pitchFamily="49" charset="0"/>
              </a:rPr>
              <a:t>createBigTree</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t.write</a:t>
            </a:r>
            <a:r>
              <a:rPr lang="en-US" sz="1600" b="0" dirty="0">
                <a:solidFill>
                  <a:srgbClr val="000000"/>
                </a:solidFill>
                <a:effectLst/>
                <a:latin typeface="Consolas" panose="020B0609020204030204" pitchFamily="49" charset="0"/>
              </a:rPr>
              <a:t>(w);</a:t>
            </a:r>
          </a:p>
          <a:p>
            <a:pPr marL="0" indent="0">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w.end</a:t>
            </a:r>
            <a:r>
              <a:rPr lang="en-US" sz="1600" b="0" dirty="0">
                <a:solidFill>
                  <a:srgbClr val="000000"/>
                </a:solidFill>
                <a:effectLst/>
                <a:latin typeface="Consolas" panose="020B0609020204030204" pitchFamily="49" charset="0"/>
              </a:rPr>
              <a:t>();</a:t>
            </a:r>
          </a:p>
          <a:p>
            <a:pPr marL="0" indent="0">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d = </a:t>
            </a:r>
            <a:r>
              <a:rPr lang="en-US" sz="1600" b="0" dirty="0" err="1">
                <a:solidFill>
                  <a:srgbClr val="000000"/>
                </a:solidFill>
                <a:effectLst/>
                <a:latin typeface="Consolas" panose="020B0609020204030204" pitchFamily="49" charset="0"/>
              </a:rPr>
              <a:t>fs.readFileSync</a:t>
            </a:r>
            <a:r>
              <a:rPr lang="en-US" sz="1600" b="0" dirty="0">
                <a:solidFill>
                  <a:srgbClr val="000000"/>
                </a:solidFill>
                <a:effectLst/>
                <a:latin typeface="Consolas" panose="020B0609020204030204" pitchFamily="49" charset="0"/>
              </a:rPr>
              <a:t>(‘test.txt’);</a:t>
            </a:r>
          </a:p>
          <a:p>
            <a:pPr marL="0" indent="0">
              <a:buNone/>
            </a:pP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 check result … */</a:t>
            </a:r>
            <a:endParaRPr lang="en-US" sz="1600" b="0" dirty="0">
              <a:solidFill>
                <a:srgbClr val="000000"/>
              </a:solidFill>
              <a:effectLst/>
              <a:latin typeface="Consolas" panose="020B0609020204030204" pitchFamily="49" charset="0"/>
            </a:endParaRPr>
          </a:p>
          <a:p>
            <a:pPr marL="0" indent="0">
              <a:buNone/>
            </a:pPr>
            <a:r>
              <a:rPr lang="en-US" sz="1600" b="0" dirty="0">
                <a:solidFill>
                  <a:srgbClr val="000000"/>
                </a:solidFill>
                <a:effectLst/>
                <a:latin typeface="Consolas" panose="020B0609020204030204" pitchFamily="49" charset="0"/>
              </a:rPr>
              <a:t>  }</a:t>
            </a:r>
          </a:p>
        </p:txBody>
      </p:sp>
      <p:sp>
        <p:nvSpPr>
          <p:cNvPr id="13" name="Content Placeholder 3">
            <a:extLst>
              <a:ext uri="{FF2B5EF4-FFF2-40B4-BE49-F238E27FC236}">
                <a16:creationId xmlns:a16="http://schemas.microsoft.com/office/drawing/2014/main" id="{7A406C46-94CB-42E5-94E6-1AA59EBB8CAC}"/>
              </a:ext>
            </a:extLst>
          </p:cNvPr>
          <p:cNvSpPr>
            <a:spLocks noGrp="1"/>
          </p:cNvSpPr>
          <p:nvPr>
            <p:ph sz="half" idx="2"/>
          </p:nvPr>
        </p:nvSpPr>
        <p:spPr>
          <a:xfrm>
            <a:off x="6569764" y="1825625"/>
            <a:ext cx="4887012" cy="4351338"/>
          </a:xfrm>
        </p:spPr>
        <p:txBody>
          <a:bodyPr/>
          <a:lstStyle/>
          <a:p>
            <a:pPr marL="0" indent="0">
              <a:buNone/>
            </a:pPr>
            <a:r>
              <a:rPr lang="en-US" dirty="0"/>
              <a:t>Problem:</a:t>
            </a:r>
          </a:p>
          <a:p>
            <a:pPr lvl="1"/>
            <a:r>
              <a:rPr lang="en-US" dirty="0"/>
              <a:t>Here we are assuming “test.txt” is writable and not being used by something else (e.g., this same test being run in parallel).</a:t>
            </a:r>
          </a:p>
          <a:p>
            <a:pPr lvl="1"/>
            <a:r>
              <a:rPr lang="en-US" dirty="0"/>
              <a:t>Test may fail for reasons unrelated to the code being tested.</a:t>
            </a:r>
          </a:p>
        </p:txBody>
      </p:sp>
      <p:sp>
        <p:nvSpPr>
          <p:cNvPr id="4" name="Slide Number Placeholder 3">
            <a:extLst>
              <a:ext uri="{FF2B5EF4-FFF2-40B4-BE49-F238E27FC236}">
                <a16:creationId xmlns:a16="http://schemas.microsoft.com/office/drawing/2014/main" id="{2C1FFBAA-7AEB-2349-B7DB-F085ABE93CF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0F37917-FD3A-4669-9018-DA04BCDD3D75}" type="slidenum">
              <a:rPr lang="en-US" smtClean="0"/>
              <a:pPr>
                <a:spcAft>
                  <a:spcPts val="600"/>
                </a:spcAft>
              </a:pPr>
              <a:t>6</a:t>
            </a:fld>
            <a:endParaRPr lang="en-US"/>
          </a:p>
        </p:txBody>
      </p:sp>
      <p:sp>
        <p:nvSpPr>
          <p:cNvPr id="7" name="TextBox 6">
            <a:extLst>
              <a:ext uri="{FF2B5EF4-FFF2-40B4-BE49-F238E27FC236}">
                <a16:creationId xmlns:a16="http://schemas.microsoft.com/office/drawing/2014/main" id="{AAE2406A-FD64-4649-B1E0-380DBC0F581E}"/>
              </a:ext>
            </a:extLst>
          </p:cNvPr>
          <p:cNvSpPr txBox="1"/>
          <p:nvPr/>
        </p:nvSpPr>
        <p:spPr>
          <a:xfrm>
            <a:off x="1359817" y="5160331"/>
            <a:ext cx="4365396" cy="461665"/>
          </a:xfrm>
          <a:prstGeom prst="rect">
            <a:avLst/>
          </a:prstGeom>
          <a:noFill/>
        </p:spPr>
        <p:txBody>
          <a:bodyPr wrap="square">
            <a:spAutoFit/>
          </a:bodyPr>
          <a:lstStyle/>
          <a:p>
            <a:r>
              <a:rPr lang="en-US" sz="2400" i="1" dirty="0">
                <a:solidFill>
                  <a:srgbClr val="FF0000"/>
                </a:solidFill>
              </a:rPr>
              <a:t>What else is wrong with this test?</a:t>
            </a:r>
            <a:endParaRPr lang="en-US" sz="2400" dirty="0">
              <a:solidFill>
                <a:srgbClr val="FF0000"/>
              </a:solidFill>
            </a:endParaRPr>
          </a:p>
        </p:txBody>
      </p:sp>
    </p:spTree>
    <p:extLst>
      <p:ext uri="{BB962C8B-B14F-4D97-AF65-F5344CB8AC3E}">
        <p14:creationId xmlns:p14="http://schemas.microsoft.com/office/powerpoint/2010/main" val="212347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3CE1-E3E6-2642-80C5-C4892F21C5A5}"/>
              </a:ext>
            </a:extLst>
          </p:cNvPr>
          <p:cNvSpPr>
            <a:spLocks noGrp="1"/>
          </p:cNvSpPr>
          <p:nvPr>
            <p:ph type="title"/>
          </p:nvPr>
        </p:nvSpPr>
        <p:spPr/>
        <p:txBody>
          <a:bodyPr>
            <a:normAutofit/>
          </a:bodyPr>
          <a:lstStyle/>
          <a:p>
            <a:r>
              <a:rPr lang="en-US" sz="3600" dirty="0"/>
              <a:t>Example of a </a:t>
            </a:r>
            <a:r>
              <a:rPr lang="en-US" sz="3600" i="1" dirty="0"/>
              <a:t>Mystery</a:t>
            </a:r>
            <a:r>
              <a:rPr lang="en-US" sz="3600" dirty="0"/>
              <a:t> Test</a:t>
            </a:r>
          </a:p>
        </p:txBody>
      </p:sp>
      <p:sp>
        <p:nvSpPr>
          <p:cNvPr id="3" name="Content Placeholder 2">
            <a:extLst>
              <a:ext uri="{FF2B5EF4-FFF2-40B4-BE49-F238E27FC236}">
                <a16:creationId xmlns:a16="http://schemas.microsoft.com/office/drawing/2014/main" id="{7F1C8992-B8B3-464C-BBFD-A5091C00A9D0}"/>
              </a:ext>
            </a:extLst>
          </p:cNvPr>
          <p:cNvSpPr>
            <a:spLocks noGrp="1"/>
          </p:cNvSpPr>
          <p:nvPr>
            <p:ph sz="half" idx="1"/>
          </p:nvPr>
        </p:nvSpPr>
        <p:spPr/>
        <p:txBody>
          <a:bodyPr>
            <a:normAutofit fontScale="77500" lnSpcReduction="20000"/>
          </a:bodyPr>
          <a:lstStyle/>
          <a:p>
            <a:pPr marL="0" indent="0">
              <a:buNone/>
            </a:pPr>
            <a:r>
              <a:rPr lang="en-US" sz="2100" b="0" dirty="0">
                <a:solidFill>
                  <a:srgbClr val="000000"/>
                </a:solidFill>
                <a:effectLst/>
                <a:latin typeface="Consolas" panose="020B0609020204030204" pitchFamily="49" charset="0"/>
              </a:rPr>
              <a:t>it(‘remove only removes one’, () </a:t>
            </a:r>
            <a:r>
              <a:rPr lang="en-US" sz="2100" b="0" dirty="0">
                <a:solidFill>
                  <a:srgbClr val="0000FF"/>
                </a:solidFill>
                <a:effectLst/>
                <a:latin typeface="Consolas" panose="020B0609020204030204" pitchFamily="49" charset="0"/>
              </a:rPr>
              <a:t>=&gt;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const</a:t>
            </a:r>
            <a:r>
              <a:rPr lang="en-US" sz="2100" b="0" dirty="0">
                <a:solidFill>
                  <a:srgbClr val="000000"/>
                </a:solidFill>
                <a:effectLst/>
                <a:latin typeface="Consolas" panose="020B0609020204030204" pitchFamily="49" charset="0"/>
              </a:rPr>
              <a:t> tree = </a:t>
            </a:r>
            <a:r>
              <a:rPr lang="en-US" sz="2100" b="0" dirty="0" err="1">
                <a:solidFill>
                  <a:srgbClr val="000000"/>
                </a:solidFill>
                <a:effectLst/>
                <a:latin typeface="Consolas" panose="020B0609020204030204" pitchFamily="49" charset="0"/>
              </a:rPr>
              <a:t>makeBST</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tree.add</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j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j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++j)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for</a:t>
            </a: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let</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a:t>
            </a:r>
            <a:r>
              <a:rPr lang="en-US" sz="2100" b="0" dirty="0">
                <a:solidFill>
                  <a:srgbClr val="098658"/>
                </a:solidFill>
                <a:effectLst/>
                <a:latin typeface="Consolas" panose="020B0609020204030204" pitchFamily="49" charset="0"/>
              </a:rPr>
              <a:t>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&lt; </a:t>
            </a:r>
            <a:r>
              <a:rPr lang="en-US" sz="2100" b="0" dirty="0">
                <a:solidFill>
                  <a:srgbClr val="098658"/>
                </a:solidFill>
                <a:effectLst/>
                <a:latin typeface="Consolas" panose="020B0609020204030204" pitchFamily="49" charset="0"/>
              </a:rPr>
              <a:t>1000</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r>
              <a:rPr lang="en-US" sz="2100" b="0" dirty="0">
                <a:solidFill>
                  <a:srgbClr val="0000FF"/>
                </a:solidFill>
                <a:effectLst/>
                <a:latin typeface="Consolas" panose="020B0609020204030204" pitchFamily="49" charset="0"/>
              </a:rPr>
              <a:t>if</a:t>
            </a: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 != j) </a:t>
            </a:r>
            <a:r>
              <a:rPr lang="en-US" sz="2100" b="0" dirty="0" err="1">
                <a:solidFill>
                  <a:srgbClr val="000000"/>
                </a:solidFill>
                <a:effectLst/>
                <a:latin typeface="Consolas" panose="020B0609020204030204" pitchFamily="49" charset="0"/>
              </a:rPr>
              <a:t>tree.remove</a:t>
            </a:r>
            <a:r>
              <a:rPr lang="en-US" sz="2100" b="0" dirty="0">
                <a:solidFill>
                  <a:srgbClr val="000000"/>
                </a:solidFill>
                <a:effectLst/>
                <a:latin typeface="Consolas" panose="020B0609020204030204" pitchFamily="49" charset="0"/>
              </a:rPr>
              <a:t>(</a:t>
            </a:r>
            <a:r>
              <a:rPr lang="en-US" sz="2100" b="0" dirty="0" err="1">
                <a:solidFill>
                  <a:srgbClr val="000000"/>
                </a:solidFill>
                <a:effectLst/>
                <a:latin typeface="Consolas" panose="020B0609020204030204" pitchFamily="49" charset="0"/>
              </a:rPr>
              <a:t>i</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expect(</a:t>
            </a:r>
            <a:r>
              <a:rPr lang="en-US" sz="2100" b="0" dirty="0" err="1">
                <a:solidFill>
                  <a:srgbClr val="000000"/>
                </a:solidFill>
                <a:effectLst/>
                <a:latin typeface="Consolas" panose="020B0609020204030204" pitchFamily="49" charset="0"/>
              </a:rPr>
              <a:t>tree.contains</a:t>
            </a:r>
            <a:r>
              <a:rPr lang="en-US" sz="2100" b="0" dirty="0">
                <a:solidFill>
                  <a:srgbClr val="000000"/>
                </a:solidFill>
                <a:effectLst/>
                <a:latin typeface="Consolas" panose="020B0609020204030204" pitchFamily="49" charset="0"/>
              </a:rPr>
              <a:t>(j)).</a:t>
            </a:r>
          </a:p>
          <a:p>
            <a:pPr marL="0" indent="0">
              <a:buNone/>
            </a:pPr>
            <a:r>
              <a:rPr lang="en-US" sz="2100" b="0" dirty="0">
                <a:solidFill>
                  <a:srgbClr val="000000"/>
                </a:solidFill>
                <a:effectLst/>
                <a:latin typeface="Consolas" panose="020B0609020204030204" pitchFamily="49" charset="0"/>
              </a:rPr>
              <a:t>        </a:t>
            </a:r>
            <a:r>
              <a:rPr lang="en-US" sz="2100" b="0" dirty="0" err="1">
                <a:solidFill>
                  <a:srgbClr val="000000"/>
                </a:solidFill>
                <a:effectLst/>
                <a:latin typeface="Consolas" panose="020B0609020204030204" pitchFamily="49" charset="0"/>
              </a:rPr>
              <a:t>toBe</a:t>
            </a:r>
            <a:r>
              <a:rPr lang="en-US" sz="2100" b="0" dirty="0">
                <a:solidFill>
                  <a:srgbClr val="000000"/>
                </a:solidFill>
                <a:effectLst/>
                <a:latin typeface="Consolas" panose="020B0609020204030204" pitchFamily="49" charset="0"/>
              </a:rPr>
              <a:t>(</a:t>
            </a:r>
            <a:r>
              <a:rPr lang="en-US" sz="2100" b="0" dirty="0">
                <a:solidFill>
                  <a:srgbClr val="0000FF"/>
                </a:solidFill>
                <a:effectLst/>
                <a:latin typeface="Consolas" panose="020B0609020204030204" pitchFamily="49" charset="0"/>
              </a:rPr>
              <a:t>true</a:t>
            </a:r>
            <a:r>
              <a:rPr lang="en-US" sz="2100" b="0" dirty="0">
                <a:solidFill>
                  <a:srgbClr val="000000"/>
                </a:solidFill>
                <a:effectLst/>
                <a:latin typeface="Consolas" panose="020B0609020204030204" pitchFamily="49" charset="0"/>
              </a:rPr>
              <a:t>);</a:t>
            </a:r>
          </a:p>
          <a:p>
            <a:pPr marL="0" indent="0">
              <a:buNone/>
            </a:pPr>
            <a:r>
              <a:rPr lang="en-US" sz="2100" b="0" dirty="0">
                <a:solidFill>
                  <a:srgbClr val="000000"/>
                </a:solidFill>
                <a:effectLst/>
                <a:latin typeface="Consolas" panose="020B0609020204030204" pitchFamily="49" charset="0"/>
              </a:rPr>
              <a:t>    }</a:t>
            </a:r>
          </a:p>
          <a:p>
            <a:pPr marL="0" indent="0">
              <a:buNone/>
            </a:pPr>
            <a:r>
              <a:rPr lang="en-US" sz="2100" b="0" dirty="0">
                <a:solidFill>
                  <a:srgbClr val="000000"/>
                </a:solidFill>
                <a:effectLst/>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37124FF7-36E0-8849-B8F8-1FCB73B966EE}"/>
              </a:ext>
            </a:extLst>
          </p:cNvPr>
          <p:cNvSpPr>
            <a:spLocks noGrp="1"/>
          </p:cNvSpPr>
          <p:nvPr>
            <p:ph sz="half" idx="2"/>
          </p:nvPr>
        </p:nvSpPr>
        <p:spPr/>
        <p:txBody>
          <a:bodyPr>
            <a:normAutofit fontScale="77500" lnSpcReduction="20000"/>
          </a:bodyPr>
          <a:lstStyle/>
          <a:p>
            <a:pPr marL="0" indent="0">
              <a:buNone/>
            </a:pPr>
            <a:r>
              <a:rPr lang="en-US" sz="3800" dirty="0"/>
              <a:t>Problem:</a:t>
            </a:r>
          </a:p>
          <a:p>
            <a:pPr lvl="1"/>
            <a:r>
              <a:rPr lang="en-US" sz="3400" dirty="0"/>
              <a:t>Test is hard to understand</a:t>
            </a:r>
          </a:p>
          <a:p>
            <a:pPr lvl="1"/>
            <a:r>
              <a:rPr lang="en-US" sz="3400" dirty="0"/>
              <a:t>Testing too much code in one test</a:t>
            </a:r>
          </a:p>
          <a:p>
            <a:pPr lvl="1"/>
            <a:r>
              <a:rPr lang="en-US" sz="3400" dirty="0"/>
              <a:t>If it fails, no clue as to what went wrong:</a:t>
            </a:r>
          </a:p>
          <a:p>
            <a:pPr lvl="2"/>
            <a:r>
              <a:rPr lang="en-US" sz="3000" dirty="0"/>
              <a:t>“false is not true”</a:t>
            </a:r>
          </a:p>
          <a:p>
            <a:pPr lvl="1"/>
            <a:r>
              <a:rPr lang="en-US" sz="3400" dirty="0"/>
              <a:t>Test code has conditionals/loops</a:t>
            </a:r>
          </a:p>
          <a:p>
            <a:pPr marL="457200" lvl="1" indent="0">
              <a:buNone/>
            </a:pPr>
            <a:endParaRPr lang="en-US" sz="3400" dirty="0"/>
          </a:p>
          <a:p>
            <a:pPr marL="0" indent="0">
              <a:buNone/>
            </a:pPr>
            <a:r>
              <a:rPr lang="en-US" sz="3800" dirty="0"/>
              <a:t>(Incidentally, also suffers from hard-coding 1000 in the test.)</a:t>
            </a:r>
          </a:p>
          <a:p>
            <a:pPr marL="0" indent="0">
              <a:buNone/>
            </a:pPr>
            <a:endParaRPr lang="en-US" sz="3800" dirty="0"/>
          </a:p>
        </p:txBody>
      </p:sp>
      <p:sp>
        <p:nvSpPr>
          <p:cNvPr id="5" name="Slide Number Placeholder 4">
            <a:extLst>
              <a:ext uri="{FF2B5EF4-FFF2-40B4-BE49-F238E27FC236}">
                <a16:creationId xmlns:a16="http://schemas.microsoft.com/office/drawing/2014/main" id="{2026E6AC-BBE4-9944-A7C4-F1D53F8359E3}"/>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32763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FC2B-8CC4-2C4E-90EE-D42967A61640}"/>
              </a:ext>
            </a:extLst>
          </p:cNvPr>
          <p:cNvSpPr>
            <a:spLocks noGrp="1"/>
          </p:cNvSpPr>
          <p:nvPr>
            <p:ph type="title"/>
          </p:nvPr>
        </p:nvSpPr>
        <p:spPr/>
        <p:txBody>
          <a:bodyPr>
            <a:normAutofit/>
          </a:bodyPr>
          <a:lstStyle/>
          <a:p>
            <a:r>
              <a:rPr lang="en-US" sz="3600" dirty="0"/>
              <a:t>Example of a </a:t>
            </a:r>
            <a:r>
              <a:rPr lang="en-US" sz="3600" i="1" dirty="0"/>
              <a:t>Brittle</a:t>
            </a:r>
            <a:r>
              <a:rPr lang="en-US" sz="3600" dirty="0"/>
              <a:t> test</a:t>
            </a:r>
          </a:p>
        </p:txBody>
      </p:sp>
      <p:sp>
        <p:nvSpPr>
          <p:cNvPr id="3" name="Content Placeholder 2">
            <a:extLst>
              <a:ext uri="{FF2B5EF4-FFF2-40B4-BE49-F238E27FC236}">
                <a16:creationId xmlns:a16="http://schemas.microsoft.com/office/drawing/2014/main" id="{D329F781-E152-EA44-8A74-BDCC4B30C020}"/>
              </a:ext>
            </a:extLst>
          </p:cNvPr>
          <p:cNvSpPr>
            <a:spLocks noGrp="1"/>
          </p:cNvSpPr>
          <p:nvPr>
            <p:ph sz="half" idx="1"/>
          </p:nvPr>
        </p:nvSpPr>
        <p:spPr>
          <a:xfrm>
            <a:off x="999240" y="1825625"/>
            <a:ext cx="5020559" cy="4351338"/>
          </a:xfrm>
        </p:spPr>
        <p:txBody>
          <a:bodyPr>
            <a:normAutofit/>
          </a:bodyPr>
          <a:lstStyle/>
          <a:p>
            <a:pPr marL="0" indent="0">
              <a:buNone/>
            </a:pPr>
            <a:r>
              <a:rPr lang="en-US" sz="1800" b="0" dirty="0">
                <a:solidFill>
                  <a:srgbClr val="000000"/>
                </a:solidFill>
                <a:effectLst/>
                <a:latin typeface="Consolas" panose="020B0609020204030204" pitchFamily="49" charset="0"/>
              </a:rPr>
              <a:t>it(‘removes max’,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tree.remove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31</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expect(</a:t>
            </a:r>
            <a:r>
              <a:rPr lang="en-US" sz="1800" b="0" dirty="0" err="1">
                <a:solidFill>
                  <a:srgbClr val="000000"/>
                </a:solidFill>
                <a:effectLst/>
                <a:latin typeface="Consolas" panose="020B0609020204030204" pitchFamily="49" charset="0"/>
              </a:rPr>
              <a:t>tree.size</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toBe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a:t>
            </a:r>
            <a:r>
              <a:rPr lang="en-US" sz="1800" b="0" dirty="0">
                <a:solidFill>
                  <a:srgbClr val="000000"/>
                </a:solidFill>
                <a:effectLst/>
                <a:latin typeface="Consolas" panose="020B0609020204030204" pitchFamily="49" charset="0"/>
              </a:rPr>
              <a:t>);</a:t>
            </a:r>
          </a:p>
          <a:p>
            <a:pPr marL="0" indent="0">
              <a:buNone/>
            </a:pPr>
            <a:r>
              <a:rPr lang="en-US" sz="1800" b="0" dirty="0">
                <a:solidFill>
                  <a:srgbClr val="000000"/>
                </a:solidFill>
                <a:effectLst/>
                <a:latin typeface="Consolas" panose="020B0609020204030204" pitchFamily="49" charset="0"/>
              </a:rPr>
              <a:t>  }  </a:t>
            </a:r>
          </a:p>
        </p:txBody>
      </p:sp>
      <p:sp>
        <p:nvSpPr>
          <p:cNvPr id="4" name="Content Placeholder 3">
            <a:extLst>
              <a:ext uri="{FF2B5EF4-FFF2-40B4-BE49-F238E27FC236}">
                <a16:creationId xmlns:a16="http://schemas.microsoft.com/office/drawing/2014/main" id="{390DFEF1-A886-944C-9BBE-78C9CE39549F}"/>
              </a:ext>
            </a:extLst>
          </p:cNvPr>
          <p:cNvSpPr>
            <a:spLocks noGrp="1"/>
          </p:cNvSpPr>
          <p:nvPr>
            <p:ph sz="half" idx="2"/>
          </p:nvPr>
        </p:nvSpPr>
        <p:spPr>
          <a:xfrm>
            <a:off x="6172200" y="1825625"/>
            <a:ext cx="5181600" cy="4351338"/>
          </a:xfrm>
        </p:spPr>
        <p:txBody>
          <a:bodyPr/>
          <a:lstStyle/>
          <a:p>
            <a:pPr marL="0" indent="0">
              <a:buNone/>
            </a:pPr>
            <a:r>
              <a:rPr lang="en-US" dirty="0"/>
              <a:t>Problem</a:t>
            </a:r>
          </a:p>
          <a:p>
            <a:pPr lvl="1"/>
            <a:r>
              <a:rPr lang="en-US" dirty="0"/>
              <a:t>Assumes (mutable) context.</a:t>
            </a:r>
          </a:p>
          <a:p>
            <a:pPr lvl="1"/>
            <a:r>
              <a:rPr lang="en-US" dirty="0"/>
              <a:t>Uses information unknown to test;</a:t>
            </a:r>
          </a:p>
          <a:p>
            <a:pPr lvl="1"/>
            <a:r>
              <a:rPr lang="en-US" dirty="0"/>
              <a:t>Test will mis-behave if tests/tree are reordered</a:t>
            </a:r>
          </a:p>
        </p:txBody>
      </p:sp>
      <p:sp>
        <p:nvSpPr>
          <p:cNvPr id="5" name="Slide Number Placeholder 4">
            <a:extLst>
              <a:ext uri="{FF2B5EF4-FFF2-40B4-BE49-F238E27FC236}">
                <a16:creationId xmlns:a16="http://schemas.microsoft.com/office/drawing/2014/main" id="{AD72C7A8-AD6A-4549-A7F0-15846F32502B}"/>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251061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41AB-924F-46EF-B330-4536C1770232}"/>
              </a:ext>
            </a:extLst>
          </p:cNvPr>
          <p:cNvSpPr>
            <a:spLocks noGrp="1"/>
          </p:cNvSpPr>
          <p:nvPr>
            <p:ph type="title"/>
          </p:nvPr>
        </p:nvSpPr>
        <p:spPr/>
        <p:txBody>
          <a:bodyPr/>
          <a:lstStyle/>
          <a:p>
            <a:r>
              <a:rPr lang="en-US" dirty="0"/>
              <a:t>What makes a Test </a:t>
            </a:r>
            <a:r>
              <a:rPr lang="en-US" dirty="0">
                <a:solidFill>
                  <a:srgbClr val="FF0000"/>
                </a:solidFill>
              </a:rPr>
              <a:t>Suite</a:t>
            </a:r>
            <a:r>
              <a:rPr lang="en-US" dirty="0"/>
              <a:t> good?</a:t>
            </a:r>
          </a:p>
        </p:txBody>
      </p:sp>
      <p:sp>
        <p:nvSpPr>
          <p:cNvPr id="6" name="Content Placeholder 5">
            <a:extLst>
              <a:ext uri="{FF2B5EF4-FFF2-40B4-BE49-F238E27FC236}">
                <a16:creationId xmlns:a16="http://schemas.microsoft.com/office/drawing/2014/main" id="{F7267727-E39C-43A0-8F60-446A7BB291A7}"/>
              </a:ext>
            </a:extLst>
          </p:cNvPr>
          <p:cNvSpPr>
            <a:spLocks noGrp="1"/>
          </p:cNvSpPr>
          <p:nvPr>
            <p:ph idx="1"/>
          </p:nvPr>
        </p:nvSpPr>
        <p:spPr/>
        <p:txBody>
          <a:bodyPr>
            <a:normAutofit/>
          </a:bodyPr>
          <a:lstStyle/>
          <a:p>
            <a:r>
              <a:rPr lang="en-US" dirty="0"/>
              <a:t>Depends on the </a:t>
            </a:r>
            <a:r>
              <a:rPr lang="en-US" dirty="0">
                <a:solidFill>
                  <a:srgbClr val="FF0000"/>
                </a:solidFill>
              </a:rPr>
              <a:t>purpose</a:t>
            </a:r>
            <a:r>
              <a:rPr lang="en-US" dirty="0"/>
              <a:t> of the test suite.</a:t>
            </a:r>
          </a:p>
          <a:p>
            <a:r>
              <a:rPr lang="en-US" dirty="0"/>
              <a:t>Test Driven Development</a:t>
            </a:r>
          </a:p>
          <a:p>
            <a:pPr lvl="1"/>
            <a:r>
              <a:rPr lang="en-US" dirty="0"/>
              <a:t>Does the SUT satisfy its specification? (“functional testing”)</a:t>
            </a:r>
          </a:p>
          <a:p>
            <a:r>
              <a:rPr lang="en-US" dirty="0"/>
              <a:t>Regression Test</a:t>
            </a:r>
          </a:p>
          <a:p>
            <a:pPr lvl="1"/>
            <a:r>
              <a:rPr lang="en-US" dirty="0"/>
              <a:t>Did something change since some previous version? </a:t>
            </a:r>
          </a:p>
          <a:p>
            <a:pPr lvl="1"/>
            <a:r>
              <a:rPr lang="en-US" dirty="0"/>
              <a:t>Prevent bugs from (re-)entering during maintenance.</a:t>
            </a:r>
          </a:p>
          <a:p>
            <a:r>
              <a:rPr lang="en-US" dirty="0"/>
              <a:t>Acceptance Test</a:t>
            </a:r>
          </a:p>
          <a:p>
            <a:pPr lvl="1"/>
            <a:r>
              <a:rPr lang="en-US" dirty="0"/>
              <a:t>Does the SUT satisfy the customer (requirement testing)</a:t>
            </a:r>
          </a:p>
          <a:p>
            <a:pPr lvl="1"/>
            <a:r>
              <a:rPr lang="en-US" dirty="0"/>
              <a:t>Validation: Are we building the right system ?</a:t>
            </a:r>
          </a:p>
          <a:p>
            <a:pPr lvl="1"/>
            <a:endParaRPr lang="en-US" dirty="0"/>
          </a:p>
        </p:txBody>
      </p:sp>
      <p:sp>
        <p:nvSpPr>
          <p:cNvPr id="5" name="Slide Number Placeholder 4">
            <a:extLst>
              <a:ext uri="{FF2B5EF4-FFF2-40B4-BE49-F238E27FC236}">
                <a16:creationId xmlns:a16="http://schemas.microsoft.com/office/drawing/2014/main" id="{737A0E5F-F0CF-4CB2-8DAC-4F1D31FEA3ED}"/>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722412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sson 1.1 Course Introduction" id="{C283707D-DC93-9443-9226-AE6B5890B892}" vid="{BF9F8F4F-B10F-F342-ACD0-42210C23038E}"/>
    </a:ext>
  </a:extLst>
</a:theme>
</file>

<file path=ppt/theme/theme2.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Light"/>
        <a:ea typeface="Helvetica Neue Light"/>
        <a:cs typeface="Helvetica Neue Light"/>
      </a:majorFont>
      <a:minorFont>
        <a:latin typeface="Helvetica Neue Light"/>
        <a:ea typeface="Helvetica Neue Light"/>
        <a:cs typeface="Helvetica Neue Light"/>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4031</TotalTime>
  <Words>2549</Words>
  <Application>Microsoft Office PowerPoint</Application>
  <PresentationFormat>Widescreen</PresentationFormat>
  <Paragraphs>440</Paragraphs>
  <Slides>34</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Andale Mono</vt:lpstr>
      <vt:lpstr>Arial</vt:lpstr>
      <vt:lpstr>Calibri</vt:lpstr>
      <vt:lpstr>Consolas</vt:lpstr>
      <vt:lpstr>Gill Sans</vt:lpstr>
      <vt:lpstr>Helvetica</vt:lpstr>
      <vt:lpstr>Helvetica Neue</vt:lpstr>
      <vt:lpstr>Helvetica Neue Light</vt:lpstr>
      <vt:lpstr>Helvetica Neue Medium</vt:lpstr>
      <vt:lpstr>Ink Free</vt:lpstr>
      <vt:lpstr>Lucida Grande</vt:lpstr>
      <vt:lpstr>Verdana</vt:lpstr>
      <vt:lpstr>Office Theme</vt:lpstr>
      <vt:lpstr>ModernPortfolio</vt:lpstr>
      <vt:lpstr>CS 4350: Fundamentals of Software Engineering  Lesson 5.2 Evaluating Tests</vt:lpstr>
      <vt:lpstr>Learning Objectives for this Lesson</vt:lpstr>
      <vt:lpstr>Review: Three Purposes of Tests</vt:lpstr>
      <vt:lpstr>What makes a Test Good</vt:lpstr>
      <vt:lpstr>What makes a Test Bad?</vt:lpstr>
      <vt:lpstr>Example of a Flaky Test</vt:lpstr>
      <vt:lpstr>Example of a Mystery Test</vt:lpstr>
      <vt:lpstr>Example of a Brittle test</vt:lpstr>
      <vt:lpstr>What makes a Test Suite good?</vt:lpstr>
      <vt:lpstr>Does the SUT satisfy its specification?</vt:lpstr>
      <vt:lpstr>Remember Dijkstra?</vt:lpstr>
      <vt:lpstr>Needles in a Haystack</vt:lpstr>
      <vt:lpstr>So which of these infinitely many behaviors should we check?</vt:lpstr>
      <vt:lpstr>Make sure the regions have the right boundaries.</vt:lpstr>
      <vt:lpstr>Do our tests check all of the code?</vt:lpstr>
      <vt:lpstr>How do you compute Coverage?</vt:lpstr>
      <vt:lpstr>Statement Coverage</vt:lpstr>
      <vt:lpstr>PowerPoint Presentation</vt:lpstr>
      <vt:lpstr>PowerPoint Presentation</vt:lpstr>
      <vt:lpstr>PowerPoint Presentation</vt:lpstr>
      <vt:lpstr>PowerPoint Presentation</vt:lpstr>
      <vt:lpstr>Branch Coverage</vt:lpstr>
      <vt:lpstr>PowerPoint Presentation</vt:lpstr>
      <vt:lpstr>PowerPoint Presentation</vt:lpstr>
      <vt:lpstr>PowerPoint Presentation</vt:lpstr>
      <vt:lpstr>PowerPoint Presentation</vt:lpstr>
      <vt:lpstr>Path Coverage</vt:lpstr>
      <vt:lpstr>Mutation Testing is a way of checking to see whether you’ve tested “enough” paths. </vt:lpstr>
      <vt:lpstr>100% Coverage may be Impossible</vt:lpstr>
      <vt:lpstr>Structural Test Criteria</vt:lpstr>
      <vt:lpstr>What if the purpose of your test suite is regression testing?</vt:lpstr>
      <vt:lpstr>Adequacy of Acceptance Tests</vt:lpstr>
      <vt:lpstr>Supplement to Acceptance Evaluation</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CS 5500: Foundations of Software Engineering  Lesson 5.3 Evaluating Tests</dc:title>
  <dc:creator>John T Boyland</dc:creator>
  <cp:lastModifiedBy>Bhutta, Adeel</cp:lastModifiedBy>
  <cp:revision>70</cp:revision>
  <cp:lastPrinted>2021-01-26T15:23:14Z</cp:lastPrinted>
  <dcterms:created xsi:type="dcterms:W3CDTF">2021-01-23T14:04:33Z</dcterms:created>
  <dcterms:modified xsi:type="dcterms:W3CDTF">2022-02-12T23:12:41Z</dcterms:modified>
</cp:coreProperties>
</file>