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1"/>
  </p:notesMasterIdLst>
  <p:sldIdLst>
    <p:sldId id="485" r:id="rId3"/>
    <p:sldId id="396" r:id="rId4"/>
    <p:sldId id="486" r:id="rId5"/>
    <p:sldId id="259" r:id="rId6"/>
    <p:sldId id="262" r:id="rId7"/>
    <p:sldId id="264" r:id="rId8"/>
    <p:sldId id="495" r:id="rId9"/>
    <p:sldId id="490" r:id="rId10"/>
    <p:sldId id="496" r:id="rId11"/>
    <p:sldId id="267" r:id="rId12"/>
    <p:sldId id="268" r:id="rId13"/>
    <p:sldId id="269" r:id="rId14"/>
    <p:sldId id="270" r:id="rId15"/>
    <p:sldId id="271" r:id="rId16"/>
    <p:sldId id="272" r:id="rId17"/>
    <p:sldId id="273" r:id="rId18"/>
    <p:sldId id="492" r:id="rId19"/>
    <p:sldId id="494" r:id="rId2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471"/>
  </p:normalViewPr>
  <p:slideViewPr>
    <p:cSldViewPr snapToGrid="0" snapToObjects="1">
      <p:cViewPr>
        <p:scale>
          <a:sx n="93" d="100"/>
          <a:sy n="93" d="100"/>
        </p:scale>
        <p:origin x="656"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&lt;study builds before running to understand how to narrate, there are a total of 5 clicks to make&gt;</a:t>
            </a:r>
          </a:p>
          <a:p>
            <a:endParaRPr lang="en-US" dirty="0"/>
          </a:p>
          <a:p>
            <a:r>
              <a:rPr lang="en-US" dirty="0"/>
              <a:t>Here’s a look under the hood at what NodeJS (or your browser) will do with that code. While we only see a single thread, there are many threads inside of the JS engine. Those threads will make our requests. They will come back in the order that they are received, and then each response will be placed into the event queue. We can see that they did not come back in the order that they were made. This explains why the order doesn’t match on the last slide.</a:t>
            </a:r>
          </a:p>
          <a:p>
            <a:endParaRPr lang="en-US" dirty="0"/>
          </a:p>
          <a:p>
            <a:r>
              <a:rPr lang="en-US" dirty="0"/>
              <a:t>The JS engine will take each of those events, and find if there is any code that is </a:t>
            </a:r>
            <a:r>
              <a:rPr lang="en-US" dirty="0" err="1"/>
              <a:t>await’ing</a:t>
            </a:r>
            <a:r>
              <a:rPr lang="en-US" dirty="0"/>
              <a:t> on the result. This code that is awaiting on the result is called an event handler. The event handler runs in a continual loop</a:t>
            </a:r>
          </a:p>
        </p:txBody>
      </p:sp>
    </p:spTree>
    <p:extLst>
      <p:ext uri="{BB962C8B-B14F-4D97-AF65-F5344CB8AC3E}">
        <p14:creationId xmlns:p14="http://schemas.microsoft.com/office/powerpoint/2010/main" val="3780615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event, it simply asks: (build) are there any listeners waiting for this event? (build) of so, call it, (build) when finished, repeat</a:t>
            </a:r>
          </a:p>
        </p:txBody>
      </p:sp>
    </p:spTree>
    <p:extLst>
      <p:ext uri="{BB962C8B-B14F-4D97-AF65-F5344CB8AC3E}">
        <p14:creationId xmlns:p14="http://schemas.microsoft.com/office/powerpoint/2010/main" val="181138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p:txBody>
      </p:sp>
    </p:spTree>
    <p:extLst>
      <p:ext uri="{BB962C8B-B14F-4D97-AF65-F5344CB8AC3E}">
        <p14:creationId xmlns:p14="http://schemas.microsoft.com/office/powerpoint/2010/main" val="3779451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a:p>
            <a:r>
              <a:rPr lang="en-US" dirty="0"/>
              <a:t>This may sound like a boring task, but it’s an important one, and the semantics of how it works are important to understand – otherwise we might end up confused, not understanding why our program gives some particular output, like the order of results printed a few slides ago</a:t>
            </a:r>
          </a:p>
        </p:txBody>
      </p:sp>
    </p:spTree>
    <p:extLst>
      <p:ext uri="{BB962C8B-B14F-4D97-AF65-F5344CB8AC3E}">
        <p14:creationId xmlns:p14="http://schemas.microsoft.com/office/powerpoint/2010/main" val="2308787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807628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notice as the event loop was working, it had a step “if so, call listener with event, after it’s done, repeat”. The “After it’s done” part is important because it means that our code won’t be interrupted unexpectedly (compare to a context switch in a multithreading application). This is called “Run to completion” semantics. &lt;read slide&gt;</a:t>
            </a:r>
          </a:p>
        </p:txBody>
      </p:sp>
    </p:spTree>
    <p:extLst>
      <p:ext uri="{BB962C8B-B14F-4D97-AF65-F5344CB8AC3E}">
        <p14:creationId xmlns:p14="http://schemas.microsoft.com/office/powerpoint/2010/main" val="4051822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takeaway here is that even if handler1 calls a bunch of methods, no other handler will run until we’re done. In this example, j will not execute until after I</a:t>
            </a:r>
          </a:p>
          <a:p>
            <a:endParaRPr lang="en-US" dirty="0"/>
          </a:p>
          <a:p>
            <a:r>
              <a:rPr lang="en-US" dirty="0"/>
              <a:t>However, what is important to note here is that it might not be certain that listener1 will run before listener2. The order of which listener gets invokes first might be </a:t>
            </a:r>
            <a:r>
              <a:rPr lang="en-US" dirty="0" err="1"/>
              <a:t>uknowable</a:t>
            </a:r>
            <a:r>
              <a:rPr lang="en-US" dirty="0"/>
              <a:t> in some cases, and non-intuitive in others.</a:t>
            </a:r>
          </a:p>
        </p:txBody>
      </p:sp>
    </p:spTree>
    <p:extLst>
      <p:ext uri="{BB962C8B-B14F-4D97-AF65-F5344CB8AC3E}">
        <p14:creationId xmlns:p14="http://schemas.microsoft.com/office/powerpoint/2010/main" val="3261754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in the next few lessons, despite this run-to-completion semantics, async programming can still be very confusing. What happens if we do NOT await an async function?</a:t>
            </a:r>
          </a:p>
          <a:p>
            <a:endParaRPr lang="en-US" dirty="0"/>
          </a:p>
          <a:p>
            <a:r>
              <a:rPr lang="en-US" dirty="0"/>
              <a:t>Remember how I had to add the “async” keyword to make the “await” work in this example? What this actually does, is, under the hood, make our function return a promise. I’ve shown the actual return type here to make that clear. We’ll see in the next lesson how exactly await works, and more about promises. However, the simple rule that we can have now is: “Listeners are completed when they reach their end and return, OR when they reach an await”. </a:t>
            </a:r>
          </a:p>
          <a:p>
            <a:endParaRPr lang="en-US" dirty="0"/>
          </a:p>
          <a:p>
            <a:r>
              <a:rPr lang="en-US" dirty="0"/>
              <a:t>Based on this rule, we can think hard about what the output should be here.</a:t>
            </a:r>
          </a:p>
          <a:p>
            <a:r>
              <a:rPr lang="en-US" dirty="0"/>
              <a:t>Which </a:t>
            </a:r>
            <a:r>
              <a:rPr lang="en-US" dirty="0" err="1"/>
              <a:t>console.log</a:t>
            </a:r>
            <a:r>
              <a:rPr lang="en-US" dirty="0"/>
              <a:t> do students think will be printed first, and which second? ‘Making Request” -&gt; “Heard back”, “All Done” -&gt; “Making Request”, or other? Hopefully now clear. (build)</a:t>
            </a:r>
          </a:p>
          <a:p>
            <a:br>
              <a:rPr lang="en-US" dirty="0"/>
            </a:br>
            <a:r>
              <a:rPr lang="en-US" dirty="0"/>
              <a:t>This is our first look at seeing how we can write concurrent programs using the asynchronous program model: There was something that happened WHILE the data was being fetched from the server: the message ”all done” was printed! In the next lesson will dive deeper into concurrency.</a:t>
            </a:r>
          </a:p>
        </p:txBody>
      </p:sp>
    </p:spTree>
    <p:extLst>
      <p:ext uri="{BB962C8B-B14F-4D97-AF65-F5344CB8AC3E}">
        <p14:creationId xmlns:p14="http://schemas.microsoft.com/office/powerpoint/2010/main" val="3606524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we want to maintain an interactive application while doing “stuff”, read slide for description of that stuff. If you are waiting for user input, it could take a long time if the user went for a coffee break</a:t>
            </a:r>
          </a:p>
        </p:txBody>
      </p:sp>
    </p:spTree>
    <p:extLst>
      <p:ext uri="{BB962C8B-B14F-4D97-AF65-F5344CB8AC3E}">
        <p14:creationId xmlns:p14="http://schemas.microsoft.com/office/powerpoint/2010/main" val="238950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xfrm>
            <a:off x="381000" y="685800"/>
            <a:ext cx="6096000" cy="3429000"/>
          </a:xfrm>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&lt;Read slide, do build 1 after first bullet (shows event loop), then once get to event loop, build (2, shows event queue), build (3, stress all code runs in one thread, no worrying about threads)&gt;</a:t>
            </a:r>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We will take a look at how exactly asynchronous programming in JS works </a:t>
            </a:r>
            <a:r>
              <a:rPr lang="en-US" sz="1100" dirty="0">
                <a:effectLst/>
                <a:latin typeface="+mn-lt"/>
                <a:ea typeface="+mn-ea"/>
                <a:cs typeface="+mn-cs"/>
                <a:sym typeface="Helvetica Neue"/>
              </a:rPr>
              <a:t>using the running example of making an request to a server.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effectLst/>
              <a:latin typeface="+mn-lt"/>
              <a:ea typeface="+mn-ea"/>
              <a:cs typeface="+mn-cs"/>
              <a:sym typeface="Helvetica Neue"/>
            </a:endParaRPr>
          </a:p>
          <a:p>
            <a:pPr marL="0" marR="0" lvl="0" indent="0" defTabSz="228600" eaLnBrk="1" fontAlgn="auto" latinLnBrk="0" hangingPunct="1">
              <a:lnSpc>
                <a:spcPct val="117999"/>
              </a:lnSpc>
              <a:spcBef>
                <a:spcPts val="0"/>
              </a:spcBef>
              <a:spcAft>
                <a:spcPts val="0"/>
              </a:spcAft>
              <a:buClrTx/>
              <a:buSzTx/>
              <a:buFontTx/>
              <a:buNone/>
              <a:tabLst/>
              <a:defRPr/>
            </a:pPr>
            <a:r>
              <a:rPr lang="en-US" sz="1100" dirty="0">
                <a:effectLst/>
                <a:latin typeface="+mn-lt"/>
                <a:ea typeface="+mn-ea"/>
                <a:cs typeface="+mn-cs"/>
                <a:sym typeface="Helvetica Neue"/>
              </a:rPr>
              <a:t>Here we see the code in the server.   (</a:t>
            </a:r>
            <a:r>
              <a:rPr lang="en-US" dirty="0"/>
              <a:t>Explain code, key objective is to understand that it just sends back some text, and it will keep track of the order of requests (always returns GET number 1, 2, 3,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effectLst/>
              <a:latin typeface="+mn-lt"/>
              <a:ea typeface="+mn-ea"/>
              <a:cs typeface="+mn-cs"/>
              <a:sym typeface="Helvetica Neue"/>
            </a:endParaRPr>
          </a:p>
          <a:p>
            <a:pPr marL="0" marR="0" lvl="0" indent="0" defTabSz="228600" eaLnBrk="1" fontAlgn="auto" latinLnBrk="0" hangingPunct="1">
              <a:lnSpc>
                <a:spcPct val="117999"/>
              </a:lnSpc>
              <a:spcBef>
                <a:spcPts val="0"/>
              </a:spcBef>
              <a:spcAft>
                <a:spcPts val="0"/>
              </a:spcAft>
              <a:buClrTx/>
              <a:buSzTx/>
              <a:buFontTx/>
              <a:buNone/>
              <a:tabLst/>
              <a:defRPr/>
            </a:pPr>
            <a:r>
              <a:rPr lang="en-US" sz="1100" dirty="0">
                <a:effectLst/>
                <a:latin typeface="+mn-lt"/>
                <a:ea typeface="+mn-ea"/>
                <a:cs typeface="+mn-cs"/>
                <a:sym typeface="Helvetica Neue"/>
              </a:rPr>
              <a:t>Our goal is to write some code for NodeJS that will send a request to the server and display the result on the console just like the browser shows here .</a:t>
            </a:r>
          </a:p>
          <a:p>
            <a:endParaRPr lang="en-US" dirty="0"/>
          </a:p>
        </p:txBody>
      </p:sp>
    </p:spTree>
    <p:extLst>
      <p:ext uri="{BB962C8B-B14F-4D97-AF65-F5344CB8AC3E}">
        <p14:creationId xmlns:p14="http://schemas.microsoft.com/office/powerpoint/2010/main" val="268340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have asynchronous actions in JS is to use libraries that return something called a Promise. </a:t>
            </a:r>
            <a:endParaRPr lang="en-US" sz="1100" dirty="0"/>
          </a:p>
          <a:p>
            <a:endParaRPr lang="en-US" sz="1100" dirty="0"/>
          </a:p>
          <a:p>
            <a:pPr marL="0" marR="0" lvl="0" indent="0" defTabSz="228600" eaLnBrk="1" fontAlgn="auto" latinLnBrk="0" hangingPunct="1">
              <a:lnSpc>
                <a:spcPct val="117999"/>
              </a:lnSpc>
              <a:spcBef>
                <a:spcPts val="0"/>
              </a:spcBef>
              <a:spcAft>
                <a:spcPts val="0"/>
              </a:spcAft>
              <a:buClrTx/>
              <a:buSzTx/>
              <a:buFontTx/>
              <a:buNone/>
              <a:tabLst/>
              <a:defRPr/>
            </a:pPr>
            <a:r>
              <a:rPr lang="en-US" sz="1100" dirty="0"/>
              <a:t>A Promise is a representation of a listener, and lets us request some asynchronous action to happen (in the background), and then come back to this point and keep running once it’s available.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p>
          <a:p>
            <a:r>
              <a:rPr lang="en-US" sz="1100" dirty="0"/>
              <a:t>In this case, we will use a popular library for making HTTP requests, </a:t>
            </a:r>
            <a:r>
              <a:rPr lang="en-US" sz="1100" dirty="0" err="1"/>
              <a:t>axios</a:t>
            </a:r>
            <a:r>
              <a:rPr lang="en-US" sz="1100" dirty="0"/>
              <a:t>. The method “</a:t>
            </a:r>
            <a:r>
              <a:rPr lang="en-US" sz="1100" dirty="0" err="1"/>
              <a:t>axios.get</a:t>
            </a:r>
            <a:r>
              <a:rPr lang="en-US" sz="1100" dirty="0"/>
              <a:t>” calls through the NodeJS runtime to make an HTTP GET request to a URL.</a:t>
            </a:r>
          </a:p>
          <a:p>
            <a:endParaRPr lang="en-US" sz="1100" dirty="0"/>
          </a:p>
          <a:p>
            <a:r>
              <a:rPr lang="en-US" sz="1100" dirty="0"/>
              <a:t>This method returns a promise. (Click for build, explain that to call a method that returns a promise, we should await it, and do that from within an async function)</a:t>
            </a:r>
          </a:p>
          <a:p>
            <a:endParaRPr lang="en-US" dirty="0"/>
          </a:p>
          <a:p>
            <a:r>
              <a:rPr lang="en-US" dirty="0"/>
              <a:t>(Click for build to show output, note that it runs, hooray)</a:t>
            </a:r>
          </a:p>
          <a:p>
            <a:endParaRPr lang="en-US" dirty="0"/>
          </a:p>
          <a:p>
            <a:r>
              <a:rPr lang="en-US" dirty="0"/>
              <a:t>Explain that await will prevent code in this method after ‘await’ from running until the promise resolves with the data. This is to say: ‘await’ asks NodeJS to create a new listener which will continue running this method, once the return value from </a:t>
            </a:r>
            <a:r>
              <a:rPr lang="en-US" dirty="0" err="1"/>
              <a:t>axios.get</a:t>
            </a:r>
            <a:r>
              <a:rPr lang="en-US" dirty="0"/>
              <a:t> is available.</a:t>
            </a:r>
          </a:p>
          <a:p>
            <a:endParaRPr lang="en-US" dirty="0"/>
          </a:p>
          <a:p>
            <a:r>
              <a:rPr lang="en-US" dirty="0"/>
              <a:t>Detail: the “response” object contains lots of information about the response (how long it took, any headers that the server sent, </a:t>
            </a:r>
            <a:r>
              <a:rPr lang="en-US" dirty="0" err="1"/>
              <a:t>etc</a:t>
            </a:r>
            <a:r>
              <a:rPr lang="en-US" dirty="0"/>
              <a:t>). We just chare about the data, which is the message that we see in the browser when we navigate to this page, and what is shown in the </a:t>
            </a:r>
            <a:r>
              <a:rPr lang="en-US" dirty="0" err="1"/>
              <a:t>ouptut</a:t>
            </a:r>
            <a:endParaRPr lang="en-US" dirty="0"/>
          </a:p>
        </p:txBody>
      </p:sp>
    </p:spTree>
    <p:extLst>
      <p:ext uri="{BB962C8B-B14F-4D97-AF65-F5344CB8AC3E}">
        <p14:creationId xmlns:p14="http://schemas.microsoft.com/office/powerpoint/2010/main" val="727417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“Await” will prevent the next line in an async function from running until the promise resolves. In this case, we can demonstrate that by calling our </a:t>
            </a:r>
            <a:r>
              <a:rPr lang="en-US" dirty="0" err="1"/>
              <a:t>makeOneGetRequest</a:t>
            </a:r>
            <a:r>
              <a:rPr lang="en-US" dirty="0"/>
              <a:t> function three times, awaiting on it each time. (click once to show build of output, comes line-by-line). Observe that the output shows up in the order that the requests were made.</a:t>
            </a:r>
          </a:p>
        </p:txBody>
      </p:sp>
    </p:spTree>
    <p:extLst>
      <p:ext uri="{BB962C8B-B14F-4D97-AF65-F5344CB8AC3E}">
        <p14:creationId xmlns:p14="http://schemas.microsoft.com/office/powerpoint/2010/main" val="4250097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2/5/22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DF939AE5-FF01-DE45-980D-63B6FAB14EDB}"/>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2/5/22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4.1: </a:t>
            </a:r>
            <a:r>
              <a:rPr lang="en-US" altLang="en-US" dirty="0">
                <a:sym typeface="Helvetica Neue" charset="0"/>
              </a:rPr>
              <a:t>Concurrent Programming Models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dirty="0"/>
              <a:t>The Event Loop</a:t>
            </a:r>
            <a:r>
              <a:rPr lang="en-US" dirty="0"/>
              <a:t> Resolves Promises</a:t>
            </a:r>
            <a:endParaRPr dirty="0"/>
          </a:p>
        </p:txBody>
      </p:sp>
      <p:sp>
        <p:nvSpPr>
          <p:cNvPr id="284"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00" name="Group"/>
          <p:cNvGrpSpPr/>
          <p:nvPr/>
        </p:nvGrpSpPr>
        <p:grpSpPr>
          <a:xfrm>
            <a:off x="6841561" y="992926"/>
            <a:ext cx="1365960" cy="2240745"/>
            <a:chOff x="-4414093" y="0"/>
            <a:chExt cx="14137632" cy="4481486"/>
          </a:xfrm>
        </p:grpSpPr>
        <p:sp>
          <p:nvSpPr>
            <p:cNvPr id="285"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99" name="JS Engine"/>
            <p:cNvSpPr txBox="1"/>
            <p:nvPr/>
          </p:nvSpPr>
          <p:spPr>
            <a:xfrm>
              <a:off x="-4414093" y="3666539"/>
              <a:ext cx="14137632"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03" name="Group"/>
          <p:cNvGrpSpPr/>
          <p:nvPr/>
        </p:nvGrpSpPr>
        <p:grpSpPr>
          <a:xfrm>
            <a:off x="7340407" y="1044360"/>
            <a:ext cx="501709" cy="1667242"/>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04"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05" name="response from google.com"/>
          <p:cNvSpPr/>
          <p:nvPr/>
        </p:nvSpPr>
        <p:spPr>
          <a:xfrm>
            <a:off x="1727917"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06" name="response from facebook.com"/>
          <p:cNvSpPr/>
          <p:nvPr/>
        </p:nvSpPr>
        <p:spPr>
          <a:xfrm>
            <a:off x="3367210"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07" name="response from covey.town"/>
          <p:cNvSpPr/>
          <p:nvPr/>
        </p:nvSpPr>
        <p:spPr>
          <a:xfrm>
            <a:off x="5006502"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a:t>
            </a:r>
            <a:r>
              <a:rPr sz="1600" dirty="0"/>
              <a:t>esponse</a:t>
            </a:r>
            <a:r>
              <a:rPr lang="en-US" sz="1600" dirty="0"/>
              <a:t> #2</a:t>
            </a:r>
            <a:r>
              <a:rPr sz="1600" dirty="0"/>
              <a:t> from </a:t>
            </a:r>
            <a:r>
              <a:rPr sz="1600" u="sng" dirty="0" err="1"/>
              <a:t>covey.town</a:t>
            </a:r>
            <a:endParaRPr sz="1600" u="sng" dirty="0"/>
          </a:p>
        </p:txBody>
      </p:sp>
      <p:grpSp>
        <p:nvGrpSpPr>
          <p:cNvPr id="310" name="Group"/>
          <p:cNvGrpSpPr/>
          <p:nvPr/>
        </p:nvGrpSpPr>
        <p:grpSpPr>
          <a:xfrm>
            <a:off x="4604495" y="1806876"/>
            <a:ext cx="3121441" cy="1189676"/>
            <a:chOff x="4523717" y="-2"/>
            <a:chExt cx="6242880" cy="2379348"/>
          </a:xfrm>
        </p:grpSpPr>
        <p:sp>
          <p:nvSpPr>
            <p:cNvPr id="308" name="Pushes new event into queue"/>
            <p:cNvSpPr/>
            <p:nvPr/>
          </p:nvSpPr>
          <p:spPr>
            <a:xfrm>
              <a:off x="4523717" y="110934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09" name="Line"/>
            <p:cNvSpPr/>
            <p:nvPr/>
          </p:nvSpPr>
          <p:spPr>
            <a:xfrm flipH="1" flipV="1">
              <a:off x="7080330" y="-2"/>
              <a:ext cx="3686267" cy="983027"/>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3" name="Group"/>
          <p:cNvGrpSpPr/>
          <p:nvPr/>
        </p:nvGrpSpPr>
        <p:grpSpPr>
          <a:xfrm>
            <a:off x="4452261" y="1722911"/>
            <a:ext cx="3201313" cy="1273641"/>
            <a:chOff x="2841602" y="-2"/>
            <a:chExt cx="6402625" cy="2547279"/>
          </a:xfrm>
        </p:grpSpPr>
        <p:sp>
          <p:nvSpPr>
            <p:cNvPr id="311" name="Pushes new event into queue"/>
            <p:cNvSpPr/>
            <p:nvPr/>
          </p:nvSpPr>
          <p:spPr>
            <a:xfrm>
              <a:off x="4523717" y="1277276"/>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2" name="Line"/>
            <p:cNvSpPr/>
            <p:nvPr/>
          </p:nvSpPr>
          <p:spPr>
            <a:xfrm flipH="1" flipV="1">
              <a:off x="2841602" y="-2"/>
              <a:ext cx="6402625" cy="1098987"/>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dirty="0"/>
            </a:p>
          </p:txBody>
        </p:sp>
      </p:grpSp>
      <p:grpSp>
        <p:nvGrpSpPr>
          <p:cNvPr id="316" name="Group"/>
          <p:cNvGrpSpPr/>
          <p:nvPr/>
        </p:nvGrpSpPr>
        <p:grpSpPr>
          <a:xfrm>
            <a:off x="3079794" y="1900552"/>
            <a:ext cx="4573780" cy="1096000"/>
            <a:chOff x="1178741" y="-2"/>
            <a:chExt cx="9147557" cy="2191996"/>
          </a:xfrm>
        </p:grpSpPr>
        <p:sp>
          <p:nvSpPr>
            <p:cNvPr id="314" name="Pushes new event into queue"/>
            <p:cNvSpPr/>
            <p:nvPr/>
          </p:nvSpPr>
          <p:spPr>
            <a:xfrm>
              <a:off x="4523717" y="92199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5" name="Line"/>
            <p:cNvSpPr/>
            <p:nvPr/>
          </p:nvSpPr>
          <p:spPr>
            <a:xfrm flipH="1" flipV="1">
              <a:off x="1178741" y="-2"/>
              <a:ext cx="9147557" cy="760929"/>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0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13"/>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5" nodeType="afterEffect">
                                  <p:stCondLst>
                                    <p:cond delay="0"/>
                                  </p:stCondLst>
                                  <p:iterate>
                                    <p:tmAbs val="0"/>
                                  </p:iterate>
                                  <p:childTnLst>
                                    <p:set>
                                      <p:cBhvr>
                                        <p:cTn id="19" fill="hold">
                                          <p:stCondLst>
                                            <p:cond delay="0"/>
                                          </p:stCondLst>
                                        </p:cTn>
                                        <p:tgtEl>
                                          <p:spTgt spid="3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6" nodeType="clickEffect">
                                  <p:stCondLst>
                                    <p:cond delay="0"/>
                                  </p:stCondLst>
                                  <p:iterate>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3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8" nodeType="afterEffect">
                                  <p:stCondLst>
                                    <p:cond delay="0"/>
                                  </p:stCondLst>
                                  <p:iterate>
                                    <p:tmAbs val="0"/>
                                  </p:iterate>
                                  <p:childTnLst>
                                    <p:set>
                                      <p:cBhvr>
                                        <p:cTn id="29" fill="hold">
                                          <p:stCondLst>
                                            <p:cond delay="0"/>
                                          </p:stCondLst>
                                        </p:cTn>
                                        <p:tgtEl>
                                          <p:spTgt spid="3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9" nodeType="clickEffect">
                                  <p:stCondLst>
                                    <p:cond delay="0"/>
                                  </p:stCondLst>
                                  <p:iterate>
                                    <p:tmAbs val="0"/>
                                  </p:iterate>
                                  <p:childTnLst>
                                    <p:set>
                                      <p:cBhvr>
                                        <p:cTn id="33" fill="hold">
                                          <p:stCondLst>
                                            <p:cond delay="0"/>
                                          </p:stCondLst>
                                        </p:cTn>
                                        <p:tgtEl>
                                          <p:spTgt spid="3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0" nodeType="clickEffect">
                                  <p:stCondLst>
                                    <p:cond delay="0"/>
                                  </p:stCondLst>
                                  <p:iterate>
                                    <p:tmAbs val="0"/>
                                  </p:iterate>
                                  <p:childTnLst>
                                    <p:set>
                                      <p:cBhvr>
                                        <p:cTn id="37"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0" animBg="1" advAuto="0"/>
      <p:bldP spid="305" grpId="1" animBg="1" advAuto="0"/>
      <p:bldP spid="306" grpId="3" animBg="1" advAuto="0"/>
      <p:bldP spid="307" grpId="6" animBg="1" advAuto="0"/>
      <p:bldP spid="310" grpId="7" animBg="1" advAuto="0"/>
      <p:bldP spid="310" grpId="9" animBg="1" advAuto="0"/>
      <p:bldP spid="313" grpId="4" animBg="1" advAuto="0"/>
      <p:bldP spid="313" grpId="8" animBg="1" advAuto="0"/>
      <p:bldP spid="316" grpId="2" animBg="1" advAuto="0"/>
      <p:bldP spid="316" grpId="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0220DE-4108-7142-BF2D-B97DDFB725A0}"/>
              </a:ext>
            </a:extLst>
          </p:cNvPr>
          <p:cNvGrpSpPr/>
          <p:nvPr/>
        </p:nvGrpSpPr>
        <p:grpSpPr>
          <a:xfrm>
            <a:off x="6841561" y="992926"/>
            <a:ext cx="1365960" cy="2240745"/>
            <a:chOff x="6841561" y="992926"/>
            <a:chExt cx="1365960" cy="2240745"/>
          </a:xfrm>
        </p:grpSpPr>
        <p:grpSp>
          <p:nvGrpSpPr>
            <p:cNvPr id="36" name="Group">
              <a:extLst>
                <a:ext uri="{FF2B5EF4-FFF2-40B4-BE49-F238E27FC236}">
                  <a16:creationId xmlns:a16="http://schemas.microsoft.com/office/drawing/2014/main" id="{F4608DD5-41DD-524B-A16C-0FB7DB94AD1F}"/>
                </a:ext>
              </a:extLst>
            </p:cNvPr>
            <p:cNvGrpSpPr/>
            <p:nvPr/>
          </p:nvGrpSpPr>
          <p:grpSpPr>
            <a:xfrm>
              <a:off x="6841561" y="992926"/>
              <a:ext cx="1365960" cy="2240745"/>
              <a:chOff x="-4414093" y="0"/>
              <a:chExt cx="14137632" cy="4481486"/>
            </a:xfrm>
          </p:grpSpPr>
          <p:sp>
            <p:nvSpPr>
              <p:cNvPr id="37" name="Rectangle">
                <a:extLst>
                  <a:ext uri="{FF2B5EF4-FFF2-40B4-BE49-F238E27FC236}">
                    <a16:creationId xmlns:a16="http://schemas.microsoft.com/office/drawing/2014/main" id="{FFB9CF2C-4625-0F4E-B439-78C70E7D8FB1}"/>
                  </a:ext>
                </a:extLst>
              </p:cNvPr>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8" name="JS Engine">
                <a:extLst>
                  <a:ext uri="{FF2B5EF4-FFF2-40B4-BE49-F238E27FC236}">
                    <a16:creationId xmlns:a16="http://schemas.microsoft.com/office/drawing/2014/main" id="{9C7E2B29-97FC-C64E-9835-060537CD3198}"/>
                  </a:ext>
                </a:extLst>
              </p:cNvPr>
              <p:cNvSpPr txBox="1"/>
              <p:nvPr/>
            </p:nvSpPr>
            <p:spPr>
              <a:xfrm>
                <a:off x="-4414093" y="3666539"/>
                <a:ext cx="14137632"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9" name="Group">
              <a:extLst>
                <a:ext uri="{FF2B5EF4-FFF2-40B4-BE49-F238E27FC236}">
                  <a16:creationId xmlns:a16="http://schemas.microsoft.com/office/drawing/2014/main" id="{139435BB-7F5C-BB4A-B89F-CF1F9781DD66}"/>
                </a:ext>
              </a:extLst>
            </p:cNvPr>
            <p:cNvGrpSpPr/>
            <p:nvPr/>
          </p:nvGrpSpPr>
          <p:grpSpPr>
            <a:xfrm>
              <a:off x="7340407" y="1044360"/>
              <a:ext cx="501709" cy="1667242"/>
              <a:chOff x="0" y="0"/>
              <a:chExt cx="1003416" cy="3334481"/>
            </a:xfrm>
          </p:grpSpPr>
          <p:sp>
            <p:nvSpPr>
              <p:cNvPr id="40" name="Rectangle">
                <a:extLst>
                  <a:ext uri="{FF2B5EF4-FFF2-40B4-BE49-F238E27FC236}">
                    <a16:creationId xmlns:a16="http://schemas.microsoft.com/office/drawing/2014/main" id="{38D76F79-98A3-1F46-8069-A72985ED4EA4}"/>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1" name="event loop">
                <a:extLst>
                  <a:ext uri="{FF2B5EF4-FFF2-40B4-BE49-F238E27FC236}">
                    <a16:creationId xmlns:a16="http://schemas.microsoft.com/office/drawing/2014/main" id="{361AD42D-A642-4648-9664-D512BAA3873C}"/>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dirty="0"/>
                  <a:t>event loop</a:t>
                </a:r>
              </a:p>
            </p:txBody>
          </p:sp>
        </p:grpSp>
      </p:grpSp>
      <p:sp>
        <p:nvSpPr>
          <p:cNvPr id="318"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19"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41941D1B-4BAA-BE49-9366-A328A3018111}"/>
              </a:ext>
            </a:extLst>
          </p:cNvPr>
          <p:cNvSpPr>
            <a:spLocks noGrp="1"/>
          </p:cNvSpPr>
          <p:nvPr>
            <p:ph type="body" sz="quarter" idx="21"/>
          </p:nvPr>
        </p:nvSpPr>
        <p:spPr/>
        <p:txBody>
          <a:bodyPr>
            <a:normAutofit fontScale="92500" lnSpcReduction="10000"/>
          </a:bodyPr>
          <a:lstStyle/>
          <a:p>
            <a:endParaRPr lang="en-US" dirty="0"/>
          </a:p>
        </p:txBody>
      </p:sp>
      <p:sp>
        <p:nvSpPr>
          <p:cNvPr id="321"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sp>
        <p:nvSpPr>
          <p:cNvPr id="341"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42"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43" name="If so, call listener with event"/>
          <p:cNvSpPr txBox="1"/>
          <p:nvPr/>
        </p:nvSpPr>
        <p:spPr>
          <a:xfrm>
            <a:off x="4090643" y="4935282"/>
            <a:ext cx="401071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44"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45" name="response from google.com"/>
          <p:cNvSpPr/>
          <p:nvPr/>
        </p:nvSpPr>
        <p:spPr>
          <a:xfrm>
            <a:off x="1727917" y="3806001"/>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46" name="response from facebook.com"/>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47" name="response from covey.town"/>
          <p:cNvSpPr/>
          <p:nvPr/>
        </p:nvSpPr>
        <p:spPr>
          <a:xfrm>
            <a:off x="3431548"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animBg="1" advAuto="0"/>
      <p:bldP spid="343" grpId="2" animBg="1" advAuto="0"/>
      <p:bldP spid="344" grpId="3"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D1179043-D93A-2940-BCFF-6B85C3DA92C3}"/>
              </a:ext>
            </a:extLst>
          </p:cNvPr>
          <p:cNvGrpSpPr/>
          <p:nvPr/>
        </p:nvGrpSpPr>
        <p:grpSpPr>
          <a:xfrm>
            <a:off x="6841561" y="992926"/>
            <a:ext cx="1365960" cy="2240745"/>
            <a:chOff x="6841561" y="992926"/>
            <a:chExt cx="1365960" cy="2240745"/>
          </a:xfrm>
        </p:grpSpPr>
        <p:grpSp>
          <p:nvGrpSpPr>
            <p:cNvPr id="36" name="Group">
              <a:extLst>
                <a:ext uri="{FF2B5EF4-FFF2-40B4-BE49-F238E27FC236}">
                  <a16:creationId xmlns:a16="http://schemas.microsoft.com/office/drawing/2014/main" id="{5F5EE264-1563-4C4D-B498-0938625781A4}"/>
                </a:ext>
              </a:extLst>
            </p:cNvPr>
            <p:cNvGrpSpPr/>
            <p:nvPr/>
          </p:nvGrpSpPr>
          <p:grpSpPr>
            <a:xfrm>
              <a:off x="6841561" y="992926"/>
              <a:ext cx="1365960" cy="2240745"/>
              <a:chOff x="-4414093" y="0"/>
              <a:chExt cx="14137632" cy="4481486"/>
            </a:xfrm>
          </p:grpSpPr>
          <p:sp>
            <p:nvSpPr>
              <p:cNvPr id="40" name="Rectangle">
                <a:extLst>
                  <a:ext uri="{FF2B5EF4-FFF2-40B4-BE49-F238E27FC236}">
                    <a16:creationId xmlns:a16="http://schemas.microsoft.com/office/drawing/2014/main" id="{4F63BEDD-8D96-874E-ACB8-35DB99AA9575}"/>
                  </a:ext>
                </a:extLst>
              </p:cNvPr>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41" name="JS Engine">
                <a:extLst>
                  <a:ext uri="{FF2B5EF4-FFF2-40B4-BE49-F238E27FC236}">
                    <a16:creationId xmlns:a16="http://schemas.microsoft.com/office/drawing/2014/main" id="{1DA8F0B8-7CBA-4548-9419-6FA01091C835}"/>
                  </a:ext>
                </a:extLst>
              </p:cNvPr>
              <p:cNvSpPr txBox="1"/>
              <p:nvPr/>
            </p:nvSpPr>
            <p:spPr>
              <a:xfrm>
                <a:off x="-4414093" y="3666539"/>
                <a:ext cx="14137632"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7" name="Group">
              <a:extLst>
                <a:ext uri="{FF2B5EF4-FFF2-40B4-BE49-F238E27FC236}">
                  <a16:creationId xmlns:a16="http://schemas.microsoft.com/office/drawing/2014/main" id="{D6ED6127-F126-4B40-906D-0654ACC7503D}"/>
                </a:ext>
              </a:extLst>
            </p:cNvPr>
            <p:cNvGrpSpPr/>
            <p:nvPr/>
          </p:nvGrpSpPr>
          <p:grpSpPr>
            <a:xfrm>
              <a:off x="7340407" y="1044360"/>
              <a:ext cx="501709" cy="1667242"/>
              <a:chOff x="0" y="0"/>
              <a:chExt cx="1003416" cy="3334481"/>
            </a:xfrm>
          </p:grpSpPr>
          <p:sp>
            <p:nvSpPr>
              <p:cNvPr id="38" name="Rectangle">
                <a:extLst>
                  <a:ext uri="{FF2B5EF4-FFF2-40B4-BE49-F238E27FC236}">
                    <a16:creationId xmlns:a16="http://schemas.microsoft.com/office/drawing/2014/main" id="{15F0E66D-7DC9-DB47-BD2D-9BDB6D9C266F}"/>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9" name="event loop">
                <a:extLst>
                  <a:ext uri="{FF2B5EF4-FFF2-40B4-BE49-F238E27FC236}">
                    <a16:creationId xmlns:a16="http://schemas.microsoft.com/office/drawing/2014/main" id="{72AB45C0-B3D9-4D48-8AB5-D160F2576E86}"/>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dirty="0"/>
                  <a:t>event loop</a:t>
                </a:r>
              </a:p>
            </p:txBody>
          </p:sp>
        </p:grpSp>
      </p:grpSp>
      <p:sp>
        <p:nvSpPr>
          <p:cNvPr id="349"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5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2CFD06DF-68F2-E142-985F-31C7BCFFAD32}"/>
              </a:ext>
            </a:extLst>
          </p:cNvPr>
          <p:cNvSpPr>
            <a:spLocks noGrp="1"/>
          </p:cNvSpPr>
          <p:nvPr>
            <p:ph type="body" sz="quarter" idx="21"/>
          </p:nvPr>
        </p:nvSpPr>
        <p:spPr/>
        <p:txBody>
          <a:bodyPr>
            <a:normAutofit fontScale="92500" lnSpcReduction="10000"/>
          </a:bodyPr>
          <a:lstStyle/>
          <a:p>
            <a:endParaRPr lang="en-US"/>
          </a:p>
        </p:txBody>
      </p:sp>
      <p:sp>
        <p:nvSpPr>
          <p:cNvPr id="352"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sp>
        <p:nvSpPr>
          <p:cNvPr id="37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7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74" name="If so, call listener with event"/>
          <p:cNvSpPr txBox="1"/>
          <p:nvPr/>
        </p:nvSpPr>
        <p:spPr>
          <a:xfrm>
            <a:off x="4090643" y="4935282"/>
            <a:ext cx="401071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7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76" name="response from facebook.com"/>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77" name="response from covey.town"/>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1" animBg="1" advAuto="0"/>
      <p:bldP spid="374" grpId="2" animBg="1" advAuto="0"/>
      <p:bldP spid="375"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B68964F-0616-B94B-B35F-8CB5CF8D1925}"/>
              </a:ext>
            </a:extLst>
          </p:cNvPr>
          <p:cNvGrpSpPr/>
          <p:nvPr/>
        </p:nvGrpSpPr>
        <p:grpSpPr>
          <a:xfrm>
            <a:off x="6841561" y="992926"/>
            <a:ext cx="1365960" cy="2240745"/>
            <a:chOff x="6841561" y="992926"/>
            <a:chExt cx="1365960" cy="2240745"/>
          </a:xfrm>
        </p:grpSpPr>
        <p:grpSp>
          <p:nvGrpSpPr>
            <p:cNvPr id="32" name="Group">
              <a:extLst>
                <a:ext uri="{FF2B5EF4-FFF2-40B4-BE49-F238E27FC236}">
                  <a16:creationId xmlns:a16="http://schemas.microsoft.com/office/drawing/2014/main" id="{8F4542F0-9B2D-6147-84DC-78840496F6EB}"/>
                </a:ext>
              </a:extLst>
            </p:cNvPr>
            <p:cNvGrpSpPr/>
            <p:nvPr/>
          </p:nvGrpSpPr>
          <p:grpSpPr>
            <a:xfrm>
              <a:off x="6841561" y="992926"/>
              <a:ext cx="1365960" cy="2240745"/>
              <a:chOff x="-4414093" y="0"/>
              <a:chExt cx="14137632" cy="4481486"/>
            </a:xfrm>
          </p:grpSpPr>
          <p:sp>
            <p:nvSpPr>
              <p:cNvPr id="36" name="Rectangle">
                <a:extLst>
                  <a:ext uri="{FF2B5EF4-FFF2-40B4-BE49-F238E27FC236}">
                    <a16:creationId xmlns:a16="http://schemas.microsoft.com/office/drawing/2014/main" id="{AD14531E-AB71-374E-9A63-AA77AD214F7C}"/>
                  </a:ext>
                </a:extLst>
              </p:cNvPr>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7" name="JS Engine">
                <a:extLst>
                  <a:ext uri="{FF2B5EF4-FFF2-40B4-BE49-F238E27FC236}">
                    <a16:creationId xmlns:a16="http://schemas.microsoft.com/office/drawing/2014/main" id="{89AF6C9F-F117-DC43-86B1-EF172D267FA0}"/>
                  </a:ext>
                </a:extLst>
              </p:cNvPr>
              <p:cNvSpPr txBox="1"/>
              <p:nvPr/>
            </p:nvSpPr>
            <p:spPr>
              <a:xfrm>
                <a:off x="-4414093" y="3666539"/>
                <a:ext cx="14137632" cy="814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3" name="Group">
              <a:extLst>
                <a:ext uri="{FF2B5EF4-FFF2-40B4-BE49-F238E27FC236}">
                  <a16:creationId xmlns:a16="http://schemas.microsoft.com/office/drawing/2014/main" id="{D793F012-DB5E-FC44-B31F-BC06405E0D44}"/>
                </a:ext>
              </a:extLst>
            </p:cNvPr>
            <p:cNvGrpSpPr/>
            <p:nvPr/>
          </p:nvGrpSpPr>
          <p:grpSpPr>
            <a:xfrm>
              <a:off x="7340407" y="1044360"/>
              <a:ext cx="501709" cy="1667242"/>
              <a:chOff x="0" y="0"/>
              <a:chExt cx="1003416" cy="3334481"/>
            </a:xfrm>
          </p:grpSpPr>
          <p:sp>
            <p:nvSpPr>
              <p:cNvPr id="34" name="Rectangle">
                <a:extLst>
                  <a:ext uri="{FF2B5EF4-FFF2-40B4-BE49-F238E27FC236}">
                    <a16:creationId xmlns:a16="http://schemas.microsoft.com/office/drawing/2014/main" id="{8E71F417-B85C-D540-A71C-A78D2FA3C943}"/>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5" name="event loop">
                <a:extLst>
                  <a:ext uri="{FF2B5EF4-FFF2-40B4-BE49-F238E27FC236}">
                    <a16:creationId xmlns:a16="http://schemas.microsoft.com/office/drawing/2014/main" id="{9401A012-E6BC-E348-A79A-B0C2B346288D}"/>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dirty="0"/>
                  <a:t>event loop</a:t>
                </a:r>
              </a:p>
            </p:txBody>
          </p:sp>
        </p:grpSp>
      </p:grpSp>
      <p:sp>
        <p:nvSpPr>
          <p:cNvPr id="379"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8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3305720C-3622-2849-B393-404EC30777A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846469E8-D138-9242-95CC-BA5C77342641}"/>
              </a:ext>
            </a:extLst>
          </p:cNvPr>
          <p:cNvSpPr>
            <a:spLocks noGrp="1"/>
          </p:cNvSpPr>
          <p:nvPr>
            <p:ph type="body" idx="1"/>
          </p:nvPr>
        </p:nvSpPr>
        <p:spPr/>
        <p:txBody>
          <a:bodyPr/>
          <a:lstStyle/>
          <a:p>
            <a:endParaRPr lang="en-US" dirty="0"/>
          </a:p>
        </p:txBody>
      </p:sp>
      <p:sp>
        <p:nvSpPr>
          <p:cNvPr id="382" name="Event Queue"/>
          <p:cNvSpPr txBox="1"/>
          <p:nvPr/>
        </p:nvSpPr>
        <p:spPr>
          <a:xfrm>
            <a:off x="1685726" y="675292"/>
            <a:ext cx="1567738" cy="379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401" name="Group"/>
          <p:cNvGrpSpPr/>
          <p:nvPr/>
        </p:nvGrpSpPr>
        <p:grpSpPr>
          <a:xfrm>
            <a:off x="7340407" y="1044360"/>
            <a:ext cx="501709" cy="1667242"/>
            <a:chOff x="0" y="0"/>
            <a:chExt cx="1003416" cy="3334481"/>
          </a:xfrm>
        </p:grpSpPr>
        <p:sp>
          <p:nvSpPr>
            <p:cNvPr id="39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40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40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404" name="If so, call listener with event"/>
          <p:cNvSpPr txBox="1"/>
          <p:nvPr/>
        </p:nvSpPr>
        <p:spPr>
          <a:xfrm>
            <a:off x="4090643" y="4935282"/>
            <a:ext cx="4010714"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40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406" name="response from covey.town"/>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1" animBg="1" advAuto="0"/>
      <p:bldP spid="404" grpId="2" animBg="1" advAuto="0"/>
      <p:bldP spid="405"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Event Loop"/>
          <p:cNvSpPr txBox="1">
            <a:spLocks noGrp="1"/>
          </p:cNvSpPr>
          <p:nvPr>
            <p:ph type="title"/>
          </p:nvPr>
        </p:nvSpPr>
        <p:spPr>
          <a:prstGeom prst="rect">
            <a:avLst/>
          </a:prstGeom>
        </p:spPr>
        <p:txBody>
          <a:bodyPr/>
          <a:lstStyle/>
          <a:p>
            <a:r>
              <a:rPr lang="en-US" dirty="0"/>
              <a:t>The Event Loop Calls Listeners</a:t>
            </a:r>
            <a:endParaRPr dirty="0"/>
          </a:p>
        </p:txBody>
      </p:sp>
      <p:sp>
        <p:nvSpPr>
          <p:cNvPr id="409"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410" name="Remember that JS is event-driven…"/>
          <p:cNvSpPr txBox="1">
            <a:spLocks noGrp="1"/>
          </p:cNvSpPr>
          <p:nvPr>
            <p:ph type="body" idx="1"/>
          </p:nvPr>
        </p:nvSpPr>
        <p:spPr>
          <a:prstGeom prst="rect">
            <a:avLst/>
          </a:prstGeom>
        </p:spPr>
        <p:txBody>
          <a:bodyPr>
            <a:normAutofit/>
          </a:bodyPr>
          <a:lstStyle/>
          <a:p>
            <a:r>
              <a:rPr lang="en-US" dirty="0"/>
              <a:t>JavaScript (and TypeScript) offer “event driven” concurrency: asynchronous tasks happen in the background, by the language runtime</a:t>
            </a:r>
          </a:p>
          <a:p>
            <a:r>
              <a:rPr dirty="0"/>
              <a:t>Event loop is responsible for dispatching events when they occur</a:t>
            </a:r>
          </a:p>
          <a:p>
            <a:r>
              <a:rPr dirty="0"/>
              <a:t>Main thread for event loop (buried somewhere in NodeJS) :</a:t>
            </a:r>
          </a:p>
          <a:p>
            <a:pPr marL="0" indent="0" defTabSz="410766">
              <a:lnSpc>
                <a:spcPct val="100000"/>
              </a:lnSpc>
              <a:spcBef>
                <a:spcPts val="0"/>
              </a:spcBef>
              <a:buSzTx/>
              <a:buNone/>
              <a:defRPr sz="5000">
                <a:latin typeface="Consolas"/>
                <a:ea typeface="Consolas"/>
                <a:cs typeface="Consolas"/>
                <a:sym typeface="Consolas"/>
              </a:defRPr>
            </a:pPr>
            <a:r>
              <a:rPr sz="2200" dirty="0">
                <a:solidFill>
                  <a:srgbClr val="942192"/>
                </a:solidFill>
              </a:rPr>
              <a:t>while</a:t>
            </a:r>
            <a:r>
              <a:rPr sz="2200" dirty="0"/>
              <a:t>(</a:t>
            </a:r>
            <a:r>
              <a:rPr sz="2200" dirty="0" err="1"/>
              <a:t>queue.</a:t>
            </a:r>
            <a:r>
              <a:rPr sz="2200" dirty="0" err="1">
                <a:solidFill>
                  <a:srgbClr val="0432FF"/>
                </a:solidFill>
              </a:rPr>
              <a:t>waitForMessage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  </a:t>
            </a:r>
            <a:r>
              <a:rPr sz="2200" dirty="0" err="1"/>
              <a:t>queue.</a:t>
            </a:r>
            <a:r>
              <a:rPr sz="2200" dirty="0" err="1">
                <a:solidFill>
                  <a:srgbClr val="0432FF"/>
                </a:solidFill>
              </a:rPr>
              <a:t>processNextMessage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a:t>
            </a:r>
            <a:endParaRPr lang="en-US" sz="2200" dirty="0"/>
          </a:p>
          <a:p>
            <a:pPr lvl="0"/>
            <a:r>
              <a:rPr lang="en-US" dirty="0"/>
              <a:t>The order of event processing is (in the general sense) unpredictable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un-to-completion semantics"/>
          <p:cNvSpPr txBox="1">
            <a:spLocks noGrp="1"/>
          </p:cNvSpPr>
          <p:nvPr>
            <p:ph type="title"/>
          </p:nvPr>
        </p:nvSpPr>
        <p:spPr>
          <a:prstGeom prst="rect">
            <a:avLst/>
          </a:prstGeom>
        </p:spPr>
        <p:txBody>
          <a:bodyPr/>
          <a:lstStyle/>
          <a:p>
            <a:r>
              <a:rPr lang="en-US" dirty="0"/>
              <a:t>Event Handlers “Run To Completion”</a:t>
            </a:r>
            <a:endParaRPr dirty="0"/>
          </a:p>
        </p:txBody>
      </p:sp>
      <p:sp>
        <p:nvSpPr>
          <p:cNvPr id="413" name="Slide Subtitle"/>
          <p:cNvSpPr txBox="1">
            <a:spLocks noGrp="1"/>
          </p:cNvSpPr>
          <p:nvPr>
            <p:ph type="body" idx="21"/>
          </p:nvPr>
        </p:nvSpPr>
        <p:spPr>
          <a:prstGeom prst="rect">
            <a:avLst/>
          </a:prstGeom>
        </p:spPr>
        <p:txBody>
          <a:bodyPr>
            <a:normAutofit fontScale="92500" lnSpcReduction="10000"/>
          </a:bodyPr>
          <a:lstStyle/>
          <a:p>
            <a:r>
              <a:rPr lang="en-US" dirty="0"/>
              <a:t>AKA: Your code will not be “interrupted”</a:t>
            </a:r>
            <a:endParaRPr dirty="0"/>
          </a:p>
        </p:txBody>
      </p:sp>
      <p:sp>
        <p:nvSpPr>
          <p:cNvPr id="414" name="Run-to-completion…"/>
          <p:cNvSpPr txBox="1">
            <a:spLocks noGrp="1"/>
          </p:cNvSpPr>
          <p:nvPr>
            <p:ph type="body" idx="1"/>
          </p:nvPr>
        </p:nvSpPr>
        <p:spPr>
          <a:prstGeom prst="rect">
            <a:avLst/>
          </a:prstGeom>
        </p:spPr>
        <p:txBody>
          <a:bodyPr/>
          <a:lstStyle/>
          <a:p>
            <a:r>
              <a:rPr dirty="0"/>
              <a:t>The </a:t>
            </a:r>
            <a:r>
              <a:rPr lang="en-US" dirty="0" err="1"/>
              <a:t>listener</a:t>
            </a:r>
            <a:r>
              <a:rPr dirty="0" err="1"/>
              <a:t>handling</a:t>
            </a:r>
            <a:r>
              <a:rPr dirty="0"/>
              <a:t> an event and the functions that it (transitively) synchronously calls will keep executing until the function finishes.</a:t>
            </a:r>
          </a:p>
          <a:p>
            <a:r>
              <a:rPr dirty="0"/>
              <a:t>The JS engine will not handle the next event until the </a:t>
            </a:r>
            <a:r>
              <a:rPr lang="en-US" dirty="0"/>
              <a:t>listener </a:t>
            </a:r>
            <a:r>
              <a:rPr dirty="0"/>
              <a:t>finishes.</a:t>
            </a:r>
          </a:p>
        </p:txBody>
      </p:sp>
      <p:sp>
        <p:nvSpPr>
          <p:cNvPr id="415" name="handler1"/>
          <p:cNvSpPr txBox="1"/>
          <p:nvPr/>
        </p:nvSpPr>
        <p:spPr>
          <a:xfrm>
            <a:off x="3990360" y="4608373"/>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listener1</a:t>
            </a:r>
            <a:endParaRPr sz="1800" dirty="0"/>
          </a:p>
        </p:txBody>
      </p:sp>
      <p:sp>
        <p:nvSpPr>
          <p:cNvPr id="416" name="f"/>
          <p:cNvSpPr txBox="1"/>
          <p:nvPr/>
        </p:nvSpPr>
        <p:spPr>
          <a:xfrm>
            <a:off x="5587367" y="4256168"/>
            <a:ext cx="13625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17" name="h"/>
          <p:cNvSpPr txBox="1"/>
          <p:nvPr/>
        </p:nvSpPr>
        <p:spPr>
          <a:xfrm>
            <a:off x="5555307" y="4786968"/>
            <a:ext cx="20037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18" name="g"/>
          <p:cNvSpPr txBox="1"/>
          <p:nvPr/>
        </p:nvSpPr>
        <p:spPr>
          <a:xfrm>
            <a:off x="6785947" y="4256168"/>
            <a:ext cx="213200"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19" name="handler2"/>
          <p:cNvSpPr txBox="1"/>
          <p:nvPr/>
        </p:nvSpPr>
        <p:spPr>
          <a:xfrm>
            <a:off x="3990360" y="5875009"/>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listener2</a:t>
            </a:r>
            <a:endParaRPr sz="1800" dirty="0"/>
          </a:p>
        </p:txBody>
      </p:sp>
      <p:sp>
        <p:nvSpPr>
          <p:cNvPr id="420" name="Line"/>
          <p:cNvSpPr/>
          <p:nvPr/>
        </p:nvSpPr>
        <p:spPr>
          <a:xfrm>
            <a:off x="5811400" y="4466681"/>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1" name="Line"/>
          <p:cNvSpPr/>
          <p:nvPr/>
        </p:nvSpPr>
        <p:spPr>
          <a:xfrm>
            <a:off x="5811400" y="4997253"/>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2" name="..."/>
          <p:cNvSpPr txBox="1"/>
          <p:nvPr/>
        </p:nvSpPr>
        <p:spPr>
          <a:xfrm>
            <a:off x="6760297" y="4786968"/>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23" name="Line"/>
          <p:cNvSpPr/>
          <p:nvPr/>
        </p:nvSpPr>
        <p:spPr>
          <a:xfrm flipV="1">
            <a:off x="4992716" y="4514706"/>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4" name="Line"/>
          <p:cNvSpPr/>
          <p:nvPr/>
        </p:nvSpPr>
        <p:spPr>
          <a:xfrm>
            <a:off x="7080723" y="4997253"/>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5" name="i"/>
          <p:cNvSpPr txBox="1"/>
          <p:nvPr/>
        </p:nvSpPr>
        <p:spPr>
          <a:xfrm>
            <a:off x="8061498" y="4786968"/>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26" name="Line"/>
          <p:cNvSpPr/>
          <p:nvPr/>
        </p:nvSpPr>
        <p:spPr>
          <a:xfrm>
            <a:off x="5049475" y="4839471"/>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7" name="Line"/>
          <p:cNvSpPr/>
          <p:nvPr/>
        </p:nvSpPr>
        <p:spPr>
          <a:xfrm>
            <a:off x="5138772" y="6071704"/>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8" name="j"/>
          <p:cNvSpPr txBox="1"/>
          <p:nvPr/>
        </p:nvSpPr>
        <p:spPr>
          <a:xfrm>
            <a:off x="6830831" y="5897137"/>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29" name="..."/>
          <p:cNvSpPr txBox="1"/>
          <p:nvPr/>
        </p:nvSpPr>
        <p:spPr>
          <a:xfrm>
            <a:off x="5789989" y="5921152"/>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30" name="Line"/>
          <p:cNvSpPr/>
          <p:nvPr/>
        </p:nvSpPr>
        <p:spPr>
          <a:xfrm>
            <a:off x="3452950" y="4470361"/>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31" name="processing of event queue"/>
          <p:cNvSpPr txBox="1"/>
          <p:nvPr/>
        </p:nvSpPr>
        <p:spPr>
          <a:xfrm>
            <a:off x="2473443" y="3938117"/>
            <a:ext cx="1959015" cy="626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32" name="Line"/>
          <p:cNvSpPr/>
          <p:nvPr/>
        </p:nvSpPr>
        <p:spPr>
          <a:xfrm>
            <a:off x="6125790" y="6102134"/>
            <a:ext cx="614175"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mplications of run-to-completion"/>
          <p:cNvSpPr txBox="1">
            <a:spLocks noGrp="1"/>
          </p:cNvSpPr>
          <p:nvPr>
            <p:ph type="title"/>
          </p:nvPr>
        </p:nvSpPr>
        <p:spPr>
          <a:prstGeom prst="rect">
            <a:avLst/>
          </a:prstGeom>
        </p:spPr>
        <p:txBody>
          <a:bodyPr/>
          <a:lstStyle/>
          <a:p>
            <a:r>
              <a:rPr dirty="0"/>
              <a:t>Implications of </a:t>
            </a:r>
            <a:r>
              <a:rPr lang="en-US" dirty="0"/>
              <a:t>R</a:t>
            </a:r>
            <a:r>
              <a:rPr dirty="0"/>
              <a:t>un-to-</a:t>
            </a:r>
            <a:r>
              <a:rPr lang="en-US" dirty="0"/>
              <a:t>C</a:t>
            </a:r>
            <a:r>
              <a:rPr dirty="0"/>
              <a:t>ompletion</a:t>
            </a:r>
          </a:p>
        </p:txBody>
      </p:sp>
      <p:sp>
        <p:nvSpPr>
          <p:cNvPr id="435" name="Slide Subtitle"/>
          <p:cNvSpPr txBox="1">
            <a:spLocks noGrp="1"/>
          </p:cNvSpPr>
          <p:nvPr>
            <p:ph type="body" idx="21"/>
          </p:nvPr>
        </p:nvSpPr>
        <p:spPr>
          <a:prstGeom prst="rect">
            <a:avLst/>
          </a:prstGeom>
        </p:spPr>
        <p:txBody>
          <a:bodyPr>
            <a:normAutofit fontScale="92500" lnSpcReduction="10000"/>
          </a:bodyPr>
          <a:lstStyle/>
          <a:p>
            <a:r>
              <a:rPr lang="en-US" b="1" dirty="0"/>
              <a:t>The good news: no interruptions/context switching</a:t>
            </a:r>
            <a:endParaRPr b="1" dirty="0"/>
          </a:p>
        </p:txBody>
      </p:sp>
      <p:sp>
        <p:nvSpPr>
          <p:cNvPr id="436" name="Good news: no other code will run until you finish (no worries about other threads overwriting your data)"/>
          <p:cNvSpPr txBox="1">
            <a:spLocks noGrp="1"/>
          </p:cNvSpPr>
          <p:nvPr>
            <p:ph type="body" idx="1"/>
          </p:nvPr>
        </p:nvSpPr>
        <p:spPr>
          <a:prstGeom prst="rect">
            <a:avLst/>
          </a:prstGeom>
        </p:spPr>
        <p:txBody>
          <a:bodyPr/>
          <a:lstStyle/>
          <a:p>
            <a:pPr marL="0" indent="0">
              <a:buNone/>
            </a:pPr>
            <a:r>
              <a:rPr lang="en-US" dirty="0"/>
              <a:t>N</a:t>
            </a:r>
            <a:r>
              <a:rPr dirty="0"/>
              <a:t>o other code will run until you finish (no worries about other threads overwriting your data)</a:t>
            </a:r>
          </a:p>
        </p:txBody>
      </p:sp>
      <p:sp>
        <p:nvSpPr>
          <p:cNvPr id="437" name="handler1"/>
          <p:cNvSpPr txBox="1"/>
          <p:nvPr/>
        </p:nvSpPr>
        <p:spPr>
          <a:xfrm>
            <a:off x="4211111" y="4049137"/>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listener1</a:t>
            </a:r>
            <a:endParaRPr sz="1800" dirty="0"/>
          </a:p>
        </p:txBody>
      </p:sp>
      <p:sp>
        <p:nvSpPr>
          <p:cNvPr id="438" name="f"/>
          <p:cNvSpPr txBox="1"/>
          <p:nvPr/>
        </p:nvSpPr>
        <p:spPr>
          <a:xfrm>
            <a:off x="5808118" y="3696932"/>
            <a:ext cx="13625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39" name="h"/>
          <p:cNvSpPr txBox="1"/>
          <p:nvPr/>
        </p:nvSpPr>
        <p:spPr>
          <a:xfrm>
            <a:off x="5776059" y="4227731"/>
            <a:ext cx="20037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40" name="g"/>
          <p:cNvSpPr txBox="1"/>
          <p:nvPr/>
        </p:nvSpPr>
        <p:spPr>
          <a:xfrm>
            <a:off x="7006697" y="3696932"/>
            <a:ext cx="213200"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41" name="handler2"/>
          <p:cNvSpPr txBox="1"/>
          <p:nvPr/>
        </p:nvSpPr>
        <p:spPr>
          <a:xfrm>
            <a:off x="4211111" y="5315773"/>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listener2</a:t>
            </a:r>
            <a:endParaRPr sz="1800" dirty="0"/>
          </a:p>
        </p:txBody>
      </p:sp>
      <p:sp>
        <p:nvSpPr>
          <p:cNvPr id="442" name="Line"/>
          <p:cNvSpPr/>
          <p:nvPr/>
        </p:nvSpPr>
        <p:spPr>
          <a:xfrm>
            <a:off x="6032151" y="3907445"/>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3" name="Line"/>
          <p:cNvSpPr/>
          <p:nvPr/>
        </p:nvSpPr>
        <p:spPr>
          <a:xfrm>
            <a:off x="6032151" y="4438017"/>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4" name="..."/>
          <p:cNvSpPr txBox="1"/>
          <p:nvPr/>
        </p:nvSpPr>
        <p:spPr>
          <a:xfrm>
            <a:off x="6981048" y="4227731"/>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45" name="Line"/>
          <p:cNvSpPr/>
          <p:nvPr/>
        </p:nvSpPr>
        <p:spPr>
          <a:xfrm flipV="1">
            <a:off x="5213467" y="3955470"/>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6" name="Line"/>
          <p:cNvSpPr/>
          <p:nvPr/>
        </p:nvSpPr>
        <p:spPr>
          <a:xfrm>
            <a:off x="7301474" y="4438017"/>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7" name="i"/>
          <p:cNvSpPr txBox="1"/>
          <p:nvPr/>
        </p:nvSpPr>
        <p:spPr>
          <a:xfrm>
            <a:off x="8282248" y="4227731"/>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48" name="Line"/>
          <p:cNvSpPr/>
          <p:nvPr/>
        </p:nvSpPr>
        <p:spPr>
          <a:xfrm>
            <a:off x="5270226" y="4280235"/>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9" name="Line"/>
          <p:cNvSpPr/>
          <p:nvPr/>
        </p:nvSpPr>
        <p:spPr>
          <a:xfrm>
            <a:off x="5359523" y="551246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0" name="j"/>
          <p:cNvSpPr txBox="1"/>
          <p:nvPr/>
        </p:nvSpPr>
        <p:spPr>
          <a:xfrm>
            <a:off x="7051582" y="5337901"/>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51" name="..."/>
          <p:cNvSpPr txBox="1"/>
          <p:nvPr/>
        </p:nvSpPr>
        <p:spPr>
          <a:xfrm>
            <a:off x="6010740" y="5361916"/>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52" name="Line"/>
          <p:cNvSpPr/>
          <p:nvPr/>
        </p:nvSpPr>
        <p:spPr>
          <a:xfrm>
            <a:off x="3673701" y="3911126"/>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3" name="processing of event queue"/>
          <p:cNvSpPr txBox="1"/>
          <p:nvPr/>
        </p:nvSpPr>
        <p:spPr>
          <a:xfrm>
            <a:off x="2694194" y="3378881"/>
            <a:ext cx="1959015" cy="626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dirty="0"/>
              <a:t>processing of event queue</a:t>
            </a:r>
          </a:p>
        </p:txBody>
      </p:sp>
      <p:sp>
        <p:nvSpPr>
          <p:cNvPr id="454" name="Line"/>
          <p:cNvSpPr/>
          <p:nvPr/>
        </p:nvSpPr>
        <p:spPr>
          <a:xfrm>
            <a:off x="6346541" y="554289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5" name="j will not execute until after i"/>
          <p:cNvSpPr txBox="1"/>
          <p:nvPr/>
        </p:nvSpPr>
        <p:spPr>
          <a:xfrm>
            <a:off x="3861762" y="6066639"/>
            <a:ext cx="3991478"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lgn="l" defTabSz="821531">
              <a:spcBef>
                <a:spcPts val="1500"/>
              </a:spcBef>
              <a:defRPr sz="5000" i="1">
                <a:solidFill>
                  <a:srgbClr val="000000"/>
                </a:solidFill>
                <a:latin typeface="Helvetica"/>
                <a:ea typeface="Helvetica"/>
                <a:cs typeface="Helvetica"/>
                <a:sym typeface="Helvetica"/>
              </a:defRPr>
            </a:lvl1pPr>
          </a:lstStyle>
          <a:p>
            <a:r>
              <a:rPr sz="2500"/>
              <a:t>j will not execute until after 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79" y="2832730"/>
            <a:ext cx="9173105"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'1. Making 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'2. 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br>
              <a:rPr lang="en-US" sz="1600" dirty="0"/>
            </a:br>
            <a:r>
              <a:rPr lang="en-US" sz="1600" dirty="0" err="1"/>
              <a:t>makeOneGetRequest</a:t>
            </a:r>
            <a:r>
              <a:rPr lang="en-US" sz="1600" dirty="0"/>
              <a:t>();</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'3. All done!'</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Listeners Complete when they Return or Await</a:t>
            </a:r>
            <a:endParaRPr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775480" y="1858854"/>
            <a:ext cx="11416520" cy="1232874"/>
            <a:chOff x="3332671" y="2559115"/>
            <a:chExt cx="11416520" cy="1232874"/>
          </a:xfrm>
        </p:grpSpPr>
        <p:sp>
          <p:nvSpPr>
            <p:cNvPr id="262" name="axios.get returns a Promise for an AxiosResponse"/>
            <p:cNvSpPr txBox="1"/>
            <p:nvPr/>
          </p:nvSpPr>
          <p:spPr>
            <a:xfrm>
              <a:off x="7611590" y="2559115"/>
              <a:ext cx="713760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‘async’ to our function definition makes it return a Promise!</a:t>
              </a:r>
              <a:endParaRPr sz="1800" dirty="0">
                <a:latin typeface="Menlo Regular"/>
                <a:ea typeface="Menlo Regular"/>
                <a:cs typeface="Menlo Regular"/>
                <a:sym typeface="Menlo Regular"/>
              </a:endParaRPr>
            </a:p>
          </p:txBody>
        </p:sp>
        <p:sp>
          <p:nvSpPr>
            <p:cNvPr id="263" name="Callout"/>
            <p:cNvSpPr/>
            <p:nvPr/>
          </p:nvSpPr>
          <p:spPr>
            <a:xfrm rot="16200000">
              <a:off x="6449181" y="-229100"/>
              <a:ext cx="904579" cy="7137600"/>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1. Making Request</a:t>
              </a:r>
            </a:p>
            <a:p>
              <a:pPr algn="l" defTabSz="410766">
                <a:defRPr sz="3400">
                  <a:solidFill>
                    <a:srgbClr val="000000"/>
                  </a:solidFill>
                  <a:latin typeface="Menlo Regular"/>
                  <a:ea typeface="Menlo Regular"/>
                  <a:cs typeface="Menlo Regular"/>
                  <a:sym typeface="Menlo Regular"/>
                </a:defRPr>
              </a:pPr>
              <a:r>
                <a:rPr lang="en-US" sz="1700" dirty="0"/>
                <a:t>3. All done!</a:t>
              </a:r>
              <a:endParaRPr sz="1700" dirty="0"/>
            </a:p>
            <a:p>
              <a:pPr algn="l" defTabSz="410766">
                <a:defRPr sz="3400">
                  <a:solidFill>
                    <a:srgbClr val="000000"/>
                  </a:solidFill>
                  <a:latin typeface="Menlo Regular"/>
                  <a:ea typeface="Menlo Regular"/>
                  <a:cs typeface="Menlo Regular"/>
                  <a:sym typeface="Menlo Regular"/>
                </a:defRPr>
              </a:pPr>
              <a:r>
                <a:rPr lang="en-US" sz="1700" dirty="0"/>
                <a:t>2. </a:t>
              </a: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5</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grpSp>
        <p:nvGrpSpPr>
          <p:cNvPr id="14" name="Group 13">
            <a:extLst>
              <a:ext uri="{FF2B5EF4-FFF2-40B4-BE49-F238E27FC236}">
                <a16:creationId xmlns:a16="http://schemas.microsoft.com/office/drawing/2014/main" id="{61DBCF08-03FE-DC48-9857-6C1D54A7D327}"/>
              </a:ext>
            </a:extLst>
          </p:cNvPr>
          <p:cNvGrpSpPr/>
          <p:nvPr/>
        </p:nvGrpSpPr>
        <p:grpSpPr>
          <a:xfrm>
            <a:off x="775479" y="4230472"/>
            <a:ext cx="8239568" cy="605294"/>
            <a:chOff x="3332671" y="3219384"/>
            <a:chExt cx="8239568" cy="605294"/>
          </a:xfrm>
        </p:grpSpPr>
        <p:sp>
          <p:nvSpPr>
            <p:cNvPr id="15" name="axios.get returns a Promise for an AxiosResponse">
              <a:extLst>
                <a:ext uri="{FF2B5EF4-FFF2-40B4-BE49-F238E27FC236}">
                  <a16:creationId xmlns:a16="http://schemas.microsoft.com/office/drawing/2014/main" id="{45483CED-7C4D-0F4D-A10C-A10271587C8B}"/>
                </a:ext>
              </a:extLst>
            </p:cNvPr>
            <p:cNvSpPr txBox="1"/>
            <p:nvPr/>
          </p:nvSpPr>
          <p:spPr>
            <a:xfrm>
              <a:off x="6261347" y="3219384"/>
              <a:ext cx="5310892"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makeOneGetRequest</a:t>
              </a:r>
              <a:r>
                <a:rPr lang="en-US" sz="1800" dirty="0">
                  <a:latin typeface="Menlo Regular"/>
                  <a:ea typeface="Menlo Regular"/>
                  <a:cs typeface="Menlo Regular"/>
                  <a:sym typeface="Menlo Regular"/>
                </a:rPr>
                <a:t> returns the promise immediately upon hitting await!</a:t>
              </a:r>
              <a:endParaRPr sz="1800" dirty="0">
                <a:latin typeface="Menlo Regular"/>
                <a:ea typeface="Menlo Regular"/>
                <a:cs typeface="Menlo Regular"/>
                <a:sym typeface="Menlo Regular"/>
              </a:endParaRPr>
            </a:p>
          </p:txBody>
        </p:sp>
        <p:sp>
          <p:nvSpPr>
            <p:cNvPr id="16" name="Callout">
              <a:extLst>
                <a:ext uri="{FF2B5EF4-FFF2-40B4-BE49-F238E27FC236}">
                  <a16:creationId xmlns:a16="http://schemas.microsoft.com/office/drawing/2014/main" id="{BEED2C74-8D6D-0D4E-99D1-CAAAF8D1EA5D}"/>
                </a:ext>
              </a:extLst>
            </p:cNvPr>
            <p:cNvSpPr/>
            <p:nvPr/>
          </p:nvSpPr>
          <p:spPr>
            <a:xfrm rot="16200000" flipH="1">
              <a:off x="5073721" y="1847233"/>
              <a:ext cx="208975" cy="3691076"/>
            </a:xfrm>
            <a:custGeom>
              <a:avLst/>
              <a:gdLst>
                <a:gd name="connsiteX0" fmla="*/ 1087 w 4990"/>
                <a:gd name="connsiteY0" fmla="*/ 0 h 26478"/>
                <a:gd name="connsiteX1" fmla="*/ 0 w 4990"/>
                <a:gd name="connsiteY1" fmla="*/ 170 h 26478"/>
                <a:gd name="connsiteX2" fmla="*/ 0 w 4990"/>
                <a:gd name="connsiteY2" fmla="*/ 18028 h 26478"/>
                <a:gd name="connsiteX3" fmla="*/ 1087 w 4990"/>
                <a:gd name="connsiteY3" fmla="*/ 18199 h 26478"/>
                <a:gd name="connsiteX4" fmla="*/ 1846 w 4990"/>
                <a:gd name="connsiteY4" fmla="*/ 18199 h 26478"/>
                <a:gd name="connsiteX5" fmla="*/ 605 w 4990"/>
                <a:gd name="connsiteY5" fmla="*/ 26478 h 26478"/>
                <a:gd name="connsiteX6" fmla="*/ 4990 w 4990"/>
                <a:gd name="connsiteY6" fmla="*/ 17644 h 26478"/>
                <a:gd name="connsiteX7" fmla="*/ 4990 w 4990"/>
                <a:gd name="connsiteY7" fmla="*/ 170 h 26478"/>
                <a:gd name="connsiteX8" fmla="*/ 3903 w 4990"/>
                <a:gd name="connsiteY8" fmla="*/ 0 h 26478"/>
                <a:gd name="connsiteX9" fmla="*/ 1087 w 4990"/>
                <a:gd name="connsiteY9" fmla="*/ 0 h 2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0" h="26478" extrusionOk="0">
                  <a:moveTo>
                    <a:pt x="1087" y="0"/>
                  </a:moveTo>
                  <a:cubicBezTo>
                    <a:pt x="486" y="0"/>
                    <a:pt x="0" y="76"/>
                    <a:pt x="0" y="170"/>
                  </a:cubicBezTo>
                  <a:lnTo>
                    <a:pt x="0" y="18028"/>
                  </a:lnTo>
                  <a:cubicBezTo>
                    <a:pt x="0" y="18122"/>
                    <a:pt x="486" y="18199"/>
                    <a:pt x="1087" y="18199"/>
                  </a:cubicBezTo>
                  <a:lnTo>
                    <a:pt x="1846" y="18199"/>
                  </a:lnTo>
                  <a:lnTo>
                    <a:pt x="605" y="26478"/>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90206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every 1 ns</a:t>
            </a:r>
          </a:p>
        </p:txBody>
      </p:sp>
    </p:spTree>
    <p:extLst>
      <p:ext uri="{BB962C8B-B14F-4D97-AF65-F5344CB8AC3E}">
        <p14:creationId xmlns:p14="http://schemas.microsoft.com/office/powerpoint/2010/main" val="116911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Why Asynchronous?"/>
          <p:cNvSpPr txBox="1">
            <a:spLocks noGrp="1"/>
          </p:cNvSpPr>
          <p:nvPr>
            <p:ph type="title"/>
          </p:nvPr>
        </p:nvSpPr>
        <p:spPr>
          <a:prstGeom prst="rect">
            <a:avLst/>
          </a:prstGeom>
        </p:spPr>
        <p:txBody>
          <a:bodyPr/>
          <a:lstStyle/>
          <a:p>
            <a:r>
              <a:rPr lang="en-US" dirty="0"/>
              <a:t>Why Concurrency?</a:t>
            </a:r>
            <a:endParaRPr dirty="0"/>
          </a:p>
        </p:txBody>
      </p:sp>
      <p:sp>
        <p:nvSpPr>
          <p:cNvPr id="158"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159" name="Maintain an interactive application while still doing stuff…"/>
          <p:cNvSpPr txBox="1">
            <a:spLocks noGrp="1"/>
          </p:cNvSpPr>
          <p:nvPr>
            <p:ph type="body" idx="1"/>
          </p:nvPr>
        </p:nvSpPr>
        <p:spPr>
          <a:prstGeom prst="rect">
            <a:avLst/>
          </a:prstGeom>
        </p:spPr>
        <p:txBody>
          <a:bodyPr/>
          <a:lstStyle/>
          <a:p>
            <a:r>
              <a:rPr dirty="0"/>
              <a:t>Maintain an interactive application while</a:t>
            </a:r>
            <a:r>
              <a:rPr lang="en-US" dirty="0"/>
              <a:t>…</a:t>
            </a:r>
            <a:endParaRPr dirty="0"/>
          </a:p>
          <a:p>
            <a:pPr lvl="1"/>
            <a:r>
              <a:rPr dirty="0"/>
              <a:t>Processing data</a:t>
            </a:r>
          </a:p>
          <a:p>
            <a:pPr lvl="1"/>
            <a:r>
              <a:rPr dirty="0"/>
              <a:t>Communicating with remote hosts</a:t>
            </a:r>
          </a:p>
          <a:p>
            <a:pPr lvl="1"/>
            <a:r>
              <a:rPr dirty="0"/>
              <a:t>Timers that countdown while our app is running</a:t>
            </a:r>
            <a:endParaRPr lang="en-US" dirty="0"/>
          </a:p>
          <a:p>
            <a:pPr lvl="1"/>
            <a:r>
              <a:rPr lang="en-US" dirty="0"/>
              <a:t>Waiting for users to provide input</a:t>
            </a:r>
            <a:endParaRPr dirty="0"/>
          </a:p>
          <a:p>
            <a:pPr marL="296333" indent="-296333"/>
            <a:r>
              <a:rPr dirty="0"/>
              <a:t>Anytime that an app is doing more than one thing at a time, it is asynchronous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Concurrency through Threads</a:t>
            </a:r>
            <a:endParaRPr dirty="0"/>
          </a:p>
        </p:txBody>
      </p:sp>
      <p:sp>
        <p:nvSpPr>
          <p:cNvPr id="191" name="Typical Java Example"/>
          <p:cNvSpPr txBox="1">
            <a:spLocks noGrp="1"/>
          </p:cNvSpPr>
          <p:nvPr>
            <p:ph type="body" idx="21"/>
          </p:nvPr>
        </p:nvSpPr>
        <p:spPr>
          <a:xfrm>
            <a:off x="603250" y="1082639"/>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Typical Java Example</a:t>
            </a:r>
          </a:p>
        </p:txBody>
      </p:sp>
      <p:sp>
        <p:nvSpPr>
          <p:cNvPr id="192" name="Multi-Threading allows us to do more than one thing at a time…"/>
          <p:cNvSpPr txBox="1">
            <a:spLocks noGrp="1"/>
          </p:cNvSpPr>
          <p:nvPr>
            <p:ph type="body" idx="1"/>
          </p:nvPr>
        </p:nvSpPr>
        <p:spPr>
          <a:xfrm>
            <a:off x="603250" y="1736902"/>
            <a:ext cx="10985500" cy="1743078"/>
          </a:xfrm>
          <a:prstGeom prst="rect">
            <a:avLst/>
          </a:prstGeom>
        </p:spPr>
        <p:txBody>
          <a:bodyPr/>
          <a:lstStyle/>
          <a:p>
            <a:r>
              <a:rPr dirty="0"/>
              <a:t>Multi-Threading allows us to do more than one thing at a time</a:t>
            </a:r>
          </a:p>
          <a:p>
            <a:r>
              <a:rPr dirty="0"/>
              <a:t>Physically, through multiple cores and/or OS scheduler</a:t>
            </a:r>
          </a:p>
          <a:p>
            <a:r>
              <a:rPr dirty="0"/>
              <a:t>Example: Process data while interacting with user</a:t>
            </a:r>
          </a:p>
        </p:txBody>
      </p:sp>
      <p:grpSp>
        <p:nvGrpSpPr>
          <p:cNvPr id="198" name="Group"/>
          <p:cNvGrpSpPr/>
          <p:nvPr/>
        </p:nvGrpSpPr>
        <p:grpSpPr>
          <a:xfrm>
            <a:off x="2154714" y="3494307"/>
            <a:ext cx="2792329" cy="3552704"/>
            <a:chOff x="514346" y="188954"/>
            <a:chExt cx="5584657" cy="7105407"/>
          </a:xfrm>
        </p:grpSpPr>
        <p:grpSp>
          <p:nvGrpSpPr>
            <p:cNvPr id="196" name="Group"/>
            <p:cNvGrpSpPr/>
            <p:nvPr/>
          </p:nvGrpSpPr>
          <p:grpSpPr>
            <a:xfrm>
              <a:off x="514346" y="188954"/>
              <a:ext cx="2010097" cy="7105408"/>
              <a:chOff x="514346" y="0"/>
              <a:chExt cx="2010095" cy="7105407"/>
            </a:xfrm>
          </p:grpSpPr>
          <p:sp>
            <p:nvSpPr>
              <p:cNvPr id="193"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194" name="main"/>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a:t>main</a:t>
                </a:r>
              </a:p>
            </p:txBody>
          </p:sp>
          <p:sp>
            <p:nvSpPr>
              <p:cNvPr id="195" name="thread 0"/>
              <p:cNvSpPr/>
              <p:nvPr/>
            </p:nvSpPr>
            <p:spPr>
              <a:xfrm>
                <a:off x="1254442" y="583540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0</a:t>
                </a:r>
              </a:p>
            </p:txBody>
          </p:sp>
        </p:grpSp>
        <p:sp>
          <p:nvSpPr>
            <p:cNvPr id="197" name="Interacts with user…"/>
            <p:cNvSpPr/>
            <p:nvPr/>
          </p:nvSpPr>
          <p:spPr>
            <a:xfrm>
              <a:off x="4829003" y="12906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defTabSz="410766">
                <a:defRPr sz="4000">
                  <a:solidFill>
                    <a:srgbClr val="000000"/>
                  </a:solidFill>
                  <a:latin typeface="Helvetica Light"/>
                  <a:ea typeface="Helvetica Light"/>
                  <a:cs typeface="Helvetica Light"/>
                  <a:sym typeface="Helvetica Light"/>
                </a:defRPr>
              </a:pPr>
              <a:r>
                <a:rPr sz="2000" dirty="0"/>
                <a:t>Interacts with user</a:t>
              </a:r>
            </a:p>
            <a:p>
              <a:pPr defTabSz="410766">
                <a:defRPr sz="4000">
                  <a:solidFill>
                    <a:srgbClr val="000000"/>
                  </a:solidFill>
                  <a:latin typeface="Helvetica Light"/>
                  <a:ea typeface="Helvetica Light"/>
                  <a:cs typeface="Helvetica Light"/>
                  <a:sym typeface="Helvetica Light"/>
                </a:defRPr>
              </a:pPr>
              <a:r>
                <a:rPr sz="2000" dirty="0"/>
                <a:t>Draws Swing interface</a:t>
              </a:r>
            </a:p>
            <a:p>
              <a:pPr defTabSz="410766">
                <a:defRPr sz="4000">
                  <a:solidFill>
                    <a:srgbClr val="000000"/>
                  </a:solidFill>
                  <a:latin typeface="Helvetica Light"/>
                  <a:ea typeface="Helvetica Light"/>
                  <a:cs typeface="Helvetica Light"/>
                  <a:sym typeface="Helvetica Light"/>
                </a:defRPr>
              </a:pPr>
              <a:r>
                <a:rPr sz="2000" dirty="0"/>
                <a:t>on screen, updates </a:t>
              </a:r>
            </a:p>
            <a:p>
              <a:pPr defTabSz="410766">
                <a:defRPr sz="4000">
                  <a:solidFill>
                    <a:srgbClr val="000000"/>
                  </a:solidFill>
                  <a:latin typeface="Helvetica Light"/>
                  <a:ea typeface="Helvetica Light"/>
                  <a:cs typeface="Helvetica Light"/>
                  <a:sym typeface="Helvetica Light"/>
                </a:defRPr>
              </a:pPr>
              <a:r>
                <a:rPr sz="2000" dirty="0"/>
                <a:t>screen</a:t>
              </a:r>
            </a:p>
          </p:txBody>
        </p:sp>
      </p:grpSp>
      <p:grpSp>
        <p:nvGrpSpPr>
          <p:cNvPr id="204" name="Group"/>
          <p:cNvGrpSpPr/>
          <p:nvPr/>
        </p:nvGrpSpPr>
        <p:grpSpPr>
          <a:xfrm>
            <a:off x="6239833" y="3479981"/>
            <a:ext cx="3764869" cy="3567031"/>
            <a:chOff x="0" y="-6651"/>
            <a:chExt cx="7529737" cy="7134060"/>
          </a:xfrm>
        </p:grpSpPr>
        <p:grpSp>
          <p:nvGrpSpPr>
            <p:cNvPr id="202" name="Group"/>
            <p:cNvGrpSpPr/>
            <p:nvPr/>
          </p:nvGrpSpPr>
          <p:grpSpPr>
            <a:xfrm>
              <a:off x="5519640" y="22001"/>
              <a:ext cx="2010097" cy="7105408"/>
              <a:chOff x="514346" y="0"/>
              <a:chExt cx="2010095" cy="7105407"/>
            </a:xfrm>
          </p:grpSpPr>
          <p:sp>
            <p:nvSpPr>
              <p:cNvPr id="199"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00" name="worker"/>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dirty="0"/>
                  <a:t>worker</a:t>
                </a:r>
              </a:p>
            </p:txBody>
          </p:sp>
          <p:sp>
            <p:nvSpPr>
              <p:cNvPr id="201" name="thread 1"/>
              <p:cNvSpPr/>
              <p:nvPr/>
            </p:nvSpPr>
            <p:spPr>
              <a:xfrm>
                <a:off x="1254442" y="583540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1</a:t>
                </a:r>
              </a:p>
            </p:txBody>
          </p:sp>
        </p:grpSp>
        <p:sp>
          <p:nvSpPr>
            <p:cNvPr id="203" name="Processes data, generates results"/>
            <p:cNvSpPr/>
            <p:nvPr/>
          </p:nvSpPr>
          <p:spPr>
            <a:xfrm>
              <a:off x="0" y="-6651"/>
              <a:ext cx="5494293" cy="13753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defTabSz="821531">
                <a:defRPr sz="4000">
                  <a:solidFill>
                    <a:srgbClr val="000000"/>
                  </a:solidFill>
                  <a:latin typeface="Helvetica Light"/>
                  <a:ea typeface="Helvetica Light"/>
                  <a:cs typeface="Helvetica Light"/>
                  <a:sym typeface="Helvetica Light"/>
                </a:defRPr>
              </a:lvl1pPr>
            </a:lstStyle>
            <a:p>
              <a:r>
                <a:rPr sz="2000"/>
                <a:t>Processes data, generates results</a:t>
              </a:r>
            </a:p>
          </p:txBody>
        </p:sp>
      </p:grpSp>
      <p:sp>
        <p:nvSpPr>
          <p:cNvPr id="205" name="Line"/>
          <p:cNvSpPr/>
          <p:nvPr/>
        </p:nvSpPr>
        <p:spPr>
          <a:xfrm>
            <a:off x="2876830" y="5744904"/>
            <a:ext cx="6116279" cy="1"/>
          </a:xfrm>
          <a:prstGeom prst="line">
            <a:avLst/>
          </a:prstGeom>
          <a:ln w="139700">
            <a:solidFill>
              <a:srgbClr val="000000"/>
            </a:solidFill>
            <a:miter lim="400000"/>
            <a:headEnd type="triangle"/>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206" name="Share data…"/>
          <p:cNvSpPr txBox="1"/>
          <p:nvPr/>
        </p:nvSpPr>
        <p:spPr>
          <a:xfrm>
            <a:off x="4804781" y="5324117"/>
            <a:ext cx="2582439" cy="841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defTabSz="410766">
              <a:defRPr sz="5000">
                <a:solidFill>
                  <a:srgbClr val="000000"/>
                </a:solidFill>
                <a:latin typeface="Helvetica Light"/>
                <a:ea typeface="Helvetica Light"/>
                <a:cs typeface="Helvetica Light"/>
                <a:sym typeface="Helvetica Light"/>
              </a:defRPr>
            </a:pPr>
            <a:r>
              <a:rPr sz="2500"/>
              <a:t>Share data</a:t>
            </a:r>
          </a:p>
          <a:p>
            <a:pPr defTabSz="410766">
              <a:defRPr sz="5000">
                <a:solidFill>
                  <a:srgbClr val="000000"/>
                </a:solidFill>
                <a:latin typeface="Helvetica Light"/>
                <a:ea typeface="Helvetica Light"/>
                <a:cs typeface="Helvetica Light"/>
                <a:sym typeface="Helvetica Light"/>
              </a:defRPr>
            </a:pPr>
            <a:r>
              <a:rPr sz="2500"/>
              <a:t>Signal each other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P spid="204" grpId="2" animBg="1" advAuto="0"/>
      <p:bldP spid="205" grpId="3" animBg="1" advAuto="0"/>
      <p:bldP spid="206" grpId="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ulti-Threading in JS"/>
          <p:cNvSpPr txBox="1">
            <a:spLocks noGrp="1"/>
          </p:cNvSpPr>
          <p:nvPr>
            <p:ph type="title"/>
          </p:nvPr>
        </p:nvSpPr>
        <p:spPr>
          <a:prstGeom prst="rect">
            <a:avLst/>
          </a:prstGeom>
        </p:spPr>
        <p:txBody>
          <a:bodyPr>
            <a:normAutofit fontScale="90000"/>
          </a:bodyPr>
          <a:lstStyle/>
          <a:p>
            <a:r>
              <a:rPr lang="en-US" dirty="0"/>
              <a:t>Concurrency through Asynchronous Programming</a:t>
            </a:r>
            <a:endParaRPr dirty="0"/>
          </a:p>
        </p:txBody>
      </p:sp>
      <p:sp>
        <p:nvSpPr>
          <p:cNvPr id="219" name="Everything you write will run in a single thread* (event loop)…"/>
          <p:cNvSpPr txBox="1">
            <a:spLocks noGrp="1"/>
          </p:cNvSpPr>
          <p:nvPr>
            <p:ph type="body" sz="half" idx="1"/>
          </p:nvPr>
        </p:nvSpPr>
        <p:spPr>
          <a:xfrm>
            <a:off x="603250" y="1553831"/>
            <a:ext cx="10985500" cy="1685117"/>
          </a:xfrm>
          <a:prstGeom prst="rect">
            <a:avLst/>
          </a:prstGeom>
        </p:spPr>
        <p:txBody>
          <a:bodyPr>
            <a:normAutofit fontScale="62500" lnSpcReduction="20000"/>
          </a:bodyPr>
          <a:lstStyle/>
          <a:p>
            <a:pPr marL="222504" indent="-222504" defTabSz="889994">
              <a:spcBef>
                <a:spcPts val="1600"/>
              </a:spcBef>
              <a:defRPr sz="3504"/>
            </a:pPr>
            <a:r>
              <a:rPr dirty="0"/>
              <a:t>Everything you write will run in a single thread* (event loop)</a:t>
            </a:r>
          </a:p>
          <a:p>
            <a:pPr marL="222504" indent="-222504" defTabSz="889994">
              <a:spcBef>
                <a:spcPts val="1600"/>
              </a:spcBef>
              <a:defRPr sz="3504"/>
            </a:pPr>
            <a:r>
              <a:rPr dirty="0"/>
              <a:t>Since you are not sharing data between threads, races don’t happen as easily</a:t>
            </a:r>
          </a:p>
          <a:p>
            <a:pPr marL="222504" indent="-222504" defTabSz="889994">
              <a:spcBef>
                <a:spcPts val="1600"/>
              </a:spcBef>
              <a:defRPr sz="3504"/>
            </a:pPr>
            <a:r>
              <a:rPr dirty="0"/>
              <a:t>Inside of JS engine: many threads</a:t>
            </a:r>
          </a:p>
          <a:p>
            <a:pPr marL="222504" indent="-222504" defTabSz="889994">
              <a:spcBef>
                <a:spcPts val="1600"/>
              </a:spcBef>
              <a:defRPr sz="3504"/>
            </a:pPr>
            <a:r>
              <a:rPr dirty="0"/>
              <a:t>Event loop processes events, and calls your </a:t>
            </a:r>
            <a:r>
              <a:rPr lang="en-US" dirty="0"/>
              <a:t>listeners (“event handlers”)</a:t>
            </a:r>
            <a:endParaRPr dirty="0"/>
          </a:p>
        </p:txBody>
      </p:sp>
      <p:grpSp>
        <p:nvGrpSpPr>
          <p:cNvPr id="4" name="Group">
            <a:extLst>
              <a:ext uri="{FF2B5EF4-FFF2-40B4-BE49-F238E27FC236}">
                <a16:creationId xmlns:a16="http://schemas.microsoft.com/office/drawing/2014/main" id="{4C50D0BA-54D8-ED44-9C7B-95895B755028}"/>
              </a:ext>
            </a:extLst>
          </p:cNvPr>
          <p:cNvGrpSpPr/>
          <p:nvPr/>
        </p:nvGrpSpPr>
        <p:grpSpPr>
          <a:xfrm>
            <a:off x="2154374" y="3536447"/>
            <a:ext cx="1467760" cy="3108303"/>
            <a:chOff x="0" y="0"/>
            <a:chExt cx="3054597" cy="6216605"/>
          </a:xfrm>
        </p:grpSpPr>
        <p:sp>
          <p:nvSpPr>
            <p:cNvPr id="5" name="Rectangle">
              <a:extLst>
                <a:ext uri="{FF2B5EF4-FFF2-40B4-BE49-F238E27FC236}">
                  <a16:creationId xmlns:a16="http://schemas.microsoft.com/office/drawing/2014/main" id="{9EDF669D-567B-BD4F-991C-F933D568523E}"/>
                </a:ext>
              </a:extLst>
            </p:cNvPr>
            <p:cNvSpPr/>
            <p:nvPr/>
          </p:nvSpPr>
          <p:spPr>
            <a:xfrm>
              <a:off x="0" y="0"/>
              <a:ext cx="2952471" cy="6057403"/>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dirty="0"/>
            </a:p>
          </p:txBody>
        </p:sp>
        <p:sp>
          <p:nvSpPr>
            <p:cNvPr id="6" name="NodeJS">
              <a:extLst>
                <a:ext uri="{FF2B5EF4-FFF2-40B4-BE49-F238E27FC236}">
                  <a16:creationId xmlns:a16="http://schemas.microsoft.com/office/drawing/2014/main" id="{85D4932A-832D-2942-A831-64B93D7F7145}"/>
                </a:ext>
              </a:extLst>
            </p:cNvPr>
            <p:cNvSpPr txBox="1"/>
            <p:nvPr/>
          </p:nvSpPr>
          <p:spPr>
            <a:xfrm>
              <a:off x="0" y="5305775"/>
              <a:ext cx="3054597" cy="910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sz="2500" dirty="0"/>
                <a:t>NodeJS</a:t>
              </a:r>
            </a:p>
          </p:txBody>
        </p:sp>
      </p:grpSp>
      <p:grpSp>
        <p:nvGrpSpPr>
          <p:cNvPr id="7" name="Group">
            <a:extLst>
              <a:ext uri="{FF2B5EF4-FFF2-40B4-BE49-F238E27FC236}">
                <a16:creationId xmlns:a16="http://schemas.microsoft.com/office/drawing/2014/main" id="{D0B196CA-67B9-3141-A32A-488F5C087EA5}"/>
              </a:ext>
            </a:extLst>
          </p:cNvPr>
          <p:cNvGrpSpPr/>
          <p:nvPr/>
        </p:nvGrpSpPr>
        <p:grpSpPr>
          <a:xfrm>
            <a:off x="2266365" y="3616048"/>
            <a:ext cx="776468" cy="2580299"/>
            <a:chOff x="0" y="0"/>
            <a:chExt cx="1552934" cy="5160596"/>
          </a:xfrm>
        </p:grpSpPr>
        <p:sp>
          <p:nvSpPr>
            <p:cNvPr id="8" name="Rectangle">
              <a:extLst>
                <a:ext uri="{FF2B5EF4-FFF2-40B4-BE49-F238E27FC236}">
                  <a16:creationId xmlns:a16="http://schemas.microsoft.com/office/drawing/2014/main" id="{08A890DA-3E4A-9749-B9C0-399B5862B200}"/>
                </a:ext>
              </a:extLst>
            </p:cNvPr>
            <p:cNvSpPr/>
            <p:nvPr/>
          </p:nvSpPr>
          <p:spPr>
            <a:xfrm>
              <a:off x="0" y="0"/>
              <a:ext cx="1552934" cy="413893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9" name="event loop">
              <a:extLst>
                <a:ext uri="{FF2B5EF4-FFF2-40B4-BE49-F238E27FC236}">
                  <a16:creationId xmlns:a16="http://schemas.microsoft.com/office/drawing/2014/main" id="{922CDC9F-1336-254A-B6D5-CA506C35F101}"/>
                </a:ext>
              </a:extLst>
            </p:cNvPr>
            <p:cNvSpPr/>
            <p:nvPr/>
          </p:nvSpPr>
          <p:spPr>
            <a:xfrm>
              <a:off x="0" y="4141084"/>
              <a:ext cx="1552934" cy="1019512"/>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sz="1400" dirty="0"/>
                <a:t>event loop</a:t>
              </a:r>
            </a:p>
          </p:txBody>
        </p:sp>
      </p:grpSp>
      <p:grpSp>
        <p:nvGrpSpPr>
          <p:cNvPr id="10" name="Group">
            <a:extLst>
              <a:ext uri="{FF2B5EF4-FFF2-40B4-BE49-F238E27FC236}">
                <a16:creationId xmlns:a16="http://schemas.microsoft.com/office/drawing/2014/main" id="{69C1DF1C-A5E8-5D47-8579-08C5BA83DC29}"/>
              </a:ext>
            </a:extLst>
          </p:cNvPr>
          <p:cNvGrpSpPr/>
          <p:nvPr/>
        </p:nvGrpSpPr>
        <p:grpSpPr>
          <a:xfrm>
            <a:off x="2641562" y="3769501"/>
            <a:ext cx="4456172" cy="1578197"/>
            <a:chOff x="-1" y="-218403"/>
            <a:chExt cx="8912343" cy="3156392"/>
          </a:xfrm>
        </p:grpSpPr>
        <p:grpSp>
          <p:nvGrpSpPr>
            <p:cNvPr id="11" name="All of your code runs in this one thread">
              <a:extLst>
                <a:ext uri="{FF2B5EF4-FFF2-40B4-BE49-F238E27FC236}">
                  <a16:creationId xmlns:a16="http://schemas.microsoft.com/office/drawing/2014/main" id="{7D211CC7-01ED-8E44-A028-DDF1BC220EA6}"/>
                </a:ext>
              </a:extLst>
            </p:cNvPr>
            <p:cNvGrpSpPr/>
            <p:nvPr/>
          </p:nvGrpSpPr>
          <p:grpSpPr>
            <a:xfrm>
              <a:off x="1862998" y="-218403"/>
              <a:ext cx="7049344" cy="1828801"/>
              <a:chOff x="134266" y="-708940"/>
              <a:chExt cx="7049342" cy="1828800"/>
            </a:xfrm>
          </p:grpSpPr>
          <p:pic>
            <p:nvPicPr>
              <p:cNvPr id="13" name="All of your code runs in this one thread All of your code runs in this one thread" descr="All of your code runs in this one thread All of your code runs in this one thread">
                <a:extLst>
                  <a:ext uri="{FF2B5EF4-FFF2-40B4-BE49-F238E27FC236}">
                    <a16:creationId xmlns:a16="http://schemas.microsoft.com/office/drawing/2014/main" id="{7BB31B93-C7D5-3242-BA40-72D0C3A72E46}"/>
                  </a:ext>
                </a:extLst>
              </p:cNvPr>
              <p:cNvPicPr>
                <a:picLocks/>
              </p:cNvPicPr>
              <p:nvPr/>
            </p:nvPicPr>
            <p:blipFill>
              <a:blip r:embed="rId3"/>
              <a:stretch>
                <a:fillRect/>
              </a:stretch>
            </p:blipFill>
            <p:spPr>
              <a:xfrm>
                <a:off x="134266" y="-708940"/>
                <a:ext cx="7049342" cy="1828800"/>
              </a:xfrm>
              <a:prstGeom prst="rect">
                <a:avLst/>
              </a:prstGeom>
              <a:solidFill>
                <a:schemeClr val="bg1"/>
              </a:solidFill>
              <a:effectLst/>
            </p:spPr>
          </p:pic>
          <p:sp>
            <p:nvSpPr>
              <p:cNvPr id="14" name="All of your code runs in this one thread">
                <a:extLst>
                  <a:ext uri="{FF2B5EF4-FFF2-40B4-BE49-F238E27FC236}">
                    <a16:creationId xmlns:a16="http://schemas.microsoft.com/office/drawing/2014/main" id="{00B6E65E-77FB-DA4E-BD78-D67DC6E7E5D4}"/>
                  </a:ext>
                </a:extLst>
              </p:cNvPr>
              <p:cNvSpPr/>
              <p:nvPr/>
            </p:nvSpPr>
            <p:spPr>
              <a:xfrm>
                <a:off x="215900" y="-486432"/>
                <a:ext cx="6617542" cy="125226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3600" b="1">
                    <a:solidFill>
                      <a:srgbClr val="000000"/>
                    </a:solidFill>
                    <a:latin typeface="Helvetica"/>
                    <a:ea typeface="Helvetica"/>
                    <a:cs typeface="Helvetica"/>
                    <a:sym typeface="Helvetica"/>
                  </a:defRPr>
                </a:lvl1pPr>
              </a:lstStyle>
              <a:p>
                <a:r>
                  <a:rPr lang="en-US" sz="1800" dirty="0"/>
                  <a:t>All JavaScript code runs in one OS thread</a:t>
                </a:r>
                <a:endParaRPr sz="1800" dirty="0"/>
              </a:p>
            </p:txBody>
          </p:sp>
        </p:grpSp>
        <p:sp>
          <p:nvSpPr>
            <p:cNvPr id="12" name="Line">
              <a:extLst>
                <a:ext uri="{FF2B5EF4-FFF2-40B4-BE49-F238E27FC236}">
                  <a16:creationId xmlns:a16="http://schemas.microsoft.com/office/drawing/2014/main" id="{7D8D4148-26EE-B04B-A0B4-62BCF9137FB6}"/>
                </a:ext>
              </a:extLst>
            </p:cNvPr>
            <p:cNvSpPr/>
            <p:nvPr/>
          </p:nvSpPr>
          <p:spPr>
            <a:xfrm flipH="1">
              <a:off x="-1" y="887410"/>
              <a:ext cx="2050579" cy="2050579"/>
            </a:xfrm>
            <a:prstGeom prst="line">
              <a:avLst/>
            </a:prstGeom>
            <a:noFill/>
            <a:ln w="1524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15" name="Group">
            <a:extLst>
              <a:ext uri="{FF2B5EF4-FFF2-40B4-BE49-F238E27FC236}">
                <a16:creationId xmlns:a16="http://schemas.microsoft.com/office/drawing/2014/main" id="{A995FBAD-5811-B248-988F-4A5FB698832E}"/>
              </a:ext>
            </a:extLst>
          </p:cNvPr>
          <p:cNvGrpSpPr/>
          <p:nvPr/>
        </p:nvGrpSpPr>
        <p:grpSpPr>
          <a:xfrm>
            <a:off x="7471898" y="3616048"/>
            <a:ext cx="3043702" cy="3108303"/>
            <a:chOff x="0" y="0"/>
            <a:chExt cx="3054597" cy="6216605"/>
          </a:xfrm>
        </p:grpSpPr>
        <p:sp>
          <p:nvSpPr>
            <p:cNvPr id="16" name="Rectangle">
              <a:extLst>
                <a:ext uri="{FF2B5EF4-FFF2-40B4-BE49-F238E27FC236}">
                  <a16:creationId xmlns:a16="http://schemas.microsoft.com/office/drawing/2014/main" id="{D6E15BF2-0077-E84D-A1CE-9C463D9766B0}"/>
                </a:ext>
              </a:extLst>
            </p:cNvPr>
            <p:cNvSpPr/>
            <p:nvPr/>
          </p:nvSpPr>
          <p:spPr>
            <a:xfrm>
              <a:off x="0" y="0"/>
              <a:ext cx="2952471" cy="6057403"/>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dirty="0"/>
            </a:p>
          </p:txBody>
        </p:sp>
        <p:sp>
          <p:nvSpPr>
            <p:cNvPr id="17" name="NodeJS">
              <a:extLst>
                <a:ext uri="{FF2B5EF4-FFF2-40B4-BE49-F238E27FC236}">
                  <a16:creationId xmlns:a16="http://schemas.microsoft.com/office/drawing/2014/main" id="{6D25321B-74D8-D64F-A008-A2B69D0BD96E}"/>
                </a:ext>
              </a:extLst>
            </p:cNvPr>
            <p:cNvSpPr txBox="1"/>
            <p:nvPr/>
          </p:nvSpPr>
          <p:spPr>
            <a:xfrm>
              <a:off x="0" y="5305775"/>
              <a:ext cx="3054597" cy="910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lang="en-US" sz="2500" dirty="0"/>
                <a:t>Multi-Threaded App</a:t>
              </a:r>
              <a:endParaRPr sz="2500" dirty="0"/>
            </a:p>
          </p:txBody>
        </p:sp>
      </p:grpSp>
      <p:sp>
        <p:nvSpPr>
          <p:cNvPr id="18" name="Rectangle">
            <a:extLst>
              <a:ext uri="{FF2B5EF4-FFF2-40B4-BE49-F238E27FC236}">
                <a16:creationId xmlns:a16="http://schemas.microsoft.com/office/drawing/2014/main" id="{35E3AA03-C445-A147-8754-3B0E306CA602}"/>
              </a:ext>
            </a:extLst>
          </p:cNvPr>
          <p:cNvSpPr/>
          <p:nvPr/>
        </p:nvSpPr>
        <p:spPr>
          <a:xfrm>
            <a:off x="7627963" y="3686297"/>
            <a:ext cx="776468" cy="206946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19" name="event loop">
            <a:extLst>
              <a:ext uri="{FF2B5EF4-FFF2-40B4-BE49-F238E27FC236}">
                <a16:creationId xmlns:a16="http://schemas.microsoft.com/office/drawing/2014/main" id="{68160F64-5B48-434D-B445-30B2963F7FFF}"/>
              </a:ext>
            </a:extLst>
          </p:cNvPr>
          <p:cNvSpPr/>
          <p:nvPr/>
        </p:nvSpPr>
        <p:spPr>
          <a:xfrm>
            <a:off x="7627963" y="5756840"/>
            <a:ext cx="776468" cy="50975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lang="en-US" sz="1400" dirty="0"/>
              <a:t>Thread 1</a:t>
            </a:r>
            <a:endParaRPr sz="1400" dirty="0"/>
          </a:p>
        </p:txBody>
      </p:sp>
      <p:sp>
        <p:nvSpPr>
          <p:cNvPr id="20" name="Rectangle">
            <a:extLst>
              <a:ext uri="{FF2B5EF4-FFF2-40B4-BE49-F238E27FC236}">
                <a16:creationId xmlns:a16="http://schemas.microsoft.com/office/drawing/2014/main" id="{1DCF8A0D-FD03-2E4B-9E46-F3567E37A2C9}"/>
              </a:ext>
            </a:extLst>
          </p:cNvPr>
          <p:cNvSpPr/>
          <p:nvPr/>
        </p:nvSpPr>
        <p:spPr>
          <a:xfrm>
            <a:off x="9300017" y="3686297"/>
            <a:ext cx="776468" cy="206946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21" name="event loop">
            <a:extLst>
              <a:ext uri="{FF2B5EF4-FFF2-40B4-BE49-F238E27FC236}">
                <a16:creationId xmlns:a16="http://schemas.microsoft.com/office/drawing/2014/main" id="{208E6199-20BB-C04D-9DF3-4568451DF039}"/>
              </a:ext>
            </a:extLst>
          </p:cNvPr>
          <p:cNvSpPr/>
          <p:nvPr/>
        </p:nvSpPr>
        <p:spPr>
          <a:xfrm>
            <a:off x="9300017" y="5756840"/>
            <a:ext cx="776468" cy="50975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lang="en-US" sz="1400" dirty="0"/>
              <a:t>Thread 2</a:t>
            </a:r>
            <a:endParaRPr sz="1400" dirty="0"/>
          </a:p>
        </p:txBody>
      </p:sp>
      <p:sp>
        <p:nvSpPr>
          <p:cNvPr id="22" name="event queue">
            <a:extLst>
              <a:ext uri="{FF2B5EF4-FFF2-40B4-BE49-F238E27FC236}">
                <a16:creationId xmlns:a16="http://schemas.microsoft.com/office/drawing/2014/main" id="{56B899F9-5C74-964B-9BAE-21C5EF8B5060}"/>
              </a:ext>
            </a:extLst>
          </p:cNvPr>
          <p:cNvSpPr/>
          <p:nvPr/>
        </p:nvSpPr>
        <p:spPr>
          <a:xfrm>
            <a:off x="2260873" y="3636489"/>
            <a:ext cx="787451" cy="384320"/>
          </a:xfrm>
          <a:prstGeom prst="rect">
            <a:avLst/>
          </a:prstGeom>
          <a:solidFill>
            <a:srgbClr val="648299"/>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defTabSz="821531">
              <a:defRPr sz="2000" b="1">
                <a:solidFill>
                  <a:srgbClr val="000000"/>
                </a:solidFill>
                <a:latin typeface="Helvetica"/>
                <a:ea typeface="Helvetica"/>
                <a:cs typeface="Helvetica"/>
                <a:sym typeface="Helvetica"/>
              </a:defRPr>
            </a:lvl1pPr>
          </a:lstStyle>
          <a:p>
            <a:r>
              <a:rPr sz="1000" dirty="0"/>
              <a:t>event queue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P spid="10" grpId="0" animBg="1" advAuto="0"/>
      <p:bldP spid="22"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F3F5-60DD-7F4D-8632-23F9C26B202A}"/>
              </a:ext>
            </a:extLst>
          </p:cNvPr>
          <p:cNvSpPr>
            <a:spLocks noGrp="1"/>
          </p:cNvSpPr>
          <p:nvPr>
            <p:ph type="title"/>
          </p:nvPr>
        </p:nvSpPr>
        <p:spPr/>
        <p:txBody>
          <a:bodyPr>
            <a:normAutofit fontScale="90000"/>
          </a:bodyPr>
          <a:lstStyle/>
          <a:p>
            <a:r>
              <a:rPr lang="en-US" dirty="0"/>
              <a:t>Running Asynchronous Example: HTTP Request</a:t>
            </a:r>
          </a:p>
        </p:txBody>
      </p:sp>
      <p:pic>
        <p:nvPicPr>
          <p:cNvPr id="5" name="Picture 4">
            <a:extLst>
              <a:ext uri="{FF2B5EF4-FFF2-40B4-BE49-F238E27FC236}">
                <a16:creationId xmlns:a16="http://schemas.microsoft.com/office/drawing/2014/main" id="{DF9529A1-3F0B-674D-B48D-F667E59FDCD6}"/>
              </a:ext>
            </a:extLst>
          </p:cNvPr>
          <p:cNvPicPr>
            <a:picLocks noChangeAspect="1"/>
          </p:cNvPicPr>
          <p:nvPr/>
        </p:nvPicPr>
        <p:blipFill>
          <a:blip r:embed="rId3"/>
          <a:stretch>
            <a:fillRect/>
          </a:stretch>
        </p:blipFill>
        <p:spPr>
          <a:xfrm>
            <a:off x="1827334" y="3429000"/>
            <a:ext cx="8712200" cy="6718300"/>
          </a:xfrm>
          <a:prstGeom prst="rect">
            <a:avLst/>
          </a:prstGeom>
        </p:spPr>
      </p:pic>
      <p:sp>
        <p:nvSpPr>
          <p:cNvPr id="7" name="TextBox 6">
            <a:extLst>
              <a:ext uri="{FF2B5EF4-FFF2-40B4-BE49-F238E27FC236}">
                <a16:creationId xmlns:a16="http://schemas.microsoft.com/office/drawing/2014/main" id="{CBBE7161-0702-2441-897B-B07191CFC4CB}"/>
              </a:ext>
            </a:extLst>
          </p:cNvPr>
          <p:cNvSpPr txBox="1"/>
          <p:nvPr/>
        </p:nvSpPr>
        <p:spPr>
          <a:xfrm>
            <a:off x="332154" y="1587263"/>
            <a:ext cx="11702561"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200" b="1" dirty="0">
                <a:solidFill>
                  <a:srgbClr val="000080"/>
                </a:solidFill>
                <a:latin typeface="Courier" pitchFamily="2" charset="0"/>
              </a:rPr>
              <a:t>let </a:t>
            </a:r>
            <a:r>
              <a:rPr lang="en-US" sz="2200" dirty="0" err="1">
                <a:solidFill>
                  <a:srgbClr val="458383"/>
                </a:solidFill>
                <a:latin typeface="Courier" pitchFamily="2" charset="0"/>
              </a:rPr>
              <a:t>nGets</a:t>
            </a:r>
            <a:r>
              <a:rPr lang="en-US" sz="2200" dirty="0">
                <a:solidFill>
                  <a:srgbClr val="458383"/>
                </a:solidFill>
                <a:latin typeface="Courier" pitchFamily="2" charset="0"/>
              </a:rPr>
              <a:t> </a:t>
            </a:r>
            <a:r>
              <a:rPr lang="en-US" sz="2200" dirty="0">
                <a:latin typeface="Courier" pitchFamily="2" charset="0"/>
              </a:rPr>
              <a:t>= </a:t>
            </a:r>
            <a:r>
              <a:rPr lang="en-US" sz="2200" dirty="0">
                <a:solidFill>
                  <a:srgbClr val="0000FF"/>
                </a:solidFill>
                <a:latin typeface="Courier" pitchFamily="2" charset="0"/>
              </a:rPr>
              <a:t>0</a:t>
            </a:r>
            <a:r>
              <a:rPr lang="en-US" sz="2200" dirty="0">
                <a:latin typeface="Courier" pitchFamily="2" charset="0"/>
              </a:rPr>
              <a:t>;</a:t>
            </a:r>
            <a:br>
              <a:rPr lang="en-US" sz="2200" dirty="0">
                <a:latin typeface="Courier" pitchFamily="2" charset="0"/>
              </a:rPr>
            </a:br>
            <a:r>
              <a:rPr lang="en-US" sz="2200" dirty="0" err="1">
                <a:latin typeface="Courier" pitchFamily="2" charset="0"/>
              </a:rPr>
              <a:t>app.</a:t>
            </a:r>
            <a:r>
              <a:rPr lang="en-US" sz="2200" dirty="0" err="1">
                <a:solidFill>
                  <a:srgbClr val="7A7A43"/>
                </a:solidFill>
                <a:latin typeface="Courier" pitchFamily="2" charset="0"/>
              </a:rPr>
              <a:t>get</a:t>
            </a:r>
            <a:r>
              <a:rPr lang="en-US" sz="2200" dirty="0">
                <a:latin typeface="Courier" pitchFamily="2" charset="0"/>
              </a:rPr>
              <a:t>(</a:t>
            </a:r>
            <a:r>
              <a:rPr lang="en-US" sz="2200" b="1" dirty="0">
                <a:solidFill>
                  <a:srgbClr val="008000"/>
                </a:solidFill>
                <a:latin typeface="Courier" pitchFamily="2" charset="0"/>
              </a:rPr>
              <a:t>'/'</a:t>
            </a:r>
            <a:r>
              <a:rPr lang="en-US" sz="2200" dirty="0">
                <a:latin typeface="Courier" pitchFamily="2" charset="0"/>
              </a:rPr>
              <a:t>, (req, res) =&gt; {</a:t>
            </a:r>
            <a:br>
              <a:rPr lang="en-US" sz="2200" dirty="0">
                <a:latin typeface="Courier" pitchFamily="2" charset="0"/>
              </a:rPr>
            </a:br>
            <a:r>
              <a:rPr lang="en-US" sz="2200" dirty="0">
                <a:latin typeface="Courier" pitchFamily="2" charset="0"/>
              </a:rPr>
              <a:t>    </a:t>
            </a:r>
            <a:r>
              <a:rPr lang="en-US" sz="2200" dirty="0" err="1">
                <a:solidFill>
                  <a:srgbClr val="458383"/>
                </a:solidFill>
                <a:latin typeface="Courier" pitchFamily="2" charset="0"/>
              </a:rPr>
              <a:t>nGets</a:t>
            </a:r>
            <a:r>
              <a:rPr lang="en-US" sz="2200" dirty="0">
                <a:latin typeface="Courier" pitchFamily="2" charset="0"/>
              </a:rPr>
              <a:t>++;</a:t>
            </a:r>
            <a:br>
              <a:rPr lang="en-US" sz="2200" dirty="0">
                <a:latin typeface="Courier" pitchFamily="2" charset="0"/>
              </a:rPr>
            </a:br>
            <a:r>
              <a:rPr lang="en-US" sz="2200" dirty="0">
                <a:latin typeface="Courier" pitchFamily="2" charset="0"/>
              </a:rPr>
              <a:t>    </a:t>
            </a:r>
            <a:r>
              <a:rPr lang="en-US" sz="2200" dirty="0" err="1">
                <a:latin typeface="Courier" pitchFamily="2" charset="0"/>
              </a:rPr>
              <a:t>res.</a:t>
            </a:r>
            <a:r>
              <a:rPr lang="en-US" sz="2200" dirty="0" err="1">
                <a:solidFill>
                  <a:srgbClr val="7A7A43"/>
                </a:solidFill>
                <a:latin typeface="Courier" pitchFamily="2" charset="0"/>
              </a:rPr>
              <a:t>status</a:t>
            </a:r>
            <a:r>
              <a:rPr lang="en-US" sz="2200" dirty="0">
                <a:latin typeface="Courier" pitchFamily="2" charset="0"/>
              </a:rPr>
              <a:t>(</a:t>
            </a:r>
            <a:r>
              <a:rPr lang="en-US" sz="2200" dirty="0">
                <a:solidFill>
                  <a:srgbClr val="0000FF"/>
                </a:solidFill>
                <a:latin typeface="Courier" pitchFamily="2" charset="0"/>
              </a:rPr>
              <a:t>200</a:t>
            </a:r>
            <a:r>
              <a:rPr lang="en-US" sz="2200" dirty="0">
                <a:latin typeface="Courier" pitchFamily="2" charset="0"/>
              </a:rPr>
              <a:t>).</a:t>
            </a:r>
            <a:r>
              <a:rPr lang="en-US" sz="2200" dirty="0">
                <a:solidFill>
                  <a:srgbClr val="7A7A43"/>
                </a:solidFill>
                <a:latin typeface="Courier" pitchFamily="2" charset="0"/>
              </a:rPr>
              <a:t>send</a:t>
            </a:r>
            <a:r>
              <a:rPr lang="en-US" sz="2200" dirty="0">
                <a:latin typeface="Courier" pitchFamily="2" charset="0"/>
              </a:rPr>
              <a:t>(</a:t>
            </a:r>
            <a:r>
              <a:rPr lang="en-US" sz="2200" b="1" dirty="0">
                <a:solidFill>
                  <a:srgbClr val="008000"/>
                </a:solidFill>
                <a:latin typeface="Courier" pitchFamily="2" charset="0"/>
              </a:rPr>
              <a:t>`This is GET number </a:t>
            </a:r>
            <a:r>
              <a:rPr lang="en-US" sz="2200" dirty="0">
                <a:latin typeface="Courier" pitchFamily="2" charset="0"/>
              </a:rPr>
              <a:t>${</a:t>
            </a:r>
            <a:r>
              <a:rPr lang="en-US" sz="2200" dirty="0" err="1">
                <a:solidFill>
                  <a:srgbClr val="458383"/>
                </a:solidFill>
                <a:latin typeface="Courier" pitchFamily="2" charset="0"/>
              </a:rPr>
              <a:t>nGets</a:t>
            </a:r>
            <a:r>
              <a:rPr lang="en-US" sz="2200" dirty="0">
                <a:latin typeface="Courier" pitchFamily="2" charset="0"/>
              </a:rPr>
              <a:t>}</a:t>
            </a:r>
            <a:r>
              <a:rPr lang="en-US" sz="2200" b="1" dirty="0">
                <a:solidFill>
                  <a:srgbClr val="008000"/>
                </a:solidFill>
                <a:latin typeface="Courier" pitchFamily="2" charset="0"/>
              </a:rPr>
              <a:t> on the current server`</a:t>
            </a:r>
            <a:r>
              <a:rPr lang="en-US" sz="2200" dirty="0">
                <a:latin typeface="Courier" pitchFamily="2" charset="0"/>
              </a:rPr>
              <a:t>);</a:t>
            </a:r>
            <a:br>
              <a:rPr lang="en-US" sz="2200" dirty="0">
                <a:latin typeface="Courier" pitchFamily="2" charset="0"/>
              </a:rPr>
            </a:br>
            <a:r>
              <a:rPr lang="en-US" sz="2200" dirty="0">
                <a:latin typeface="Courier" pitchFamily="2" charset="0"/>
              </a:rPr>
              <a:t>});</a:t>
            </a:r>
          </a:p>
        </p:txBody>
      </p:sp>
    </p:spTree>
    <p:extLst>
      <p:ext uri="{BB962C8B-B14F-4D97-AF65-F5344CB8AC3E}">
        <p14:creationId xmlns:p14="http://schemas.microsoft.com/office/powerpoint/2010/main" val="37837419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80" y="3148016"/>
            <a:ext cx="9173105"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'Making Request'</a:t>
            </a:r>
            <a:r>
              <a:rPr lang="en-US" sz="1600" dirty="0"/>
              <a:t>);</a:t>
            </a:r>
          </a:p>
          <a:p>
            <a:pPr algn="l" defTabSz="228600">
              <a:defRPr sz="2000">
                <a:solidFill>
                  <a:srgbClr val="000000"/>
                </a:solidFill>
                <a:latin typeface="Courier"/>
                <a:ea typeface="Courier"/>
                <a:cs typeface="Courier"/>
                <a:sym typeface="Courier"/>
              </a:defRPr>
            </a:pPr>
            <a:r>
              <a:rPr lang="en-US" sz="1600" b="1" dirty="0">
                <a:solidFill>
                  <a:srgbClr val="000080"/>
                </a:solidFill>
              </a:rPr>
              <a:t>		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 Promise is a Representation of a Listener</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US" dirty="0"/>
              <a:t>The “Promise” lets us register a listener for something that will come in the future</a:t>
            </a:r>
          </a:p>
        </p:txBody>
      </p:sp>
      <p:grpSp>
        <p:nvGrpSpPr>
          <p:cNvPr id="3" name="Group 2">
            <a:extLst>
              <a:ext uri="{FF2B5EF4-FFF2-40B4-BE49-F238E27FC236}">
                <a16:creationId xmlns:a16="http://schemas.microsoft.com/office/drawing/2014/main" id="{CF80A524-6743-8E4B-8B22-8E7FD43EE6AA}"/>
              </a:ext>
            </a:extLst>
          </p:cNvPr>
          <p:cNvGrpSpPr/>
          <p:nvPr/>
        </p:nvGrpSpPr>
        <p:grpSpPr>
          <a:xfrm>
            <a:off x="3358422" y="2053542"/>
            <a:ext cx="8428309" cy="1869158"/>
            <a:chOff x="3332671" y="1922831"/>
            <a:chExt cx="8428309" cy="1869158"/>
          </a:xfrm>
        </p:grpSpPr>
        <p:sp>
          <p:nvSpPr>
            <p:cNvPr id="262" name="axios.get returns a Promise for an AxiosResponse"/>
            <p:cNvSpPr txBox="1"/>
            <p:nvPr/>
          </p:nvSpPr>
          <p:spPr>
            <a:xfrm>
              <a:off x="7409789" y="1922831"/>
              <a:ext cx="4351191"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To call a function that returns a Promise, you must ‘await’ it, from inside of an ‘async’ function</a:t>
              </a:r>
              <a:endParaRPr sz="1800" dirty="0">
                <a:latin typeface="Menlo Regular"/>
                <a:ea typeface="Menlo Regular"/>
                <a:cs typeface="Menlo Regular"/>
                <a:sym typeface="Menlo Regular"/>
              </a:endParaRPr>
            </a:p>
          </p:txBody>
        </p:sp>
        <p:sp>
          <p:nvSpPr>
            <p:cNvPr id="263" name="Callout"/>
            <p:cNvSpPr/>
            <p:nvPr/>
          </p:nvSpPr>
          <p:spPr>
            <a:xfrm rot="16200000">
              <a:off x="6404637" y="-40534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1</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629156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1509447" y="2307114"/>
            <a:ext cx="7130461"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fontScale="90000"/>
          </a:bodyPr>
          <a:lstStyle/>
          <a:p>
            <a:r>
              <a:rPr lang="en-US" dirty="0"/>
              <a:t>Awaiting a Promise Prevents Your Method from Continuing</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Example: calling our </a:t>
            </a:r>
            <a:r>
              <a:rPr lang="en-US" dirty="0" err="1"/>
              <a:t>makeOneGetRequest</a:t>
            </a:r>
            <a:r>
              <a:rPr lang="en-US" dirty="0"/>
              <a:t> multiple times with await</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1" name="Making a request to rest-example…">
            <a:extLst>
              <a:ext uri="{FF2B5EF4-FFF2-40B4-BE49-F238E27FC236}">
                <a16:creationId xmlns:a16="http://schemas.microsoft.com/office/drawing/2014/main" id="{9FE548CE-971E-7447-ADF5-39CC44283CD4}"/>
              </a:ext>
            </a:extLst>
          </p:cNvPr>
          <p:cNvSpPr/>
          <p:nvPr/>
        </p:nvSpPr>
        <p:spPr>
          <a:xfrm>
            <a:off x="3302000" y="5595068"/>
            <a:ext cx="4657995" cy="762534"/>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4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6141317" y="3820223"/>
            <a:ext cx="4268775" cy="88691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sp>
        <p:nvSpPr>
          <p:cNvPr id="13" name="TextBox 12">
            <a:extLst>
              <a:ext uri="{FF2B5EF4-FFF2-40B4-BE49-F238E27FC236}">
                <a16:creationId xmlns:a16="http://schemas.microsoft.com/office/drawing/2014/main" id="{FA6AE671-DA8D-B143-BDC0-E70F4ED2978F}"/>
              </a:ext>
            </a:extLst>
          </p:cNvPr>
          <p:cNvSpPr txBox="1"/>
          <p:nvPr/>
        </p:nvSpPr>
        <p:spPr>
          <a:xfrm>
            <a:off x="3219201" y="3971291"/>
            <a:ext cx="6098058"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defTabSz="410766">
              <a:defRPr sz="3400">
                <a:solidFill>
                  <a:srgbClr val="000000"/>
                </a:solidFill>
                <a:latin typeface="Menlo Regular"/>
                <a:ea typeface="Menlo Regular"/>
                <a:cs typeface="Menlo Regular"/>
                <a:sym typeface="Menlo Regular"/>
              </a:defRPr>
            </a:pPr>
            <a:r>
              <a:rPr lang="en-US" sz="3200" b="1" dirty="0">
                <a:latin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25964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1">
                                            <p:txEl>
                                              <p:pRg st="2" end="2"/>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1">
                                            <p:txEl>
                                              <p:pRg st="4" end="4"/>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1">
                                            <p:txEl>
                                              <p:pRg st="6" end="6"/>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3100</TotalTime>
  <Words>2745</Words>
  <Application>Microsoft Macintosh PowerPoint</Application>
  <PresentationFormat>Widescreen</PresentationFormat>
  <Paragraphs>239</Paragraphs>
  <Slides>18</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Calibri</vt:lpstr>
      <vt:lpstr>Consolas</vt:lpstr>
      <vt:lpstr>Courier</vt:lpstr>
      <vt:lpstr>Helvetica</vt:lpstr>
      <vt:lpstr>Helvetica Light</vt:lpstr>
      <vt:lpstr>Helvetica Neue</vt:lpstr>
      <vt:lpstr>Helvetica Neue Medium</vt:lpstr>
      <vt:lpstr>Menlo Regular</vt:lpstr>
      <vt:lpstr>Verdana</vt:lpstr>
      <vt:lpstr>21_BasicWhite</vt:lpstr>
      <vt:lpstr>22_BasicWhite</vt:lpstr>
      <vt:lpstr>CS 4350: Fundamentals of Software Engineering Lesson 4.1: Concurrent Programming Models</vt:lpstr>
      <vt:lpstr>Learning Goals for this Lesson</vt:lpstr>
      <vt:lpstr>Masking Latency with Concurrency</vt:lpstr>
      <vt:lpstr>Why Concurrency?</vt:lpstr>
      <vt:lpstr>Concurrency through Threads</vt:lpstr>
      <vt:lpstr>Concurrency through Asynchronous Programming</vt:lpstr>
      <vt:lpstr>Running Asynchronous Example: HTTP Request</vt:lpstr>
      <vt:lpstr>A Promise is a Representation of a Listener</vt:lpstr>
      <vt:lpstr>Awaiting a Promise Prevents Your Method from Continuing</vt:lpstr>
      <vt:lpstr>The Event Loop Resolves Promises</vt:lpstr>
      <vt:lpstr>The Event Loop Resolves Promises</vt:lpstr>
      <vt:lpstr>The Event Loop Resolves Promises</vt:lpstr>
      <vt:lpstr>The Event Loop Resolves Promises</vt:lpstr>
      <vt:lpstr>The Event Loop Calls Listeners</vt:lpstr>
      <vt:lpstr>Event Handlers “Run To Completion”</vt:lpstr>
      <vt:lpstr>Implications of Run-to-Completion</vt:lpstr>
      <vt:lpstr>Listeners Complete when they Return or Await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49</cp:revision>
  <dcterms:modified xsi:type="dcterms:W3CDTF">2022-02-05T22:18:03Z</dcterms:modified>
</cp:coreProperties>
</file>